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93" r:id="rId2"/>
    <p:sldId id="296" r:id="rId3"/>
    <p:sldId id="298" r:id="rId4"/>
    <p:sldId id="322" r:id="rId5"/>
    <p:sldId id="323" r:id="rId6"/>
    <p:sldId id="324" r:id="rId7"/>
    <p:sldId id="325" r:id="rId8"/>
    <p:sldId id="300" r:id="rId9"/>
    <p:sldId id="326"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84"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2BA75-2C2F-4264-8249-2702B78DF642}" type="datetimeFigureOut">
              <a:rPr lang="es-MX" smtClean="0"/>
              <a:t>02/05/2019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BC341-6FD1-48F3-A55A-D0ED99416DAB}" type="slidenum">
              <a:rPr lang="es-MX" smtClean="0"/>
              <a:t>‹Nº›</a:t>
            </a:fld>
            <a:endParaRPr lang="es-MX"/>
          </a:p>
        </p:txBody>
      </p:sp>
    </p:spTree>
    <p:extLst>
      <p:ext uri="{BB962C8B-B14F-4D97-AF65-F5344CB8AC3E}">
        <p14:creationId xmlns:p14="http://schemas.microsoft.com/office/powerpoint/2010/main" val="1152820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96DFF08F-DC6B-4601-B491-B0F83F6DD2DA}" type="datetimeFigureOut">
              <a:rPr lang="en-US" smtClean="0">
                <a:solidFill>
                  <a:prstClr val="black">
                    <a:tint val="75000"/>
                  </a:prstClr>
                </a:solidFill>
              </a:rPr>
              <a:pPr/>
              <a:t>5/2/2019</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FAB73BC-B049-4115-A692-8D63A059BFB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36188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6DFF08F-DC6B-4601-B491-B0F83F6DD2DA}" type="datetimeFigureOut">
              <a:rPr lang="en-US" smtClean="0">
                <a:solidFill>
                  <a:prstClr val="black">
                    <a:tint val="75000"/>
                  </a:prstClr>
                </a:solidFill>
              </a:rPr>
              <a:pPr/>
              <a:t>5/2/2019</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FAB73BC-B049-4115-A692-8D63A059BFB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870978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6DFF08F-DC6B-4601-B491-B0F83F6DD2DA}" type="datetimeFigureOut">
              <a:rPr lang="en-US" smtClean="0">
                <a:solidFill>
                  <a:prstClr val="black">
                    <a:tint val="75000"/>
                  </a:prstClr>
                </a:solidFill>
              </a:rPr>
              <a:pPr/>
              <a:t>5/2/2019</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FAB73BC-B049-4115-A692-8D63A059BFB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89435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6DFF08F-DC6B-4601-B491-B0F83F6DD2DA}" type="datetimeFigureOut">
              <a:rPr lang="en-US" smtClean="0">
                <a:solidFill>
                  <a:prstClr val="black">
                    <a:tint val="75000"/>
                  </a:prstClr>
                </a:solidFill>
              </a:rPr>
              <a:pPr/>
              <a:t>5/2/2019</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FAB73BC-B049-4115-A692-8D63A059BFB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98365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6DFF08F-DC6B-4601-B491-B0F83F6DD2DA}" type="datetimeFigureOut">
              <a:rPr lang="en-US" smtClean="0">
                <a:solidFill>
                  <a:prstClr val="black">
                    <a:tint val="75000"/>
                  </a:prstClr>
                </a:solidFill>
              </a:rPr>
              <a:pPr/>
              <a:t>5/2/2019</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FAB73BC-B049-4115-A692-8D63A059BFB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04517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6DFF08F-DC6B-4601-B491-B0F83F6DD2DA}" type="datetimeFigureOut">
              <a:rPr lang="en-US" smtClean="0">
                <a:solidFill>
                  <a:prstClr val="black">
                    <a:tint val="75000"/>
                  </a:prstClr>
                </a:solidFill>
              </a:rPr>
              <a:pPr/>
              <a:t>5/2/2019</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FAB73BC-B049-4115-A692-8D63A059BFB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6977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6DFF08F-DC6B-4601-B491-B0F83F6DD2DA}" type="datetimeFigureOut">
              <a:rPr lang="en-US" smtClean="0">
                <a:solidFill>
                  <a:prstClr val="black">
                    <a:tint val="75000"/>
                  </a:prstClr>
                </a:solidFill>
              </a:rPr>
              <a:pPr/>
              <a:t>5/2/2019</a:t>
            </a:fld>
            <a:endParaRPr lang="en-U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n-U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FAB73BC-B049-4115-A692-8D63A059BFB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44064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6DFF08F-DC6B-4601-B491-B0F83F6DD2DA}" type="datetimeFigureOut">
              <a:rPr lang="en-US" smtClean="0">
                <a:solidFill>
                  <a:prstClr val="black">
                    <a:tint val="75000"/>
                  </a:prstClr>
                </a:solidFill>
              </a:rPr>
              <a:pPr/>
              <a:t>5/2/2019</a:t>
            </a:fld>
            <a:endParaRPr lang="en-U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FAB73BC-B049-4115-A692-8D63A059BFB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08552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6DFF08F-DC6B-4601-B491-B0F83F6DD2DA}" type="datetimeFigureOut">
              <a:rPr lang="en-US" smtClean="0">
                <a:solidFill>
                  <a:prstClr val="black">
                    <a:tint val="75000"/>
                  </a:prstClr>
                </a:solidFill>
              </a:rPr>
              <a:pPr/>
              <a:t>5/2/2019</a:t>
            </a:fld>
            <a:endParaRPr lang="en-U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n-U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FAB73BC-B049-4115-A692-8D63A059BFB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18236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6DFF08F-DC6B-4601-B491-B0F83F6DD2DA}" type="datetimeFigureOut">
              <a:rPr lang="en-US" smtClean="0">
                <a:solidFill>
                  <a:prstClr val="black">
                    <a:tint val="75000"/>
                  </a:prstClr>
                </a:solidFill>
              </a:rPr>
              <a:pPr/>
              <a:t>5/2/2019</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FAB73BC-B049-4115-A692-8D63A059BFB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72595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6DFF08F-DC6B-4601-B491-B0F83F6DD2DA}" type="datetimeFigureOut">
              <a:rPr lang="en-US" smtClean="0">
                <a:solidFill>
                  <a:prstClr val="black">
                    <a:tint val="75000"/>
                  </a:prstClr>
                </a:solidFill>
              </a:rPr>
              <a:pPr/>
              <a:t>5/2/2019</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FAB73BC-B049-4115-A692-8D63A059BFB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35986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6DFF08F-DC6B-4601-B491-B0F83F6DD2DA}" type="datetimeFigureOut">
              <a:rPr lang="en-US" smtClean="0">
                <a:solidFill>
                  <a:prstClr val="black">
                    <a:tint val="75000"/>
                  </a:prstClr>
                </a:solidFill>
              </a:rPr>
              <a:pPr defTabSz="457200"/>
              <a:t>5/2/2019</a:t>
            </a:fld>
            <a:endParaRPr lang="en-US" dirty="0">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‹Nº›</a:t>
            </a:fld>
            <a:endParaRPr lang="en-US" dirty="0">
              <a:solidFill>
                <a:prstClr val="black">
                  <a:tint val="75000"/>
                </a:prstClr>
              </a:solidFill>
            </a:endParaRPr>
          </a:p>
        </p:txBody>
      </p:sp>
    </p:spTree>
    <p:extLst>
      <p:ext uri="{BB962C8B-B14F-4D97-AF65-F5344CB8AC3E}">
        <p14:creationId xmlns:p14="http://schemas.microsoft.com/office/powerpoint/2010/main" val="2378357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148" y="223260"/>
            <a:ext cx="1907703" cy="72838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25084"/>
            <a:ext cx="1161014" cy="1124740"/>
          </a:xfrm>
          <a:prstGeom prst="rect">
            <a:avLst/>
          </a:prstGeom>
        </p:spPr>
      </p:pic>
      <p:sp>
        <p:nvSpPr>
          <p:cNvPr id="2" name="Título 1"/>
          <p:cNvSpPr>
            <a:spLocks noGrp="1"/>
          </p:cNvSpPr>
          <p:nvPr>
            <p:ph type="ctrTitle"/>
          </p:nvPr>
        </p:nvSpPr>
        <p:spPr>
          <a:xfrm>
            <a:off x="1143000" y="1556792"/>
            <a:ext cx="6858000" cy="2387600"/>
          </a:xfrm>
        </p:spPr>
        <p:txBody>
          <a:bodyPr>
            <a:normAutofit/>
          </a:bodyPr>
          <a:lstStyle/>
          <a:p>
            <a:r>
              <a:rPr lang="es-MX" sz="4400" b="1" dirty="0" smtClean="0">
                <a:solidFill>
                  <a:schemeClr val="accent1">
                    <a:lumMod val="75000"/>
                  </a:schemeClr>
                </a:solidFill>
              </a:rPr>
              <a:t>Competencias en APS que pueden adquirirse a través de simulación médica</a:t>
            </a:r>
            <a:endParaRPr lang="es-MX" sz="4400" b="1" dirty="0">
              <a:solidFill>
                <a:schemeClr val="accent1">
                  <a:lumMod val="75000"/>
                </a:schemeClr>
              </a:solidFill>
            </a:endParaRPr>
          </a:p>
        </p:txBody>
      </p:sp>
      <p:sp>
        <p:nvSpPr>
          <p:cNvPr id="4" name="Subtítulo 3"/>
          <p:cNvSpPr>
            <a:spLocks noGrp="1"/>
          </p:cNvSpPr>
          <p:nvPr>
            <p:ph type="subTitle" idx="1"/>
          </p:nvPr>
        </p:nvSpPr>
        <p:spPr>
          <a:xfrm>
            <a:off x="4167336" y="5304116"/>
            <a:ext cx="4149080" cy="1005204"/>
          </a:xfrm>
        </p:spPr>
        <p:txBody>
          <a:bodyPr/>
          <a:lstStyle/>
          <a:p>
            <a:pPr algn="r"/>
            <a:r>
              <a:rPr lang="es-MX" dirty="0" smtClean="0"/>
              <a:t>Dr. Juan Pablo García Acosta</a:t>
            </a:r>
          </a:p>
          <a:p>
            <a:pPr algn="r"/>
            <a:r>
              <a:rPr lang="es-MX" dirty="0" smtClean="0"/>
              <a:t>Mayo 2019</a:t>
            </a:r>
            <a:endParaRPr lang="es-MX" dirty="0"/>
          </a:p>
        </p:txBody>
      </p:sp>
    </p:spTree>
    <p:extLst>
      <p:ext uri="{BB962C8B-B14F-4D97-AF65-F5344CB8AC3E}">
        <p14:creationId xmlns:p14="http://schemas.microsoft.com/office/powerpoint/2010/main" val="1068654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403647" cy="69269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7" y="4"/>
            <a:ext cx="728967" cy="809950"/>
          </a:xfrm>
          <a:prstGeom prst="rect">
            <a:avLst/>
          </a:prstGeom>
        </p:spPr>
      </p:pic>
      <p:pic>
        <p:nvPicPr>
          <p:cNvPr id="1026" name="Picture 2" descr="https://image.slidesharecdn.com/atencionprimariadesaludrenovada-130612143412-phpapp01/95/atencion-primaria-de-salud-renovada-14-638.jpg?cb=1371047705"/>
          <p:cNvPicPr>
            <a:picLocks noChangeAspect="1" noChangeArrowheads="1"/>
          </p:cNvPicPr>
          <p:nvPr/>
        </p:nvPicPr>
        <p:blipFill rotWithShape="1">
          <a:blip r:embed="rId4">
            <a:extLst>
              <a:ext uri="{28A0092B-C50C-407E-A947-70E740481C1C}">
                <a14:useLocalDpi xmlns:a14="http://schemas.microsoft.com/office/drawing/2010/main" val="0"/>
              </a:ext>
            </a:extLst>
          </a:blip>
          <a:srcRect l="13428" t="31119" r="14291" b="13966"/>
          <a:stretch/>
        </p:blipFill>
        <p:spPr bwMode="auto">
          <a:xfrm>
            <a:off x="1403648" y="663104"/>
            <a:ext cx="640871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732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403647" cy="69269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7" y="4"/>
            <a:ext cx="728967" cy="809950"/>
          </a:xfrm>
          <a:prstGeom prst="rect">
            <a:avLst/>
          </a:prstGeom>
        </p:spPr>
      </p:pic>
      <p:sp>
        <p:nvSpPr>
          <p:cNvPr id="8" name="Marcador de contenido 7"/>
          <p:cNvSpPr>
            <a:spLocks noGrp="1"/>
          </p:cNvSpPr>
          <p:nvPr>
            <p:ph idx="1"/>
          </p:nvPr>
        </p:nvSpPr>
        <p:spPr>
          <a:xfrm>
            <a:off x="357707" y="1124744"/>
            <a:ext cx="7886700" cy="1747391"/>
          </a:xfrm>
        </p:spPr>
        <p:txBody>
          <a:bodyPr>
            <a:normAutofit/>
          </a:bodyPr>
          <a:lstStyle/>
          <a:p>
            <a:pPr marL="0" indent="0" algn="just">
              <a:buNone/>
            </a:pPr>
            <a:r>
              <a:rPr lang="es-MX" sz="2400" b="1" dirty="0" smtClean="0">
                <a:solidFill>
                  <a:schemeClr val="accent1">
                    <a:lumMod val="75000"/>
                  </a:schemeClr>
                </a:solidFill>
              </a:rPr>
              <a:t>Competencias como características de las personas, (conocimientos, habilidades y actitudes) manifiestas al ejecutar una tarea y se relacionan con el desempeño exitoso.</a:t>
            </a:r>
            <a:endParaRPr lang="es-MX" sz="2400" b="1" dirty="0">
              <a:solidFill>
                <a:schemeClr val="accent1">
                  <a:lumMod val="75000"/>
                </a:schemeClr>
              </a:solidFill>
            </a:endParaRPr>
          </a:p>
        </p:txBody>
      </p:sp>
      <p:pic>
        <p:nvPicPr>
          <p:cNvPr id="7" name="Imagen 6"/>
          <p:cNvPicPr>
            <a:picLocks noChangeAspect="1"/>
          </p:cNvPicPr>
          <p:nvPr/>
        </p:nvPicPr>
        <p:blipFill rotWithShape="1">
          <a:blip r:embed="rId4"/>
          <a:srcRect l="11413" t="30550" r="7476" b="20823"/>
          <a:stretch/>
        </p:blipFill>
        <p:spPr>
          <a:xfrm>
            <a:off x="357708" y="2492896"/>
            <a:ext cx="8318748" cy="3528392"/>
          </a:xfrm>
          <a:prstGeom prst="rect">
            <a:avLst/>
          </a:prstGeom>
        </p:spPr>
      </p:pic>
    </p:spTree>
    <p:extLst>
      <p:ext uri="{BB962C8B-B14F-4D97-AF65-F5344CB8AC3E}">
        <p14:creationId xmlns:p14="http://schemas.microsoft.com/office/powerpoint/2010/main" val="4191386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2.bp.blogspot.com/-_hLlkilaH7A/WIM_Nn3wEUI/AAAAAAAACww/xAtpHYStck8qtnQP0_pOqr05HsIy3-2dACLcB/s1600/Luz.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933056"/>
            <a:ext cx="3312369" cy="239020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403647" cy="69269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407" y="4"/>
            <a:ext cx="728967" cy="809950"/>
          </a:xfrm>
          <a:prstGeom prst="rect">
            <a:avLst/>
          </a:prstGeom>
        </p:spPr>
      </p:pic>
      <p:sp>
        <p:nvSpPr>
          <p:cNvPr id="8" name="Marcador de contenido 7"/>
          <p:cNvSpPr>
            <a:spLocks noGrp="1"/>
          </p:cNvSpPr>
          <p:nvPr>
            <p:ph idx="1"/>
          </p:nvPr>
        </p:nvSpPr>
        <p:spPr>
          <a:xfrm>
            <a:off x="357707" y="908720"/>
            <a:ext cx="7886700" cy="1747391"/>
          </a:xfrm>
        </p:spPr>
        <p:txBody>
          <a:bodyPr>
            <a:normAutofit/>
          </a:bodyPr>
          <a:lstStyle/>
          <a:p>
            <a:pPr marL="0" indent="0" algn="just">
              <a:buNone/>
            </a:pPr>
            <a:r>
              <a:rPr lang="es-MX" b="1" dirty="0" smtClean="0">
                <a:solidFill>
                  <a:srgbClr val="FF0000"/>
                </a:solidFill>
              </a:rPr>
              <a:t>La piedra angular</a:t>
            </a:r>
          </a:p>
          <a:p>
            <a:pPr marL="0" indent="0" algn="just">
              <a:buNone/>
            </a:pPr>
            <a:endParaRPr lang="es-MX" sz="2400" b="1" dirty="0" smtClean="0">
              <a:solidFill>
                <a:schemeClr val="accent1">
                  <a:lumMod val="75000"/>
                </a:schemeClr>
              </a:solidFill>
            </a:endParaRPr>
          </a:p>
          <a:p>
            <a:pPr marL="0" indent="0" algn="ctr">
              <a:buNone/>
            </a:pPr>
            <a:r>
              <a:rPr lang="es-MX" sz="2400" b="1" dirty="0" smtClean="0">
                <a:solidFill>
                  <a:schemeClr val="accent1">
                    <a:lumMod val="75000"/>
                  </a:schemeClr>
                </a:solidFill>
              </a:rPr>
              <a:t>Trabajo en equipo y liderazgo</a:t>
            </a:r>
            <a:endParaRPr lang="es-MX" sz="2400" b="1" dirty="0">
              <a:solidFill>
                <a:schemeClr val="accent1">
                  <a:lumMod val="75000"/>
                </a:schemeClr>
              </a:solidFill>
            </a:endParaRPr>
          </a:p>
        </p:txBody>
      </p:sp>
      <p:pic>
        <p:nvPicPr>
          <p:cNvPr id="2050" name="Picture 2" descr="http://noticias.universia.es/net/images/gente/t/tr/tra/trabajo-en-equipo.jpg"/>
          <p:cNvPicPr>
            <a:picLocks noChangeAspect="1" noChangeArrowheads="1"/>
          </p:cNvPicPr>
          <p:nvPr/>
        </p:nvPicPr>
        <p:blipFill rotWithShape="1">
          <a:blip r:embed="rId5">
            <a:extLst>
              <a:ext uri="{28A0092B-C50C-407E-A947-70E740481C1C}">
                <a14:useLocalDpi xmlns:a14="http://schemas.microsoft.com/office/drawing/2010/main" val="0"/>
              </a:ext>
            </a:extLst>
          </a:blip>
          <a:srcRect l="16151" r="15727"/>
          <a:stretch/>
        </p:blipFill>
        <p:spPr bwMode="auto">
          <a:xfrm>
            <a:off x="1619672" y="2564904"/>
            <a:ext cx="3312369" cy="239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039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403647" cy="69269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7" y="4"/>
            <a:ext cx="728967" cy="809950"/>
          </a:xfrm>
          <a:prstGeom prst="rect">
            <a:avLst/>
          </a:prstGeom>
        </p:spPr>
      </p:pic>
      <p:sp>
        <p:nvSpPr>
          <p:cNvPr id="8" name="Marcador de contenido 7"/>
          <p:cNvSpPr>
            <a:spLocks noGrp="1"/>
          </p:cNvSpPr>
          <p:nvPr>
            <p:ph idx="1"/>
          </p:nvPr>
        </p:nvSpPr>
        <p:spPr>
          <a:xfrm>
            <a:off x="357707" y="908720"/>
            <a:ext cx="7886700" cy="3853780"/>
          </a:xfrm>
        </p:spPr>
        <p:txBody>
          <a:bodyPr>
            <a:normAutofit/>
          </a:bodyPr>
          <a:lstStyle/>
          <a:p>
            <a:pPr marL="0" indent="0" algn="just">
              <a:buNone/>
            </a:pPr>
            <a:r>
              <a:rPr lang="es-MX" b="1" dirty="0" smtClean="0">
                <a:solidFill>
                  <a:srgbClr val="FF0000"/>
                </a:solidFill>
              </a:rPr>
              <a:t>Competencias genéricas</a:t>
            </a:r>
          </a:p>
          <a:p>
            <a:pPr marL="0" indent="0" algn="just">
              <a:buNone/>
            </a:pPr>
            <a:endParaRPr lang="es-MX" sz="2400" b="1" dirty="0" smtClean="0">
              <a:solidFill>
                <a:schemeClr val="accent1">
                  <a:lumMod val="75000"/>
                </a:schemeClr>
              </a:solidFill>
            </a:endParaRPr>
          </a:p>
          <a:p>
            <a:pPr>
              <a:buFont typeface="Wingdings" panose="05000000000000000000" pitchFamily="2" charset="2"/>
              <a:buChar char="ü"/>
            </a:pPr>
            <a:r>
              <a:rPr lang="es-MX" sz="2400" b="1" dirty="0" smtClean="0">
                <a:solidFill>
                  <a:schemeClr val="accent1">
                    <a:lumMod val="75000"/>
                  </a:schemeClr>
                </a:solidFill>
              </a:rPr>
              <a:t>Comunicación</a:t>
            </a:r>
          </a:p>
          <a:p>
            <a:pPr>
              <a:buFont typeface="Wingdings" panose="05000000000000000000" pitchFamily="2" charset="2"/>
              <a:buChar char="ü"/>
            </a:pPr>
            <a:r>
              <a:rPr lang="es-MX" sz="2400" b="1" dirty="0" smtClean="0">
                <a:solidFill>
                  <a:schemeClr val="accent1">
                    <a:lumMod val="75000"/>
                  </a:schemeClr>
                </a:solidFill>
              </a:rPr>
              <a:t>Manejo de la información</a:t>
            </a:r>
          </a:p>
          <a:p>
            <a:pPr>
              <a:buFont typeface="Wingdings" panose="05000000000000000000" pitchFamily="2" charset="2"/>
              <a:buChar char="ü"/>
            </a:pPr>
            <a:r>
              <a:rPr lang="es-MX" sz="2400" b="1" dirty="0" smtClean="0">
                <a:solidFill>
                  <a:schemeClr val="accent1">
                    <a:lumMod val="75000"/>
                  </a:schemeClr>
                </a:solidFill>
              </a:rPr>
              <a:t>Gestión de los recursos</a:t>
            </a:r>
          </a:p>
          <a:p>
            <a:pPr>
              <a:buFont typeface="Wingdings" panose="05000000000000000000" pitchFamily="2" charset="2"/>
              <a:buChar char="ü"/>
            </a:pPr>
            <a:r>
              <a:rPr lang="es-MX" sz="2400" b="1" dirty="0" smtClean="0">
                <a:solidFill>
                  <a:schemeClr val="accent1">
                    <a:lumMod val="75000"/>
                  </a:schemeClr>
                </a:solidFill>
              </a:rPr>
              <a:t>Salud pública</a:t>
            </a:r>
          </a:p>
          <a:p>
            <a:pPr marL="0" indent="0">
              <a:buNone/>
            </a:pPr>
            <a:endParaRPr lang="es-MX" sz="2400" b="1" dirty="0">
              <a:solidFill>
                <a:schemeClr val="accent1">
                  <a:lumMod val="75000"/>
                </a:schemeClr>
              </a:solidFill>
            </a:endParaRPr>
          </a:p>
          <a:p>
            <a:pPr marL="0" indent="0" algn="ctr">
              <a:buNone/>
            </a:pPr>
            <a:endParaRPr lang="es-MX" sz="2400" b="1" dirty="0">
              <a:solidFill>
                <a:schemeClr val="accent1">
                  <a:lumMod val="75000"/>
                </a:schemeClr>
              </a:solidFill>
            </a:endParaRPr>
          </a:p>
        </p:txBody>
      </p:sp>
      <p:pic>
        <p:nvPicPr>
          <p:cNvPr id="7" name="Imagen 6" descr="C:\Users\juan.garcia\AppData\Local\Microsoft\Windows\Temporary Internet Files\Content.Word\IMG_3382.jpg"/>
          <p:cNvPicPr/>
          <p:nvPr/>
        </p:nvPicPr>
        <p:blipFill rotWithShape="1">
          <a:blip r:embed="rId4" cstate="print">
            <a:extLst>
              <a:ext uri="{28A0092B-C50C-407E-A947-70E740481C1C}">
                <a14:useLocalDpi xmlns:a14="http://schemas.microsoft.com/office/drawing/2010/main" val="0"/>
              </a:ext>
            </a:extLst>
          </a:blip>
          <a:srcRect t="29874"/>
          <a:stretch/>
        </p:blipFill>
        <p:spPr bwMode="auto">
          <a:xfrm>
            <a:off x="3923928" y="3140968"/>
            <a:ext cx="4605948" cy="27363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7484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403647" cy="69269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7" y="4"/>
            <a:ext cx="728967" cy="809950"/>
          </a:xfrm>
          <a:prstGeom prst="rect">
            <a:avLst/>
          </a:prstGeom>
        </p:spPr>
      </p:pic>
      <p:sp>
        <p:nvSpPr>
          <p:cNvPr id="8" name="Marcador de contenido 7"/>
          <p:cNvSpPr>
            <a:spLocks noGrp="1"/>
          </p:cNvSpPr>
          <p:nvPr>
            <p:ph idx="1"/>
          </p:nvPr>
        </p:nvSpPr>
        <p:spPr>
          <a:xfrm>
            <a:off x="357707" y="908720"/>
            <a:ext cx="7886700" cy="3853780"/>
          </a:xfrm>
        </p:spPr>
        <p:txBody>
          <a:bodyPr>
            <a:normAutofit/>
          </a:bodyPr>
          <a:lstStyle/>
          <a:p>
            <a:pPr marL="0" indent="0" algn="just">
              <a:buNone/>
            </a:pPr>
            <a:r>
              <a:rPr lang="es-MX" b="1" dirty="0" smtClean="0">
                <a:solidFill>
                  <a:srgbClr val="FF0000"/>
                </a:solidFill>
              </a:rPr>
              <a:t>Competencias específicas</a:t>
            </a:r>
          </a:p>
          <a:p>
            <a:pPr marL="0" indent="0" algn="just">
              <a:buNone/>
            </a:pPr>
            <a:endParaRPr lang="es-MX" sz="2400" b="1" dirty="0" smtClean="0">
              <a:solidFill>
                <a:schemeClr val="accent1">
                  <a:lumMod val="75000"/>
                </a:schemeClr>
              </a:solidFill>
            </a:endParaRPr>
          </a:p>
          <a:p>
            <a:pPr>
              <a:buFont typeface="Wingdings" panose="05000000000000000000" pitchFamily="2" charset="2"/>
              <a:buChar char="ü"/>
            </a:pPr>
            <a:r>
              <a:rPr lang="es-MX" sz="2400" b="1" dirty="0" smtClean="0">
                <a:solidFill>
                  <a:schemeClr val="accent1">
                    <a:lumMod val="75000"/>
                  </a:schemeClr>
                </a:solidFill>
              </a:rPr>
              <a:t>Ligadas a las funciones de los equipos de APS</a:t>
            </a:r>
          </a:p>
          <a:p>
            <a:pPr marL="0" indent="0">
              <a:buNone/>
            </a:pPr>
            <a:r>
              <a:rPr lang="es-MX" sz="2400" b="1" dirty="0" smtClean="0">
                <a:solidFill>
                  <a:schemeClr val="accent1">
                    <a:lumMod val="75000"/>
                  </a:schemeClr>
                </a:solidFill>
              </a:rPr>
              <a:t>(predominio de aspectos técnicos)</a:t>
            </a:r>
          </a:p>
          <a:p>
            <a:pPr marL="0" indent="0">
              <a:buNone/>
            </a:pPr>
            <a:endParaRPr lang="es-MX" sz="2400" b="1" dirty="0">
              <a:solidFill>
                <a:schemeClr val="accent1">
                  <a:lumMod val="75000"/>
                </a:schemeClr>
              </a:solidFill>
            </a:endParaRPr>
          </a:p>
          <a:p>
            <a:pPr marL="0" indent="0" algn="ctr">
              <a:buNone/>
            </a:pPr>
            <a:endParaRPr lang="es-MX" sz="2400" b="1" dirty="0">
              <a:solidFill>
                <a:schemeClr val="accent1">
                  <a:lumMod val="75000"/>
                </a:schemeClr>
              </a:solidFill>
            </a:endParaRPr>
          </a:p>
        </p:txBody>
      </p:sp>
      <p:pic>
        <p:nvPicPr>
          <p:cNvPr id="4098" name="Picture 2" descr="https://3.bp.blogspot.com/-zmUTfnjznVs/WNLZy0YE_mI/AAAAAAAAFVI/snk4TuLHG_MhL_AiTRGI23999VktfmZNACLcB/s1600/funciones-esencial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103" y="2564904"/>
            <a:ext cx="4200401" cy="42004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C:\Users\juan.garcia\AppData\Local\Microsoft\Windows\Temporary Internet Files\Content.Word\IMG_3394.jpg"/>
          <p:cNvPicPr/>
          <p:nvPr/>
        </p:nvPicPr>
        <p:blipFill rotWithShape="1">
          <a:blip r:embed="rId5" cstate="print">
            <a:extLst>
              <a:ext uri="{28A0092B-C50C-407E-A947-70E740481C1C}">
                <a14:useLocalDpi xmlns:a14="http://schemas.microsoft.com/office/drawing/2010/main" val="0"/>
              </a:ext>
            </a:extLst>
          </a:blip>
          <a:srcRect l="1697" t="14258"/>
          <a:stretch/>
        </p:blipFill>
        <p:spPr bwMode="auto">
          <a:xfrm>
            <a:off x="342586" y="3212976"/>
            <a:ext cx="4320480" cy="28438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552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403647" cy="69269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7" y="4"/>
            <a:ext cx="728967" cy="809950"/>
          </a:xfrm>
          <a:prstGeom prst="rect">
            <a:avLst/>
          </a:prstGeom>
        </p:spPr>
      </p:pic>
      <p:sp>
        <p:nvSpPr>
          <p:cNvPr id="8" name="Marcador de contenido 7"/>
          <p:cNvSpPr>
            <a:spLocks noGrp="1"/>
          </p:cNvSpPr>
          <p:nvPr>
            <p:ph idx="1"/>
          </p:nvPr>
        </p:nvSpPr>
        <p:spPr>
          <a:xfrm>
            <a:off x="357707" y="908720"/>
            <a:ext cx="7886700" cy="3853780"/>
          </a:xfrm>
        </p:spPr>
        <p:txBody>
          <a:bodyPr>
            <a:normAutofit/>
          </a:bodyPr>
          <a:lstStyle/>
          <a:p>
            <a:pPr marL="0" indent="0" algn="just">
              <a:buNone/>
            </a:pPr>
            <a:r>
              <a:rPr lang="es-MX" b="1" dirty="0" smtClean="0">
                <a:solidFill>
                  <a:srgbClr val="FF0000"/>
                </a:solidFill>
              </a:rPr>
              <a:t>Competencias humanísticas</a:t>
            </a:r>
          </a:p>
          <a:p>
            <a:pPr marL="0" indent="0" algn="just">
              <a:buNone/>
            </a:pPr>
            <a:endParaRPr lang="es-MX" sz="2400" b="1" dirty="0" smtClean="0">
              <a:solidFill>
                <a:schemeClr val="accent1">
                  <a:lumMod val="75000"/>
                </a:schemeClr>
              </a:solidFill>
            </a:endParaRPr>
          </a:p>
          <a:p>
            <a:pPr>
              <a:buFont typeface="Wingdings" panose="05000000000000000000" pitchFamily="2" charset="2"/>
              <a:buChar char="ü"/>
            </a:pPr>
            <a:r>
              <a:rPr lang="es-MX" sz="2400" b="1" dirty="0" smtClean="0">
                <a:solidFill>
                  <a:schemeClr val="accent1">
                    <a:lumMod val="75000"/>
                  </a:schemeClr>
                </a:solidFill>
              </a:rPr>
              <a:t>Ligadas a los valores profesionales para la aplicación de los conocimientos adquiridos en APS</a:t>
            </a:r>
          </a:p>
          <a:p>
            <a:pPr marL="0" indent="0">
              <a:buNone/>
            </a:pPr>
            <a:endParaRPr lang="es-MX" sz="2400" b="1" dirty="0">
              <a:solidFill>
                <a:schemeClr val="accent1">
                  <a:lumMod val="75000"/>
                </a:schemeClr>
              </a:solidFill>
            </a:endParaRPr>
          </a:p>
          <a:p>
            <a:pPr marL="0" indent="0" algn="ctr">
              <a:buNone/>
            </a:pPr>
            <a:endParaRPr lang="es-MX" sz="2400" b="1" dirty="0">
              <a:solidFill>
                <a:schemeClr val="accent1">
                  <a:lumMod val="75000"/>
                </a:schemeClr>
              </a:solidFill>
            </a:endParaRPr>
          </a:p>
        </p:txBody>
      </p:sp>
      <p:pic>
        <p:nvPicPr>
          <p:cNvPr id="5122" name="Picture 2" descr="https://image.slidesharecdn.com/sistemasdesaludbasadosenaps-110830103629-phpapp01/95/sistemas-de-salud-basados-en-atencin-primaria-en-salud-dr-reynaldo-holder-13-728.jpg?cb=1314700713"/>
          <p:cNvPicPr>
            <a:picLocks noChangeAspect="1" noChangeArrowheads="1"/>
          </p:cNvPicPr>
          <p:nvPr/>
        </p:nvPicPr>
        <p:blipFill rotWithShape="1">
          <a:blip r:embed="rId4">
            <a:extLst>
              <a:ext uri="{28A0092B-C50C-407E-A947-70E740481C1C}">
                <a14:useLocalDpi xmlns:a14="http://schemas.microsoft.com/office/drawing/2010/main" val="0"/>
              </a:ext>
            </a:extLst>
          </a:blip>
          <a:srcRect t="21974"/>
          <a:stretch/>
        </p:blipFill>
        <p:spPr bwMode="auto">
          <a:xfrm>
            <a:off x="1259632" y="2823530"/>
            <a:ext cx="6618363" cy="376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22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403647" cy="69269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7" y="4"/>
            <a:ext cx="728967" cy="809950"/>
          </a:xfrm>
          <a:prstGeom prst="rect">
            <a:avLst/>
          </a:prstGeom>
        </p:spPr>
      </p:pic>
      <p:pic>
        <p:nvPicPr>
          <p:cNvPr id="2" name="Imagen 1"/>
          <p:cNvPicPr>
            <a:picLocks noChangeAspect="1"/>
          </p:cNvPicPr>
          <p:nvPr/>
        </p:nvPicPr>
        <p:blipFill rotWithShape="1">
          <a:blip r:embed="rId4"/>
          <a:srcRect l="12987" t="16827" r="20863" b="4981"/>
          <a:stretch/>
        </p:blipFill>
        <p:spPr>
          <a:xfrm>
            <a:off x="251520" y="809954"/>
            <a:ext cx="8721854" cy="5931413"/>
          </a:xfrm>
          <a:prstGeom prst="rect">
            <a:avLst/>
          </a:prstGeom>
        </p:spPr>
      </p:pic>
    </p:spTree>
    <p:extLst>
      <p:ext uri="{BB962C8B-B14F-4D97-AF65-F5344CB8AC3E}">
        <p14:creationId xmlns:p14="http://schemas.microsoft.com/office/powerpoint/2010/main" val="2511150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403647" cy="69269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7" y="4"/>
            <a:ext cx="728967" cy="809950"/>
          </a:xfrm>
          <a:prstGeom prst="rect">
            <a:avLst/>
          </a:prstGeom>
        </p:spPr>
      </p:pic>
      <p:sp>
        <p:nvSpPr>
          <p:cNvPr id="7" name="Marcador de contenido 7"/>
          <p:cNvSpPr>
            <a:spLocks noGrp="1"/>
          </p:cNvSpPr>
          <p:nvPr>
            <p:ph idx="1"/>
          </p:nvPr>
        </p:nvSpPr>
        <p:spPr>
          <a:xfrm>
            <a:off x="389182" y="809954"/>
            <a:ext cx="7886700" cy="4319362"/>
          </a:xfrm>
        </p:spPr>
        <p:txBody>
          <a:bodyPr>
            <a:normAutofit/>
          </a:bodyPr>
          <a:lstStyle/>
          <a:p>
            <a:pPr marL="0" indent="0" algn="just">
              <a:lnSpc>
                <a:spcPct val="160000"/>
              </a:lnSpc>
              <a:buNone/>
            </a:pPr>
            <a:r>
              <a:rPr lang="es-MX" sz="2400" b="1" dirty="0" smtClean="0">
                <a:solidFill>
                  <a:schemeClr val="accent1">
                    <a:lumMod val="75000"/>
                  </a:schemeClr>
                </a:solidFill>
              </a:rPr>
              <a:t>El desempeño exitoso y las buenas prácticas son comportamientos observables si se actúa con competencia, para lo que es necesario tener conocimientos (saber), habilidad para poner en práctica los conocimientos (saber hacer), tener actitud (querer hacer) y disponer de los medios y recursos necesarios (poder hacer).</a:t>
            </a:r>
          </a:p>
          <a:p>
            <a:pPr marL="0" indent="0" algn="r">
              <a:lnSpc>
                <a:spcPct val="110000"/>
              </a:lnSpc>
              <a:spcBef>
                <a:spcPts val="0"/>
              </a:spcBef>
              <a:buNone/>
            </a:pPr>
            <a:r>
              <a:rPr lang="es-MX" sz="1600" b="1" dirty="0" smtClean="0">
                <a:solidFill>
                  <a:schemeClr val="accent1">
                    <a:lumMod val="75000"/>
                  </a:schemeClr>
                </a:solidFill>
              </a:rPr>
              <a:t>La Renovación de la Atención Primaria de Salud en las Américas</a:t>
            </a:r>
          </a:p>
          <a:p>
            <a:pPr marL="0" indent="0" algn="r">
              <a:lnSpc>
                <a:spcPct val="110000"/>
              </a:lnSpc>
              <a:spcBef>
                <a:spcPts val="0"/>
              </a:spcBef>
              <a:buNone/>
            </a:pPr>
            <a:r>
              <a:rPr lang="es-MX" sz="1600" b="1" dirty="0" smtClean="0">
                <a:solidFill>
                  <a:schemeClr val="accent1">
                    <a:lumMod val="75000"/>
                  </a:schemeClr>
                </a:solidFill>
              </a:rPr>
              <a:t>OPS</a:t>
            </a:r>
            <a:endParaRPr lang="es-MX" sz="1600" b="1" dirty="0">
              <a:solidFill>
                <a:schemeClr val="accent1">
                  <a:lumMod val="75000"/>
                </a:schemeClr>
              </a:solidFill>
            </a:endParaRPr>
          </a:p>
        </p:txBody>
      </p:sp>
      <p:sp>
        <p:nvSpPr>
          <p:cNvPr id="3" name="Rectángulo 2"/>
          <p:cNvSpPr/>
          <p:nvPr/>
        </p:nvSpPr>
        <p:spPr>
          <a:xfrm>
            <a:off x="702695" y="5129316"/>
            <a:ext cx="7670882" cy="1107996"/>
          </a:xfrm>
          <a:prstGeom prst="rect">
            <a:avLst/>
          </a:prstGeom>
          <a:noFill/>
        </p:spPr>
        <p:txBody>
          <a:bodyPr wrap="none" lIns="91440" tIns="45720" rIns="91440" bIns="45720">
            <a:spAutoFit/>
          </a:bodyPr>
          <a:lstStyle/>
          <a:p>
            <a:pPr algn="ctr"/>
            <a:r>
              <a:rPr lang="es-MX" sz="6600" b="0" cap="none" spc="0" dirty="0" smtClean="0">
                <a:ln w="0"/>
                <a:solidFill>
                  <a:srgbClr val="C00000"/>
                </a:solidFill>
                <a:effectLst>
                  <a:reflection blurRad="6350" stA="53000" endA="300" endPos="35500" dir="5400000" sy="-90000" algn="bl" rotWithShape="0"/>
                </a:effectLst>
              </a:rPr>
              <a:t>SIMULACIÓN MÉDICA</a:t>
            </a:r>
            <a:endParaRPr lang="es-MX" sz="6600" b="0" cap="none" spc="0" dirty="0">
              <a:ln w="0"/>
              <a:solidFill>
                <a:srgbClr val="C0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591871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169</Words>
  <Application>Microsoft Office PowerPoint</Application>
  <PresentationFormat>Presentación en pantalla (4:3)</PresentationFormat>
  <Paragraphs>24</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Wingdings</vt:lpstr>
      <vt:lpstr>1_Tema de Office</vt:lpstr>
      <vt:lpstr>Competencias en APS que pueden adquirirse a través de simulación médica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Luis García Galavíz</dc:creator>
  <cp:lastModifiedBy>Juan Pablo García Acosta</cp:lastModifiedBy>
  <cp:revision>84</cp:revision>
  <dcterms:created xsi:type="dcterms:W3CDTF">2017-10-16T17:55:10Z</dcterms:created>
  <dcterms:modified xsi:type="dcterms:W3CDTF">2019-05-02T12:23:48Z</dcterms:modified>
</cp:coreProperties>
</file>