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1373" autoAdjust="0"/>
  </p:normalViewPr>
  <p:slideViewPr>
    <p:cSldViewPr snapToGrid="0">
      <p:cViewPr varScale="1">
        <p:scale>
          <a:sx n="78" d="100"/>
          <a:sy n="78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747E2-7F49-4267-ABE2-011128BBA370}" type="datetimeFigureOut">
              <a:rPr lang="es-MX" smtClean="0"/>
              <a:pPr/>
              <a:t>02/05/2019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DF70-1CB8-481D-8969-458D87695B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6148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3DF70-1CB8-481D-8969-458D87695B2E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2820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persona, hombre, interior&#10;&#10;Descripción generada automáticamente">
            <a:extLst>
              <a:ext uri="{FF2B5EF4-FFF2-40B4-BE49-F238E27FC236}">
                <a16:creationId xmlns:a16="http://schemas.microsoft.com/office/drawing/2014/main" xmlns="" id="{E47DB987-3CE2-4F4E-B254-0072A3C20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4366" y="0"/>
            <a:ext cx="122407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1998" y="1171370"/>
            <a:ext cx="4053762" cy="2658950"/>
          </a:xfrm>
        </p:spPr>
        <p:txBody>
          <a:bodyPr anchor="b">
            <a:normAutofit/>
          </a:bodyPr>
          <a:lstStyle>
            <a:lvl1pPr algn="ctr">
              <a:defRPr sz="4400" spc="-100" baseline="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1998" y="4605450"/>
            <a:ext cx="4053762" cy="914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923EBBE-7A27-5B48-B775-18E152CD433A}"/>
              </a:ext>
            </a:extLst>
          </p:cNvPr>
          <p:cNvSpPr txBox="1">
            <a:spLocks/>
          </p:cNvSpPr>
          <p:nvPr userDrawn="1"/>
        </p:nvSpPr>
        <p:spPr>
          <a:xfrm>
            <a:off x="8270240" y="5133474"/>
            <a:ext cx="3735822" cy="1615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sap" panose="020F0504030102060203" pitchFamily="34" charset="77"/>
                <a:ea typeface="Arimo" panose="020B0604020202020204" pitchFamily="34" charset="0"/>
                <a:cs typeface="Arimo" panose="020B0604020202020204" pitchFamily="34" charset="0"/>
              </a:rPr>
              <a:t>GRUPOS DE INNOVACIÓN E INVESTIGACIÓN EDUCATIVA</a:t>
            </a:r>
          </a:p>
        </p:txBody>
      </p:sp>
    </p:spTree>
    <p:extLst>
      <p:ext uri="{BB962C8B-B14F-4D97-AF65-F5344CB8AC3E}">
        <p14:creationId xmlns:p14="http://schemas.microsoft.com/office/powerpoint/2010/main" xmlns="" val="330316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72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48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732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61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53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06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99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226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35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0A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055" y="3169919"/>
            <a:ext cx="2947482" cy="2658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562DCA1-E919-C444-9F95-A860CD6F79D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88358" y="758952"/>
            <a:ext cx="1666876" cy="14975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FE84404-D456-AF41-BAC5-806B5A5BDE59}"/>
              </a:ext>
            </a:extLst>
          </p:cNvPr>
          <p:cNvSpPr txBox="1">
            <a:spLocks/>
          </p:cNvSpPr>
          <p:nvPr userDrawn="1"/>
        </p:nvSpPr>
        <p:spPr>
          <a:xfrm>
            <a:off x="644672" y="2256536"/>
            <a:ext cx="2154249" cy="5307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latin typeface="Asap" panose="020F0504030102060203" pitchFamily="34" charset="77"/>
                <a:ea typeface="Arimo" panose="020B0604020202020204" pitchFamily="34" charset="0"/>
                <a:cs typeface="Arimo" panose="020B0604020202020204" pitchFamily="34" charset="0"/>
              </a:rPr>
              <a:t>GRUPOS DE INNOVACIÓN E INVESTIGACIÓN EDUCATIVA</a:t>
            </a:r>
          </a:p>
        </p:txBody>
      </p:sp>
    </p:spTree>
    <p:extLst>
      <p:ext uri="{BB962C8B-B14F-4D97-AF65-F5344CB8AC3E}">
        <p14:creationId xmlns:p14="http://schemas.microsoft.com/office/powerpoint/2010/main" xmlns="" val="261602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althsocialaccountability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35E8980-A307-468D-B10D-9D2D5F771F4F}"/>
              </a:ext>
            </a:extLst>
          </p:cNvPr>
          <p:cNvSpPr/>
          <p:nvPr/>
        </p:nvSpPr>
        <p:spPr>
          <a:xfrm>
            <a:off x="6879102" y="1997839"/>
            <a:ext cx="5186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/>
              <a:t>Aportaciones potenciales de las Facultades y Escuelas de Medicina para la mejora del sector salud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9EA7172-EEEA-4F7B-B12D-7CAAC9545AF7}"/>
              </a:ext>
            </a:extLst>
          </p:cNvPr>
          <p:cNvSpPr txBox="1"/>
          <p:nvPr/>
        </p:nvSpPr>
        <p:spPr>
          <a:xfrm>
            <a:off x="6705600" y="5437632"/>
            <a:ext cx="54864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3600" b="1" dirty="0"/>
              <a:t>Dr. Jorge E. Valdez García</a:t>
            </a:r>
          </a:p>
          <a:p>
            <a:r>
              <a:rPr lang="es-MX" sz="3600" b="1" dirty="0"/>
              <a:t>Decano</a:t>
            </a:r>
          </a:p>
        </p:txBody>
      </p:sp>
    </p:spTree>
    <p:extLst>
      <p:ext uri="{BB962C8B-B14F-4D97-AF65-F5344CB8AC3E}">
        <p14:creationId xmlns:p14="http://schemas.microsoft.com/office/powerpoint/2010/main" xmlns="" val="30058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continuous professional developme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8FA"/>
              </a:clrFrom>
              <a:clrTo>
                <a:srgbClr val="F5F8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630" y="4570224"/>
            <a:ext cx="3586620" cy="216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51" y="2930052"/>
            <a:ext cx="2947482" cy="1739706"/>
          </a:xfrm>
        </p:spPr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108" y="449451"/>
            <a:ext cx="8067941" cy="55574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3200" dirty="0"/>
              <a:t>A comienzos del </a:t>
            </a:r>
            <a:r>
              <a:rPr lang="es-MX" sz="3200" b="1" dirty="0"/>
              <a:t>siglo XX </a:t>
            </a:r>
            <a:r>
              <a:rPr lang="es-MX" sz="3200" dirty="0"/>
              <a:t>las escuelas de Medicina se enfrentaban al reto sin precedentes de devenir más científicas y efectivas en la creación de médicos, según quedó reflejado en el informe </a:t>
            </a:r>
            <a:r>
              <a:rPr lang="es-MX" sz="3200" dirty="0" err="1"/>
              <a:t>Flexner</a:t>
            </a:r>
            <a:r>
              <a:rPr lang="es-MX" sz="3200" dirty="0"/>
              <a:t> de 1910. </a:t>
            </a:r>
          </a:p>
          <a:p>
            <a:pPr marL="0" indent="0">
              <a:buNone/>
            </a:pPr>
            <a:r>
              <a:rPr lang="es-MX" sz="3200" dirty="0"/>
              <a:t>El </a:t>
            </a:r>
            <a:r>
              <a:rPr lang="es-MX" sz="3200" b="1" dirty="0"/>
              <a:t>siglo XXI </a:t>
            </a:r>
            <a:r>
              <a:rPr lang="es-MX" sz="3200" dirty="0"/>
              <a:t>confronta a las Facultades de Medicina con un conjunto de retos distintos: </a:t>
            </a:r>
          </a:p>
          <a:p>
            <a:pPr lvl="1"/>
            <a:r>
              <a:rPr lang="es-MX" sz="3000" b="1" dirty="0"/>
              <a:t>mejora de calidad</a:t>
            </a:r>
            <a:r>
              <a:rPr lang="es-MX" sz="3000" dirty="0"/>
              <a:t>, </a:t>
            </a:r>
            <a:r>
              <a:rPr lang="es-MX" sz="3000" b="1" dirty="0"/>
              <a:t>equidad, relevancia y efectividad en la provisión de los servicios asistenciales</a:t>
            </a:r>
            <a:r>
              <a:rPr lang="es-MX" sz="3000" dirty="0"/>
              <a:t>, </a:t>
            </a:r>
          </a:p>
          <a:p>
            <a:pPr lvl="1"/>
            <a:r>
              <a:rPr lang="es-MX" sz="3000" b="1" dirty="0"/>
              <a:t>reducción de los desajustes con respecto a las prioridades sociales, </a:t>
            </a:r>
          </a:p>
          <a:p>
            <a:pPr lvl="1"/>
            <a:r>
              <a:rPr lang="es-MX" sz="3000" b="1" dirty="0"/>
              <a:t>la redefinición de los roles para los profesionales de la salud así como la demostración de su impacto sobre el estado de salud de la gente</a:t>
            </a:r>
            <a:r>
              <a:rPr lang="es-MX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646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54C864-D1BB-4BD3-80E2-00D36F4C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DA05AF-9ADB-460D-A382-548D4B81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1. ¿Cómo debiera una escuela de medicina mejorar su capacidad para dar respuesta a los futuros desafíos sanitarios de la sociedad?</a:t>
            </a:r>
          </a:p>
          <a:p>
            <a:r>
              <a:rPr lang="es-MX" sz="3200" dirty="0"/>
              <a:t> 2. ¿Cómo podría incrementarse esta capacidad, incluyendo el uso de sistemas de acreditación para la autoevaluación y la revisión por pares? </a:t>
            </a:r>
          </a:p>
          <a:p>
            <a:r>
              <a:rPr lang="es-MX" sz="3200" dirty="0"/>
              <a:t>3. ¿Cómo debería evaluarse el avance hacia este objetivo?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1994998-2E37-4B92-A758-D6C573BC12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777" y="2375266"/>
            <a:ext cx="2570037" cy="8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89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12F110-54AE-4D91-BF4F-6A89258A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/>
              <a:t>Iniciativa</a:t>
            </a:r>
            <a:br>
              <a:rPr lang="es-MX" sz="4800" dirty="0"/>
            </a:br>
            <a:r>
              <a:rPr lang="es-MX" sz="4400" dirty="0"/>
              <a:t>Dr. Jesus  Noyola</a:t>
            </a:r>
            <a:endParaRPr lang="es-MX" sz="48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C3A863EC-07F8-4B96-BC22-42CB0EBD5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5003" y="705658"/>
            <a:ext cx="4410397" cy="39903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68CC108-80E3-46C3-B31F-EAE8CA065F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89" y="2231756"/>
            <a:ext cx="2897048" cy="93816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9D22B2B-266C-43F9-AE2D-382CAEEECD5F}"/>
              </a:ext>
            </a:extLst>
          </p:cNvPr>
          <p:cNvSpPr/>
          <p:nvPr/>
        </p:nvSpPr>
        <p:spPr>
          <a:xfrm>
            <a:off x="4056916" y="5182149"/>
            <a:ext cx="7221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>
                <a:hlinkClick r:id="rId4"/>
              </a:rPr>
              <a:t>http://healthsocialaccountability.org/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xmlns="" val="35332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40545FD-8601-4A2F-BC6B-CE3DA7086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4" y="2152357"/>
            <a:ext cx="3214890" cy="374152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E414C-167E-4583-BF7F-D2D1B3F2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388" y="604383"/>
            <a:ext cx="7581834" cy="56492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2800" dirty="0"/>
              <a:t>El Consenso alcanzado consistió en </a:t>
            </a:r>
            <a:r>
              <a:rPr lang="es-MX" sz="2800" b="1" dirty="0"/>
              <a:t>10 directivas </a:t>
            </a:r>
            <a:r>
              <a:rPr lang="es-MX" sz="2800" dirty="0"/>
              <a:t>estratégicas para las Facultades de Medicina con el fin de que devinieran </a:t>
            </a:r>
            <a:r>
              <a:rPr lang="es-MX" sz="2800" b="1" dirty="0"/>
              <a:t>socialmente responsables </a:t>
            </a:r>
            <a:r>
              <a:rPr lang="es-MX" sz="2800" dirty="0"/>
              <a:t>mediante las mejoras necesarias a fin de ser capaces de: </a:t>
            </a:r>
          </a:p>
          <a:p>
            <a:pPr marL="0" indent="0">
              <a:buNone/>
            </a:pPr>
            <a:r>
              <a:rPr lang="es-MX" sz="2800" dirty="0"/>
              <a:t>• Dar respuesta a las necesidades de salud actuales y futuras y a las </a:t>
            </a:r>
            <a:r>
              <a:rPr lang="es-MX" sz="2800" b="1" dirty="0"/>
              <a:t>demandas de la sociedad </a:t>
            </a:r>
          </a:p>
          <a:p>
            <a:pPr marL="0" indent="0">
              <a:buNone/>
            </a:pPr>
            <a:r>
              <a:rPr lang="es-MX" sz="2800" dirty="0"/>
              <a:t>• </a:t>
            </a:r>
            <a:r>
              <a:rPr lang="es-MX" sz="2800" b="1" dirty="0"/>
              <a:t>Reorientar sus prioridades educativas</a:t>
            </a:r>
            <a:r>
              <a:rPr lang="es-MX" sz="2800" dirty="0"/>
              <a:t>, las de su investigación y de los servicios que proveen a dichas necesidades </a:t>
            </a:r>
          </a:p>
          <a:p>
            <a:pPr marL="0" indent="0">
              <a:buNone/>
            </a:pPr>
            <a:r>
              <a:rPr lang="es-MX" sz="2800" dirty="0"/>
              <a:t>• Reforzar su </a:t>
            </a:r>
            <a:r>
              <a:rPr lang="es-MX" sz="2800" dirty="0" err="1"/>
              <a:t>governanza</a:t>
            </a:r>
            <a:r>
              <a:rPr lang="es-MX" sz="2800" dirty="0"/>
              <a:t> así como su asociación (</a:t>
            </a:r>
            <a:r>
              <a:rPr lang="es-MX" sz="2800" i="1" dirty="0" err="1"/>
              <a:t>partnership</a:t>
            </a:r>
            <a:r>
              <a:rPr lang="es-MX" sz="2800" dirty="0"/>
              <a:t>) con otros agentes sociales interesados (</a:t>
            </a:r>
            <a:r>
              <a:rPr lang="es-MX" sz="2800" i="1" dirty="0" err="1"/>
              <a:t>stakeholders</a:t>
            </a:r>
            <a:r>
              <a:rPr lang="es-MX" sz="2800" dirty="0"/>
              <a:t>) y </a:t>
            </a:r>
          </a:p>
          <a:p>
            <a:pPr marL="0" indent="0">
              <a:buNone/>
            </a:pPr>
            <a:r>
              <a:rPr lang="es-MX" sz="2800" dirty="0"/>
              <a:t>• Utilizar la evaluación y la acreditación basada en su </a:t>
            </a:r>
            <a:r>
              <a:rPr lang="es-MX" sz="2800" b="1" dirty="0"/>
              <a:t>desempeño</a:t>
            </a:r>
            <a:r>
              <a:rPr lang="es-MX" sz="2800" dirty="0"/>
              <a:t> (performance) y en los </a:t>
            </a:r>
            <a:r>
              <a:rPr lang="es-MX" sz="2800" b="1" dirty="0"/>
              <a:t>resultados </a:t>
            </a:r>
            <a:r>
              <a:rPr lang="es-MX" sz="2800" dirty="0"/>
              <a:t>obtenidos (</a:t>
            </a:r>
            <a:r>
              <a:rPr lang="es-MX" sz="2800" dirty="0" err="1"/>
              <a:t>outcomes</a:t>
            </a:r>
            <a:r>
              <a:rPr lang="es-MX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411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40545FD-8601-4A2F-BC6B-CE3DA7086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4" y="2152357"/>
            <a:ext cx="3214890" cy="3741523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AE414C-167E-4583-BF7F-D2D1B3F2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388" y="604383"/>
            <a:ext cx="7581834" cy="56492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/>
              <a:t>AREA 1</a:t>
            </a:r>
            <a:r>
              <a:rPr lang="es-MX" dirty="0"/>
              <a:t>. PREVISIÓN DE LAS NECESIDADES DE SALUD DE LA SOCIEDAD </a:t>
            </a:r>
          </a:p>
          <a:p>
            <a:pPr marL="0" indent="0">
              <a:buNone/>
            </a:pPr>
            <a:r>
              <a:rPr lang="es-MX" b="1" dirty="0"/>
              <a:t>AREA 2</a:t>
            </a:r>
            <a:r>
              <a:rPr lang="es-MX" dirty="0"/>
              <a:t>. ASOCIACIÓN CON EL SISTEMA DE SALUD Y LOS GRUPOS DE INTERESES </a:t>
            </a:r>
          </a:p>
          <a:p>
            <a:pPr marL="0" indent="0">
              <a:buNone/>
            </a:pPr>
            <a:r>
              <a:rPr lang="es-MX" b="1" dirty="0"/>
              <a:t>AREA 3</a:t>
            </a:r>
            <a:r>
              <a:rPr lang="es-MX" dirty="0"/>
              <a:t>. ADAPTACIÓN A LOS CAMBIOS EN EL ROL DE LOS MÉDICOS Y OTROS PROFESIONALES DE LA SALUD </a:t>
            </a:r>
          </a:p>
          <a:p>
            <a:pPr marL="0" indent="0">
              <a:buNone/>
            </a:pPr>
            <a:r>
              <a:rPr lang="es-MX" b="1" dirty="0"/>
              <a:t>AREA 4. </a:t>
            </a:r>
            <a:r>
              <a:rPr lang="es-MX" dirty="0"/>
              <a:t>EL FOMENTO DE LA EDUCACIÓN BASADA EN RESULTADOS </a:t>
            </a:r>
          </a:p>
          <a:p>
            <a:pPr marL="0" indent="0">
              <a:buNone/>
            </a:pPr>
            <a:r>
              <a:rPr lang="es-MX" b="1" dirty="0"/>
              <a:t>AREA 5. </a:t>
            </a:r>
            <a:r>
              <a:rPr lang="es-MX" dirty="0"/>
              <a:t>GENERAR UNA GOBERNANZA RESPONSABLE DE LA FACULTAD DE MEDICINA CAPAZ DE RESPONDER </a:t>
            </a:r>
          </a:p>
          <a:p>
            <a:pPr marL="0" indent="0">
              <a:buNone/>
            </a:pPr>
            <a:r>
              <a:rPr lang="es-MX" b="1" dirty="0"/>
              <a:t>AREA 6</a:t>
            </a:r>
            <a:r>
              <a:rPr lang="es-MX" dirty="0"/>
              <a:t>. REDEFINIR EL ÁMBITO DE INCUMBENCIA DE LOS ESTÁNDARES EDUCATIVOS DE INVESTIGACIÓN Y DE LA PRESTACIÓN DE SERVICIOS </a:t>
            </a:r>
          </a:p>
          <a:p>
            <a:pPr marL="0" indent="0">
              <a:buNone/>
            </a:pPr>
            <a:r>
              <a:rPr lang="es-MX" b="1" dirty="0"/>
              <a:t>AREA 7. </a:t>
            </a:r>
            <a:r>
              <a:rPr lang="es-MX" dirty="0"/>
              <a:t>LA MEJORA CONTINUADA DE LA CALIDAD EN EDUCACIÓN, INVESTIGACIÓN Y PRESTACIÓN DE SERVICIOS </a:t>
            </a:r>
          </a:p>
          <a:p>
            <a:pPr marL="0" indent="0">
              <a:buNone/>
            </a:pPr>
            <a:r>
              <a:rPr lang="es-MX" b="1" dirty="0"/>
              <a:t>AREA 8</a:t>
            </a:r>
            <a:r>
              <a:rPr lang="es-MX" dirty="0"/>
              <a:t>. ESTABLECER MECANSIMOS OBLIGATORIOS DE ACREDITACIÓN </a:t>
            </a:r>
          </a:p>
          <a:p>
            <a:pPr marL="0" indent="0">
              <a:buNone/>
            </a:pPr>
            <a:r>
              <a:rPr lang="es-MX" b="1" dirty="0"/>
              <a:t>AREA 9. </a:t>
            </a:r>
            <a:r>
              <a:rPr lang="es-MX" dirty="0"/>
              <a:t>PRINCIPIOS GLOBALES Y ESPECIFICIDAD DE CONTEXTO </a:t>
            </a:r>
          </a:p>
          <a:p>
            <a:pPr marL="0" indent="0">
              <a:buNone/>
            </a:pPr>
            <a:r>
              <a:rPr lang="es-MX" b="1" dirty="0"/>
              <a:t>AREA 10. </a:t>
            </a:r>
            <a:r>
              <a:rPr lang="es-MX" dirty="0"/>
              <a:t>EL ROL DE LA SOCIEDAD</a:t>
            </a:r>
          </a:p>
        </p:txBody>
      </p:sp>
    </p:spTree>
    <p:extLst>
      <p:ext uri="{BB962C8B-B14F-4D97-AF65-F5344CB8AC3E}">
        <p14:creationId xmlns:p14="http://schemas.microsoft.com/office/powerpoint/2010/main" xmlns="" val="7098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0B42064-3211-4CBF-A4B8-E9FB475EEE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714625"/>
            <a:ext cx="1066800" cy="1428750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6B7974D4-9429-4DAB-B69C-0E0CD099A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69756" y="2688354"/>
            <a:ext cx="7150680" cy="33714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098E49A-721F-4194-8327-8F1D4FE87E07}"/>
              </a:ext>
            </a:extLst>
          </p:cNvPr>
          <p:cNvSpPr/>
          <p:nvPr/>
        </p:nvSpPr>
        <p:spPr>
          <a:xfrm>
            <a:off x="3791918" y="798163"/>
            <a:ext cx="72738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505050"/>
                </a:solidFill>
                <a:latin typeface="NexusSerif"/>
              </a:rPr>
              <a:t>¿Por qué es la responsabilidad social un punto de referencia para la excelencia en la educación médica?  </a:t>
            </a:r>
            <a:r>
              <a:rPr lang="es-MX" sz="2800" b="1" dirty="0">
                <a:solidFill>
                  <a:srgbClr val="505050"/>
                </a:solidFill>
                <a:latin typeface="NexusSerif"/>
              </a:rPr>
              <a:t>Charles </a:t>
            </a:r>
            <a:r>
              <a:rPr lang="es-MX" sz="2800" b="1" dirty="0" err="1">
                <a:solidFill>
                  <a:srgbClr val="505050"/>
                </a:solidFill>
                <a:latin typeface="NexusSerif"/>
              </a:rPr>
              <a:t>Boelen</a:t>
            </a:r>
            <a:endParaRPr lang="es-MX" sz="2800" b="1" i="0" dirty="0">
              <a:solidFill>
                <a:srgbClr val="505050"/>
              </a:solidFill>
              <a:effectLst/>
              <a:latin typeface="NexusSerif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192BB9C-60AA-4D4E-B690-D7FF3B11503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688" y="2183158"/>
            <a:ext cx="2833808" cy="38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2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C528ADA-7E08-46A4-A067-80393437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349" y="786788"/>
            <a:ext cx="7812659" cy="481157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s-MX" sz="2800" b="1" dirty="0"/>
              <a:t>Responsabilidad social en América Latina: camino hacia el desarrollo de un instrumento para escuelas de medicina</a:t>
            </a:r>
          </a:p>
          <a:p>
            <a:pPr fontAlgn="base"/>
            <a:r>
              <a:rPr lang="es-MX" dirty="0"/>
              <a:t>Arnoldo Riquelme Pérez, Klaus </a:t>
            </a:r>
            <a:r>
              <a:rPr lang="es-MX" dirty="0" err="1"/>
              <a:t>Püschel</a:t>
            </a:r>
            <a:r>
              <a:rPr lang="es-MX" dirty="0"/>
              <a:t> Illanes, Luis Antonio Díaz </a:t>
            </a:r>
            <a:r>
              <a:rPr lang="es-MX" dirty="0" err="1"/>
              <a:t>Piga</a:t>
            </a:r>
            <a:r>
              <a:rPr lang="es-MX" dirty="0"/>
              <a:t>, Viviana Rojas Donoso, Andrés Perry Vives, Jaime Sapag </a:t>
            </a:r>
            <a:r>
              <a:rPr lang="es-MX" dirty="0" err="1"/>
              <a:t>Munoz</a:t>
            </a:r>
            <a:endParaRPr lang="es-MX" dirty="0"/>
          </a:p>
          <a:p>
            <a:pPr fontAlgn="base"/>
            <a:r>
              <a:rPr lang="es-MX" b="1" dirty="0">
                <a:latin typeface="Arial" panose="020B0604020202020204" pitchFamily="34" charset="0"/>
              </a:rPr>
              <a:t>Conclusiones:</a:t>
            </a:r>
            <a:r>
              <a:rPr lang="es-MX" dirty="0">
                <a:latin typeface="Arial" panose="020B0604020202020204" pitchFamily="34" charset="0"/>
              </a:rPr>
              <a:t> Las escuelas deben desarrollar iniciativas en las dimensiones formativa, social y política, para ser responsables socialmente. Este instrumento contribuirá al desarrollo y evaluación de las diversas dimensiones de la responsabilidad social en escuelas de </a:t>
            </a:r>
            <a:r>
              <a:rPr lang="es-MX">
                <a:latin typeface="Arial" panose="020B0604020202020204" pitchFamily="34" charset="0"/>
              </a:rPr>
              <a:t>América Latina.</a:t>
            </a:r>
            <a:endParaRPr lang="es-MX" dirty="0"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6BC43DF-A059-4F1E-933D-7B389D9517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791" y="2359617"/>
            <a:ext cx="260604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57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549</Words>
  <Application>Microsoft Office PowerPoint</Application>
  <PresentationFormat>Personalizado</PresentationFormat>
  <Paragraphs>35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Marco</vt:lpstr>
      <vt:lpstr>Diapositiva 1</vt:lpstr>
      <vt:lpstr>Introducción</vt:lpstr>
      <vt:lpstr>Introducción</vt:lpstr>
      <vt:lpstr>Iniciativa Dr. Jesus  Noyola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Valdez</dc:creator>
  <cp:lastModifiedBy>Toshiba</cp:lastModifiedBy>
  <cp:revision>10</cp:revision>
  <dcterms:created xsi:type="dcterms:W3CDTF">2019-05-02T13:56:20Z</dcterms:created>
  <dcterms:modified xsi:type="dcterms:W3CDTF">2019-05-02T17:28:38Z</dcterms:modified>
</cp:coreProperties>
</file>