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8"/>
  </p:notesMasterIdLst>
  <p:sldIdLst>
    <p:sldId id="256" r:id="rId2"/>
    <p:sldId id="264" r:id="rId3"/>
    <p:sldId id="266" r:id="rId4"/>
    <p:sldId id="284" r:id="rId5"/>
    <p:sldId id="287" r:id="rId6"/>
    <p:sldId id="259" r:id="rId7"/>
    <p:sldId id="283" r:id="rId8"/>
    <p:sldId id="267" r:id="rId9"/>
    <p:sldId id="268" r:id="rId10"/>
    <p:sldId id="269" r:id="rId11"/>
    <p:sldId id="285" r:id="rId12"/>
    <p:sldId id="265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6" r:id="rId26"/>
    <p:sldId id="282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-194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notesMaster" Target="notesMasters/notesMaster1.xml"/><Relationship Id="rId2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2C8955-4FD3-A140-A8EC-409B30BE4F37}" type="datetimeFigureOut">
              <a:rPr lang="en-US" smtClean="0"/>
              <a:t>14.06.16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4F0510-4163-6145-AB1C-66972BB52D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053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fld id="{3A99AB4E-F247-6C4E-B416-4A1C6AE69F0E}" type="slidenum">
              <a:rPr lang="tr-TR" sz="1200"/>
              <a:pPr algn="r" eaLnBrk="1" hangingPunct="1"/>
              <a:t>15</a:t>
            </a:fld>
            <a:endParaRPr lang="tr-TR" sz="1200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tr-TR">
                <a:latin typeface="Calibri" charset="0"/>
              </a:rPr>
              <a:t>Bu sunumla amacımız oldukça geniş ve kapsamlı olarak belirlenen Türkiye</a:t>
            </a:r>
            <a:r>
              <a:rPr lang="ja-JP" altLang="tr-TR">
                <a:latin typeface="Calibri" charset="0"/>
              </a:rPr>
              <a:t>’</a:t>
            </a:r>
            <a:r>
              <a:rPr lang="tr-TR" altLang="ja-JP">
                <a:latin typeface="Calibri" charset="0"/>
              </a:rPr>
              <a:t>de MÖTE Ulusal Satndartlarının sizlere tanıtılması</a:t>
            </a:r>
            <a:endParaRPr lang="tr-TR">
              <a:latin typeface="Calibri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4EE6C-ACB9-FD41-8A96-A13DEC125961}" type="datetimeFigureOut">
              <a:rPr lang="en-US" smtClean="0"/>
              <a:t>14.06.16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8B49B-CAAC-114E-9CB1-1E096148E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329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4EE6C-ACB9-FD41-8A96-A13DEC125961}" type="datetimeFigureOut">
              <a:rPr lang="en-US" smtClean="0"/>
              <a:t>14.06.16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8B49B-CAAC-114E-9CB1-1E096148E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089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4EE6C-ACB9-FD41-8A96-A13DEC125961}" type="datetimeFigureOut">
              <a:rPr lang="en-US" smtClean="0"/>
              <a:t>14.06.16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8B49B-CAAC-114E-9CB1-1E096148E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740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4EE6C-ACB9-FD41-8A96-A13DEC125961}" type="datetimeFigureOut">
              <a:rPr lang="en-US" smtClean="0"/>
              <a:t>14.06.16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8B49B-CAAC-114E-9CB1-1E096148E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551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4EE6C-ACB9-FD41-8A96-A13DEC125961}" type="datetimeFigureOut">
              <a:rPr lang="en-US" smtClean="0"/>
              <a:t>14.06.16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8B49B-CAAC-114E-9CB1-1E096148E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768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4EE6C-ACB9-FD41-8A96-A13DEC125961}" type="datetimeFigureOut">
              <a:rPr lang="en-US" smtClean="0"/>
              <a:t>14.06.16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8B49B-CAAC-114E-9CB1-1E096148E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40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4EE6C-ACB9-FD41-8A96-A13DEC125961}" type="datetimeFigureOut">
              <a:rPr lang="en-US" smtClean="0"/>
              <a:t>14.06.16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8B49B-CAAC-114E-9CB1-1E096148E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712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4EE6C-ACB9-FD41-8A96-A13DEC125961}" type="datetimeFigureOut">
              <a:rPr lang="en-US" smtClean="0"/>
              <a:t>14.06.16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8B49B-CAAC-114E-9CB1-1E096148E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110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4EE6C-ACB9-FD41-8A96-A13DEC125961}" type="datetimeFigureOut">
              <a:rPr lang="en-US" smtClean="0"/>
              <a:t>14.06.16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8B49B-CAAC-114E-9CB1-1E096148E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903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4EE6C-ACB9-FD41-8A96-A13DEC125961}" type="datetimeFigureOut">
              <a:rPr lang="en-US" smtClean="0"/>
              <a:t>14.06.16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8B49B-CAAC-114E-9CB1-1E096148E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872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4EE6C-ACB9-FD41-8A96-A13DEC125961}" type="datetimeFigureOut">
              <a:rPr lang="en-US" smtClean="0"/>
              <a:t>14.06.16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8B49B-CAAC-114E-9CB1-1E096148E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439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44EE6C-ACB9-FD41-8A96-A13DEC125961}" type="datetimeFigureOut">
              <a:rPr lang="en-US" smtClean="0"/>
              <a:t>14.06.16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F8B49B-CAAC-114E-9CB1-1E096148E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187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nbaind.org/En/1045-why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54383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/>
              <a:t>Reasons for creation of an accrediting </a:t>
            </a:r>
            <a:r>
              <a:rPr lang="en-US" dirty="0" smtClean="0"/>
              <a:t>agency:                        Turkish Experience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65268"/>
            <a:ext cx="6400800" cy="2891496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Iskender Sayek M.D.,FACS</a:t>
            </a:r>
          </a:p>
          <a:p>
            <a:r>
              <a:rPr lang="en-US" dirty="0" smtClean="0"/>
              <a:t>TEPDAD Chairman</a:t>
            </a:r>
          </a:p>
          <a:p>
            <a:r>
              <a:rPr lang="en-US" dirty="0" smtClean="0"/>
              <a:t>Ankara Turkey</a:t>
            </a:r>
          </a:p>
          <a:p>
            <a:r>
              <a:rPr lang="en-US" dirty="0" smtClean="0"/>
              <a:t>PAFAMS </a:t>
            </a:r>
            <a:r>
              <a:rPr lang="en-US" dirty="0"/>
              <a:t>– AMFEM </a:t>
            </a:r>
            <a:r>
              <a:rPr lang="en-US" dirty="0" smtClean="0"/>
              <a:t>Conference </a:t>
            </a:r>
          </a:p>
          <a:p>
            <a:r>
              <a:rPr lang="en-US" dirty="0" smtClean="0"/>
              <a:t>Cancun , Mexico</a:t>
            </a:r>
          </a:p>
          <a:p>
            <a:r>
              <a:rPr lang="en-US" dirty="0" smtClean="0"/>
              <a:t>June 14 2016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981117" y="6156764"/>
            <a:ext cx="29162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isayek@gmail.com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299968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Content Placeholder 2"/>
          <p:cNvSpPr>
            <a:spLocks noGrp="1"/>
          </p:cNvSpPr>
          <p:nvPr>
            <p:ph idx="1"/>
          </p:nvPr>
        </p:nvSpPr>
        <p:spPr>
          <a:xfrm>
            <a:off x="29883" y="2034797"/>
            <a:ext cx="9144000" cy="4950068"/>
          </a:xfrm>
        </p:spPr>
        <p:txBody>
          <a:bodyPr>
            <a:noAutofit/>
          </a:bodyPr>
          <a:lstStyle/>
          <a:p>
            <a:pPr>
              <a:buFont typeface="Arial" charset="0"/>
              <a:buChar char="•"/>
            </a:pPr>
            <a:endParaRPr lang="tr-TR" sz="2800" dirty="0"/>
          </a:p>
          <a:p>
            <a:pPr eaLnBrk="1" hangingPunct="1">
              <a:buFont typeface="Arial" charset="0"/>
              <a:buChar char="•"/>
            </a:pPr>
            <a:r>
              <a:rPr lang="tr-TR" sz="2800" dirty="0" err="1" smtClean="0"/>
              <a:t>To</a:t>
            </a:r>
            <a:r>
              <a:rPr lang="tr-TR" sz="2800" dirty="0" smtClean="0"/>
              <a:t> </a:t>
            </a:r>
            <a:r>
              <a:rPr lang="tr-TR" sz="2800" dirty="0" err="1" smtClean="0"/>
              <a:t>eliminate</a:t>
            </a:r>
            <a:r>
              <a:rPr lang="tr-TR" sz="2800" dirty="0" smtClean="0"/>
              <a:t> </a:t>
            </a:r>
            <a:r>
              <a:rPr lang="tr-TR" sz="2800" dirty="0" err="1" smtClean="0"/>
              <a:t>or</a:t>
            </a:r>
            <a:r>
              <a:rPr lang="tr-TR" sz="2800" dirty="0" smtClean="0"/>
              <a:t> </a:t>
            </a:r>
            <a:r>
              <a:rPr lang="tr-TR" sz="2800" dirty="0" err="1" smtClean="0"/>
              <a:t>control</a:t>
            </a:r>
            <a:r>
              <a:rPr lang="tr-TR" sz="2800" dirty="0" smtClean="0"/>
              <a:t> </a:t>
            </a:r>
            <a:r>
              <a:rPr lang="tr-TR" sz="2800" dirty="0" err="1" smtClean="0"/>
              <a:t>the</a:t>
            </a:r>
            <a:r>
              <a:rPr lang="tr-TR" sz="2800" dirty="0" smtClean="0"/>
              <a:t> </a:t>
            </a:r>
            <a:r>
              <a:rPr lang="tr-TR" sz="2800" dirty="0" err="1" smtClean="0"/>
              <a:t>threats</a:t>
            </a:r>
            <a:r>
              <a:rPr lang="tr-TR" sz="2800" dirty="0" smtClean="0"/>
              <a:t> in </a:t>
            </a:r>
            <a:r>
              <a:rPr lang="tr-TR" sz="2800" dirty="0" err="1" smtClean="0"/>
              <a:t>medical</a:t>
            </a:r>
            <a:r>
              <a:rPr lang="tr-TR" sz="2800" dirty="0" smtClean="0"/>
              <a:t> </a:t>
            </a:r>
            <a:r>
              <a:rPr lang="tr-TR" sz="2800" dirty="0" err="1" smtClean="0"/>
              <a:t>education</a:t>
            </a:r>
            <a:r>
              <a:rPr lang="tr-TR" sz="2800" dirty="0" smtClean="0"/>
              <a:t> </a:t>
            </a:r>
          </a:p>
          <a:p>
            <a:pPr lvl="1">
              <a:buFont typeface="Arial" charset="0"/>
              <a:buChar char="•"/>
            </a:pPr>
            <a:r>
              <a:rPr lang="tr-TR" dirty="0" err="1" smtClean="0"/>
              <a:t>Increased</a:t>
            </a:r>
            <a:r>
              <a:rPr lang="tr-TR" dirty="0" smtClean="0"/>
              <a:t> </a:t>
            </a:r>
            <a:r>
              <a:rPr lang="tr-TR" dirty="0" err="1" smtClean="0"/>
              <a:t>number</a:t>
            </a:r>
            <a:r>
              <a:rPr lang="tr-TR" dirty="0" smtClean="0"/>
              <a:t> of </a:t>
            </a:r>
            <a:r>
              <a:rPr lang="tr-TR" dirty="0" err="1" smtClean="0"/>
              <a:t>medical</a:t>
            </a:r>
            <a:r>
              <a:rPr lang="tr-TR" dirty="0" smtClean="0"/>
              <a:t> </a:t>
            </a:r>
            <a:r>
              <a:rPr lang="tr-TR" dirty="0" err="1" smtClean="0"/>
              <a:t>schools</a:t>
            </a:r>
            <a:r>
              <a:rPr lang="tr-TR" dirty="0" smtClean="0"/>
              <a:t>/</a:t>
            </a:r>
            <a:r>
              <a:rPr lang="tr-TR" dirty="0" err="1" smtClean="0"/>
              <a:t>programs</a:t>
            </a:r>
            <a:r>
              <a:rPr lang="tr-TR" dirty="0" smtClean="0"/>
              <a:t> </a:t>
            </a:r>
          </a:p>
          <a:p>
            <a:pPr lvl="1">
              <a:buFont typeface="Arial" charset="0"/>
              <a:buChar char="•"/>
            </a:pPr>
            <a:r>
              <a:rPr lang="tr-TR" dirty="0" err="1" smtClean="0"/>
              <a:t>Differences</a:t>
            </a:r>
            <a:r>
              <a:rPr lang="tr-TR" dirty="0" smtClean="0"/>
              <a:t> in </a:t>
            </a:r>
            <a:r>
              <a:rPr lang="tr-TR" dirty="0" err="1" smtClean="0"/>
              <a:t>infrastructure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schools</a:t>
            </a:r>
            <a:r>
              <a:rPr lang="tr-TR" dirty="0" smtClean="0"/>
              <a:t> </a:t>
            </a:r>
          </a:p>
          <a:p>
            <a:pPr lvl="1">
              <a:buFont typeface="Arial" charset="0"/>
              <a:buChar char="•"/>
            </a:pPr>
            <a:r>
              <a:rPr lang="tr-TR" dirty="0" err="1" smtClean="0"/>
              <a:t>Increased</a:t>
            </a:r>
            <a:r>
              <a:rPr lang="tr-TR" dirty="0" smtClean="0"/>
              <a:t> </a:t>
            </a:r>
            <a:r>
              <a:rPr lang="tr-TR" dirty="0" err="1" smtClean="0"/>
              <a:t>number</a:t>
            </a:r>
            <a:r>
              <a:rPr lang="tr-TR" dirty="0" smtClean="0"/>
              <a:t> of </a:t>
            </a:r>
            <a:r>
              <a:rPr lang="tr-TR" dirty="0" err="1" smtClean="0"/>
              <a:t>students</a:t>
            </a:r>
            <a:r>
              <a:rPr lang="tr-TR" dirty="0" smtClean="0"/>
              <a:t> </a:t>
            </a:r>
            <a:r>
              <a:rPr lang="tr-TR" dirty="0" err="1" smtClean="0"/>
              <a:t>admitted</a:t>
            </a:r>
            <a:r>
              <a:rPr lang="tr-TR" dirty="0" smtClean="0"/>
              <a:t> </a:t>
            </a:r>
          </a:p>
          <a:p>
            <a:pPr lvl="1">
              <a:buFont typeface="Arial" charset="0"/>
              <a:buChar char="•"/>
            </a:pPr>
            <a:r>
              <a:rPr lang="tr-TR" dirty="0" err="1" smtClean="0"/>
              <a:t>Lack</a:t>
            </a:r>
            <a:r>
              <a:rPr lang="tr-TR" dirty="0" smtClean="0"/>
              <a:t> of </a:t>
            </a:r>
            <a:r>
              <a:rPr lang="tr-TR" dirty="0" err="1" smtClean="0"/>
              <a:t>coordination</a:t>
            </a:r>
            <a:r>
              <a:rPr lang="tr-TR" dirty="0" smtClean="0"/>
              <a:t> </a:t>
            </a:r>
            <a:r>
              <a:rPr lang="tr-TR" dirty="0" err="1" smtClean="0"/>
              <a:t>between</a:t>
            </a:r>
            <a:r>
              <a:rPr lang="tr-TR" dirty="0" smtClean="0"/>
              <a:t> </a:t>
            </a:r>
            <a:r>
              <a:rPr lang="tr-TR" dirty="0" err="1" smtClean="0"/>
              <a:t>health</a:t>
            </a:r>
            <a:r>
              <a:rPr lang="tr-TR" dirty="0" smtClean="0"/>
              <a:t> </a:t>
            </a:r>
            <a:r>
              <a:rPr lang="tr-TR" dirty="0" err="1" smtClean="0"/>
              <a:t>policies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education</a:t>
            </a:r>
            <a:r>
              <a:rPr lang="tr-TR" dirty="0" smtClean="0"/>
              <a:t> </a:t>
            </a:r>
            <a:r>
              <a:rPr lang="tr-TR" sz="3200" dirty="0" smtClean="0"/>
              <a:t>	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123412"/>
            <a:ext cx="8072494" cy="1800200"/>
          </a:xfrm>
          <a:solidFill>
            <a:srgbClr val="000090"/>
          </a:solidFill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4000" dirty="0" smtClean="0">
                <a:solidFill>
                  <a:schemeClr val="bg1"/>
                </a:solidFill>
                <a:effectLst/>
              </a:rPr>
              <a:t>Türkiye’de Tıp Eğitiminde Eşyetkilendirme Süreci Neden Gereklidir?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42910" y="188640"/>
            <a:ext cx="8072494" cy="1800200"/>
          </a:xfrm>
          <a:prstGeom prst="rect">
            <a:avLst/>
          </a:prstGeom>
          <a:solidFill>
            <a:srgbClr val="000090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tr-TR" sz="4000" dirty="0" err="1" smtClean="0">
                <a:solidFill>
                  <a:schemeClr val="bg1"/>
                </a:solidFill>
              </a:rPr>
              <a:t>Why</a:t>
            </a:r>
            <a:r>
              <a:rPr lang="tr-TR" sz="4000" dirty="0" smtClean="0">
                <a:solidFill>
                  <a:schemeClr val="bg1"/>
                </a:solidFill>
              </a:rPr>
              <a:t> </a:t>
            </a:r>
            <a:r>
              <a:rPr lang="tr-TR" sz="4000" dirty="0" err="1" smtClean="0">
                <a:solidFill>
                  <a:schemeClr val="bg1"/>
                </a:solidFill>
              </a:rPr>
              <a:t>accreditation</a:t>
            </a:r>
            <a:r>
              <a:rPr lang="tr-TR" sz="4000" dirty="0" smtClean="0">
                <a:solidFill>
                  <a:schemeClr val="bg1"/>
                </a:solidFill>
              </a:rPr>
              <a:t> of </a:t>
            </a:r>
            <a:r>
              <a:rPr lang="tr-TR" sz="4000" dirty="0" err="1" smtClean="0">
                <a:solidFill>
                  <a:schemeClr val="bg1"/>
                </a:solidFill>
              </a:rPr>
              <a:t>medical</a:t>
            </a:r>
            <a:r>
              <a:rPr lang="tr-TR" sz="4000" dirty="0" smtClean="0">
                <a:solidFill>
                  <a:schemeClr val="bg1"/>
                </a:solidFill>
              </a:rPr>
              <a:t> </a:t>
            </a:r>
            <a:r>
              <a:rPr lang="tr-TR" sz="4000" dirty="0" err="1" smtClean="0">
                <a:solidFill>
                  <a:schemeClr val="bg1"/>
                </a:solidFill>
              </a:rPr>
              <a:t>education</a:t>
            </a:r>
            <a:r>
              <a:rPr lang="tr-TR" sz="4000" dirty="0" smtClean="0">
                <a:solidFill>
                  <a:schemeClr val="bg1"/>
                </a:solidFill>
              </a:rPr>
              <a:t> </a:t>
            </a:r>
            <a:r>
              <a:rPr lang="tr-TR" sz="4000" dirty="0" err="1" smtClean="0">
                <a:solidFill>
                  <a:schemeClr val="bg1"/>
                </a:solidFill>
              </a:rPr>
              <a:t>programs</a:t>
            </a:r>
            <a:r>
              <a:rPr lang="tr-TR" sz="4000" dirty="0" smtClean="0">
                <a:solidFill>
                  <a:schemeClr val="bg1"/>
                </a:solidFill>
              </a:rPr>
              <a:t> is </a:t>
            </a:r>
            <a:r>
              <a:rPr lang="tr-TR" sz="4000" dirty="0" err="1" smtClean="0">
                <a:solidFill>
                  <a:schemeClr val="bg1"/>
                </a:solidFill>
              </a:rPr>
              <a:t>needed</a:t>
            </a:r>
            <a:r>
              <a:rPr lang="tr-TR" sz="4000" dirty="0" smtClean="0">
                <a:solidFill>
                  <a:schemeClr val="bg1"/>
                </a:solidFill>
              </a:rPr>
              <a:t> in </a:t>
            </a:r>
            <a:r>
              <a:rPr lang="tr-TR" sz="4000" dirty="0" err="1" smtClean="0">
                <a:solidFill>
                  <a:schemeClr val="bg1"/>
                </a:solidFill>
              </a:rPr>
              <a:t>Turkey</a:t>
            </a:r>
            <a:r>
              <a:rPr lang="tr-TR" sz="4000" dirty="0" smtClean="0">
                <a:solidFill>
                  <a:schemeClr val="bg1"/>
                </a:solidFill>
              </a:rPr>
              <a:t>?</a:t>
            </a:r>
            <a:endParaRPr lang="tr-TR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62698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will do the accreditation?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is a need for an independent organization/body to govern the process of accreditation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24513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l="-70896" r="-70896"/>
          <a:stretch>
            <a:fillRect/>
          </a:stretch>
        </p:blipFill>
        <p:spPr>
          <a:xfrm>
            <a:off x="-1649508" y="0"/>
            <a:ext cx="12368308" cy="6802093"/>
          </a:xfrm>
        </p:spPr>
      </p:pic>
    </p:spTree>
    <p:extLst>
      <p:ext uri="{BB962C8B-B14F-4D97-AF65-F5344CB8AC3E}">
        <p14:creationId xmlns:p14="http://schemas.microsoft.com/office/powerpoint/2010/main" val="11135559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88947" y="2621332"/>
            <a:ext cx="6986207" cy="1077218"/>
          </a:xfrm>
          <a:prstGeom prst="rect">
            <a:avLst/>
          </a:prstGeom>
          <a:solidFill>
            <a:srgbClr val="000090"/>
          </a:solidFill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FFFF"/>
                </a:solidFill>
              </a:rPr>
              <a:t>Creation of the National Accreditation</a:t>
            </a:r>
          </a:p>
          <a:p>
            <a:r>
              <a:rPr lang="en-US" sz="3200" dirty="0" smtClean="0">
                <a:solidFill>
                  <a:srgbClr val="FFFFFF"/>
                </a:solidFill>
              </a:rPr>
              <a:t> Council by the Deans of Medical Schools</a:t>
            </a:r>
            <a:endParaRPr lang="en-US" sz="3200" dirty="0">
              <a:solidFill>
                <a:srgbClr val="FFFF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7981" y="2798968"/>
            <a:ext cx="1120619" cy="646331"/>
          </a:xfrm>
          <a:prstGeom prst="rect">
            <a:avLst/>
          </a:prstGeom>
          <a:solidFill>
            <a:srgbClr val="000090"/>
          </a:solidFill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2008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288595"/>
            <a:ext cx="8229600" cy="1143000"/>
          </a:xfrm>
          <a:solidFill>
            <a:srgbClr val="000090"/>
          </a:solidFill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Our Story : TEPDAD</a:t>
            </a:r>
            <a:br>
              <a:rPr lang="en-US" dirty="0" smtClean="0">
                <a:solidFill>
                  <a:srgbClr val="FFFFFF"/>
                </a:solidFill>
              </a:rPr>
            </a:br>
            <a:r>
              <a:rPr lang="en-US" dirty="0" smtClean="0">
                <a:solidFill>
                  <a:srgbClr val="FFFFFF"/>
                </a:solidFill>
              </a:rPr>
              <a:t>How did we do it? 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9753" y="1625476"/>
            <a:ext cx="1120619" cy="646331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2002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88947" y="1485784"/>
            <a:ext cx="6986207" cy="1077218"/>
          </a:xfrm>
          <a:prstGeom prst="rect">
            <a:avLst/>
          </a:prstGeom>
          <a:solidFill>
            <a:srgbClr val="4F6228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Started discussion of setting and </a:t>
            </a:r>
          </a:p>
          <a:p>
            <a:r>
              <a:rPr lang="en-US" sz="3200" dirty="0" smtClean="0">
                <a:solidFill>
                  <a:schemeClr val="bg1"/>
                </a:solidFill>
              </a:rPr>
              <a:t>accreditation system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20170" y="3863167"/>
            <a:ext cx="1198429" cy="646331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2009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488947" y="3863167"/>
            <a:ext cx="6986207" cy="1200329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Definition of the National Standards and Procedures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82201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0090"/>
          </a:solidFill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Before Defining the National standards for Undergraduate Medical Education</a:t>
            </a:r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l="-79013" r="-79013"/>
          <a:stretch>
            <a:fillRect/>
          </a:stretch>
        </p:blipFill>
        <p:spPr>
          <a:xfrm>
            <a:off x="-683793" y="4092587"/>
            <a:ext cx="4799975" cy="2639802"/>
          </a:xfrm>
        </p:spPr>
      </p:pic>
      <p:sp>
        <p:nvSpPr>
          <p:cNvPr id="5" name="TextBox 4"/>
          <p:cNvSpPr txBox="1"/>
          <p:nvPr/>
        </p:nvSpPr>
        <p:spPr>
          <a:xfrm>
            <a:off x="3081737" y="4738638"/>
            <a:ext cx="5493812" cy="1384995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FFFF"/>
                </a:solidFill>
              </a:rPr>
              <a:t>Report of a Qualitative Evaluation of</a:t>
            </a:r>
          </a:p>
          <a:p>
            <a:r>
              <a:rPr lang="en-US" sz="2800" dirty="0" smtClean="0">
                <a:solidFill>
                  <a:srgbClr val="FFFFFF"/>
                </a:solidFill>
              </a:rPr>
              <a:t>Undergraduate Medical Education</a:t>
            </a:r>
          </a:p>
          <a:p>
            <a:r>
              <a:rPr lang="en-US" sz="2800" dirty="0" smtClean="0">
                <a:solidFill>
                  <a:srgbClr val="FFFFFF"/>
                </a:solidFill>
              </a:rPr>
              <a:t> in Turkey: 2008</a:t>
            </a:r>
            <a:endParaRPr lang="en-US" sz="2800" dirty="0">
              <a:solidFill>
                <a:srgbClr val="FFFF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19347" y="2043779"/>
            <a:ext cx="6110592" cy="954107"/>
          </a:xfrm>
          <a:prstGeom prst="rect">
            <a:avLst/>
          </a:prstGeom>
          <a:solidFill>
            <a:srgbClr val="008000"/>
          </a:solidFill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FFFF"/>
                </a:solidFill>
              </a:rPr>
              <a:t>Reports of Undergraduate Medical </a:t>
            </a:r>
          </a:p>
          <a:p>
            <a:r>
              <a:rPr lang="en-US" sz="2800" dirty="0" smtClean="0">
                <a:solidFill>
                  <a:srgbClr val="FFFFFF"/>
                </a:solidFill>
              </a:rPr>
              <a:t>Education in Turkey (Bi-</a:t>
            </a:r>
            <a:r>
              <a:rPr lang="en-US" sz="2800" dirty="0" err="1" smtClean="0">
                <a:solidFill>
                  <a:srgbClr val="FFFFFF"/>
                </a:solidFill>
              </a:rPr>
              <a:t>annualy</a:t>
            </a:r>
            <a:r>
              <a:rPr lang="en-US" sz="2800" dirty="0" smtClean="0">
                <a:solidFill>
                  <a:srgbClr val="FFFFFF"/>
                </a:solidFill>
              </a:rPr>
              <a:t> by TMA) </a:t>
            </a:r>
            <a:endParaRPr lang="en-US" sz="2800" dirty="0">
              <a:solidFill>
                <a:srgbClr val="FFFFFF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1895" y="1516787"/>
            <a:ext cx="1636585" cy="2406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92554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987550" y="358775"/>
            <a:ext cx="7156450" cy="8382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r>
              <a:rPr lang="tr-TR" sz="3700" b="0" dirty="0" smtClean="0">
                <a:solidFill>
                  <a:schemeClr val="tx1"/>
                </a:solidFill>
                <a:effectLst/>
                <a:ea typeface="+mj-ea"/>
                <a:cs typeface="+mj-cs"/>
              </a:rPr>
              <a:t>Mezuniyet Öncesi Tıp Eğitimi </a:t>
            </a:r>
            <a:br>
              <a:rPr lang="tr-TR" sz="3700" b="0" dirty="0" smtClean="0">
                <a:solidFill>
                  <a:schemeClr val="tx1"/>
                </a:solidFill>
                <a:effectLst/>
                <a:ea typeface="+mj-ea"/>
                <a:cs typeface="+mj-cs"/>
              </a:rPr>
            </a:br>
            <a:r>
              <a:rPr lang="tr-TR" sz="3700" b="0" dirty="0" smtClean="0">
                <a:solidFill>
                  <a:schemeClr val="tx1"/>
                </a:solidFill>
                <a:effectLst/>
                <a:ea typeface="+mj-ea"/>
                <a:cs typeface="+mj-cs"/>
              </a:rPr>
              <a:t>Ulusal Standartları</a:t>
            </a:r>
          </a:p>
        </p:txBody>
      </p:sp>
      <p:pic>
        <p:nvPicPr>
          <p:cNvPr id="138243" name="3 Resim" descr="C:\Users\Hilal Batı\Desktop\uteak moutes_2009_Page_0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6102" y="1524000"/>
            <a:ext cx="3692525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837314" y="2112089"/>
            <a:ext cx="3133705" cy="1077218"/>
          </a:xfrm>
          <a:prstGeom prst="rect">
            <a:avLst/>
          </a:prstGeom>
          <a:solidFill>
            <a:srgbClr val="000090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FFFF"/>
                </a:solidFill>
              </a:rPr>
              <a:t>Established 2009</a:t>
            </a:r>
          </a:p>
          <a:p>
            <a:r>
              <a:rPr lang="en-US" sz="3200" dirty="0" smtClean="0">
                <a:solidFill>
                  <a:srgbClr val="FFFFFF"/>
                </a:solidFill>
              </a:rPr>
              <a:t>Renewed yearly</a:t>
            </a:r>
            <a:endParaRPr lang="en-US" sz="3200" dirty="0">
              <a:solidFill>
                <a:srgbClr val="FFFF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193574" y="731690"/>
            <a:ext cx="101662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2009</a:t>
            </a:r>
            <a:endParaRPr lang="en-US" sz="3200" dirty="0"/>
          </a:p>
        </p:txBody>
      </p:sp>
      <p:pic>
        <p:nvPicPr>
          <p:cNvPr id="7" name="Picture 2" descr="TEPDAD LOGO.png görüntüleniyo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7146" y="5331044"/>
            <a:ext cx="2231800" cy="1376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401981" y="173466"/>
            <a:ext cx="8229600" cy="1143000"/>
          </a:xfrm>
          <a:prstGeom prst="rect">
            <a:avLst/>
          </a:prstGeom>
          <a:solidFill>
            <a:srgbClr val="000090"/>
          </a:solidFill>
        </p:spPr>
        <p:txBody>
          <a:bodyPr>
            <a:normAutofit fontScale="90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TEPDAD Standards for Undergraduate Medical Education (Turkey)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827252" y="3515162"/>
            <a:ext cx="3133705" cy="1815882"/>
          </a:xfrm>
          <a:prstGeom prst="rect">
            <a:avLst/>
          </a:prstGeom>
          <a:solidFill>
            <a:srgbClr val="000090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FFFF"/>
                </a:solidFill>
              </a:rPr>
              <a:t>WFME Global BME    	Standards </a:t>
            </a:r>
          </a:p>
          <a:p>
            <a:r>
              <a:rPr lang="en-US" sz="2800" dirty="0" smtClean="0">
                <a:solidFill>
                  <a:srgbClr val="FFFFFF"/>
                </a:solidFill>
              </a:rPr>
              <a:t>LCME Standards</a:t>
            </a:r>
          </a:p>
          <a:p>
            <a:r>
              <a:rPr lang="en-US" sz="2800" dirty="0" smtClean="0">
                <a:solidFill>
                  <a:srgbClr val="FFFFFF"/>
                </a:solidFill>
              </a:rPr>
              <a:t>GMC Standards</a:t>
            </a:r>
            <a:endParaRPr lang="en-US" sz="28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6987621"/>
      </p:ext>
    </p:extLst>
  </p:cSld>
  <p:clrMapOvr>
    <a:masterClrMapping/>
  </p:clrMapOvr>
  <p:transition xmlns:p14="http://schemas.microsoft.com/office/powerpoint/2010/main">
    <p:random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8968"/>
            <a:ext cx="8229600" cy="1143000"/>
          </a:xfrm>
          <a:solidFill>
            <a:srgbClr val="000090"/>
          </a:solidFill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TEPDAD Standards for Undergraduate Medical Education (Turkey)</a:t>
            </a:r>
            <a:endParaRPr lang="en-US" dirty="0">
              <a:solidFill>
                <a:srgbClr val="FFFFFF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0387508"/>
              </p:ext>
            </p:extLst>
          </p:nvPr>
        </p:nvGraphicFramePr>
        <p:xfrm>
          <a:off x="138049" y="2129836"/>
          <a:ext cx="8917945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41801"/>
                <a:gridCol w="1449511"/>
                <a:gridCol w="1270048"/>
                <a:gridCol w="165658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Areas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Sub-areas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Basic Standards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Development Standards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Mission and outcomes</a:t>
                      </a:r>
                      <a:endParaRPr lang="en-US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5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5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/>
                </a:tc>
              </a:tr>
              <a:tr h="387683">
                <a:tc>
                  <a:txBody>
                    <a:bodyPr/>
                    <a:lstStyle/>
                    <a:p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Educational program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7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8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8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 Assessment of students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5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5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5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 Students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5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5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8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 Academic faculty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4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 Educational resources/ Opportunities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5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5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11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 Program evaluation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5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6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6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8. Governance and administration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5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7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4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9. Continuous renewal and development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TOTAL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40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44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48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AutoShape 53"/>
          <p:cNvSpPr>
            <a:spLocks noChangeArrowheads="1"/>
          </p:cNvSpPr>
          <p:nvPr/>
        </p:nvSpPr>
        <p:spPr bwMode="auto">
          <a:xfrm>
            <a:off x="228599" y="1426776"/>
            <a:ext cx="1814521" cy="518912"/>
          </a:xfrm>
          <a:prstGeom prst="wedgeRectCallout">
            <a:avLst>
              <a:gd name="adj1" fmla="val 278023"/>
              <a:gd name="adj2" fmla="val 102598"/>
            </a:avLst>
          </a:prstGeom>
          <a:solidFill>
            <a:srgbClr val="FFBDBF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tr-TR" dirty="0" err="1" smtClean="0">
                <a:solidFill>
                  <a:srgbClr val="2D2D8A"/>
                </a:solidFill>
                <a:latin typeface="Univers" charset="0"/>
              </a:rPr>
              <a:t>Standards</a:t>
            </a:r>
            <a:r>
              <a:rPr lang="tr-TR" dirty="0" smtClean="0">
                <a:solidFill>
                  <a:srgbClr val="2D2D8A"/>
                </a:solidFill>
                <a:latin typeface="Univers" charset="0"/>
              </a:rPr>
              <a:t> </a:t>
            </a:r>
            <a:r>
              <a:rPr lang="tr-TR" dirty="0" err="1" smtClean="0">
                <a:solidFill>
                  <a:srgbClr val="2D2D8A"/>
                </a:solidFill>
                <a:latin typeface="Univers" charset="0"/>
              </a:rPr>
              <a:t>which</a:t>
            </a:r>
            <a:r>
              <a:rPr lang="tr-TR" dirty="0" smtClean="0">
                <a:solidFill>
                  <a:srgbClr val="2D2D8A"/>
                </a:solidFill>
                <a:latin typeface="Univers" charset="0"/>
              </a:rPr>
              <a:t> “</a:t>
            </a:r>
            <a:r>
              <a:rPr lang="tr-TR" dirty="0" err="1" smtClean="0">
                <a:solidFill>
                  <a:srgbClr val="2D2D8A"/>
                </a:solidFill>
                <a:latin typeface="Univers" charset="0"/>
              </a:rPr>
              <a:t>must</a:t>
            </a:r>
            <a:r>
              <a:rPr lang="tr-TR" dirty="0" smtClean="0">
                <a:solidFill>
                  <a:srgbClr val="2D2D8A"/>
                </a:solidFill>
                <a:latin typeface="Univers" charset="0"/>
              </a:rPr>
              <a:t>” be met</a:t>
            </a:r>
            <a:endParaRPr lang="tr-TR" dirty="0">
              <a:solidFill>
                <a:srgbClr val="2D2D8A"/>
              </a:solidFill>
              <a:latin typeface="Univers" charset="0"/>
            </a:endParaRPr>
          </a:p>
        </p:txBody>
      </p:sp>
      <p:sp>
        <p:nvSpPr>
          <p:cNvPr id="12" name="AutoShape 54"/>
          <p:cNvSpPr>
            <a:spLocks noChangeArrowheads="1"/>
          </p:cNvSpPr>
          <p:nvPr/>
        </p:nvSpPr>
        <p:spPr bwMode="auto">
          <a:xfrm>
            <a:off x="4959011" y="1368399"/>
            <a:ext cx="2057400" cy="609600"/>
          </a:xfrm>
          <a:prstGeom prst="wedgeRectCallout">
            <a:avLst>
              <a:gd name="adj1" fmla="val 97883"/>
              <a:gd name="adj2" fmla="val 81962"/>
            </a:avLst>
          </a:prstGeom>
          <a:solidFill>
            <a:srgbClr val="4F6228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tr-TR" dirty="0" err="1" smtClean="0">
                <a:solidFill>
                  <a:srgbClr val="FFFFFF"/>
                </a:solidFill>
                <a:latin typeface="Univers" charset="0"/>
              </a:rPr>
              <a:t>Standards</a:t>
            </a:r>
            <a:r>
              <a:rPr lang="tr-TR" dirty="0" smtClean="0">
                <a:solidFill>
                  <a:srgbClr val="FFFFFF"/>
                </a:solidFill>
                <a:latin typeface="Univers" charset="0"/>
              </a:rPr>
              <a:t> </a:t>
            </a:r>
            <a:r>
              <a:rPr lang="tr-TR" dirty="0" err="1" smtClean="0">
                <a:solidFill>
                  <a:srgbClr val="FFFFFF"/>
                </a:solidFill>
                <a:latin typeface="Univers" charset="0"/>
              </a:rPr>
              <a:t>for</a:t>
            </a:r>
            <a:r>
              <a:rPr lang="tr-TR" dirty="0" smtClean="0">
                <a:solidFill>
                  <a:srgbClr val="FFFFFF"/>
                </a:solidFill>
                <a:latin typeface="Univers" charset="0"/>
              </a:rPr>
              <a:t> </a:t>
            </a:r>
            <a:r>
              <a:rPr lang="tr-TR" dirty="0" err="1" smtClean="0">
                <a:solidFill>
                  <a:srgbClr val="FFFFFF"/>
                </a:solidFill>
                <a:latin typeface="Univers" charset="0"/>
              </a:rPr>
              <a:t>quality</a:t>
            </a:r>
            <a:r>
              <a:rPr lang="tr-TR" dirty="0" smtClean="0">
                <a:solidFill>
                  <a:srgbClr val="FFFFFF"/>
                </a:solidFill>
                <a:latin typeface="Univers" charset="0"/>
              </a:rPr>
              <a:t> </a:t>
            </a:r>
            <a:r>
              <a:rPr lang="tr-TR" dirty="0" err="1" smtClean="0">
                <a:solidFill>
                  <a:srgbClr val="FFFFFF"/>
                </a:solidFill>
                <a:latin typeface="Univers" charset="0"/>
              </a:rPr>
              <a:t>improvement</a:t>
            </a:r>
            <a:endParaRPr lang="tr-TR" dirty="0">
              <a:solidFill>
                <a:srgbClr val="FFFFFF"/>
              </a:solidFill>
              <a:latin typeface="Univer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10396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71184" y="1821986"/>
            <a:ext cx="7611579" cy="1077218"/>
          </a:xfrm>
          <a:prstGeom prst="rect">
            <a:avLst/>
          </a:prstGeom>
          <a:solidFill>
            <a:srgbClr val="000090"/>
          </a:solidFill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Creation of the National Accreditation</a:t>
            </a:r>
          </a:p>
          <a:p>
            <a:r>
              <a:rPr lang="en-US" sz="32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Committee by the Deans of Medical Schools</a:t>
            </a:r>
            <a:endParaRPr lang="en-US" sz="32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8206" y="1821986"/>
            <a:ext cx="1120619" cy="646331"/>
          </a:xfrm>
          <a:prstGeom prst="rect">
            <a:avLst/>
          </a:prstGeom>
          <a:solidFill>
            <a:srgbClr val="000090"/>
          </a:solidFill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2008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0596" y="3216836"/>
            <a:ext cx="1120619" cy="646331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2009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81543" y="3216836"/>
            <a:ext cx="7718983" cy="1200329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Definition of the National Standards and Procedures</a:t>
            </a:r>
            <a:endParaRPr lang="en-US" sz="36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0596" y="4903894"/>
            <a:ext cx="1120619" cy="646331"/>
          </a:xfrm>
          <a:prstGeom prst="rect">
            <a:avLst/>
          </a:prstGeom>
          <a:solidFill>
            <a:srgbClr val="660066"/>
          </a:solidFill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2010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03329" y="4903894"/>
            <a:ext cx="7597197" cy="1754327"/>
          </a:xfrm>
          <a:prstGeom prst="rect">
            <a:avLst/>
          </a:prstGeom>
          <a:solidFill>
            <a:srgbClr val="660066"/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Initiation of accreditation of medical education programs and </a:t>
            </a:r>
            <a:r>
              <a:rPr lang="en-US" sz="3600" dirty="0" err="1" smtClean="0">
                <a:solidFill>
                  <a:schemeClr val="bg1"/>
                </a:solidFill>
              </a:rPr>
              <a:t>establishement</a:t>
            </a:r>
            <a:r>
              <a:rPr lang="en-US" sz="3600" dirty="0" smtClean="0">
                <a:solidFill>
                  <a:schemeClr val="bg1"/>
                </a:solidFill>
              </a:rPr>
              <a:t> of the association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288595"/>
            <a:ext cx="8229600" cy="1143000"/>
          </a:xfrm>
          <a:solidFill>
            <a:srgbClr val="000090"/>
          </a:solidFill>
        </p:spPr>
        <p:txBody>
          <a:bodyPr/>
          <a:lstStyle/>
          <a:p>
            <a:r>
              <a:rPr lang="en-US" dirty="0" smtClean="0">
                <a:solidFill>
                  <a:srgbClr val="FFFFFF"/>
                </a:solidFill>
              </a:rPr>
              <a:t>Our Story: TEPDAD 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45779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0090"/>
          </a:solidFill>
        </p:spPr>
        <p:txBody>
          <a:bodyPr/>
          <a:lstStyle/>
          <a:p>
            <a:r>
              <a:rPr lang="en-US" dirty="0" smtClean="0">
                <a:solidFill>
                  <a:srgbClr val="FFFFFF"/>
                </a:solidFill>
              </a:rPr>
              <a:t>Before Starting Accreditation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Defined</a:t>
            </a:r>
          </a:p>
          <a:p>
            <a:pPr lvl="1"/>
            <a:r>
              <a:rPr lang="en-US" dirty="0" smtClean="0"/>
              <a:t>Working Regulations</a:t>
            </a:r>
          </a:p>
          <a:p>
            <a:pPr lvl="1"/>
            <a:r>
              <a:rPr lang="en-US" dirty="0" smtClean="0"/>
              <a:t>Directives for Procedures</a:t>
            </a:r>
          </a:p>
          <a:p>
            <a:pPr lvl="1"/>
            <a:r>
              <a:rPr lang="en-US" dirty="0" smtClean="0"/>
              <a:t>Guidelines</a:t>
            </a:r>
          </a:p>
          <a:p>
            <a:pPr lvl="2"/>
            <a:r>
              <a:rPr lang="en-US" dirty="0" smtClean="0"/>
              <a:t>Self-evaluation report: preparation</a:t>
            </a:r>
          </a:p>
          <a:p>
            <a:pPr lvl="2"/>
            <a:r>
              <a:rPr lang="en-US" dirty="0" smtClean="0"/>
              <a:t>Self-evaluation report: evaluation</a:t>
            </a:r>
          </a:p>
          <a:p>
            <a:pPr lvl="2"/>
            <a:r>
              <a:rPr lang="en-US" dirty="0" smtClean="0"/>
              <a:t>Site-visit and reporting</a:t>
            </a:r>
          </a:p>
          <a:p>
            <a:pPr lvl="1"/>
            <a:r>
              <a:rPr lang="en-US" dirty="0" smtClean="0"/>
              <a:t>Ethical considerations (COI, Bias etc.)</a:t>
            </a:r>
          </a:p>
          <a:p>
            <a:r>
              <a:rPr lang="en-US" dirty="0" smtClean="0"/>
              <a:t>Organized courses for evaluators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72385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62975" y="1884291"/>
            <a:ext cx="7327576" cy="1077218"/>
          </a:xfrm>
          <a:prstGeom prst="rect">
            <a:avLst/>
          </a:prstGeom>
          <a:solidFill>
            <a:srgbClr val="3333CC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FFFF"/>
                </a:solidFill>
              </a:rPr>
              <a:t>Recognition by the National Authority: Turkish Higher Educational Council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72882" y="1889860"/>
            <a:ext cx="1120619" cy="646331"/>
          </a:xfrm>
          <a:prstGeom prst="rect">
            <a:avLst/>
          </a:prstGeom>
          <a:solidFill>
            <a:srgbClr val="3333CC"/>
          </a:solidFill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2011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2882" y="3318813"/>
            <a:ext cx="1120619" cy="646331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2013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62975" y="3087980"/>
            <a:ext cx="7327576" cy="1754327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Recognition of </a:t>
            </a:r>
            <a:r>
              <a:rPr lang="tr-TR" sz="3600" dirty="0" err="1" smtClean="0">
                <a:solidFill>
                  <a:schemeClr val="bg1"/>
                </a:solidFill>
              </a:rPr>
              <a:t>by</a:t>
            </a:r>
            <a:r>
              <a:rPr lang="tr-TR" sz="3600" dirty="0" smtClean="0">
                <a:solidFill>
                  <a:schemeClr val="bg1"/>
                </a:solidFill>
              </a:rPr>
              <a:t>  WFME </a:t>
            </a:r>
            <a:r>
              <a:rPr lang="tr-TR" sz="3600" dirty="0" err="1" smtClean="0">
                <a:solidFill>
                  <a:schemeClr val="bg1"/>
                </a:solidFill>
              </a:rPr>
              <a:t>and</a:t>
            </a:r>
            <a:r>
              <a:rPr lang="tr-TR" sz="3600" dirty="0" smtClean="0">
                <a:solidFill>
                  <a:schemeClr val="bg1"/>
                </a:solidFill>
              </a:rPr>
              <a:t> </a:t>
            </a:r>
            <a:r>
              <a:rPr lang="tr-TR" sz="3600" dirty="0" err="1" smtClean="0">
                <a:solidFill>
                  <a:schemeClr val="bg1"/>
                </a:solidFill>
              </a:rPr>
              <a:t>membership</a:t>
            </a:r>
            <a:r>
              <a:rPr lang="tr-TR" sz="3600" dirty="0" smtClean="0">
                <a:solidFill>
                  <a:schemeClr val="bg1"/>
                </a:solidFill>
              </a:rPr>
              <a:t> of</a:t>
            </a:r>
            <a:r>
              <a:rPr lang="tr-TR" sz="3600" dirty="0">
                <a:solidFill>
                  <a:schemeClr val="bg1"/>
                </a:solidFill>
              </a:rPr>
              <a:t> </a:t>
            </a:r>
            <a:r>
              <a:rPr lang="tr-TR" sz="3600" dirty="0" smtClean="0">
                <a:solidFill>
                  <a:schemeClr val="bg1"/>
                </a:solidFill>
              </a:rPr>
              <a:t>CEENQA; </a:t>
            </a:r>
            <a:r>
              <a:rPr lang="tr-TR" sz="3600" dirty="0" err="1" smtClean="0">
                <a:solidFill>
                  <a:schemeClr val="bg1"/>
                </a:solidFill>
              </a:rPr>
              <a:t>started</a:t>
            </a:r>
            <a:r>
              <a:rPr lang="tr-TR" sz="3600" dirty="0" smtClean="0">
                <a:solidFill>
                  <a:schemeClr val="bg1"/>
                </a:solidFill>
              </a:rPr>
              <a:t>       </a:t>
            </a:r>
            <a:r>
              <a:rPr lang="tr-TR" sz="3600" dirty="0" err="1" smtClean="0">
                <a:solidFill>
                  <a:schemeClr val="bg1"/>
                </a:solidFill>
              </a:rPr>
              <a:t>mid-term</a:t>
            </a:r>
            <a:r>
              <a:rPr lang="tr-TR" sz="3600" dirty="0" smtClean="0">
                <a:solidFill>
                  <a:schemeClr val="bg1"/>
                </a:solidFill>
              </a:rPr>
              <a:t> </a:t>
            </a:r>
            <a:r>
              <a:rPr lang="tr-TR" sz="3600" dirty="0" err="1" smtClean="0">
                <a:solidFill>
                  <a:schemeClr val="bg1"/>
                </a:solidFill>
              </a:rPr>
              <a:t>evaluation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00759"/>
            <a:ext cx="8229600" cy="11430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8" name="Picture 2" descr="TEPDAD LOGO.png görüntüleniy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882" y="100394"/>
            <a:ext cx="2231800" cy="1376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72507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have no disclosures or conflicts of interest to declare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60875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62975" y="1884291"/>
            <a:ext cx="7327576" cy="1077218"/>
          </a:xfrm>
          <a:prstGeom prst="rect">
            <a:avLst/>
          </a:prstGeom>
          <a:solidFill>
            <a:srgbClr val="3333CC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FFFF"/>
                </a:solidFill>
              </a:rPr>
              <a:t>Recognition by the National Authority Turkish Higher Educational Council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72882" y="1889860"/>
            <a:ext cx="1120619" cy="646331"/>
          </a:xfrm>
          <a:prstGeom prst="rect">
            <a:avLst/>
          </a:prstGeom>
          <a:solidFill>
            <a:srgbClr val="3333CC"/>
          </a:solidFill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2011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2882" y="3318813"/>
            <a:ext cx="1120619" cy="646331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2013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62975" y="3183922"/>
            <a:ext cx="7327576" cy="1200329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Recognition of </a:t>
            </a:r>
            <a:r>
              <a:rPr lang="tr-TR" sz="36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by</a:t>
            </a:r>
            <a:r>
              <a:rPr lang="tr-TR" sz="36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 WFME </a:t>
            </a:r>
            <a:r>
              <a:rPr lang="tr-TR" sz="36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and</a:t>
            </a:r>
            <a:r>
              <a:rPr lang="tr-TR" sz="36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tr-TR" sz="36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membership</a:t>
            </a:r>
            <a:r>
              <a:rPr lang="tr-TR" sz="36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of</a:t>
            </a:r>
            <a:r>
              <a:rPr lang="tr-TR" sz="3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tr-TR" sz="36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CEENQA</a:t>
            </a:r>
            <a:endParaRPr lang="en-US" sz="36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00759"/>
            <a:ext cx="8229600" cy="1143000"/>
          </a:xfrm>
          <a:solidFill>
            <a:srgbClr val="000090"/>
          </a:solidFill>
        </p:spPr>
        <p:txBody>
          <a:bodyPr/>
          <a:lstStyle/>
          <a:p>
            <a:r>
              <a:rPr lang="en-US" dirty="0" smtClean="0">
                <a:solidFill>
                  <a:srgbClr val="FFFFFF"/>
                </a:solidFill>
              </a:rPr>
              <a:t>Our Story : TEPDAD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2882" y="5039673"/>
            <a:ext cx="1120619" cy="646331"/>
          </a:xfrm>
          <a:prstGeom prst="rect">
            <a:avLst/>
          </a:prstGeom>
          <a:solidFill>
            <a:srgbClr val="660066"/>
          </a:solidFill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2015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62975" y="5020870"/>
            <a:ext cx="7327576" cy="1754327"/>
          </a:xfrm>
          <a:prstGeom prst="rect">
            <a:avLst/>
          </a:prstGeom>
          <a:solidFill>
            <a:srgbClr val="660066"/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Agreement with Lebanese American Medical Association for Accreditation of Medical Education Programs 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662975" y="3095717"/>
            <a:ext cx="7327576" cy="1754327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FF"/>
                </a:solidFill>
              </a:rPr>
              <a:t>Recognition </a:t>
            </a:r>
            <a:r>
              <a:rPr lang="tr-TR" sz="3600" dirty="0" err="1" smtClean="0">
                <a:solidFill>
                  <a:srgbClr val="FFFFFF"/>
                </a:solidFill>
              </a:rPr>
              <a:t>by</a:t>
            </a:r>
            <a:r>
              <a:rPr lang="tr-TR" sz="3600" dirty="0" smtClean="0">
                <a:solidFill>
                  <a:srgbClr val="FFFFFF"/>
                </a:solidFill>
              </a:rPr>
              <a:t>  WFME </a:t>
            </a:r>
            <a:r>
              <a:rPr lang="tr-TR" sz="3600" dirty="0" err="1" smtClean="0">
                <a:solidFill>
                  <a:srgbClr val="FFFFFF"/>
                </a:solidFill>
              </a:rPr>
              <a:t>and</a:t>
            </a:r>
            <a:r>
              <a:rPr lang="tr-TR" sz="3600" dirty="0" smtClean="0">
                <a:solidFill>
                  <a:srgbClr val="FFFFFF"/>
                </a:solidFill>
              </a:rPr>
              <a:t> </a:t>
            </a:r>
            <a:r>
              <a:rPr lang="tr-TR" sz="3600" dirty="0" err="1" smtClean="0">
                <a:solidFill>
                  <a:srgbClr val="FFFFFF"/>
                </a:solidFill>
              </a:rPr>
              <a:t>membership</a:t>
            </a:r>
            <a:r>
              <a:rPr lang="tr-TR" sz="3600" dirty="0" smtClean="0">
                <a:solidFill>
                  <a:srgbClr val="FFFFFF"/>
                </a:solidFill>
              </a:rPr>
              <a:t> of</a:t>
            </a:r>
            <a:r>
              <a:rPr lang="tr-TR" sz="3600" dirty="0">
                <a:solidFill>
                  <a:srgbClr val="FFFFFF"/>
                </a:solidFill>
              </a:rPr>
              <a:t> </a:t>
            </a:r>
            <a:r>
              <a:rPr lang="tr-TR" sz="3600" dirty="0" smtClean="0">
                <a:solidFill>
                  <a:srgbClr val="FFFFFF"/>
                </a:solidFill>
              </a:rPr>
              <a:t>CEENQA; </a:t>
            </a:r>
            <a:r>
              <a:rPr lang="tr-TR" sz="3600" dirty="0" err="1" smtClean="0">
                <a:solidFill>
                  <a:srgbClr val="FFFFFF"/>
                </a:solidFill>
              </a:rPr>
              <a:t>mid-term</a:t>
            </a:r>
            <a:r>
              <a:rPr lang="tr-TR" sz="3600" dirty="0" smtClean="0">
                <a:solidFill>
                  <a:srgbClr val="FFFFFF"/>
                </a:solidFill>
              </a:rPr>
              <a:t> </a:t>
            </a:r>
            <a:r>
              <a:rPr lang="tr-TR" sz="3600" dirty="0" err="1" smtClean="0">
                <a:solidFill>
                  <a:srgbClr val="FFFFFF"/>
                </a:solidFill>
              </a:rPr>
              <a:t>evaluation</a:t>
            </a:r>
            <a:endParaRPr lang="en-US" sz="36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43742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Content Placeholder 2"/>
          <p:cNvSpPr>
            <a:spLocks noGrp="1"/>
          </p:cNvSpPr>
          <p:nvPr>
            <p:ph idx="1"/>
          </p:nvPr>
        </p:nvSpPr>
        <p:spPr>
          <a:xfrm>
            <a:off x="642908" y="2004915"/>
            <a:ext cx="8501091" cy="4950068"/>
          </a:xfrm>
        </p:spPr>
        <p:txBody>
          <a:bodyPr>
            <a:noAutofit/>
          </a:bodyPr>
          <a:lstStyle/>
          <a:p>
            <a:r>
              <a:rPr lang="tr-TR" sz="2800" dirty="0" err="1" smtClean="0"/>
              <a:t>Defining</a:t>
            </a:r>
            <a:r>
              <a:rPr lang="tr-TR" sz="2800" dirty="0" smtClean="0"/>
              <a:t> </a:t>
            </a:r>
            <a:r>
              <a:rPr lang="tr-TR" sz="2800" dirty="0" err="1" smtClean="0"/>
              <a:t>national</a:t>
            </a:r>
            <a:r>
              <a:rPr lang="tr-TR" sz="2800" dirty="0" smtClean="0"/>
              <a:t> </a:t>
            </a:r>
            <a:r>
              <a:rPr lang="tr-TR" sz="2800" dirty="0" err="1" smtClean="0"/>
              <a:t>standards</a:t>
            </a:r>
            <a:r>
              <a:rPr lang="tr-TR" sz="2800" dirty="0"/>
              <a:t> </a:t>
            </a:r>
            <a:r>
              <a:rPr lang="tr-TR" sz="2800" dirty="0" err="1" smtClean="0"/>
              <a:t>to</a:t>
            </a:r>
            <a:r>
              <a:rPr lang="tr-TR" sz="2800" dirty="0" smtClean="0"/>
              <a:t> </a:t>
            </a:r>
            <a:r>
              <a:rPr lang="tr-TR" sz="2800" dirty="0" err="1" smtClean="0"/>
              <a:t>meet</a:t>
            </a:r>
            <a:r>
              <a:rPr lang="tr-TR" sz="2800" dirty="0" smtClean="0"/>
              <a:t> </a:t>
            </a:r>
            <a:r>
              <a:rPr lang="tr-TR" sz="2800" dirty="0" err="1" smtClean="0"/>
              <a:t>the</a:t>
            </a:r>
            <a:r>
              <a:rPr lang="tr-TR" sz="2800" dirty="0" smtClean="0"/>
              <a:t> </a:t>
            </a:r>
            <a:r>
              <a:rPr lang="tr-TR" sz="2800" dirty="0" err="1" smtClean="0"/>
              <a:t>needs</a:t>
            </a:r>
            <a:endParaRPr lang="tr-TR" sz="2800" dirty="0" smtClean="0"/>
          </a:p>
          <a:p>
            <a:r>
              <a:rPr lang="tr-TR" sz="2800" dirty="0" err="1" smtClean="0"/>
              <a:t>Requiring</a:t>
            </a:r>
            <a:r>
              <a:rPr lang="tr-TR" sz="2800" dirty="0" smtClean="0"/>
              <a:t> </a:t>
            </a:r>
            <a:r>
              <a:rPr lang="tr-TR" sz="2800" dirty="0" err="1" smtClean="0"/>
              <a:t>manpower</a:t>
            </a:r>
            <a:r>
              <a:rPr lang="tr-TR" sz="2800" dirty="0" smtClean="0"/>
              <a:t> </a:t>
            </a:r>
            <a:r>
              <a:rPr lang="tr-TR" sz="2800" dirty="0" err="1" smtClean="0"/>
              <a:t>and</a:t>
            </a:r>
            <a:r>
              <a:rPr lang="tr-TR" sz="2800" dirty="0" smtClean="0"/>
              <a:t> </a:t>
            </a:r>
            <a:r>
              <a:rPr lang="tr-TR" sz="2800" dirty="0" err="1" smtClean="0"/>
              <a:t>protected</a:t>
            </a:r>
            <a:r>
              <a:rPr lang="tr-TR" sz="2800" dirty="0" smtClean="0"/>
              <a:t> time : </a:t>
            </a:r>
            <a:r>
              <a:rPr lang="tr-TR" sz="2800" dirty="0" err="1" smtClean="0"/>
              <a:t>most</a:t>
            </a:r>
            <a:r>
              <a:rPr lang="tr-TR" sz="2800" dirty="0" smtClean="0"/>
              <a:t> </a:t>
            </a:r>
            <a:r>
              <a:rPr lang="tr-TR" sz="2800" dirty="0" err="1" smtClean="0"/>
              <a:t>members</a:t>
            </a:r>
            <a:r>
              <a:rPr lang="tr-TR" sz="2800" dirty="0" smtClean="0"/>
              <a:t> </a:t>
            </a:r>
            <a:r>
              <a:rPr lang="tr-TR" sz="2800" dirty="0" err="1" smtClean="0"/>
              <a:t>are</a:t>
            </a:r>
            <a:r>
              <a:rPr lang="tr-TR" sz="2800" dirty="0" smtClean="0"/>
              <a:t> </a:t>
            </a:r>
            <a:r>
              <a:rPr lang="tr-TR" sz="2800" dirty="0" err="1" smtClean="0"/>
              <a:t>active</a:t>
            </a:r>
            <a:r>
              <a:rPr lang="tr-TR" sz="2800" dirty="0" smtClean="0"/>
              <a:t> in </a:t>
            </a:r>
            <a:r>
              <a:rPr lang="tr-TR" sz="2800" dirty="0" err="1" smtClean="0"/>
              <a:t>teaching</a:t>
            </a:r>
            <a:r>
              <a:rPr lang="tr-TR" sz="2400" dirty="0" smtClean="0"/>
              <a:t>  </a:t>
            </a:r>
          </a:p>
          <a:p>
            <a:r>
              <a:rPr lang="tr-TR" sz="2800" dirty="0" err="1" smtClean="0"/>
              <a:t>Creating</a:t>
            </a:r>
            <a:r>
              <a:rPr lang="tr-TR" sz="2800" dirty="0" smtClean="0"/>
              <a:t> a </a:t>
            </a:r>
            <a:r>
              <a:rPr lang="tr-TR" sz="2800" dirty="0" err="1" smtClean="0"/>
              <a:t>culture</a:t>
            </a:r>
            <a:r>
              <a:rPr lang="tr-TR" sz="2800" dirty="0" smtClean="0"/>
              <a:t> </a:t>
            </a:r>
            <a:r>
              <a:rPr lang="tr-TR" sz="2800" dirty="0" err="1" smtClean="0"/>
              <a:t>and</a:t>
            </a:r>
            <a:r>
              <a:rPr lang="tr-TR" sz="2800" dirty="0" smtClean="0"/>
              <a:t> </a:t>
            </a:r>
            <a:r>
              <a:rPr lang="tr-TR" sz="2800" dirty="0" err="1" smtClean="0"/>
              <a:t>awareness</a:t>
            </a:r>
            <a:r>
              <a:rPr lang="tr-TR" sz="2800" dirty="0" smtClean="0"/>
              <a:t> of </a:t>
            </a:r>
            <a:r>
              <a:rPr lang="tr-TR" sz="2800" dirty="0" err="1" smtClean="0"/>
              <a:t>quality</a:t>
            </a:r>
            <a:r>
              <a:rPr lang="tr-TR" sz="2800" dirty="0" smtClean="0"/>
              <a:t> </a:t>
            </a:r>
            <a:r>
              <a:rPr lang="tr-TR" sz="2800" dirty="0" err="1" smtClean="0"/>
              <a:t>assurance</a:t>
            </a:r>
            <a:r>
              <a:rPr lang="tr-TR" sz="2800" dirty="0" smtClean="0"/>
              <a:t> </a:t>
            </a:r>
          </a:p>
          <a:p>
            <a:pPr lvl="1"/>
            <a:r>
              <a:rPr lang="tr-TR" dirty="0" err="1" smtClean="0"/>
              <a:t>National</a:t>
            </a:r>
            <a:r>
              <a:rPr lang="tr-TR" dirty="0" smtClean="0"/>
              <a:t> </a:t>
            </a:r>
            <a:r>
              <a:rPr lang="tr-TR" dirty="0" err="1" smtClean="0"/>
              <a:t>authority</a:t>
            </a:r>
            <a:endParaRPr lang="tr-TR" dirty="0" smtClean="0"/>
          </a:p>
          <a:p>
            <a:pPr lvl="1"/>
            <a:r>
              <a:rPr lang="tr-TR" dirty="0" err="1" smtClean="0"/>
              <a:t>Medical</a:t>
            </a:r>
            <a:r>
              <a:rPr lang="tr-TR" dirty="0" smtClean="0"/>
              <a:t> </a:t>
            </a:r>
            <a:r>
              <a:rPr lang="tr-TR" dirty="0" err="1" smtClean="0"/>
              <a:t>schools</a:t>
            </a:r>
            <a:endParaRPr lang="tr-TR" dirty="0" smtClean="0"/>
          </a:p>
          <a:p>
            <a:r>
              <a:rPr lang="tr-TR" sz="2800" dirty="0" smtClean="0"/>
              <a:t>Financial </a:t>
            </a:r>
            <a:r>
              <a:rPr lang="tr-TR" sz="2800" dirty="0" err="1" smtClean="0"/>
              <a:t>limitations</a:t>
            </a:r>
            <a:endParaRPr lang="tr-TR" sz="2800" dirty="0" smtClean="0"/>
          </a:p>
          <a:p>
            <a:r>
              <a:rPr lang="tr-TR" sz="2800" dirty="0" err="1" smtClean="0"/>
              <a:t>Making</a:t>
            </a:r>
            <a:r>
              <a:rPr lang="tr-TR" sz="2800" dirty="0" smtClean="0"/>
              <a:t> </a:t>
            </a:r>
            <a:r>
              <a:rPr lang="tr-TR" sz="2800" dirty="0" err="1" smtClean="0"/>
              <a:t>accreditation</a:t>
            </a:r>
            <a:r>
              <a:rPr lang="tr-TR" sz="2800" dirty="0" smtClean="0"/>
              <a:t> </a:t>
            </a:r>
            <a:r>
              <a:rPr lang="tr-TR" sz="2800" dirty="0" err="1" smtClean="0"/>
              <a:t>obligatory</a:t>
            </a:r>
            <a:r>
              <a:rPr lang="tr-TR" sz="2800" dirty="0" smtClean="0"/>
              <a:t> : </a:t>
            </a:r>
            <a:r>
              <a:rPr lang="tr-TR" sz="2800" dirty="0" err="1" smtClean="0"/>
              <a:t>Need</a:t>
            </a:r>
            <a:r>
              <a:rPr lang="tr-TR" sz="2800" dirty="0" smtClean="0"/>
              <a:t> </a:t>
            </a:r>
            <a:r>
              <a:rPr lang="tr-TR" sz="2800" dirty="0" err="1" smtClean="0"/>
              <a:t>for</a:t>
            </a:r>
            <a:r>
              <a:rPr lang="tr-TR" sz="2800" dirty="0" smtClean="0"/>
              <a:t> a </a:t>
            </a:r>
            <a:r>
              <a:rPr lang="tr-TR" sz="2800" dirty="0" err="1" smtClean="0"/>
              <a:t>political</a:t>
            </a:r>
            <a:r>
              <a:rPr lang="tr-TR" sz="2800" dirty="0" smtClean="0"/>
              <a:t> </a:t>
            </a:r>
            <a:r>
              <a:rPr lang="tr-TR" sz="2800" dirty="0" err="1" smtClean="0"/>
              <a:t>decision</a:t>
            </a:r>
            <a:endParaRPr lang="tr-TR" sz="2800" dirty="0" smtClean="0"/>
          </a:p>
          <a:p>
            <a:pPr marL="0" indent="0">
              <a:buNone/>
            </a:pPr>
            <a:endParaRPr lang="tr-TR" sz="2800" dirty="0"/>
          </a:p>
          <a:p>
            <a:pPr marL="0" indent="0">
              <a:buNone/>
            </a:pPr>
            <a:endParaRPr lang="tr-TR" sz="2800" dirty="0" smtClean="0"/>
          </a:p>
          <a:p>
            <a:pPr marL="0" indent="0">
              <a:buNone/>
            </a:pPr>
            <a:r>
              <a:rPr lang="tr-TR" sz="2800" dirty="0" smtClean="0"/>
              <a:t>	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123412"/>
            <a:ext cx="8072494" cy="1800200"/>
          </a:xfrm>
          <a:solidFill>
            <a:srgbClr val="000090"/>
          </a:solidFill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4000" dirty="0" smtClean="0">
                <a:solidFill>
                  <a:schemeClr val="bg1"/>
                </a:solidFill>
                <a:effectLst/>
              </a:rPr>
              <a:t>Türkiye’de Tıp Eğitiminde Eşyetkilendirme Süreci Neden Gereklidir?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42910" y="188640"/>
            <a:ext cx="8072494" cy="1800200"/>
          </a:xfrm>
          <a:prstGeom prst="rect">
            <a:avLst/>
          </a:prstGeom>
          <a:solidFill>
            <a:srgbClr val="000090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tr-TR" sz="4000" dirty="0" err="1" smtClean="0">
                <a:solidFill>
                  <a:schemeClr val="bg1"/>
                </a:solidFill>
              </a:rPr>
              <a:t>Challenges</a:t>
            </a:r>
            <a:r>
              <a:rPr lang="tr-TR" sz="4000" dirty="0" smtClean="0">
                <a:solidFill>
                  <a:schemeClr val="bg1"/>
                </a:solidFill>
              </a:rPr>
              <a:t> of </a:t>
            </a:r>
            <a:r>
              <a:rPr lang="tr-TR" sz="4000" dirty="0" err="1" smtClean="0">
                <a:solidFill>
                  <a:schemeClr val="bg1"/>
                </a:solidFill>
              </a:rPr>
              <a:t>Setting</a:t>
            </a:r>
            <a:r>
              <a:rPr lang="tr-TR" sz="4000" dirty="0" smtClean="0">
                <a:solidFill>
                  <a:schemeClr val="bg1"/>
                </a:solidFill>
              </a:rPr>
              <a:t> an </a:t>
            </a:r>
            <a:r>
              <a:rPr lang="tr-TR" sz="4000" dirty="0" err="1" smtClean="0">
                <a:solidFill>
                  <a:schemeClr val="bg1"/>
                </a:solidFill>
              </a:rPr>
              <a:t>Accrediting</a:t>
            </a:r>
            <a:r>
              <a:rPr lang="tr-TR" sz="4000" dirty="0" smtClean="0">
                <a:solidFill>
                  <a:schemeClr val="bg1"/>
                </a:solidFill>
              </a:rPr>
              <a:t> Body</a:t>
            </a:r>
            <a:endParaRPr lang="tr-TR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341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3508"/>
            <a:ext cx="8520680" cy="4903647"/>
          </a:xfrm>
        </p:spPr>
        <p:txBody>
          <a:bodyPr>
            <a:normAutofit/>
          </a:bodyPr>
          <a:lstStyle/>
          <a:p>
            <a:r>
              <a:rPr lang="en-US" dirty="0"/>
              <a:t>M</a:t>
            </a:r>
            <a:r>
              <a:rPr lang="en-US" dirty="0" smtClean="0"/>
              <a:t>ost important  goal of the association </a:t>
            </a:r>
          </a:p>
          <a:p>
            <a:r>
              <a:rPr lang="en-US" dirty="0" smtClean="0"/>
              <a:t>To undergo an external evaluation and ensure trust to the stakeholders</a:t>
            </a:r>
          </a:p>
          <a:p>
            <a:r>
              <a:rPr lang="en-US" dirty="0" smtClean="0"/>
              <a:t>National reputation and acceptance by medical schools</a:t>
            </a:r>
          </a:p>
          <a:p>
            <a:r>
              <a:rPr lang="en-US" dirty="0" smtClean="0"/>
              <a:t>To meet the Turkish Higher Educational Council expectations : International recognition  </a:t>
            </a:r>
          </a:p>
          <a:p>
            <a:r>
              <a:rPr lang="en-US" dirty="0" smtClean="0"/>
              <a:t>International </a:t>
            </a:r>
            <a:r>
              <a:rPr lang="en-US" dirty="0"/>
              <a:t>reputation: </a:t>
            </a:r>
            <a:r>
              <a:rPr lang="en-US" dirty="0" smtClean="0"/>
              <a:t>not </a:t>
            </a:r>
            <a:r>
              <a:rPr lang="en-US" dirty="0"/>
              <a:t>related to ECFMG 2023 </a:t>
            </a:r>
            <a:r>
              <a:rPr lang="en-US" dirty="0" smtClean="0"/>
              <a:t>requirement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  <a:solidFill>
            <a:srgbClr val="000090"/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smtClean="0">
                <a:solidFill>
                  <a:srgbClr val="FFFFFF"/>
                </a:solidFill>
              </a:rPr>
              <a:t>Why was TEPDAD  keen on obtaining WFME recognition for Turkey?</a:t>
            </a:r>
            <a:endParaRPr lang="en-US" sz="4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13329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6038"/>
            <a:ext cx="8229600" cy="1143000"/>
          </a:xfrm>
          <a:solidFill>
            <a:srgbClr val="000090"/>
          </a:solidFill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TEPDAD: What did we do? 2010-2016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418" y="1289038"/>
            <a:ext cx="8720667" cy="5257800"/>
          </a:xfrm>
        </p:spPr>
        <p:txBody>
          <a:bodyPr>
            <a:noAutofit/>
          </a:bodyPr>
          <a:lstStyle/>
          <a:p>
            <a:r>
              <a:rPr lang="en-US" sz="2800" dirty="0" smtClean="0"/>
              <a:t>Defined </a:t>
            </a:r>
          </a:p>
          <a:p>
            <a:pPr lvl="1"/>
            <a:r>
              <a:rPr lang="en-US" dirty="0" smtClean="0"/>
              <a:t>Core competencies</a:t>
            </a:r>
          </a:p>
          <a:p>
            <a:pPr lvl="1"/>
            <a:r>
              <a:rPr lang="en-US" dirty="0" smtClean="0"/>
              <a:t>Criteria for student admission</a:t>
            </a:r>
          </a:p>
          <a:p>
            <a:r>
              <a:rPr lang="en-US" sz="2800" dirty="0" smtClean="0"/>
              <a:t>Organized conferences</a:t>
            </a:r>
          </a:p>
          <a:p>
            <a:pPr lvl="1"/>
            <a:r>
              <a:rPr lang="en-US" dirty="0" smtClean="0"/>
              <a:t>Good practices in medical schools 2012, 2015</a:t>
            </a:r>
          </a:p>
          <a:p>
            <a:pPr lvl="1"/>
            <a:r>
              <a:rPr lang="en-US" dirty="0" smtClean="0"/>
              <a:t>A joint meeting with WFME on Accreditation in Medical </a:t>
            </a:r>
            <a:r>
              <a:rPr lang="en-US" dirty="0"/>
              <a:t>E</a:t>
            </a:r>
            <a:r>
              <a:rPr lang="en-US" dirty="0" smtClean="0"/>
              <a:t>ducation</a:t>
            </a:r>
          </a:p>
          <a:p>
            <a:pPr lvl="1"/>
            <a:r>
              <a:rPr lang="en-US" dirty="0" smtClean="0"/>
              <a:t>Train the faculty members about accreditation</a:t>
            </a:r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241249" y="5503665"/>
            <a:ext cx="8602836" cy="646331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FFFF"/>
                </a:solidFill>
              </a:rPr>
              <a:t>Accredited </a:t>
            </a:r>
            <a:r>
              <a:rPr lang="en-US" sz="3600" dirty="0">
                <a:solidFill>
                  <a:srgbClr val="FFFFFF"/>
                </a:solidFill>
              </a:rPr>
              <a:t>23 medical schools (25 programs) </a:t>
            </a:r>
          </a:p>
        </p:txBody>
      </p:sp>
    </p:spTree>
    <p:extLst>
      <p:ext uri="{BB962C8B-B14F-4D97-AF65-F5344CB8AC3E}">
        <p14:creationId xmlns:p14="http://schemas.microsoft.com/office/powerpoint/2010/main" val="24556173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5145" y="1601566"/>
            <a:ext cx="8878855" cy="4525963"/>
          </a:xfrm>
        </p:spPr>
        <p:txBody>
          <a:bodyPr>
            <a:noAutofit/>
          </a:bodyPr>
          <a:lstStyle/>
          <a:p>
            <a:r>
              <a:rPr lang="en-US" dirty="0" smtClean="0"/>
              <a:t>Created awareness on quality assurance and motivation in the medical schools in Turkey</a:t>
            </a:r>
          </a:p>
          <a:p>
            <a:r>
              <a:rPr lang="en-US" dirty="0" smtClean="0"/>
              <a:t>Benefits of an external review</a:t>
            </a:r>
          </a:p>
          <a:p>
            <a:pPr lvl="1"/>
            <a:r>
              <a:rPr lang="en-US" sz="3200" dirty="0" smtClean="0"/>
              <a:t>Feedback reports &amp; recommendations </a:t>
            </a:r>
            <a:r>
              <a:rPr lang="is-IS" sz="3200" dirty="0" smtClean="0"/>
              <a:t>…i.e.             </a:t>
            </a:r>
            <a:r>
              <a:rPr lang="en-US" sz="3200" dirty="0" smtClean="0"/>
              <a:t>C</a:t>
            </a:r>
            <a:r>
              <a:rPr lang="is-IS" sz="3200" dirty="0" smtClean="0"/>
              <a:t>hange of curriculum, culture of continous development, program evaluation and development, student involvement</a:t>
            </a:r>
          </a:p>
          <a:p>
            <a:pPr lvl="1"/>
            <a:r>
              <a:rPr lang="is-IS" sz="3200" dirty="0" smtClean="0"/>
              <a:t>Maintenance/sustainability of quality : Interim evaluation and re-accreditation</a:t>
            </a:r>
          </a:p>
        </p:txBody>
      </p:sp>
      <p:sp>
        <p:nvSpPr>
          <p:cNvPr id="4" name="Title 1"/>
          <p:cNvSpPr txBox="1">
            <a:spLocks noGrp="1"/>
          </p:cNvSpPr>
          <p:nvPr>
            <p:ph type="title"/>
          </p:nvPr>
        </p:nvSpPr>
        <p:spPr>
          <a:xfrm>
            <a:off x="457200" y="176939"/>
            <a:ext cx="8229600" cy="1188770"/>
          </a:xfrm>
          <a:prstGeom prst="rect">
            <a:avLst/>
          </a:prstGeom>
          <a:solidFill>
            <a:srgbClr val="000090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dirty="0" smtClean="0">
                <a:solidFill>
                  <a:srgbClr val="FFFFFF"/>
                </a:solidFill>
              </a:rPr>
              <a:t>Lessons Learned</a:t>
            </a:r>
            <a:endParaRPr lang="en-US" sz="48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95906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488" y="1443275"/>
            <a:ext cx="8878855" cy="4525963"/>
          </a:xfrm>
        </p:spPr>
        <p:txBody>
          <a:bodyPr>
            <a:noAutofit/>
          </a:bodyPr>
          <a:lstStyle/>
          <a:p>
            <a:r>
              <a:rPr lang="is-IS" dirty="0" smtClean="0"/>
              <a:t>Fair and transparent process</a:t>
            </a:r>
          </a:p>
          <a:p>
            <a:r>
              <a:rPr lang="is-IS" smtClean="0"/>
              <a:t>A teaching </a:t>
            </a:r>
            <a:r>
              <a:rPr lang="is-IS" dirty="0" smtClean="0"/>
              <a:t>and learning tool </a:t>
            </a:r>
          </a:p>
          <a:p>
            <a:r>
              <a:rPr lang="is-IS" dirty="0" smtClean="0"/>
              <a:t>Effect of / on Departments of Medical Education</a:t>
            </a:r>
          </a:p>
          <a:p>
            <a:r>
              <a:rPr lang="en-US" dirty="0" smtClean="0"/>
              <a:t>Positive impact of e</a:t>
            </a:r>
            <a:r>
              <a:rPr lang="is-IS" dirty="0" smtClean="0"/>
              <a:t>xternal review and recognition by WFME: Potential international accreditation ???</a:t>
            </a:r>
            <a:endParaRPr lang="en-US" dirty="0"/>
          </a:p>
        </p:txBody>
      </p:sp>
      <p:sp>
        <p:nvSpPr>
          <p:cNvPr id="4" name="Title 1"/>
          <p:cNvSpPr txBox="1">
            <a:spLocks noGrp="1"/>
          </p:cNvSpPr>
          <p:nvPr>
            <p:ph type="title"/>
          </p:nvPr>
        </p:nvSpPr>
        <p:spPr>
          <a:xfrm>
            <a:off x="457200" y="176939"/>
            <a:ext cx="8229600" cy="1188770"/>
          </a:xfrm>
          <a:prstGeom prst="rect">
            <a:avLst/>
          </a:prstGeom>
          <a:solidFill>
            <a:srgbClr val="000090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dirty="0" smtClean="0">
                <a:solidFill>
                  <a:srgbClr val="FFFFFF"/>
                </a:solidFill>
              </a:rPr>
              <a:t>Lessons Learned</a:t>
            </a:r>
            <a:endParaRPr lang="en-US" sz="48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2272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endParaRPr lang="en-US" sz="4800" dirty="0" smtClean="0"/>
          </a:p>
          <a:p>
            <a:endParaRPr lang="en-US" sz="4800" dirty="0"/>
          </a:p>
          <a:p>
            <a:endParaRPr lang="en-US" sz="4800" dirty="0" smtClean="0"/>
          </a:p>
          <a:p>
            <a:pPr marL="0" indent="0">
              <a:buNone/>
            </a:pPr>
            <a:r>
              <a:rPr lang="en-US" sz="4800" dirty="0"/>
              <a:t>	</a:t>
            </a:r>
            <a:r>
              <a:rPr lang="en-US" sz="4800" dirty="0" smtClean="0"/>
              <a:t>							</a:t>
            </a:r>
            <a:r>
              <a:rPr lang="en-US" sz="5400" i="1" dirty="0" smtClean="0"/>
              <a:t>Thank you….</a:t>
            </a:r>
            <a:endParaRPr lang="en-US" sz="5400" i="1" dirty="0"/>
          </a:p>
        </p:txBody>
      </p:sp>
      <p:sp>
        <p:nvSpPr>
          <p:cNvPr id="4" name="TextBox 3"/>
          <p:cNvSpPr txBox="1"/>
          <p:nvPr/>
        </p:nvSpPr>
        <p:spPr>
          <a:xfrm>
            <a:off x="3029857" y="5756831"/>
            <a:ext cx="36967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/>
              <a:t>isayek@gmail.com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747945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Needs </a:t>
            </a:r>
            <a:r>
              <a:rPr lang="en-US" dirty="0"/>
              <a:t>for </a:t>
            </a:r>
            <a:r>
              <a:rPr lang="en-US" dirty="0" smtClean="0"/>
              <a:t>accreditation of medical education: </a:t>
            </a:r>
            <a:r>
              <a:rPr lang="en-US" sz="3200" dirty="0" smtClean="0"/>
              <a:t>Turkey ???</a:t>
            </a:r>
            <a:endParaRPr lang="en-US" sz="3200" dirty="0"/>
          </a:p>
          <a:p>
            <a:r>
              <a:rPr lang="en-US" dirty="0"/>
              <a:t>Challenges in creating a new accreditation body</a:t>
            </a:r>
          </a:p>
          <a:p>
            <a:r>
              <a:rPr lang="en-US" dirty="0"/>
              <a:t>Lessons </a:t>
            </a:r>
            <a:r>
              <a:rPr lang="en-US" dirty="0" smtClean="0"/>
              <a:t>learned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12414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7657"/>
            <a:ext cx="8229600" cy="1143000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4579" name="TextBox 3"/>
          <p:cNvSpPr txBox="1">
            <a:spLocks noChangeArrowheads="1"/>
          </p:cNvSpPr>
          <p:nvPr/>
        </p:nvSpPr>
        <p:spPr bwMode="auto">
          <a:xfrm>
            <a:off x="4284663" y="6453188"/>
            <a:ext cx="4597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/>
              <a:t>Joshi MA  </a:t>
            </a:r>
            <a:r>
              <a:rPr lang="en-US" sz="1800" dirty="0" err="1"/>
              <a:t>Ind</a:t>
            </a:r>
            <a:r>
              <a:rPr lang="en-US" sz="1800" dirty="0"/>
              <a:t> J </a:t>
            </a:r>
            <a:r>
              <a:rPr lang="en-US" sz="1800" dirty="0" err="1"/>
              <a:t>Pharmacol</a:t>
            </a:r>
            <a:r>
              <a:rPr lang="en-US" sz="1800" dirty="0"/>
              <a:t> 2012;44:285-87</a:t>
            </a:r>
          </a:p>
        </p:txBody>
      </p:sp>
      <p:sp>
        <p:nvSpPr>
          <p:cNvPr id="2" name="Rectangle 1"/>
          <p:cNvSpPr/>
          <p:nvPr/>
        </p:nvSpPr>
        <p:spPr>
          <a:xfrm>
            <a:off x="273400" y="326161"/>
            <a:ext cx="3085109" cy="1687864"/>
          </a:xfrm>
          <a:prstGeom prst="rect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Social and economic factors</a:t>
            </a: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3823969" y="1788136"/>
            <a:ext cx="1693580" cy="2700298"/>
          </a:xfrm>
          <a:prstGeom prst="rect">
            <a:avLst/>
          </a:prstGeom>
          <a:solidFill>
            <a:srgbClr val="00009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Medical</a:t>
            </a:r>
          </a:p>
          <a:p>
            <a:pPr algn="ctr"/>
            <a:r>
              <a:rPr lang="en-US" sz="2800" b="1" dirty="0" smtClean="0"/>
              <a:t>Education</a:t>
            </a:r>
            <a:endParaRPr lang="en-US" sz="2800" b="1" dirty="0"/>
          </a:p>
        </p:txBody>
      </p:sp>
      <p:sp>
        <p:nvSpPr>
          <p:cNvPr id="5" name="Rectangle 4"/>
          <p:cNvSpPr/>
          <p:nvPr/>
        </p:nvSpPr>
        <p:spPr>
          <a:xfrm>
            <a:off x="5848150" y="323028"/>
            <a:ext cx="3033913" cy="1687865"/>
          </a:xfrm>
          <a:prstGeom prst="rect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Need to evaluate the quality of medical education</a:t>
            </a:r>
            <a:endParaRPr lang="en-US" sz="2800" dirty="0"/>
          </a:p>
        </p:txBody>
      </p:sp>
      <p:sp>
        <p:nvSpPr>
          <p:cNvPr id="6" name="Rectangle 5"/>
          <p:cNvSpPr/>
          <p:nvPr/>
        </p:nvSpPr>
        <p:spPr>
          <a:xfrm>
            <a:off x="6098786" y="4661986"/>
            <a:ext cx="2355968" cy="1662798"/>
          </a:xfrm>
          <a:prstGeom prst="rect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Improving health of the population</a:t>
            </a:r>
            <a:endParaRPr lang="en-US" sz="2800" dirty="0"/>
          </a:p>
        </p:txBody>
      </p:sp>
      <p:sp>
        <p:nvSpPr>
          <p:cNvPr id="9" name="Rectangle 8"/>
          <p:cNvSpPr/>
          <p:nvPr/>
        </p:nvSpPr>
        <p:spPr>
          <a:xfrm>
            <a:off x="550853" y="4658076"/>
            <a:ext cx="3273543" cy="1779781"/>
          </a:xfrm>
          <a:prstGeom prst="rect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S</a:t>
            </a:r>
            <a:r>
              <a:rPr lang="en-US" sz="2800" dirty="0" smtClean="0"/>
              <a:t>ignificant role in delivering quality healthcare</a:t>
            </a:r>
            <a:endParaRPr lang="en-US" sz="2800" dirty="0"/>
          </a:p>
        </p:txBody>
      </p:sp>
      <p:sp>
        <p:nvSpPr>
          <p:cNvPr id="10" name="Bent Arrow 9"/>
          <p:cNvSpPr/>
          <p:nvPr/>
        </p:nvSpPr>
        <p:spPr>
          <a:xfrm rot="10800000" flipH="1">
            <a:off x="2088626" y="2174217"/>
            <a:ext cx="1269884" cy="868681"/>
          </a:xfrm>
          <a:prstGeom prst="ben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Bent Arrow 13"/>
          <p:cNvSpPr/>
          <p:nvPr/>
        </p:nvSpPr>
        <p:spPr>
          <a:xfrm rot="5400000" flipH="1">
            <a:off x="6190776" y="1998678"/>
            <a:ext cx="868684" cy="1219758"/>
          </a:xfrm>
          <a:prstGeom prst="ben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Bent Arrow 14"/>
          <p:cNvSpPr/>
          <p:nvPr/>
        </p:nvSpPr>
        <p:spPr>
          <a:xfrm rot="16200000" flipH="1">
            <a:off x="2264162" y="3454104"/>
            <a:ext cx="868684" cy="1219758"/>
          </a:xfrm>
          <a:prstGeom prst="ben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Bent Arrow 15"/>
          <p:cNvSpPr/>
          <p:nvPr/>
        </p:nvSpPr>
        <p:spPr>
          <a:xfrm rot="5400000">
            <a:off x="6225577" y="3369010"/>
            <a:ext cx="832499" cy="1219758"/>
          </a:xfrm>
          <a:prstGeom prst="ben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34091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7657"/>
            <a:ext cx="8229600" cy="1143000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4579" name="TextBox 3"/>
          <p:cNvSpPr txBox="1">
            <a:spLocks noChangeArrowheads="1"/>
          </p:cNvSpPr>
          <p:nvPr/>
        </p:nvSpPr>
        <p:spPr bwMode="auto">
          <a:xfrm>
            <a:off x="4284663" y="6453188"/>
            <a:ext cx="4597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/>
              <a:t>Joshi MA  </a:t>
            </a:r>
            <a:r>
              <a:rPr lang="en-US" sz="1800" dirty="0" err="1"/>
              <a:t>Ind</a:t>
            </a:r>
            <a:r>
              <a:rPr lang="en-US" sz="1800" dirty="0"/>
              <a:t> J </a:t>
            </a:r>
            <a:r>
              <a:rPr lang="en-US" sz="1800" dirty="0" err="1"/>
              <a:t>Pharmacol</a:t>
            </a:r>
            <a:r>
              <a:rPr lang="en-US" sz="1800" dirty="0"/>
              <a:t> 2012;44:285-87</a:t>
            </a:r>
          </a:p>
        </p:txBody>
      </p:sp>
      <p:sp>
        <p:nvSpPr>
          <p:cNvPr id="2" name="Rectangle 1"/>
          <p:cNvSpPr/>
          <p:nvPr/>
        </p:nvSpPr>
        <p:spPr>
          <a:xfrm>
            <a:off x="273400" y="326161"/>
            <a:ext cx="3085109" cy="1687864"/>
          </a:xfrm>
          <a:prstGeom prst="rect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Social and economic factors</a:t>
            </a: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3823969" y="1788136"/>
            <a:ext cx="1693580" cy="2700298"/>
          </a:xfrm>
          <a:prstGeom prst="rect">
            <a:avLst/>
          </a:prstGeom>
          <a:solidFill>
            <a:srgbClr val="00009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Medical</a:t>
            </a:r>
          </a:p>
          <a:p>
            <a:pPr algn="ctr"/>
            <a:r>
              <a:rPr lang="en-US" sz="2800" b="1" dirty="0" smtClean="0"/>
              <a:t>Education</a:t>
            </a:r>
            <a:endParaRPr lang="en-US" sz="2800" b="1" dirty="0"/>
          </a:p>
        </p:txBody>
      </p:sp>
      <p:sp>
        <p:nvSpPr>
          <p:cNvPr id="5" name="Rectangle 4"/>
          <p:cNvSpPr/>
          <p:nvPr/>
        </p:nvSpPr>
        <p:spPr>
          <a:xfrm>
            <a:off x="5848150" y="323028"/>
            <a:ext cx="3033913" cy="1687865"/>
          </a:xfrm>
          <a:prstGeom prst="rect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Need to evaluate the quality of medical education</a:t>
            </a:r>
            <a:endParaRPr lang="en-US" sz="2800" dirty="0"/>
          </a:p>
        </p:txBody>
      </p:sp>
      <p:sp>
        <p:nvSpPr>
          <p:cNvPr id="6" name="Rectangle 5"/>
          <p:cNvSpPr/>
          <p:nvPr/>
        </p:nvSpPr>
        <p:spPr>
          <a:xfrm>
            <a:off x="6098786" y="4661986"/>
            <a:ext cx="2355968" cy="1662798"/>
          </a:xfrm>
          <a:prstGeom prst="rect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Improving health of the population</a:t>
            </a:r>
            <a:endParaRPr lang="en-US" sz="2800" dirty="0"/>
          </a:p>
        </p:txBody>
      </p:sp>
      <p:sp>
        <p:nvSpPr>
          <p:cNvPr id="9" name="Rectangle 8"/>
          <p:cNvSpPr/>
          <p:nvPr/>
        </p:nvSpPr>
        <p:spPr>
          <a:xfrm>
            <a:off x="550853" y="4658076"/>
            <a:ext cx="3273543" cy="1779781"/>
          </a:xfrm>
          <a:prstGeom prst="rect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S</a:t>
            </a:r>
            <a:r>
              <a:rPr lang="en-US" sz="2800" dirty="0" smtClean="0"/>
              <a:t>ignificant role in delivering quality healthcare</a:t>
            </a:r>
            <a:endParaRPr lang="en-US" sz="2800" dirty="0"/>
          </a:p>
        </p:txBody>
      </p:sp>
      <p:sp>
        <p:nvSpPr>
          <p:cNvPr id="10" name="Bent Arrow 9"/>
          <p:cNvSpPr/>
          <p:nvPr/>
        </p:nvSpPr>
        <p:spPr>
          <a:xfrm rot="10800000" flipH="1">
            <a:off x="2088626" y="2174217"/>
            <a:ext cx="1269884" cy="868681"/>
          </a:xfrm>
          <a:prstGeom prst="ben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Bent Arrow 13"/>
          <p:cNvSpPr/>
          <p:nvPr/>
        </p:nvSpPr>
        <p:spPr>
          <a:xfrm rot="5400000" flipH="1">
            <a:off x="6190776" y="1998678"/>
            <a:ext cx="868684" cy="1219758"/>
          </a:xfrm>
          <a:prstGeom prst="ben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Bent Arrow 14"/>
          <p:cNvSpPr/>
          <p:nvPr/>
        </p:nvSpPr>
        <p:spPr>
          <a:xfrm rot="16200000" flipH="1">
            <a:off x="2264162" y="3454104"/>
            <a:ext cx="868684" cy="1219758"/>
          </a:xfrm>
          <a:prstGeom prst="ben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Bent Arrow 15"/>
          <p:cNvSpPr/>
          <p:nvPr/>
        </p:nvSpPr>
        <p:spPr>
          <a:xfrm rot="5400000">
            <a:off x="6225577" y="3369010"/>
            <a:ext cx="832499" cy="1219758"/>
          </a:xfrm>
          <a:prstGeom prst="ben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15239" y="2974855"/>
            <a:ext cx="2700379" cy="646331"/>
          </a:xfrm>
          <a:prstGeom prst="rect">
            <a:avLst/>
          </a:prstGeom>
          <a:solidFill>
            <a:srgbClr val="000090"/>
          </a:solidFill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FFFF"/>
                </a:solidFill>
              </a:rPr>
              <a:t>Accreditation</a:t>
            </a:r>
            <a:endParaRPr lang="en-US" sz="36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03906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2007" y="700788"/>
            <a:ext cx="2948214" cy="1306285"/>
          </a:xfrm>
          <a:prstGeom prst="rect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Encourages quality improvement initiatives </a:t>
            </a:r>
          </a:p>
        </p:txBody>
      </p:sp>
      <p:sp>
        <p:nvSpPr>
          <p:cNvPr id="6" name="Rectangle 5"/>
          <p:cNvSpPr/>
          <p:nvPr/>
        </p:nvSpPr>
        <p:spPr>
          <a:xfrm>
            <a:off x="3279365" y="47646"/>
            <a:ext cx="2676523" cy="1306285"/>
          </a:xfrm>
          <a:prstGeom prst="rect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Improves student </a:t>
            </a:r>
            <a:r>
              <a:rPr lang="en-US" sz="2800" dirty="0" smtClean="0"/>
              <a:t>enrollment</a:t>
            </a:r>
            <a:endParaRPr lang="en-US" sz="2800" dirty="0"/>
          </a:p>
        </p:txBody>
      </p:sp>
      <p:sp>
        <p:nvSpPr>
          <p:cNvPr id="7" name="Rectangle 6"/>
          <p:cNvSpPr/>
          <p:nvPr/>
        </p:nvSpPr>
        <p:spPr>
          <a:xfrm>
            <a:off x="6261799" y="762063"/>
            <a:ext cx="2648858" cy="1306285"/>
          </a:xfrm>
          <a:prstGeom prst="rect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Enhances employability of </a:t>
            </a:r>
            <a:r>
              <a:rPr lang="en-US" sz="2800" dirty="0" smtClean="0"/>
              <a:t>graduates</a:t>
            </a:r>
            <a:endParaRPr lang="en-US" sz="2800" dirty="0"/>
          </a:p>
        </p:txBody>
      </p:sp>
      <p:sp>
        <p:nvSpPr>
          <p:cNvPr id="8" name="Rectangle 7"/>
          <p:cNvSpPr/>
          <p:nvPr/>
        </p:nvSpPr>
        <p:spPr>
          <a:xfrm>
            <a:off x="5398708" y="3610429"/>
            <a:ext cx="3707497" cy="1868749"/>
          </a:xfrm>
          <a:prstGeom prst="rect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Facilitates transnational recognition </a:t>
            </a:r>
            <a:r>
              <a:rPr lang="en-US" sz="2800" dirty="0" smtClean="0"/>
              <a:t>and </a:t>
            </a:r>
            <a:r>
              <a:rPr lang="en-US" sz="2800" dirty="0"/>
              <a:t>mobility of graduates </a:t>
            </a:r>
          </a:p>
        </p:txBody>
      </p:sp>
      <p:sp>
        <p:nvSpPr>
          <p:cNvPr id="9" name="Rectangle 8"/>
          <p:cNvSpPr/>
          <p:nvPr/>
        </p:nvSpPr>
        <p:spPr>
          <a:xfrm>
            <a:off x="4903847" y="5593449"/>
            <a:ext cx="3721985" cy="1166614"/>
          </a:xfrm>
          <a:prstGeom prst="rect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Motivates faculty to participate </a:t>
            </a:r>
            <a:r>
              <a:rPr lang="en-US" sz="2800" dirty="0" smtClean="0"/>
              <a:t>in </a:t>
            </a:r>
            <a:r>
              <a:rPr lang="en-US" sz="2800" dirty="0"/>
              <a:t>academic activities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529193" y="5479178"/>
            <a:ext cx="4082260" cy="1273605"/>
          </a:xfrm>
          <a:prstGeom prst="rect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 Create </a:t>
            </a:r>
            <a:r>
              <a:rPr lang="en-US" sz="2800" dirty="0"/>
              <a:t>sound and challenging academic </a:t>
            </a:r>
            <a:r>
              <a:rPr lang="en-US" sz="2800" dirty="0" smtClean="0"/>
              <a:t>environment</a:t>
            </a:r>
            <a:endParaRPr lang="en-US" sz="2800" dirty="0"/>
          </a:p>
        </p:txBody>
      </p:sp>
      <p:sp>
        <p:nvSpPr>
          <p:cNvPr id="11" name="Rectangle 10"/>
          <p:cNvSpPr/>
          <p:nvPr/>
        </p:nvSpPr>
        <p:spPr>
          <a:xfrm>
            <a:off x="80730" y="3701147"/>
            <a:ext cx="3888211" cy="1628319"/>
          </a:xfrm>
          <a:prstGeom prst="rect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/>
              <a:t>Contributes to </a:t>
            </a:r>
            <a:r>
              <a:rPr lang="en-US" sz="2800" dirty="0" smtClean="0"/>
              <a:t>socio- economic development : high </a:t>
            </a:r>
            <a:r>
              <a:rPr lang="en-US" sz="2800" dirty="0"/>
              <a:t>quality </a:t>
            </a:r>
            <a:r>
              <a:rPr lang="en-US" sz="2800" dirty="0" smtClean="0"/>
              <a:t>manpower</a:t>
            </a:r>
            <a:endParaRPr lang="en-US" sz="2800" dirty="0"/>
          </a:p>
        </p:txBody>
      </p:sp>
      <p:sp>
        <p:nvSpPr>
          <p:cNvPr id="14" name="Oval 13"/>
          <p:cNvSpPr/>
          <p:nvPr/>
        </p:nvSpPr>
        <p:spPr>
          <a:xfrm>
            <a:off x="2591484" y="1353931"/>
            <a:ext cx="4019556" cy="2857868"/>
          </a:xfrm>
          <a:prstGeom prst="ellipse">
            <a:avLst/>
          </a:prstGeom>
          <a:solidFill>
            <a:srgbClr val="00009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The purpose and impact </a:t>
            </a:r>
            <a:r>
              <a:rPr lang="en-US" sz="2800" dirty="0" smtClean="0"/>
              <a:t>of </a:t>
            </a:r>
            <a:r>
              <a:rPr lang="en-US" sz="2800" smtClean="0"/>
              <a:t>accreditation is more </a:t>
            </a:r>
            <a:r>
              <a:rPr lang="en-US" sz="2800" dirty="0" smtClean="0"/>
              <a:t>than quality assurance</a:t>
            </a:r>
            <a:endParaRPr lang="en-US" sz="2800" dirty="0"/>
          </a:p>
        </p:txBody>
      </p:sp>
      <p:sp>
        <p:nvSpPr>
          <p:cNvPr id="15" name="TextBox 14"/>
          <p:cNvSpPr txBox="1"/>
          <p:nvPr/>
        </p:nvSpPr>
        <p:spPr>
          <a:xfrm>
            <a:off x="122007" y="47646"/>
            <a:ext cx="23847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www.nbaind.org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2245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0090"/>
          </a:solidFill>
        </p:spPr>
        <p:txBody>
          <a:bodyPr>
            <a:normAutofit fontScale="90000"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The </a:t>
            </a:r>
            <a:r>
              <a:rPr lang="en-US" sz="4000" dirty="0" smtClean="0">
                <a:solidFill>
                  <a:schemeClr val="bg1"/>
                </a:solidFill>
              </a:rPr>
              <a:t>need for accreditation </a:t>
            </a:r>
            <a:r>
              <a:rPr lang="en-US" sz="4000" dirty="0">
                <a:solidFill>
                  <a:schemeClr val="bg1"/>
                </a:solidFill>
              </a:rPr>
              <a:t>and quality improvement in medical education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3610"/>
          </a:xfrm>
        </p:spPr>
        <p:txBody>
          <a:bodyPr>
            <a:normAutofit/>
          </a:bodyPr>
          <a:lstStyle/>
          <a:p>
            <a:r>
              <a:rPr lang="en-US" dirty="0"/>
              <a:t>C</a:t>
            </a:r>
            <a:r>
              <a:rPr lang="en-US" dirty="0" smtClean="0"/>
              <a:t>hanging </a:t>
            </a:r>
            <a:r>
              <a:rPr lang="en-US" dirty="0"/>
              <a:t>conditions in the health care delivery system </a:t>
            </a:r>
            <a:endParaRPr lang="en-US" dirty="0" smtClean="0"/>
          </a:p>
          <a:p>
            <a:r>
              <a:rPr lang="en-US" dirty="0"/>
              <a:t>C</a:t>
            </a:r>
            <a:r>
              <a:rPr lang="en-US" dirty="0" smtClean="0"/>
              <a:t>hanging </a:t>
            </a:r>
            <a:r>
              <a:rPr lang="en-US" dirty="0"/>
              <a:t>needs and expectations of </a:t>
            </a:r>
            <a:r>
              <a:rPr lang="en-US" dirty="0" smtClean="0"/>
              <a:t>society </a:t>
            </a:r>
          </a:p>
          <a:p>
            <a:r>
              <a:rPr lang="en-US" dirty="0" smtClean="0"/>
              <a:t>Explosion in medical and scientific knowledge and technology </a:t>
            </a:r>
            <a:r>
              <a:rPr lang="is-IS" dirty="0" smtClean="0"/>
              <a:t>…ensuring training to help physicians t</a:t>
            </a:r>
            <a:r>
              <a:rPr lang="en-US" dirty="0" smtClean="0"/>
              <a:t>o cope with</a:t>
            </a:r>
          </a:p>
          <a:p>
            <a:r>
              <a:rPr lang="en-US" dirty="0"/>
              <a:t>I</a:t>
            </a:r>
            <a:r>
              <a:rPr lang="en-US" dirty="0" smtClean="0"/>
              <a:t>nculcate </a:t>
            </a:r>
            <a:r>
              <a:rPr lang="en-US" dirty="0" smtClean="0"/>
              <a:t>the </a:t>
            </a:r>
            <a:r>
              <a:rPr lang="en-US" dirty="0"/>
              <a:t>ability for lifelong </a:t>
            </a:r>
            <a:r>
              <a:rPr lang="en-US" dirty="0" smtClean="0"/>
              <a:t>learning </a:t>
            </a:r>
            <a:r>
              <a:rPr lang="en-US" smtClean="0"/>
              <a:t>to the </a:t>
            </a:r>
            <a:r>
              <a:rPr lang="en-US" dirty="0" smtClean="0"/>
              <a:t>physicians </a:t>
            </a:r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689437" y="6014478"/>
            <a:ext cx="16629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www.who.org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872368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Content Placeholder 2"/>
          <p:cNvSpPr>
            <a:spLocks noGrp="1"/>
          </p:cNvSpPr>
          <p:nvPr>
            <p:ph idx="1"/>
          </p:nvPr>
        </p:nvSpPr>
        <p:spPr>
          <a:xfrm>
            <a:off x="414679" y="1988840"/>
            <a:ext cx="7645648" cy="4950068"/>
          </a:xfrm>
        </p:spPr>
        <p:txBody>
          <a:bodyPr>
            <a:noAutofit/>
          </a:bodyPr>
          <a:lstStyle/>
          <a:p>
            <a:pPr>
              <a:buFont typeface="Arial" charset="0"/>
              <a:buChar char="•"/>
            </a:pPr>
            <a:endParaRPr lang="tr-TR" sz="2800" dirty="0" smtClean="0"/>
          </a:p>
          <a:p>
            <a:pPr marL="0" indent="0">
              <a:buNone/>
            </a:pPr>
            <a:r>
              <a:rPr lang="tr-TR" sz="2800" dirty="0" err="1" smtClean="0"/>
              <a:t>Primarily</a:t>
            </a:r>
            <a:r>
              <a:rPr lang="tr-TR" sz="2800" dirty="0" smtClean="0"/>
              <a:t>;</a:t>
            </a:r>
            <a:endParaRPr lang="tr-TR" sz="2800" dirty="0"/>
          </a:p>
          <a:p>
            <a:pPr>
              <a:buFont typeface="Arial" charset="0"/>
              <a:buChar char="•"/>
            </a:pPr>
            <a:r>
              <a:rPr lang="tr-TR" sz="2800" dirty="0" err="1" smtClean="0"/>
              <a:t>Need</a:t>
            </a:r>
            <a:r>
              <a:rPr lang="tr-TR" sz="2800" dirty="0" smtClean="0"/>
              <a:t> </a:t>
            </a:r>
            <a:r>
              <a:rPr lang="tr-TR" sz="2800" dirty="0" err="1"/>
              <a:t>for</a:t>
            </a:r>
            <a:r>
              <a:rPr lang="tr-TR" sz="2800" dirty="0"/>
              <a:t> </a:t>
            </a:r>
            <a:r>
              <a:rPr lang="tr-TR" sz="2800" dirty="0" err="1"/>
              <a:t>quality</a:t>
            </a:r>
            <a:r>
              <a:rPr lang="tr-TR" sz="2800" dirty="0"/>
              <a:t> </a:t>
            </a:r>
            <a:r>
              <a:rPr lang="tr-TR" sz="2800" dirty="0" err="1"/>
              <a:t>assurance</a:t>
            </a:r>
            <a:r>
              <a:rPr lang="tr-TR" sz="2800" dirty="0"/>
              <a:t> </a:t>
            </a:r>
            <a:r>
              <a:rPr lang="tr-TR" sz="2800" dirty="0" err="1" smtClean="0"/>
              <a:t>and</a:t>
            </a:r>
            <a:r>
              <a:rPr lang="tr-TR" sz="2800" dirty="0"/>
              <a:t> </a:t>
            </a:r>
            <a:r>
              <a:rPr lang="tr-TR" sz="2800" dirty="0" err="1" smtClean="0"/>
              <a:t>improvement</a:t>
            </a:r>
            <a:r>
              <a:rPr lang="tr-TR" sz="2800" dirty="0" smtClean="0"/>
              <a:t>... </a:t>
            </a:r>
            <a:r>
              <a:rPr lang="tr-TR" sz="2800" dirty="0" err="1" smtClean="0"/>
              <a:t>producing</a:t>
            </a:r>
            <a:r>
              <a:rPr lang="tr-TR" sz="2800" dirty="0" smtClean="0"/>
              <a:t> “</a:t>
            </a:r>
            <a:r>
              <a:rPr lang="tr-TR" sz="2800" dirty="0" err="1" smtClean="0"/>
              <a:t>good</a:t>
            </a:r>
            <a:r>
              <a:rPr lang="tr-TR" sz="2800" dirty="0" smtClean="0"/>
              <a:t>” </a:t>
            </a:r>
            <a:r>
              <a:rPr lang="tr-TR" sz="2800" dirty="0" err="1" smtClean="0"/>
              <a:t>doctors</a:t>
            </a:r>
            <a:r>
              <a:rPr lang="tr-TR" sz="2800" dirty="0" smtClean="0"/>
              <a:t>... </a:t>
            </a:r>
            <a:r>
              <a:rPr lang="tr-TR" sz="2800" dirty="0" err="1" smtClean="0"/>
              <a:t>social</a:t>
            </a:r>
            <a:r>
              <a:rPr lang="tr-TR" sz="2800" dirty="0" smtClean="0"/>
              <a:t> </a:t>
            </a:r>
            <a:r>
              <a:rPr lang="tr-TR" sz="2800" dirty="0" err="1" smtClean="0"/>
              <a:t>accountability</a:t>
            </a:r>
            <a:endParaRPr lang="tr-TR" sz="2800" dirty="0" smtClean="0"/>
          </a:p>
          <a:p>
            <a:pPr>
              <a:buFont typeface="Arial" charset="0"/>
              <a:buChar char="•"/>
            </a:pPr>
            <a:r>
              <a:rPr lang="tr-TR" sz="2800" dirty="0" err="1" smtClean="0"/>
              <a:t>Developing</a:t>
            </a:r>
            <a:r>
              <a:rPr lang="tr-TR" sz="2800" dirty="0" smtClean="0"/>
              <a:t> </a:t>
            </a:r>
            <a:r>
              <a:rPr lang="tr-TR" sz="2800" dirty="0" err="1"/>
              <a:t>and</a:t>
            </a:r>
            <a:r>
              <a:rPr lang="tr-TR" sz="2800" dirty="0"/>
              <a:t> </a:t>
            </a:r>
            <a:r>
              <a:rPr lang="tr-TR" sz="2800" dirty="0" err="1"/>
              <a:t>monitoring</a:t>
            </a:r>
            <a:r>
              <a:rPr lang="tr-TR" sz="2800" dirty="0"/>
              <a:t> </a:t>
            </a:r>
            <a:r>
              <a:rPr lang="tr-TR" sz="2800" dirty="0" err="1" smtClean="0"/>
              <a:t>standards</a:t>
            </a:r>
            <a:r>
              <a:rPr lang="tr-TR" sz="2800" dirty="0" smtClean="0"/>
              <a:t> </a:t>
            </a:r>
          </a:p>
          <a:p>
            <a:pPr>
              <a:buFont typeface="Arial" charset="0"/>
              <a:buChar char="•"/>
            </a:pPr>
            <a:r>
              <a:rPr lang="tr-TR" sz="2800" dirty="0" err="1" smtClean="0"/>
              <a:t>Standardization</a:t>
            </a:r>
            <a:r>
              <a:rPr lang="tr-TR" sz="2800" dirty="0" smtClean="0"/>
              <a:t> of </a:t>
            </a:r>
            <a:r>
              <a:rPr lang="tr-TR" sz="2800" dirty="0" err="1" smtClean="0"/>
              <a:t>medical</a:t>
            </a:r>
            <a:r>
              <a:rPr lang="tr-TR" sz="2800" dirty="0" smtClean="0"/>
              <a:t> </a:t>
            </a:r>
            <a:r>
              <a:rPr lang="tr-TR" sz="2800" dirty="0" err="1" smtClean="0"/>
              <a:t>education</a:t>
            </a:r>
            <a:endParaRPr lang="tr-TR" sz="2800" dirty="0"/>
          </a:p>
          <a:p>
            <a:pPr>
              <a:buFont typeface="Arial" charset="0"/>
              <a:buChar char="•"/>
            </a:pPr>
            <a:endParaRPr lang="tr-TR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123412"/>
            <a:ext cx="8072494" cy="1800200"/>
          </a:xfrm>
          <a:solidFill>
            <a:srgbClr val="000090"/>
          </a:solidFill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4000" dirty="0" smtClean="0">
                <a:solidFill>
                  <a:schemeClr val="bg1"/>
                </a:solidFill>
                <a:effectLst/>
              </a:rPr>
              <a:t>Türkiye’de Tıp Eğitiminde Eşyetkilendirme Süreci Neden Gereklidir?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42910" y="188640"/>
            <a:ext cx="8072494" cy="1800200"/>
          </a:xfrm>
          <a:prstGeom prst="rect">
            <a:avLst/>
          </a:prstGeom>
          <a:solidFill>
            <a:srgbClr val="000090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tr-TR" sz="4000" dirty="0" err="1" smtClean="0">
                <a:solidFill>
                  <a:schemeClr val="bg1"/>
                </a:solidFill>
              </a:rPr>
              <a:t>Why</a:t>
            </a:r>
            <a:r>
              <a:rPr lang="tr-TR" sz="4000" dirty="0" smtClean="0">
                <a:solidFill>
                  <a:schemeClr val="bg1"/>
                </a:solidFill>
              </a:rPr>
              <a:t> </a:t>
            </a:r>
            <a:r>
              <a:rPr lang="tr-TR" sz="4000" dirty="0" err="1" smtClean="0">
                <a:solidFill>
                  <a:schemeClr val="bg1"/>
                </a:solidFill>
              </a:rPr>
              <a:t>accreditation</a:t>
            </a:r>
            <a:r>
              <a:rPr lang="tr-TR" sz="4000" dirty="0" smtClean="0">
                <a:solidFill>
                  <a:schemeClr val="bg1"/>
                </a:solidFill>
              </a:rPr>
              <a:t> of </a:t>
            </a:r>
            <a:r>
              <a:rPr lang="tr-TR" sz="4000" dirty="0" err="1" smtClean="0">
                <a:solidFill>
                  <a:schemeClr val="bg1"/>
                </a:solidFill>
              </a:rPr>
              <a:t>medical</a:t>
            </a:r>
            <a:r>
              <a:rPr lang="tr-TR" sz="4000" dirty="0" smtClean="0">
                <a:solidFill>
                  <a:schemeClr val="bg1"/>
                </a:solidFill>
              </a:rPr>
              <a:t> </a:t>
            </a:r>
            <a:r>
              <a:rPr lang="tr-TR" sz="4000" dirty="0" err="1" smtClean="0">
                <a:solidFill>
                  <a:schemeClr val="bg1"/>
                </a:solidFill>
              </a:rPr>
              <a:t>education</a:t>
            </a:r>
            <a:r>
              <a:rPr lang="tr-TR" sz="4000" dirty="0" smtClean="0">
                <a:solidFill>
                  <a:schemeClr val="bg1"/>
                </a:solidFill>
              </a:rPr>
              <a:t> </a:t>
            </a:r>
            <a:r>
              <a:rPr lang="tr-TR" sz="4000" dirty="0" err="1" smtClean="0">
                <a:solidFill>
                  <a:schemeClr val="bg1"/>
                </a:solidFill>
              </a:rPr>
              <a:t>programs</a:t>
            </a:r>
            <a:r>
              <a:rPr lang="tr-TR" sz="4000" dirty="0" smtClean="0">
                <a:solidFill>
                  <a:schemeClr val="bg1"/>
                </a:solidFill>
              </a:rPr>
              <a:t> is </a:t>
            </a:r>
            <a:r>
              <a:rPr lang="tr-TR" sz="4000" dirty="0" err="1" smtClean="0">
                <a:solidFill>
                  <a:schemeClr val="bg1"/>
                </a:solidFill>
              </a:rPr>
              <a:t>needed</a:t>
            </a:r>
            <a:r>
              <a:rPr lang="tr-TR" sz="4000" dirty="0" smtClean="0">
                <a:solidFill>
                  <a:schemeClr val="bg1"/>
                </a:solidFill>
              </a:rPr>
              <a:t> in </a:t>
            </a:r>
            <a:r>
              <a:rPr lang="tr-TR" sz="4000" dirty="0" err="1" smtClean="0">
                <a:solidFill>
                  <a:schemeClr val="bg1"/>
                </a:solidFill>
              </a:rPr>
              <a:t>Turkey</a:t>
            </a:r>
            <a:r>
              <a:rPr lang="tr-TR" sz="4000" dirty="0" smtClean="0">
                <a:solidFill>
                  <a:schemeClr val="bg1"/>
                </a:solidFill>
              </a:rPr>
              <a:t>?</a:t>
            </a:r>
            <a:endParaRPr lang="tr-TR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34533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Content Placeholder 2"/>
          <p:cNvSpPr>
            <a:spLocks noGrp="1"/>
          </p:cNvSpPr>
          <p:nvPr>
            <p:ph idx="1"/>
          </p:nvPr>
        </p:nvSpPr>
        <p:spPr>
          <a:xfrm>
            <a:off x="250843" y="1963044"/>
            <a:ext cx="8893157" cy="4052947"/>
          </a:xfrm>
        </p:spPr>
        <p:txBody>
          <a:bodyPr>
            <a:noAutofit/>
          </a:bodyPr>
          <a:lstStyle/>
          <a:p>
            <a:pPr marL="0" indent="0" eaLnBrk="1" hangingPunct="1">
              <a:buNone/>
            </a:pPr>
            <a:r>
              <a:rPr lang="tr-TR" sz="2800" dirty="0" err="1" smtClean="0"/>
              <a:t>Secondarily</a:t>
            </a:r>
            <a:r>
              <a:rPr lang="tr-TR" sz="2800" dirty="0" smtClean="0"/>
              <a:t>;</a:t>
            </a:r>
          </a:p>
          <a:p>
            <a:pPr eaLnBrk="1" hangingPunct="1">
              <a:buFont typeface="Arial" charset="0"/>
              <a:buChar char="•"/>
            </a:pPr>
            <a:r>
              <a:rPr lang="tr-TR" sz="2800" dirty="0" err="1" smtClean="0"/>
              <a:t>Establishing</a:t>
            </a:r>
            <a:r>
              <a:rPr lang="tr-TR" sz="2800" dirty="0" smtClean="0"/>
              <a:t> </a:t>
            </a:r>
            <a:r>
              <a:rPr lang="tr-TR" sz="2800" dirty="0" err="1" smtClean="0"/>
              <a:t>educational</a:t>
            </a:r>
            <a:r>
              <a:rPr lang="tr-TR" sz="2800" dirty="0" smtClean="0"/>
              <a:t>/program </a:t>
            </a:r>
            <a:r>
              <a:rPr lang="tr-TR" sz="2800" dirty="0" err="1" smtClean="0"/>
              <a:t>outcomes</a:t>
            </a:r>
            <a:r>
              <a:rPr lang="tr-TR" sz="2800" dirty="0" smtClean="0"/>
              <a:t> </a:t>
            </a:r>
          </a:p>
          <a:p>
            <a:r>
              <a:rPr lang="en-US" sz="2800" dirty="0" smtClean="0"/>
              <a:t>Increase the trust of stakeholders </a:t>
            </a:r>
          </a:p>
          <a:p>
            <a:r>
              <a:rPr lang="en-US" sz="2800" dirty="0" smtClean="0"/>
              <a:t>M</a:t>
            </a:r>
            <a:r>
              <a:rPr lang="tr-TR" sz="2800" dirty="0" err="1" smtClean="0"/>
              <a:t>onitor</a:t>
            </a:r>
            <a:r>
              <a:rPr lang="tr-TR" sz="2800" dirty="0" smtClean="0"/>
              <a:t> </a:t>
            </a:r>
            <a:r>
              <a:rPr lang="tr-TR" sz="2800" dirty="0" err="1" smtClean="0"/>
              <a:t>medical</a:t>
            </a:r>
            <a:r>
              <a:rPr lang="tr-TR" sz="2800" dirty="0" smtClean="0"/>
              <a:t> </a:t>
            </a:r>
            <a:r>
              <a:rPr lang="tr-TR" sz="2800" dirty="0" err="1" smtClean="0"/>
              <a:t>schools</a:t>
            </a:r>
            <a:r>
              <a:rPr lang="tr-TR" sz="2800" dirty="0" smtClean="0"/>
              <a:t> </a:t>
            </a:r>
          </a:p>
          <a:p>
            <a:r>
              <a:rPr lang="en-US" sz="2800" dirty="0" smtClean="0"/>
              <a:t>Determine “good educational practices” and promote “cross fertilization</a:t>
            </a:r>
            <a:r>
              <a:rPr lang="en-US" sz="2800" dirty="0"/>
              <a:t>” </a:t>
            </a:r>
            <a:r>
              <a:rPr lang="en-US" sz="2800" dirty="0" smtClean="0"/>
              <a:t>and intra / </a:t>
            </a:r>
            <a:r>
              <a:rPr lang="en-US" sz="2800" dirty="0"/>
              <a:t>inter-Institutional interactions</a:t>
            </a:r>
            <a:endParaRPr lang="tr-TR" sz="2800" dirty="0" smtClean="0"/>
          </a:p>
          <a:p>
            <a:r>
              <a:rPr lang="tr-TR" sz="2800" dirty="0" err="1" smtClean="0"/>
              <a:t>Fostering</a:t>
            </a:r>
            <a:r>
              <a:rPr lang="tr-TR" sz="2800" dirty="0" smtClean="0"/>
              <a:t> </a:t>
            </a:r>
            <a:r>
              <a:rPr lang="tr-TR" sz="2800" dirty="0" err="1" smtClean="0"/>
              <a:t>international</a:t>
            </a:r>
            <a:r>
              <a:rPr lang="tr-TR" sz="2800" dirty="0" smtClean="0"/>
              <a:t> </a:t>
            </a:r>
            <a:r>
              <a:rPr lang="tr-TR" sz="2800" dirty="0" err="1" smtClean="0"/>
              <a:t>recognition</a:t>
            </a:r>
            <a:endParaRPr lang="tr-TR" sz="28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50843" y="162844"/>
            <a:ext cx="8741803" cy="1800200"/>
          </a:xfrm>
          <a:prstGeom prst="rect">
            <a:avLst/>
          </a:prstGeom>
          <a:solidFill>
            <a:srgbClr val="000090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tr-TR" sz="4000" dirty="0" err="1" smtClean="0">
                <a:solidFill>
                  <a:schemeClr val="bg1"/>
                </a:solidFill>
              </a:rPr>
              <a:t>Why</a:t>
            </a:r>
            <a:r>
              <a:rPr lang="tr-TR" sz="4000" dirty="0" smtClean="0">
                <a:solidFill>
                  <a:schemeClr val="bg1"/>
                </a:solidFill>
              </a:rPr>
              <a:t> </a:t>
            </a:r>
            <a:r>
              <a:rPr lang="tr-TR" sz="4000" dirty="0" err="1" smtClean="0">
                <a:solidFill>
                  <a:schemeClr val="bg1"/>
                </a:solidFill>
              </a:rPr>
              <a:t>accreditation</a:t>
            </a:r>
            <a:r>
              <a:rPr lang="tr-TR" sz="4000" dirty="0" smtClean="0">
                <a:solidFill>
                  <a:schemeClr val="bg1"/>
                </a:solidFill>
              </a:rPr>
              <a:t> of </a:t>
            </a:r>
            <a:r>
              <a:rPr lang="tr-TR" sz="4000" dirty="0" err="1" smtClean="0">
                <a:solidFill>
                  <a:schemeClr val="bg1"/>
                </a:solidFill>
              </a:rPr>
              <a:t>medical</a:t>
            </a:r>
            <a:r>
              <a:rPr lang="tr-TR" sz="4000" dirty="0" smtClean="0">
                <a:solidFill>
                  <a:schemeClr val="bg1"/>
                </a:solidFill>
              </a:rPr>
              <a:t> </a:t>
            </a:r>
            <a:r>
              <a:rPr lang="tr-TR" sz="4000" dirty="0" err="1" smtClean="0">
                <a:solidFill>
                  <a:schemeClr val="bg1"/>
                </a:solidFill>
              </a:rPr>
              <a:t>education</a:t>
            </a:r>
            <a:r>
              <a:rPr lang="tr-TR" sz="4000" dirty="0" smtClean="0">
                <a:solidFill>
                  <a:schemeClr val="bg1"/>
                </a:solidFill>
              </a:rPr>
              <a:t> </a:t>
            </a:r>
            <a:r>
              <a:rPr lang="tr-TR" sz="4000" dirty="0" err="1" smtClean="0">
                <a:solidFill>
                  <a:schemeClr val="bg1"/>
                </a:solidFill>
              </a:rPr>
              <a:t>programs</a:t>
            </a:r>
            <a:r>
              <a:rPr lang="tr-TR" sz="4000" dirty="0" smtClean="0">
                <a:solidFill>
                  <a:schemeClr val="bg1"/>
                </a:solidFill>
              </a:rPr>
              <a:t> is </a:t>
            </a:r>
            <a:r>
              <a:rPr lang="tr-TR" sz="4000" dirty="0" err="1" smtClean="0">
                <a:solidFill>
                  <a:schemeClr val="bg1"/>
                </a:solidFill>
              </a:rPr>
              <a:t>needed</a:t>
            </a:r>
            <a:r>
              <a:rPr lang="tr-TR" sz="4000" dirty="0" smtClean="0">
                <a:solidFill>
                  <a:schemeClr val="bg1"/>
                </a:solidFill>
              </a:rPr>
              <a:t> in </a:t>
            </a:r>
            <a:r>
              <a:rPr lang="tr-TR" sz="4000" dirty="0" err="1" smtClean="0">
                <a:solidFill>
                  <a:schemeClr val="bg1"/>
                </a:solidFill>
              </a:rPr>
              <a:t>Turkey</a:t>
            </a:r>
            <a:r>
              <a:rPr lang="tr-TR" sz="4000" dirty="0" smtClean="0">
                <a:solidFill>
                  <a:schemeClr val="bg1"/>
                </a:solidFill>
              </a:rPr>
              <a:t>?</a:t>
            </a:r>
            <a:endParaRPr lang="tr-TR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7003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1327</TotalTime>
  <Words>1033</Words>
  <Application>Microsoft Macintosh PowerPoint</Application>
  <PresentationFormat>On-screen Show (4:3)</PresentationFormat>
  <Paragraphs>211</Paragraphs>
  <Slides>26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Reasons for creation of an accrediting agency:                        Turkish Experience  </vt:lpstr>
      <vt:lpstr>PowerPoint Presentation</vt:lpstr>
      <vt:lpstr>Objectives</vt:lpstr>
      <vt:lpstr>PowerPoint Presentation</vt:lpstr>
      <vt:lpstr>PowerPoint Presentation</vt:lpstr>
      <vt:lpstr>PowerPoint Presentation</vt:lpstr>
      <vt:lpstr>The need for accreditation and quality improvement in medical education </vt:lpstr>
      <vt:lpstr>Türkiye’de Tıp Eğitiminde Eşyetkilendirme Süreci Neden Gereklidir?</vt:lpstr>
      <vt:lpstr>PowerPoint Presentation</vt:lpstr>
      <vt:lpstr>Türkiye’de Tıp Eğitiminde Eşyetkilendirme Süreci Neden Gereklidir?</vt:lpstr>
      <vt:lpstr>Who will do the accreditation?</vt:lpstr>
      <vt:lpstr>PowerPoint Presentation</vt:lpstr>
      <vt:lpstr>Our Story : TEPDAD How did we do it? </vt:lpstr>
      <vt:lpstr>Before Defining the National standards for Undergraduate Medical Education</vt:lpstr>
      <vt:lpstr>Mezuniyet Öncesi Tıp Eğitimi  Ulusal Standartları</vt:lpstr>
      <vt:lpstr>TEPDAD Standards for Undergraduate Medical Education (Turkey)</vt:lpstr>
      <vt:lpstr>Our Story: TEPDAD </vt:lpstr>
      <vt:lpstr>Before Starting Accreditation</vt:lpstr>
      <vt:lpstr>PowerPoint Presentation</vt:lpstr>
      <vt:lpstr>Our Story : TEPDAD</vt:lpstr>
      <vt:lpstr>Türkiye’de Tıp Eğitiminde Eşyetkilendirme Süreci Neden Gereklidir?</vt:lpstr>
      <vt:lpstr>Why was TEPDAD  keen on obtaining WFME recognition for Turkey?</vt:lpstr>
      <vt:lpstr>TEPDAD: What did we do? 2010-2016</vt:lpstr>
      <vt:lpstr>Lessons Learned</vt:lpstr>
      <vt:lpstr>Lessons Learned</vt:lpstr>
      <vt:lpstr>PowerPoint Presentation</vt:lpstr>
    </vt:vector>
  </TitlesOfParts>
  <Company>HU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Reasons for creation of an accrediting agency  </dc:title>
  <dc:creator>İskender Sayek</dc:creator>
  <cp:lastModifiedBy>İskender Sayek</cp:lastModifiedBy>
  <cp:revision>30</cp:revision>
  <dcterms:created xsi:type="dcterms:W3CDTF">2016-06-02T08:15:56Z</dcterms:created>
  <dcterms:modified xsi:type="dcterms:W3CDTF">2016-06-14T10:33:36Z</dcterms:modified>
</cp:coreProperties>
</file>