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6" r:id="rId2"/>
    <p:sldId id="294" r:id="rId3"/>
    <p:sldId id="300" r:id="rId4"/>
    <p:sldId id="297" r:id="rId5"/>
    <p:sldId id="301" r:id="rId6"/>
    <p:sldId id="298" r:id="rId7"/>
    <p:sldId id="288" r:id="rId8"/>
    <p:sldId id="280" r:id="rId9"/>
    <p:sldId id="299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B5219"/>
    <a:srgbClr val="88682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5341D4-AE73-4AC1-B94E-7894F2201B6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5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FCC93A40-2BE6-4E12-81B5-02CDA115C0E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2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95600"/>
            <a:ext cx="7772400" cy="1143000"/>
          </a:xfrm>
        </p:spPr>
        <p:txBody>
          <a:bodyPr/>
          <a:lstStyle>
            <a:lvl1pPr>
              <a:defRPr sz="6000">
                <a:latin typeface="FilosofiaGrand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91000"/>
            <a:ext cx="6400800" cy="1752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71628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FilosofiaGrand" pitchFamily="18" charset="0"/>
              </a:rPr>
              <a:t>FAIMER®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1717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3627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191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143000"/>
            <a:ext cx="4191000" cy="5105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143000"/>
            <a:ext cx="4191000" cy="510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4191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534400" cy="5105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531" y="68853"/>
            <a:ext cx="7550879" cy="8262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577" y="1377051"/>
            <a:ext cx="4255950" cy="22907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74577" y="3805538"/>
            <a:ext cx="4255950" cy="22907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67816" y="1377051"/>
            <a:ext cx="4255950" cy="47192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6443" y="6248368"/>
            <a:ext cx="1904881" cy="457583"/>
          </a:xfrm>
          <a:prstGeom prst="rect">
            <a:avLst/>
          </a:prstGeom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748" y="6248368"/>
            <a:ext cx="2894504" cy="457583"/>
          </a:xfrm>
          <a:prstGeom prst="rect">
            <a:avLst/>
          </a:prstGeom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2676" y="6248368"/>
            <a:ext cx="1904881" cy="457583"/>
          </a:xfrm>
          <a:prstGeom prst="rect">
            <a:avLst/>
          </a:prstGeom>
        </p:spPr>
        <p:txBody>
          <a:bodyPr lIns="82479" tIns="41239" rIns="82479" bIns="41239"/>
          <a:lstStyle>
            <a:lvl1pPr>
              <a:defRPr/>
            </a:lvl1pPr>
          </a:lstStyle>
          <a:p>
            <a:fld id="{D23A952C-4FEE-4BEF-9F03-93905094BE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91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191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24579" name="Picture 3" descr="map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-11113" y="-11113"/>
            <a:ext cx="9155113" cy="6869113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71628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dirty="0">
                <a:latin typeface="FilosofiaGrand" pitchFamily="18" charset="0"/>
              </a:rPr>
              <a:t>FAIMER®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B521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me.org/" TargetMode="Externa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me.org/accreditation" TargetMode="Externa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33400" y="762000"/>
            <a:ext cx="8077200" cy="3505200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Policies and Processes of the </a:t>
            </a:r>
            <a:br>
              <a:rPr lang="en-US" sz="3600" dirty="0" smtClean="0"/>
            </a:br>
            <a:r>
              <a:rPr lang="en-US" sz="3600" dirty="0" smtClean="0"/>
              <a:t>WFME Recognition Program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38200" y="4191000"/>
            <a:ext cx="7391400" cy="1752600"/>
          </a:xfrm>
        </p:spPr>
        <p:txBody>
          <a:bodyPr/>
          <a:lstStyle/>
          <a:p>
            <a:r>
              <a:rPr lang="en-US" sz="1800" dirty="0"/>
              <a:t>Marta van </a:t>
            </a:r>
            <a:r>
              <a:rPr lang="en-US" sz="1800" dirty="0" smtClean="0"/>
              <a:t>Zanten, PhD </a:t>
            </a:r>
            <a:br>
              <a:rPr lang="en-US" sz="1800" dirty="0" smtClean="0"/>
            </a:br>
            <a:r>
              <a:rPr lang="en-US" sz="1800" dirty="0" smtClean="0"/>
              <a:t>Foundation for Advancement of International Medical Education and Research (FAIMER)</a:t>
            </a:r>
            <a:endParaRPr lang="en-US" sz="1800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485831"/>
              </p:ext>
            </p:extLst>
          </p:nvPr>
        </p:nvGraphicFramePr>
        <p:xfrm>
          <a:off x="457200" y="54864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864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2771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1295400"/>
            <a:ext cx="7924800" cy="4800919"/>
          </a:xfrm>
        </p:spPr>
        <p:txBody>
          <a:bodyPr/>
          <a:lstStyle/>
          <a:p>
            <a:pPr marL="0" lvl="1" indent="0">
              <a:spcBef>
                <a:spcPct val="0"/>
              </a:spcBef>
              <a:buClrTx/>
              <a:buSzPct val="110000"/>
              <a:buNone/>
            </a:pPr>
            <a:r>
              <a:rPr lang="en-US" sz="2000" i="1" kern="1200" dirty="0">
                <a:solidFill>
                  <a:prstClr val="black"/>
                </a:solidFill>
                <a:ea typeface="+mn-ea"/>
                <a:cs typeface="+mn-cs"/>
              </a:rPr>
              <a:t>Policies and Procedures for Recognition of an Accrediting Agency </a:t>
            </a:r>
          </a:p>
          <a:p>
            <a:pPr marL="457200" lvl="1" indent="-457200">
              <a:spcBef>
                <a:spcPct val="0"/>
              </a:spcBef>
              <a:buClrTx/>
              <a:buSzPct val="110000"/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prstClr val="black"/>
                </a:solidFill>
                <a:ea typeface="+mn-ea"/>
                <a:cs typeface="+mn-cs"/>
              </a:rPr>
              <a:t>Updated May 2016</a:t>
            </a:r>
          </a:p>
          <a:p>
            <a:pPr marL="0" lvl="1" indent="0">
              <a:buSzPct val="110000"/>
              <a:buNone/>
            </a:pPr>
            <a:endParaRPr lang="en-US" sz="2200" dirty="0"/>
          </a:p>
          <a:p>
            <a:pPr marL="0" lvl="1" indent="0">
              <a:buSzPct val="110000"/>
              <a:buNone/>
            </a:pPr>
            <a:r>
              <a:rPr lang="en-US" sz="2200" dirty="0" smtClean="0"/>
              <a:t>Types of agencies eligible</a:t>
            </a:r>
          </a:p>
          <a:p>
            <a:pPr marL="342900" lvl="1" indent="-342900">
              <a:buSzPct val="110000"/>
              <a:buAutoNum type="alphaLcParenR"/>
            </a:pPr>
            <a:r>
              <a:rPr lang="en-GB" sz="1800" dirty="0" smtClean="0"/>
              <a:t>governmental </a:t>
            </a:r>
            <a:r>
              <a:rPr lang="en-GB" sz="1800" dirty="0"/>
              <a:t>entities or inter-governmental </a:t>
            </a:r>
            <a:r>
              <a:rPr lang="en-GB" sz="1800" dirty="0" smtClean="0"/>
              <a:t>entities </a:t>
            </a:r>
            <a:br>
              <a:rPr lang="en-GB" sz="1800" dirty="0" smtClean="0"/>
            </a:br>
            <a:endParaRPr lang="en-GB" sz="1800" dirty="0" smtClean="0"/>
          </a:p>
          <a:p>
            <a:pPr marL="342900" lvl="1" indent="-342900">
              <a:buSzPct val="110000"/>
              <a:buAutoNum type="alphaLcParenR"/>
            </a:pPr>
            <a:r>
              <a:rPr lang="en-GB" sz="1800" dirty="0" smtClean="0"/>
              <a:t>entities that are authorised or recognised by the relevant national government (Ministry of Health / Ministry of Education) </a:t>
            </a:r>
          </a:p>
          <a:p>
            <a:pPr marL="342900" lvl="1" indent="-342900">
              <a:buSzPct val="110000"/>
              <a:buAutoNum type="alphaLcParenR"/>
            </a:pPr>
            <a:endParaRPr lang="en-GB" sz="1800" dirty="0" smtClean="0"/>
          </a:p>
          <a:p>
            <a:pPr marL="342900" lvl="1" indent="-342900">
              <a:buSzPct val="110000"/>
              <a:buAutoNum type="alphaLcParenR"/>
            </a:pPr>
            <a:r>
              <a:rPr lang="en-GB" sz="1800" dirty="0" smtClean="0"/>
              <a:t>entities </a:t>
            </a:r>
            <a:r>
              <a:rPr lang="en-GB" sz="1800" dirty="0"/>
              <a:t>that are authorised or recognised by an appropriate professional or scientific </a:t>
            </a:r>
            <a:r>
              <a:rPr lang="en-GB" sz="1800" dirty="0" smtClean="0"/>
              <a:t>association </a:t>
            </a:r>
            <a:endParaRPr lang="en-US" sz="1800" dirty="0" smtClean="0"/>
          </a:p>
          <a:p>
            <a:pPr marL="342231" lvl="1" indent="-342231">
              <a:buSzPct val="110000"/>
            </a:pPr>
            <a:endParaRPr lang="en-US" sz="1400" dirty="0" smtClean="0"/>
          </a:p>
          <a:p>
            <a:pPr marL="0" lvl="1" indent="0">
              <a:spcBef>
                <a:spcPct val="0"/>
              </a:spcBef>
              <a:buClrTx/>
              <a:buSzPct val="110000"/>
              <a:buNone/>
            </a:pPr>
            <a:endParaRPr lang="en-US" sz="2000" i="1" kern="12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457200" lvl="1" indent="-457200">
              <a:spcBef>
                <a:spcPct val="0"/>
              </a:spcBef>
              <a:buClrTx/>
              <a:buSzPct val="110000"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3900" y="119655"/>
            <a:ext cx="7772399" cy="997947"/>
          </a:xfrm>
        </p:spPr>
        <p:txBody>
          <a:bodyPr/>
          <a:lstStyle/>
          <a:p>
            <a:pPr lvl="1"/>
            <a:r>
              <a:rPr lang="en-US" sz="3200" dirty="0" smtClean="0">
                <a:latin typeface="+mn-lt"/>
              </a:rPr>
              <a:t>WFME Recognition Policies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66213"/>
              </p:ext>
            </p:extLst>
          </p:nvPr>
        </p:nvGraphicFramePr>
        <p:xfrm>
          <a:off x="304800" y="56388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3339" y="1501129"/>
            <a:ext cx="8470428" cy="4595190"/>
          </a:xfrm>
        </p:spPr>
        <p:txBody>
          <a:bodyPr/>
          <a:lstStyle/>
          <a:p>
            <a:pPr marL="342231" lvl="1" indent="-342231">
              <a:buSzPct val="110000"/>
            </a:pPr>
            <a:endParaRPr lang="en-US" sz="2200" dirty="0" smtClean="0"/>
          </a:p>
          <a:p>
            <a:pPr marL="342231" lvl="1" indent="-342231">
              <a:buSzPct val="110000"/>
            </a:pPr>
            <a:endParaRPr lang="en-US" sz="1400" dirty="0" smtClean="0"/>
          </a:p>
          <a:p>
            <a:pPr marL="342231" lvl="1" indent="-342231">
              <a:buSzPct val="110000"/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3900" y="119655"/>
            <a:ext cx="7772399" cy="997947"/>
          </a:xfrm>
        </p:spPr>
        <p:txBody>
          <a:bodyPr/>
          <a:lstStyle/>
          <a:p>
            <a:pPr lvl="1"/>
            <a:r>
              <a:rPr lang="en-US" sz="3200" dirty="0" smtClean="0">
                <a:latin typeface="+mn-lt"/>
              </a:rPr>
              <a:t>WFME Recognition Process</a:t>
            </a:r>
            <a:endParaRPr lang="en-US" sz="32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752600"/>
            <a:ext cx="861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SzPct val="110000"/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Accrediting agency contacts WFME to confirm eligibility</a:t>
            </a:r>
          </a:p>
          <a:p>
            <a:pPr marL="457200" lvl="2">
              <a:buSzPct val="110000"/>
            </a:pPr>
            <a:endParaRPr lang="en-US" sz="2000" dirty="0" smtClean="0"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latin typeface="+mn-lt"/>
              </a:rPr>
              <a:t>2.   Accrediting agency completes the </a:t>
            </a:r>
            <a:r>
              <a:rPr lang="en-US" sz="2000" i="1" dirty="0" smtClean="0">
                <a:latin typeface="+mn-lt"/>
              </a:rPr>
              <a:t>Application for Recognition</a:t>
            </a:r>
          </a:p>
          <a:p>
            <a:pPr marL="74295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“Self-study”</a:t>
            </a:r>
          </a:p>
          <a:p>
            <a:pPr marL="74295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Questions parallel the </a:t>
            </a:r>
            <a:r>
              <a:rPr lang="en-US" sz="2000" i="1" dirty="0" smtClean="0">
                <a:latin typeface="+mn-lt"/>
              </a:rPr>
              <a:t>Recognition Criteria</a:t>
            </a:r>
          </a:p>
          <a:p>
            <a:pPr marL="400050" lvl="2">
              <a:buSzPct val="110000"/>
            </a:pPr>
            <a:endParaRPr lang="en-US" sz="2000" dirty="0" smtClean="0">
              <a:latin typeface="+mn-lt"/>
            </a:endParaRPr>
          </a:p>
          <a:p>
            <a:pPr lvl="1" indent="-457200">
              <a:buSzPct val="110000"/>
              <a:buAutoNum type="arabicPeriod" startAt="3"/>
            </a:pPr>
            <a:r>
              <a:rPr lang="en-US" sz="2000" dirty="0" smtClean="0">
                <a:latin typeface="+mn-lt"/>
              </a:rPr>
              <a:t>Correspondence </a:t>
            </a:r>
            <a:r>
              <a:rPr lang="en-US" sz="2000" dirty="0">
                <a:latin typeface="+mn-lt"/>
              </a:rPr>
              <a:t>with WFME to ensure </a:t>
            </a:r>
            <a:r>
              <a:rPr lang="en-US" sz="2000" i="1" dirty="0">
                <a:latin typeface="+mn-lt"/>
              </a:rPr>
              <a:t>Application</a:t>
            </a:r>
            <a:r>
              <a:rPr lang="en-US" sz="2000" dirty="0">
                <a:latin typeface="+mn-lt"/>
              </a:rPr>
              <a:t> is </a:t>
            </a:r>
            <a:r>
              <a:rPr lang="en-US" sz="2000" dirty="0" smtClean="0">
                <a:latin typeface="+mn-lt"/>
              </a:rPr>
              <a:t>complete</a:t>
            </a:r>
          </a:p>
          <a:p>
            <a:pPr lvl="1" indent="-457200">
              <a:buSzPct val="110000"/>
              <a:buAutoNum type="arabicPeriod" startAt="3"/>
            </a:pPr>
            <a:endParaRPr lang="en-US" sz="2000" dirty="0">
              <a:latin typeface="+mn-lt"/>
            </a:endParaRPr>
          </a:p>
          <a:p>
            <a:pPr lvl="1" indent="-457200">
              <a:buSzPct val="110000"/>
              <a:buAutoNum type="arabicPeriod" startAt="3"/>
            </a:pPr>
            <a:r>
              <a:rPr lang="en-US" sz="2000" dirty="0" smtClean="0">
                <a:latin typeface="+mn-lt"/>
              </a:rPr>
              <a:t>Ad-hoc WFME Recognition Team appointed</a:t>
            </a:r>
          </a:p>
          <a:p>
            <a:pPr lvl="1" indent="-457200">
              <a:buSzPct val="110000"/>
              <a:buAutoNum type="arabicPeriod" startAt="3"/>
            </a:pPr>
            <a:endParaRPr lang="en-US" sz="2000" dirty="0"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5.  Timeline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for site visit(s) </a:t>
            </a: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established</a:t>
            </a: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lvl="1" indent="-457200">
              <a:buSzPct val="110000"/>
              <a:buAutoNum type="arabicPeriod" startAt="3"/>
            </a:pP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26740"/>
              </p:ext>
            </p:extLst>
          </p:nvPr>
        </p:nvGraphicFramePr>
        <p:xfrm>
          <a:off x="304800" y="56388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7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1" y="68853"/>
            <a:ext cx="7772399" cy="845548"/>
          </a:xfrm>
        </p:spPr>
        <p:txBody>
          <a:bodyPr/>
          <a:lstStyle/>
          <a:p>
            <a:pPr lvl="1"/>
            <a:r>
              <a:rPr lang="en-US" sz="3200" dirty="0" smtClean="0">
                <a:latin typeface="+mn-lt"/>
              </a:rPr>
              <a:t>WFME Recognition Process</a:t>
            </a:r>
            <a:endParaRPr lang="en-US" sz="32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066801"/>
            <a:ext cx="8153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SzPct val="110000"/>
            </a:pPr>
            <a:endParaRPr lang="en-US" sz="2000" dirty="0" smtClean="0"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latin typeface="+mn-lt"/>
              </a:rPr>
              <a:t>6.  WFME Recognition Team observes accrediting agency</a:t>
            </a:r>
          </a:p>
          <a:p>
            <a:pPr lvl="2" indent="-457200">
              <a:buSzPct val="110000"/>
              <a:buFont typeface="Arial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lvl="2" indent="-457200">
              <a:buSzPct val="110000"/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conducting a site visit of one medical school</a:t>
            </a:r>
          </a:p>
          <a:p>
            <a:pPr lvl="2" indent="-457200">
              <a:buSzPct val="110000"/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meeting to make accreditation decision </a:t>
            </a:r>
            <a:endParaRPr lang="en-US" sz="1200" dirty="0" smtClean="0">
              <a:latin typeface="+mn-lt"/>
            </a:endParaRPr>
          </a:p>
          <a:p>
            <a:pPr marL="0" lvl="1">
              <a:buSzPct val="110000"/>
            </a:pPr>
            <a:endParaRPr lang="en-US" sz="2000" dirty="0" smtClean="0">
              <a:latin typeface="+mn-lt"/>
            </a:endParaRPr>
          </a:p>
          <a:p>
            <a:pPr lvl="1" indent="-457200">
              <a:buSzPct val="110000"/>
              <a:buAutoNum type="arabicPeriod" startAt="7"/>
            </a:pPr>
            <a:r>
              <a:rPr lang="en-US" sz="2000" dirty="0" smtClean="0">
                <a:latin typeface="+mn-lt"/>
              </a:rPr>
              <a:t>WFME Recognition Team creates 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Recognition Report describing the accrediting agency’s compliance with the </a:t>
            </a:r>
            <a:r>
              <a:rPr lang="en-US" sz="2000" i="1" dirty="0" smtClean="0">
                <a:latin typeface="+mn-lt"/>
              </a:rPr>
              <a:t>Recognition Criteria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Letter with quality improvement recommendations</a:t>
            </a:r>
          </a:p>
          <a:p>
            <a:pPr marL="0" lvl="1">
              <a:buSzPct val="110000"/>
            </a:pPr>
            <a:endParaRPr lang="en-US" sz="2000" dirty="0"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8.    Accrediting agency may respond to Recognition Report to 	correct any factual errors</a:t>
            </a: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marL="0" lvl="1">
              <a:buSzPct val="110000"/>
            </a:pPr>
            <a:endParaRPr lang="en-US" sz="1200" dirty="0" smtClean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307668"/>
              </p:ext>
            </p:extLst>
          </p:nvPr>
        </p:nvGraphicFramePr>
        <p:xfrm>
          <a:off x="304800" y="56388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1" y="68853"/>
            <a:ext cx="7772399" cy="845548"/>
          </a:xfrm>
        </p:spPr>
        <p:txBody>
          <a:bodyPr/>
          <a:lstStyle/>
          <a:p>
            <a:pPr lvl="1"/>
            <a:r>
              <a:rPr lang="en-US" sz="3200" dirty="0" smtClean="0">
                <a:latin typeface="+mn-lt"/>
              </a:rPr>
              <a:t>WFME Recognition Process</a:t>
            </a:r>
            <a:endParaRPr lang="en-US" sz="32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066801"/>
            <a:ext cx="81534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SzPct val="110000"/>
            </a:pPr>
            <a:endParaRPr lang="en-US" sz="2000" dirty="0">
              <a:latin typeface="+mn-lt"/>
            </a:endParaRPr>
          </a:p>
          <a:p>
            <a:pPr lvl="1" indent="-457200">
              <a:buSzPct val="110000"/>
              <a:buAutoNum type="arabicPeriod" startAt="9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WFME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Recognition Committee </a:t>
            </a: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discusses the final 	Recognition Report and makes a decision </a:t>
            </a:r>
            <a:r>
              <a:rPr lang="en-US" sz="2000" dirty="0">
                <a:solidFill>
                  <a:prstClr val="black"/>
                </a:solidFill>
                <a:latin typeface="+mn-lt"/>
              </a:rPr>
              <a:t>on </a:t>
            </a: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	recognition of the accrediting agency</a:t>
            </a:r>
          </a:p>
          <a:p>
            <a:pPr marL="0" lvl="1">
              <a:buSzPct val="110000"/>
            </a:pPr>
            <a:endParaRPr lang="en-US" sz="2000" dirty="0" smtClean="0">
              <a:solidFill>
                <a:prstClr val="black"/>
              </a:solidFill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10. Recognition decision is disseminated on the WFME 	website</a:t>
            </a:r>
          </a:p>
          <a:p>
            <a:pPr marL="0" lvl="1">
              <a:buSzPct val="110000"/>
            </a:pP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11. Accrediting agency completes an evaluation of the WFME 	recognition process</a:t>
            </a:r>
          </a:p>
          <a:p>
            <a:pPr marL="0" lvl="1">
              <a:buSzPct val="110000"/>
            </a:pP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marL="0" lvl="1">
              <a:buSzPct val="110000"/>
            </a:pPr>
            <a:r>
              <a:rPr lang="en-US" sz="2000" dirty="0" smtClean="0">
                <a:solidFill>
                  <a:prstClr val="black"/>
                </a:solidFill>
                <a:latin typeface="+mn-lt"/>
              </a:rPr>
              <a:t>12. Recognized agencies complete a status report every other 	year</a:t>
            </a:r>
            <a:endParaRPr lang="en-US" sz="2000" dirty="0">
              <a:solidFill>
                <a:prstClr val="black"/>
              </a:solidFill>
              <a:latin typeface="+mn-lt"/>
            </a:endParaRPr>
          </a:p>
          <a:p>
            <a:pPr marL="0" lvl="1">
              <a:buSzPct val="110000"/>
            </a:pPr>
            <a:endParaRPr lang="en-US" sz="1200" dirty="0" smtClean="0">
              <a:latin typeface="+mn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872841"/>
              </p:ext>
            </p:extLst>
          </p:nvPr>
        </p:nvGraphicFramePr>
        <p:xfrm>
          <a:off x="304800" y="56388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65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3339" y="1501129"/>
            <a:ext cx="8470428" cy="4595190"/>
          </a:xfrm>
        </p:spPr>
        <p:txBody>
          <a:bodyPr/>
          <a:lstStyle/>
          <a:p>
            <a:pPr marL="342231" lvl="1" indent="-342231">
              <a:buSzPct val="110000"/>
            </a:pPr>
            <a:endParaRPr lang="en-US" sz="2200" dirty="0" smtClean="0"/>
          </a:p>
          <a:p>
            <a:pPr marL="342231" lvl="1" indent="-342231">
              <a:buSzPct val="110000"/>
            </a:pPr>
            <a:endParaRPr lang="en-US" sz="1400" dirty="0" smtClean="0"/>
          </a:p>
          <a:p>
            <a:pPr marL="342231" lvl="1" indent="-342231">
              <a:buSzPct val="110000"/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1" y="68852"/>
            <a:ext cx="7772399" cy="997947"/>
          </a:xfrm>
        </p:spPr>
        <p:txBody>
          <a:bodyPr/>
          <a:lstStyle/>
          <a:p>
            <a:pPr lvl="1"/>
            <a:r>
              <a:rPr lang="en-US" sz="3200" dirty="0" smtClean="0">
                <a:latin typeface="+mn-lt"/>
              </a:rPr>
              <a:t>WFME Recognition Process</a:t>
            </a:r>
            <a:endParaRPr lang="en-US" sz="32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1066801"/>
            <a:ext cx="81534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SzPct val="110000"/>
              <a:buFont typeface="+mj-lt"/>
              <a:buAutoNum type="arabicPeriod"/>
            </a:pPr>
            <a:endParaRPr lang="en-US" sz="1200" dirty="0" smtClean="0">
              <a:latin typeface="+mn-lt"/>
            </a:endParaRPr>
          </a:p>
          <a:p>
            <a:pPr lvl="1" indent="-457200">
              <a:buSzPct val="110000"/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Process takes 6 months - 1 year</a:t>
            </a: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endParaRPr lang="en-US" sz="2400" dirty="0" smtClean="0">
              <a:latin typeface="+mn-lt"/>
            </a:endParaRP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Recognition term is </a:t>
            </a:r>
            <a:r>
              <a:rPr lang="en-US" sz="2400" dirty="0" smtClean="0">
                <a:latin typeface="+mn-lt"/>
              </a:rPr>
              <a:t>usually 10 years</a:t>
            </a: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Description of fees is on the WFME website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Contact WFME for further information and to discuss special circumstances</a:t>
            </a:r>
            <a:endParaRPr lang="en-US" dirty="0">
              <a:latin typeface="+mn-lt"/>
            </a:endParaRPr>
          </a:p>
          <a:p>
            <a:pPr marL="0" lvl="1">
              <a:buSzPct val="110000"/>
            </a:pPr>
            <a:endParaRPr lang="en-US" sz="2000" dirty="0"/>
          </a:p>
          <a:p>
            <a:pPr marL="342900" lvl="1" indent="-342900">
              <a:buSzPct val="110000"/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1655763" lvl="4" indent="-341313">
              <a:buSzPct val="110000"/>
              <a:buFont typeface="Arial" pitchFamily="34" charset="0"/>
              <a:buChar char="•"/>
            </a:pPr>
            <a:endParaRPr lang="en-US" sz="2000" dirty="0" smtClean="0"/>
          </a:p>
          <a:p>
            <a:pPr marL="1655763" lvl="4" indent="-341313">
              <a:buSzPct val="110000"/>
              <a:buFont typeface="Arial" pitchFamily="34" charset="0"/>
              <a:buChar char="•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086606"/>
              </p:ext>
            </p:extLst>
          </p:nvPr>
        </p:nvGraphicFramePr>
        <p:xfrm>
          <a:off x="304800" y="56388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388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57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3339" y="1219200"/>
            <a:ext cx="8470428" cy="4877119"/>
          </a:xfrm>
        </p:spPr>
        <p:txBody>
          <a:bodyPr/>
          <a:lstStyle/>
          <a:p>
            <a:pPr marL="342231" lvl="1" indent="-342231">
              <a:buSzPct val="110000"/>
            </a:pPr>
            <a:endParaRPr lang="en-US" sz="2200" dirty="0" smtClean="0"/>
          </a:p>
          <a:p>
            <a:pPr marL="342231" lvl="1" indent="-342231">
              <a:buSzPct val="110000"/>
            </a:pPr>
            <a:endParaRPr lang="en-US" sz="1400" dirty="0" smtClean="0"/>
          </a:p>
          <a:p>
            <a:pPr marL="342231" lvl="1" indent="-342231">
              <a:buSzPct val="110000"/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1183" y="304800"/>
            <a:ext cx="7772399" cy="997947"/>
          </a:xfrm>
        </p:spPr>
        <p:txBody>
          <a:bodyPr/>
          <a:lstStyle/>
          <a:p>
            <a:pPr marL="341313" lvl="1" indent="-341313"/>
            <a:r>
              <a:rPr lang="en-US" sz="2400" i="1" kern="1200" dirty="0">
                <a:solidFill>
                  <a:prstClr val="black"/>
                </a:solidFill>
                <a:latin typeface="Verdana"/>
                <a:ea typeface="+mn-ea"/>
                <a:cs typeface="+mn-cs"/>
              </a:rPr>
              <a:t>Criteria for Recognition of an Accrediting </a:t>
            </a:r>
            <a:r>
              <a:rPr lang="en-US" sz="2400" i="1" kern="1200" dirty="0" smtClean="0">
                <a:solidFill>
                  <a:prstClr val="black"/>
                </a:solidFill>
                <a:latin typeface="Verdana"/>
                <a:ea typeface="+mn-ea"/>
                <a:cs typeface="+mn-cs"/>
              </a:rPr>
              <a:t>Agency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" y="1358795"/>
            <a:ext cx="8153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Valid scope of authority</a:t>
            </a:r>
          </a:p>
          <a:p>
            <a:pPr marL="0" lvl="1">
              <a:buSzPct val="110000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Existence and availability of standards</a:t>
            </a:r>
          </a:p>
          <a:p>
            <a:pPr marL="457200" lvl="2">
              <a:buSzPct val="110000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Documented and implemented accreditation process and procedures</a:t>
            </a:r>
          </a:p>
          <a:p>
            <a:pPr marL="457200" lvl="2">
              <a:buSzPct val="110000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Appropriate qualifications and training of individuals</a:t>
            </a:r>
          </a:p>
          <a:p>
            <a:pPr marL="0" lvl="1">
              <a:buSzPct val="110000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Documented and implemented process for accreditation decisions</a:t>
            </a: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Appropriate resources</a:t>
            </a:r>
          </a:p>
          <a:p>
            <a:pPr marL="457200" lvl="2">
              <a:buSzPct val="110000"/>
            </a:pPr>
            <a:endParaRPr lang="en-US" dirty="0" smtClean="0">
              <a:latin typeface="+mn-lt"/>
            </a:endParaRPr>
          </a:p>
          <a:p>
            <a:pPr marL="341313" lvl="1" indent="-341313">
              <a:buSzPct val="110000"/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Availability and dissemination of information</a:t>
            </a:r>
            <a:endParaRPr lang="en-US" i="1" dirty="0" smtClean="0">
              <a:latin typeface="+mn-lt"/>
            </a:endParaRPr>
          </a:p>
          <a:p>
            <a:pPr marL="341313" lvl="1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  <a:buFont typeface="Arial" pitchFamily="34" charset="0"/>
              <a:buChar char="•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780601"/>
              </p:ext>
            </p:extLst>
          </p:nvPr>
        </p:nvGraphicFramePr>
        <p:xfrm>
          <a:off x="381000" y="55626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Document" r:id="rId4" imgW="1339860" imgH="1082254" progId="Word.Document.8">
                  <p:embed/>
                </p:oleObj>
              </mc:Choice>
              <mc:Fallback>
                <p:oleObj name="Document" r:id="rId4" imgW="1339860" imgH="108225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5626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1" y="68852"/>
            <a:ext cx="7772399" cy="997947"/>
          </a:xfrm>
        </p:spPr>
        <p:txBody>
          <a:bodyPr/>
          <a:lstStyle/>
          <a:p>
            <a:pPr marL="342900" lvl="1" indent="-342900"/>
            <a:r>
              <a:rPr lang="en-US" sz="3200" dirty="0">
                <a:latin typeface="+mn-lt"/>
              </a:rPr>
              <a:t>WFME Recognized Agencies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066801"/>
            <a:ext cx="7924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endParaRPr lang="en-US" sz="2000" i="1" dirty="0" smtClean="0">
              <a:latin typeface="+mn-lt"/>
            </a:endParaRPr>
          </a:p>
          <a:p>
            <a:pPr marL="342900" lvl="1" indent="-342900">
              <a:buSzPct val="110000"/>
              <a:buFont typeface="Arial" panose="020B0604020202020204" pitchFamily="34" charset="0"/>
              <a:buChar char="•"/>
            </a:pPr>
            <a:endParaRPr lang="en-US" sz="2000" i="1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CAAM-HP (Regional Caribbean)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TEPDAD (Turkey)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LCME/CACMS (United States and Canada)</a:t>
            </a: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800100" lvl="2" indent="-342900">
              <a:buSzPct val="110000"/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wo pending</a:t>
            </a:r>
          </a:p>
          <a:p>
            <a:pPr marL="341313" lvl="1" indent="-341313">
              <a:buSzPct val="110000"/>
            </a:pPr>
            <a:endParaRPr lang="en-US" sz="2000" i="1" dirty="0" smtClean="0">
              <a:latin typeface="+mn-lt"/>
            </a:endParaRPr>
          </a:p>
          <a:p>
            <a:pPr marL="741363" lvl="2" indent="-341313">
              <a:buSzPct val="110000"/>
              <a:buFont typeface="Arial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341313" lvl="1" indent="-341313">
              <a:buSzPct val="110000"/>
            </a:pPr>
            <a:endParaRPr lang="en-US" i="1" dirty="0" smtClean="0">
              <a:latin typeface="+mn-lt"/>
            </a:endParaRPr>
          </a:p>
          <a:p>
            <a:pPr marL="341313" lvl="1" indent="-341313">
              <a:buSzPct val="110000"/>
            </a:pPr>
            <a:endParaRPr lang="en-US" sz="2500" b="1" u="sng" dirty="0" smtClean="0">
              <a:solidFill>
                <a:srgbClr val="C00000"/>
              </a:solidFill>
              <a:latin typeface="+mn-lt"/>
              <a:hlinkClick r:id="rId3"/>
            </a:endParaRPr>
          </a:p>
          <a:p>
            <a:pPr marL="341313" lvl="1" indent="-341313">
              <a:buSzPct val="110000"/>
            </a:pPr>
            <a:endParaRPr lang="en-US" sz="2500" b="1" u="sng" dirty="0" smtClean="0">
              <a:solidFill>
                <a:srgbClr val="C00000"/>
              </a:solidFill>
              <a:latin typeface="+mn-lt"/>
            </a:endParaRPr>
          </a:p>
          <a:p>
            <a:pPr marL="341313" lvl="1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744864"/>
              </p:ext>
            </p:extLst>
          </p:nvPr>
        </p:nvGraphicFramePr>
        <p:xfrm>
          <a:off x="304800" y="55626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Document" r:id="rId5" imgW="1339860" imgH="1082254" progId="Word.Document.8">
                  <p:embed/>
                </p:oleObj>
              </mc:Choice>
              <mc:Fallback>
                <p:oleObj name="Document" r:id="rId5" imgW="1339860" imgH="108225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5626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3339" y="1219200"/>
            <a:ext cx="8157261" cy="4877119"/>
          </a:xfrm>
        </p:spPr>
        <p:txBody>
          <a:bodyPr/>
          <a:lstStyle/>
          <a:p>
            <a:pPr marL="342231" lvl="1" indent="-342231">
              <a:buSzPct val="110000"/>
            </a:pPr>
            <a:endParaRPr lang="en-US" sz="2200" dirty="0" smtClean="0"/>
          </a:p>
          <a:p>
            <a:pPr marL="342231" lvl="1" indent="-342231">
              <a:buSzPct val="110000"/>
            </a:pPr>
            <a:endParaRPr lang="en-US" sz="1400" dirty="0" smtClean="0"/>
          </a:p>
          <a:p>
            <a:pPr marL="342231" lvl="1" indent="-342231" algn="ctr">
              <a:buSzPct val="110000"/>
              <a:buNone/>
            </a:pPr>
            <a:r>
              <a:rPr lang="en-US" b="1" u="sng" dirty="0" smtClean="0">
                <a:solidFill>
                  <a:srgbClr val="C00000"/>
                </a:solidFill>
                <a:hlinkClick r:id="rId3"/>
              </a:rPr>
              <a:t>www.wfme.org/accreditation</a:t>
            </a:r>
            <a:endParaRPr lang="en-US" b="1" u="sng" dirty="0" smtClean="0">
              <a:solidFill>
                <a:srgbClr val="C00000"/>
              </a:solidFill>
            </a:endParaRPr>
          </a:p>
          <a:p>
            <a:pPr marL="342231" lvl="1" indent="-342231" algn="ctr">
              <a:buSzPct val="110000"/>
              <a:buNone/>
            </a:pPr>
            <a:endParaRPr lang="en-US" b="1" u="sng" dirty="0">
              <a:solidFill>
                <a:srgbClr val="C00000"/>
              </a:solidFill>
            </a:endParaRPr>
          </a:p>
          <a:p>
            <a:pPr marL="342231" lvl="1" indent="-342231" algn="ctr">
              <a:buSzPct val="110000"/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accreditation@wfme.org</a:t>
            </a:r>
            <a:endParaRPr lang="en-US" b="1" u="sng" dirty="0">
              <a:solidFill>
                <a:srgbClr val="C00000"/>
              </a:solidFill>
            </a:endParaRPr>
          </a:p>
          <a:p>
            <a:pPr marL="342231" lvl="1" indent="-342231" algn="ctr">
              <a:buSzPct val="110000"/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8782" y="1752600"/>
            <a:ext cx="7924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1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  <a:buFont typeface="Arial" pitchFamily="34" charset="0"/>
              <a:buChar char="•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  <a:p>
            <a:pPr marL="741363" lvl="2" indent="-341313">
              <a:buSzPct val="110000"/>
            </a:pP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74305"/>
              </p:ext>
            </p:extLst>
          </p:nvPr>
        </p:nvGraphicFramePr>
        <p:xfrm>
          <a:off x="381000" y="5562600"/>
          <a:ext cx="11144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Document" r:id="rId5" imgW="1339860" imgH="1082254" progId="Word.Document.8">
                  <p:embed/>
                </p:oleObj>
              </mc:Choice>
              <mc:Fallback>
                <p:oleObj name="Document" r:id="rId5" imgW="1339860" imgH="10822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562600"/>
                        <a:ext cx="11144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882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IMER_final2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AIMER_final2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IMER_final2 1">
        <a:dk1>
          <a:srgbClr val="336699"/>
        </a:dk1>
        <a:lt1>
          <a:srgbClr val="EAEAEA"/>
        </a:lt1>
        <a:dk2>
          <a:srgbClr val="0099CC"/>
        </a:dk2>
        <a:lt2>
          <a:srgbClr val="FFFFCC"/>
        </a:lt2>
        <a:accent1>
          <a:srgbClr val="00CCCC"/>
        </a:accent1>
        <a:accent2>
          <a:srgbClr val="B2B2B2"/>
        </a:accent2>
        <a:accent3>
          <a:srgbClr val="AACAE2"/>
        </a:accent3>
        <a:accent4>
          <a:srgbClr val="C8C8C8"/>
        </a:accent4>
        <a:accent5>
          <a:srgbClr val="AAE2E2"/>
        </a:accent5>
        <a:accent6>
          <a:srgbClr val="A1A1A1"/>
        </a:accent6>
        <a:hlink>
          <a:srgbClr val="FF7C8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IMER_final2 2">
        <a:dk1>
          <a:srgbClr val="4D4D4D"/>
        </a:dk1>
        <a:lt1>
          <a:srgbClr val="CCECFF"/>
        </a:lt1>
        <a:dk2>
          <a:srgbClr val="336699"/>
        </a:dk2>
        <a:lt2>
          <a:srgbClr val="7AC4E8"/>
        </a:lt2>
        <a:accent1>
          <a:srgbClr val="00CCCC"/>
        </a:accent1>
        <a:accent2>
          <a:srgbClr val="CBCBCB"/>
        </a:accent2>
        <a:accent3>
          <a:srgbClr val="E2F4FF"/>
        </a:accent3>
        <a:accent4>
          <a:srgbClr val="404040"/>
        </a:accent4>
        <a:accent5>
          <a:srgbClr val="AAE2E2"/>
        </a:accent5>
        <a:accent6>
          <a:srgbClr val="B8B8B8"/>
        </a:accent6>
        <a:hlink>
          <a:srgbClr val="0099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MER_final2 3">
        <a:dk1>
          <a:srgbClr val="000000"/>
        </a:dk1>
        <a:lt1>
          <a:srgbClr val="DDDDDD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EBEBEB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IMER_final2 4">
        <a:dk1>
          <a:srgbClr val="4D4D4D"/>
        </a:dk1>
        <a:lt1>
          <a:srgbClr val="CCECFF"/>
        </a:lt1>
        <a:dk2>
          <a:srgbClr val="F8F8F8"/>
        </a:dk2>
        <a:lt2>
          <a:srgbClr val="7AC4E8"/>
        </a:lt2>
        <a:accent1>
          <a:srgbClr val="00CCCC"/>
        </a:accent1>
        <a:accent2>
          <a:srgbClr val="CBCBCB"/>
        </a:accent2>
        <a:accent3>
          <a:srgbClr val="E2F4FF"/>
        </a:accent3>
        <a:accent4>
          <a:srgbClr val="404040"/>
        </a:accent4>
        <a:accent5>
          <a:srgbClr val="AAE2E2"/>
        </a:accent5>
        <a:accent6>
          <a:srgbClr val="B8B8B8"/>
        </a:accent6>
        <a:hlink>
          <a:srgbClr val="0099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FAIMER_final2</Template>
  <TotalTime>28314</TotalTime>
  <Words>240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FAIMER_final2</vt:lpstr>
      <vt:lpstr>Document</vt:lpstr>
      <vt:lpstr> The Policies and Processes of the  WFME Recognition Program </vt:lpstr>
      <vt:lpstr>WFME Recognition Policies</vt:lpstr>
      <vt:lpstr>WFME Recognition Process</vt:lpstr>
      <vt:lpstr>WFME Recognition Process</vt:lpstr>
      <vt:lpstr>WFME Recognition Process</vt:lpstr>
      <vt:lpstr>WFME Recognition Process</vt:lpstr>
      <vt:lpstr>Criteria for Recognition of an Accrediting Agency</vt:lpstr>
      <vt:lpstr>WFME Recognized Agencies</vt:lpstr>
      <vt:lpstr>PowerPoint Presentation</vt:lpstr>
    </vt:vector>
  </TitlesOfParts>
  <Company>ECFMG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Medical School Expansion</dc:title>
  <dc:creator>MIS</dc:creator>
  <cp:lastModifiedBy>User Settings</cp:lastModifiedBy>
  <cp:revision>333</cp:revision>
  <cp:lastPrinted>2014-08-21T13:11:18Z</cp:lastPrinted>
  <dcterms:created xsi:type="dcterms:W3CDTF">2010-05-13T04:00:00Z</dcterms:created>
  <dcterms:modified xsi:type="dcterms:W3CDTF">2016-06-07T17:52:24Z</dcterms:modified>
</cp:coreProperties>
</file>