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6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7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8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9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10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11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9" r:id="rId2"/>
    <p:sldMasterId id="2147483693" r:id="rId3"/>
    <p:sldMasterId id="2147483699" r:id="rId4"/>
    <p:sldMasterId id="2147483736" r:id="rId5"/>
    <p:sldMasterId id="2147483741" r:id="rId6"/>
    <p:sldMasterId id="2147483755" r:id="rId7"/>
    <p:sldMasterId id="2147483774" r:id="rId8"/>
    <p:sldMasterId id="2147483777" r:id="rId9"/>
    <p:sldMasterId id="2147483780" r:id="rId10"/>
    <p:sldMasterId id="2147483793" r:id="rId11"/>
    <p:sldMasterId id="2147483808" r:id="rId12"/>
    <p:sldMasterId id="2147483822" r:id="rId13"/>
  </p:sldMasterIdLst>
  <p:notesMasterIdLst>
    <p:notesMasterId r:id="rId31"/>
  </p:notesMasterIdLst>
  <p:sldIdLst>
    <p:sldId id="257" r:id="rId14"/>
    <p:sldId id="391" r:id="rId15"/>
    <p:sldId id="377" r:id="rId16"/>
    <p:sldId id="394" r:id="rId17"/>
    <p:sldId id="379" r:id="rId18"/>
    <p:sldId id="389" r:id="rId19"/>
    <p:sldId id="370" r:id="rId20"/>
    <p:sldId id="363" r:id="rId21"/>
    <p:sldId id="397" r:id="rId22"/>
    <p:sldId id="390" r:id="rId23"/>
    <p:sldId id="372" r:id="rId24"/>
    <p:sldId id="393" r:id="rId25"/>
    <p:sldId id="395" r:id="rId26"/>
    <p:sldId id="396" r:id="rId27"/>
    <p:sldId id="334" r:id="rId28"/>
    <p:sldId id="383" r:id="rId29"/>
    <p:sldId id="384" r:id="rId3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91" autoAdjust="0"/>
    <p:restoredTop sz="94660"/>
  </p:normalViewPr>
  <p:slideViewPr>
    <p:cSldViewPr>
      <p:cViewPr>
        <p:scale>
          <a:sx n="100" d="100"/>
          <a:sy n="100" d="100"/>
        </p:scale>
        <p:origin x="-402" y="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9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slide" Target="slides/slide15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slide" Target="slides/slide14.xml"/><Relationship Id="rId30" Type="http://schemas.openxmlformats.org/officeDocument/2006/relationships/slide" Target="slides/slide17.xml"/><Relationship Id="rId35" Type="http://schemas.openxmlformats.org/officeDocument/2006/relationships/tableStyles" Target="tableStyles.xml"/><Relationship Id="rId8" Type="http://schemas.openxmlformats.org/officeDocument/2006/relationships/slideMaster" Target="slideMasters/slideMaster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1044D-D62B-411B-8A91-7646E67C69FF}" type="datetimeFigureOut">
              <a:rPr lang="ko-KR" altLang="en-US" smtClean="0"/>
              <a:pPr/>
              <a:t>2016-06-14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9EA84-CD69-409C-9B91-386468ABA19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7504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6913"/>
            <a:ext cx="4572000" cy="3429000"/>
          </a:xfrm>
          <a:solidFill>
            <a:srgbClr val="FFFFFF"/>
          </a:solidFill>
          <a:ln/>
        </p:spPr>
      </p:sp>
      <p:sp>
        <p:nvSpPr>
          <p:cNvPr id="54275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ko-KR" altLang="ko-KR" smtClean="0">
              <a:latin typeface="Times New Roman" charset="0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7310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korea.ac.kr/" TargetMode="External"/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korea.ac.kr/" TargetMode="External"/><Relationship Id="rId1" Type="http://schemas.openxmlformats.org/officeDocument/2006/relationships/slideMaster" Target="../slideMasters/slideMaster9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charset="0"/>
                <a:ea typeface="굴림" pitchFamily="50" charset="-127"/>
              </a:defRPr>
            </a:lvl1pPr>
          </a:lstStyle>
          <a:p>
            <a:pPr>
              <a:defRPr/>
            </a:pPr>
            <a:fld id="{FF02FF28-4E53-48E6-B48D-49C5F15633DE}" type="datetimeFigureOut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charset="0"/>
                <a:ea typeface="굴림" pitchFamily="50" charset="-127"/>
              </a:defRPr>
            </a:lvl1pPr>
          </a:lstStyle>
          <a:p>
            <a:pPr>
              <a:defRPr/>
            </a:pPr>
            <a:fld id="{06357E2D-7993-4123-B7F0-C0E94D425AE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4256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84303-96F6-4032-929A-988E917A7328}" type="datetime1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3CA91-A054-4330-8E64-027E6AE3C0A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5545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그림 7" descr="Untitled-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21100"/>
            <a:ext cx="9144000" cy="31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5912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1B283-C0DA-4308-8399-739A3B1018B4}" type="datetime1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AC363-1B2A-410E-A61F-E809204B76F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3770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DF694-3076-47F3-9AC9-8B7F5FF03C3D}" type="datetime1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87020-3230-469A-81E7-DD2E029AC4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202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2A416-E7CC-41A7-9352-8F28DAFDC227}" type="datetime1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F0A1E-48AF-497B-8E4D-0419D73666B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21880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25409-8A82-4E09-9760-171832328487}" type="datetime1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EE849-51FC-4933-878B-C06693DCF3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7650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3F2FA-FF96-4AB5-BD8C-46BDBFDB0753}" type="datetime1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1360D-3003-4246-BB93-C1FEE4BA86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36090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87847-3189-43E9-AE11-CDC8663088DB}" type="datetime1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21277-3A6C-4F38-B6B5-CFE748F21EA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2287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89BB2-A2AB-49F8-84E4-9210FB9C697C}" type="datetime1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09424-01B5-4CCF-93F1-436B07BBA9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7558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9F4F8-8490-4ABB-9A85-AF25B6908397}" type="datetime1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908A1-2439-4BFD-A7D3-E05F892F59A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1656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1025525"/>
            <a:ext cx="9144000" cy="46038"/>
          </a:xfrm>
          <a:prstGeom prst="rect">
            <a:avLst/>
          </a:prstGeom>
          <a:gradFill rotWithShape="0">
            <a:gsLst>
              <a:gs pos="0">
                <a:srgbClr val="E1E8F5"/>
              </a:gs>
              <a:gs pos="100000">
                <a:srgbClr val="CCC1DA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ko-KR" altLang="en-US" sz="180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0" y="136525"/>
            <a:ext cx="627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제목 1"/>
          <p:cNvSpPr txBox="1">
            <a:spLocks/>
          </p:cNvSpPr>
          <p:nvPr userDrawn="1"/>
        </p:nvSpPr>
        <p:spPr>
          <a:xfrm>
            <a:off x="8359775" y="617538"/>
            <a:ext cx="863600" cy="215900"/>
          </a:xfrm>
          <a:prstGeom prst="rect">
            <a:avLst/>
          </a:prstGeom>
        </p:spPr>
        <p:txBody>
          <a:bodyPr/>
          <a:lstStyle>
            <a:lvl1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9pPr>
          </a:lstStyle>
          <a:p>
            <a:pPr>
              <a:defRPr/>
            </a:pPr>
            <a:r>
              <a:rPr lang="en-US" altLang="ko-KR" sz="1700" b="1" dirty="0" smtClean="0">
                <a:solidFill>
                  <a:srgbClr val="1F497D"/>
                </a:solidFill>
              </a:rPr>
              <a:t>KIMEE</a:t>
            </a:r>
            <a:endParaRPr lang="ko-KR" altLang="en-US" sz="1700" b="1" dirty="0">
              <a:solidFill>
                <a:srgbClr val="1F497D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6000" y="84114"/>
            <a:ext cx="8229600" cy="857256"/>
          </a:xfrm>
        </p:spPr>
        <p:txBody>
          <a:bodyPr>
            <a:normAutofit/>
          </a:bodyPr>
          <a:lstStyle>
            <a:lvl1pPr algn="l">
              <a:defRPr lang="ko-KR" altLang="en-US" sz="4000" b="1" kern="1200" dirty="0" smtClean="0">
                <a:solidFill>
                  <a:srgbClr val="604A7B"/>
                </a:solidFill>
                <a:latin typeface="Arial" pitchFamily="34" charset="0"/>
                <a:ea typeface="Arial Unicode MS" pitchFamily="50" charset="-127"/>
                <a:cs typeface="Arial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285860"/>
            <a:ext cx="8715436" cy="5357850"/>
          </a:xfrm>
        </p:spPr>
        <p:txBody>
          <a:bodyPr/>
          <a:lstStyle>
            <a:lvl1pPr>
              <a:lnSpc>
                <a:spcPct val="150000"/>
              </a:lnSpc>
              <a:buFont typeface="Wingdings" pitchFamily="2" charset="2"/>
              <a:buChar char="§"/>
              <a:defRPr sz="2400" b="1" baseline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Arial Unicode MS" pitchFamily="50" charset="-127"/>
                <a:cs typeface="Arial" pitchFamily="34" charset="0"/>
              </a:defRPr>
            </a:lvl1pPr>
            <a:lvl2pPr>
              <a:lnSpc>
                <a:spcPct val="150000"/>
              </a:lnSpc>
              <a:buFont typeface="Wingdings" pitchFamily="2" charset="2"/>
              <a:buChar char="ü"/>
              <a:defRPr sz="2000" b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3pPr>
            <a:lvl4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4pPr>
            <a:lvl5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420774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68B77-9427-4C82-9AA0-CF7BCE437F81}" type="datetime1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D2D54-9149-4581-BDDC-00572398698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7904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B190C-188A-4CFF-890C-96E5FED6BA83}" type="datetime1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5BF9B-0E2A-4C01-B408-5D92E2264E9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92564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EAB3A-6060-4209-90CA-A8B8C2890D22}" type="datetime1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193FA-4523-4329-A675-1252A9AAC79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53833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charset="0"/>
                <a:ea typeface="굴림" pitchFamily="50" charset="-127"/>
              </a:defRPr>
            </a:lvl1pPr>
          </a:lstStyle>
          <a:p>
            <a:pPr>
              <a:defRPr/>
            </a:pPr>
            <a:fld id="{8F328642-A31B-443A-B731-274EF21FE671}" type="datetimeFigureOut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charset="0"/>
                <a:ea typeface="굴림" pitchFamily="50" charset="-127"/>
              </a:defRPr>
            </a:lvl1pPr>
          </a:lstStyle>
          <a:p>
            <a:pPr>
              <a:defRPr/>
            </a:pPr>
            <a:fld id="{3EF05C56-6A9D-4F99-8C4F-C92F964C56F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46693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1025525"/>
            <a:ext cx="9144000" cy="46038"/>
          </a:xfrm>
          <a:prstGeom prst="rect">
            <a:avLst/>
          </a:prstGeom>
          <a:gradFill rotWithShape="0">
            <a:gsLst>
              <a:gs pos="0">
                <a:srgbClr val="E1E8F5"/>
              </a:gs>
              <a:gs pos="100000">
                <a:srgbClr val="CCC1DA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ko-KR" altLang="en-US" sz="180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0" y="136525"/>
            <a:ext cx="627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제목 1"/>
          <p:cNvSpPr txBox="1">
            <a:spLocks/>
          </p:cNvSpPr>
          <p:nvPr userDrawn="1"/>
        </p:nvSpPr>
        <p:spPr>
          <a:xfrm>
            <a:off x="8359775" y="617538"/>
            <a:ext cx="863600" cy="215900"/>
          </a:xfrm>
          <a:prstGeom prst="rect">
            <a:avLst/>
          </a:prstGeom>
        </p:spPr>
        <p:txBody>
          <a:bodyPr/>
          <a:lstStyle>
            <a:lvl1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9pPr>
          </a:lstStyle>
          <a:p>
            <a:pPr>
              <a:defRPr/>
            </a:pPr>
            <a:r>
              <a:rPr lang="en-US" altLang="ko-KR" sz="1700" b="1" dirty="0" smtClean="0">
                <a:solidFill>
                  <a:srgbClr val="1F497D"/>
                </a:solidFill>
              </a:rPr>
              <a:t>KIMEE</a:t>
            </a:r>
            <a:endParaRPr lang="ko-KR" altLang="en-US" sz="1700" b="1" dirty="0">
              <a:solidFill>
                <a:srgbClr val="1F497D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6000" y="84114"/>
            <a:ext cx="8229600" cy="857256"/>
          </a:xfrm>
        </p:spPr>
        <p:txBody>
          <a:bodyPr>
            <a:normAutofit/>
          </a:bodyPr>
          <a:lstStyle>
            <a:lvl1pPr algn="l">
              <a:defRPr lang="ko-KR" altLang="en-US" sz="4000" b="1" kern="1200" dirty="0" smtClean="0">
                <a:solidFill>
                  <a:srgbClr val="604A7B"/>
                </a:solidFill>
                <a:latin typeface="Arial" pitchFamily="34" charset="0"/>
                <a:ea typeface="Arial Unicode MS" pitchFamily="50" charset="-127"/>
                <a:cs typeface="Arial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285860"/>
            <a:ext cx="8715436" cy="5357850"/>
          </a:xfrm>
        </p:spPr>
        <p:txBody>
          <a:bodyPr/>
          <a:lstStyle>
            <a:lvl1pPr>
              <a:lnSpc>
                <a:spcPct val="150000"/>
              </a:lnSpc>
              <a:buFont typeface="Wingdings" pitchFamily="2" charset="2"/>
              <a:buChar char="§"/>
              <a:defRPr sz="2400" b="1" baseline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Arial Unicode MS" pitchFamily="50" charset="-127"/>
                <a:cs typeface="Arial" pitchFamily="34" charset="0"/>
              </a:defRPr>
            </a:lvl1pPr>
            <a:lvl2pPr>
              <a:lnSpc>
                <a:spcPct val="150000"/>
              </a:lnSpc>
              <a:buFont typeface="Wingdings" pitchFamily="2" charset="2"/>
              <a:buChar char="ü"/>
              <a:defRPr sz="2000" b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3pPr>
            <a:lvl4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4pPr>
            <a:lvl5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815975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fld id="{4FA10D2E-8D82-47D2-8DF8-469968E50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082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fld id="{7F471218-CC05-4AEC-8EB8-5196D90D5963}" type="datetimeFigureOut">
              <a:rPr lang="ko-KR" altLang="en-US" smtClean="0">
                <a:solidFill>
                  <a:prstClr val="black"/>
                </a:solidFill>
              </a:rPr>
              <a:pPr/>
              <a:t>2016-06-14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fld id="{D70AD5CF-5EEF-4D69-A3E0-900716B962EC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193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fld id="{7F471218-CC05-4AEC-8EB8-5196D90D5963}" type="datetimeFigureOut">
              <a:rPr lang="ko-KR" altLang="en-US" smtClean="0">
                <a:solidFill>
                  <a:prstClr val="black"/>
                </a:solidFill>
              </a:rPr>
              <a:pPr/>
              <a:t>2016-06-14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fld id="{D70AD5CF-5EEF-4D69-A3E0-900716B962EC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1151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07547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fld id="{7F471218-CC05-4AEC-8EB8-5196D90D5963}" type="datetimeFigureOut">
              <a:rPr lang="ko-KR" altLang="en-US" smtClean="0">
                <a:solidFill>
                  <a:prstClr val="black"/>
                </a:solidFill>
              </a:rPr>
              <a:pPr/>
              <a:t>2016-06-14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fld id="{D70AD5CF-5EEF-4D69-A3E0-900716B962EC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141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63C8B-520D-4E79-A17A-8B48A24C4C12}" type="datetimeFigureOut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60872-D6B9-4B72-85FA-2B1A812C8CF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68536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fld id="{7F471218-CC05-4AEC-8EB8-5196D90D5963}" type="datetimeFigureOut">
              <a:rPr lang="ko-KR" altLang="en-US" smtClean="0">
                <a:solidFill>
                  <a:prstClr val="black"/>
                </a:solidFill>
              </a:rPr>
              <a:pPr/>
              <a:t>2016-06-14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fld id="{D70AD5CF-5EEF-4D69-A3E0-900716B962EC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9896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fld id="{7F471218-CC05-4AEC-8EB8-5196D90D5963}" type="datetimeFigureOut">
              <a:rPr lang="ko-KR" altLang="en-US" smtClean="0">
                <a:solidFill>
                  <a:prstClr val="black"/>
                </a:solidFill>
              </a:rPr>
              <a:pPr/>
              <a:t>2016-06-14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fld id="{D70AD5CF-5EEF-4D69-A3E0-900716B962EC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001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fld id="{7F471218-CC05-4AEC-8EB8-5196D90D5963}" type="datetimeFigureOut">
              <a:rPr lang="ko-KR" altLang="en-US" smtClean="0">
                <a:solidFill>
                  <a:prstClr val="black"/>
                </a:solidFill>
              </a:rPr>
              <a:pPr/>
              <a:t>2016-06-14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fld id="{D70AD5CF-5EEF-4D69-A3E0-900716B962EC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3930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fld id="{7F471218-CC05-4AEC-8EB8-5196D90D5963}" type="datetimeFigureOut">
              <a:rPr lang="ko-KR" altLang="en-US" smtClean="0">
                <a:solidFill>
                  <a:prstClr val="black"/>
                </a:solidFill>
              </a:rPr>
              <a:pPr/>
              <a:t>2016-06-14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fld id="{D70AD5CF-5EEF-4D69-A3E0-900716B962EC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3668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fld id="{7F471218-CC05-4AEC-8EB8-5196D90D5963}" type="datetimeFigureOut">
              <a:rPr lang="ko-KR" altLang="en-US" smtClean="0">
                <a:solidFill>
                  <a:prstClr val="black"/>
                </a:solidFill>
              </a:rPr>
              <a:pPr/>
              <a:t>2016-06-14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fld id="{D70AD5CF-5EEF-4D69-A3E0-900716B962EC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0970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fld id="{7F471218-CC05-4AEC-8EB8-5196D90D5963}" type="datetimeFigureOut">
              <a:rPr lang="ko-KR" altLang="en-US" smtClean="0">
                <a:solidFill>
                  <a:prstClr val="black"/>
                </a:solidFill>
              </a:rPr>
              <a:pPr/>
              <a:t>2016-06-14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fld id="{D70AD5CF-5EEF-4D69-A3E0-900716B962EC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0737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fld id="{7F471218-CC05-4AEC-8EB8-5196D90D5963}" type="datetimeFigureOut">
              <a:rPr lang="ko-KR" altLang="en-US" smtClean="0">
                <a:solidFill>
                  <a:prstClr val="black"/>
                </a:solidFill>
              </a:rPr>
              <a:pPr/>
              <a:t>2016-06-14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6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62"/>
            <a:ext cx="2133600" cy="365125"/>
          </a:xfrm>
          <a:prstGeom prst="rect">
            <a:avLst/>
          </a:prstGeom>
        </p:spPr>
        <p:txBody>
          <a:bodyPr/>
          <a:lstStyle/>
          <a:p>
            <a:fld id="{D70AD5CF-5EEF-4D69-A3E0-900716B962EC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2087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300596" y="71414"/>
            <a:ext cx="8572560" cy="857256"/>
          </a:xfrm>
          <a:prstGeom prst="rect">
            <a:avLst/>
          </a:prstGeom>
        </p:spPr>
        <p:txBody>
          <a:bodyPr anchor="ctr"/>
          <a:lstStyle>
            <a:lvl1pPr algn="ctr">
              <a:defRPr lang="ko-KR" altLang="en-US" sz="4000" b="1" kern="1200" dirty="0">
                <a:solidFill>
                  <a:schemeClr val="accent4">
                    <a:lumMod val="50000"/>
                  </a:schemeClr>
                </a:solidFill>
                <a:effectLst/>
                <a:latin typeface="+mn-ea"/>
                <a:ea typeface="+mn-ea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9" name="내용 개체 틀 8"/>
          <p:cNvSpPr>
            <a:spLocks noGrp="1"/>
          </p:cNvSpPr>
          <p:nvPr>
            <p:ph sz="quarter" idx="13"/>
          </p:nvPr>
        </p:nvSpPr>
        <p:spPr>
          <a:xfrm>
            <a:off x="214284" y="1214422"/>
            <a:ext cx="8715436" cy="5500726"/>
          </a:xfrm>
          <a:prstGeom prst="rect">
            <a:avLst/>
          </a:prstGeom>
        </p:spPr>
        <p:txBody>
          <a:bodyPr/>
          <a:lstStyle>
            <a:lvl1pPr>
              <a:defRPr sz="2600" b="1">
                <a:latin typeface="+mn-ea"/>
                <a:ea typeface="+mn-ea"/>
              </a:defRPr>
            </a:lvl1pPr>
            <a:lvl2pPr>
              <a:defRPr sz="2400" b="1">
                <a:latin typeface="+mn-ea"/>
                <a:ea typeface="+mn-ea"/>
              </a:defRPr>
            </a:lvl2pPr>
            <a:lvl3pPr>
              <a:defRPr b="1">
                <a:latin typeface="+mn-ea"/>
                <a:ea typeface="+mn-ea"/>
              </a:defRPr>
            </a:lvl3pPr>
            <a:lvl4pPr>
              <a:defRPr b="1">
                <a:latin typeface="+mn-ea"/>
                <a:ea typeface="+mn-ea"/>
              </a:defRPr>
            </a:lvl4pPr>
            <a:lvl5pPr>
              <a:defRPr b="1">
                <a:latin typeface="+mn-ea"/>
                <a:ea typeface="+mn-ea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4652211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300596" y="71414"/>
            <a:ext cx="8572560" cy="857256"/>
          </a:xfrm>
          <a:prstGeom prst="rect">
            <a:avLst/>
          </a:prstGeom>
        </p:spPr>
        <p:txBody>
          <a:bodyPr anchor="ctr"/>
          <a:lstStyle>
            <a:lvl1pPr algn="ctr">
              <a:defRPr lang="ko-KR" altLang="en-US" sz="4000" b="1" kern="1200" dirty="0">
                <a:solidFill>
                  <a:schemeClr val="accent4">
                    <a:lumMod val="75000"/>
                  </a:schemeClr>
                </a:solidFill>
                <a:effectLst/>
                <a:latin typeface="+mn-ea"/>
                <a:ea typeface="+mn-ea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9" name="내용 개체 틀 8"/>
          <p:cNvSpPr>
            <a:spLocks noGrp="1"/>
          </p:cNvSpPr>
          <p:nvPr>
            <p:ph sz="quarter" idx="13"/>
          </p:nvPr>
        </p:nvSpPr>
        <p:spPr>
          <a:xfrm>
            <a:off x="214284" y="1214422"/>
            <a:ext cx="8715436" cy="5500726"/>
          </a:xfrm>
          <a:prstGeom prst="rect">
            <a:avLst/>
          </a:prstGeom>
        </p:spPr>
        <p:txBody>
          <a:bodyPr/>
          <a:lstStyle>
            <a:lvl1pPr>
              <a:defRPr sz="2600" b="1">
                <a:latin typeface="+mn-ea"/>
                <a:ea typeface="+mn-ea"/>
              </a:defRPr>
            </a:lvl1pPr>
            <a:lvl2pPr>
              <a:defRPr sz="2400" b="1">
                <a:latin typeface="+mn-ea"/>
                <a:ea typeface="+mn-ea"/>
              </a:defRPr>
            </a:lvl2pPr>
            <a:lvl3pPr>
              <a:defRPr b="1">
                <a:latin typeface="+mn-ea"/>
                <a:ea typeface="+mn-ea"/>
              </a:defRPr>
            </a:lvl3pPr>
            <a:lvl4pPr>
              <a:defRPr b="1">
                <a:latin typeface="+mn-ea"/>
                <a:ea typeface="+mn-ea"/>
              </a:defRPr>
            </a:lvl4pPr>
            <a:lvl5pPr>
              <a:defRPr b="1">
                <a:latin typeface="+mn-ea"/>
                <a:ea typeface="+mn-ea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76390662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charset="0"/>
                <a:ea typeface="굴림" pitchFamily="50" charset="-127"/>
              </a:defRPr>
            </a:lvl1pPr>
          </a:lstStyle>
          <a:p>
            <a:pPr>
              <a:defRPr/>
            </a:pPr>
            <a:fld id="{B6A4A2F5-7839-49DC-A99D-0537FD5FD154}" type="datetimeFigureOut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charset="0"/>
                <a:ea typeface="굴림" pitchFamily="50" charset="-127"/>
              </a:defRPr>
            </a:lvl1pPr>
          </a:lstStyle>
          <a:p>
            <a:pPr>
              <a:defRPr/>
            </a:pPr>
            <a:fld id="{4DCED9C7-1E65-46F3-9086-D2017D6DD1B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150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fld id="{C4B3DB29-29B0-4A25-8492-75FBB641F7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68247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1025525"/>
            <a:ext cx="9144000" cy="46038"/>
          </a:xfrm>
          <a:prstGeom prst="rect">
            <a:avLst/>
          </a:prstGeom>
          <a:gradFill rotWithShape="0">
            <a:gsLst>
              <a:gs pos="0">
                <a:srgbClr val="E1E8F5"/>
              </a:gs>
              <a:gs pos="100000">
                <a:srgbClr val="CCC1DA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ko-KR" altLang="en-US" sz="180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0" y="136525"/>
            <a:ext cx="627063" cy="58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제목 1"/>
          <p:cNvSpPr txBox="1">
            <a:spLocks/>
          </p:cNvSpPr>
          <p:nvPr userDrawn="1"/>
        </p:nvSpPr>
        <p:spPr>
          <a:xfrm>
            <a:off x="8359775" y="617538"/>
            <a:ext cx="863600" cy="215900"/>
          </a:xfrm>
          <a:prstGeom prst="rect">
            <a:avLst/>
          </a:prstGeom>
        </p:spPr>
        <p:txBody>
          <a:bodyPr/>
          <a:lstStyle>
            <a:lvl1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9pPr>
          </a:lstStyle>
          <a:p>
            <a:pPr>
              <a:defRPr/>
            </a:pPr>
            <a:r>
              <a:rPr lang="en-US" altLang="ko-KR" sz="1700" b="1" dirty="0" smtClean="0">
                <a:solidFill>
                  <a:srgbClr val="1F497D"/>
                </a:solidFill>
              </a:rPr>
              <a:t>KIMEE</a:t>
            </a:r>
            <a:endParaRPr lang="ko-KR" altLang="en-US" sz="1700" b="1" dirty="0">
              <a:solidFill>
                <a:srgbClr val="1F497D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6000" y="84114"/>
            <a:ext cx="8229600" cy="857256"/>
          </a:xfrm>
        </p:spPr>
        <p:txBody>
          <a:bodyPr>
            <a:normAutofit/>
          </a:bodyPr>
          <a:lstStyle>
            <a:lvl1pPr algn="l">
              <a:defRPr lang="ko-KR" altLang="en-US" sz="4000" b="1" kern="1200" dirty="0" smtClean="0">
                <a:solidFill>
                  <a:srgbClr val="604A7B"/>
                </a:solidFill>
                <a:latin typeface="Arial" pitchFamily="34" charset="0"/>
                <a:ea typeface="Arial Unicode MS" pitchFamily="50" charset="-127"/>
                <a:cs typeface="Arial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285860"/>
            <a:ext cx="8715436" cy="5357850"/>
          </a:xfrm>
        </p:spPr>
        <p:txBody>
          <a:bodyPr/>
          <a:lstStyle>
            <a:lvl1pPr>
              <a:lnSpc>
                <a:spcPct val="150000"/>
              </a:lnSpc>
              <a:buFont typeface="Wingdings" pitchFamily="2" charset="2"/>
              <a:buChar char="§"/>
              <a:defRPr sz="2400" b="1" baseline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Arial Unicode MS" pitchFamily="50" charset="-127"/>
                <a:cs typeface="Arial" pitchFamily="34" charset="0"/>
              </a:defRPr>
            </a:lvl1pPr>
            <a:lvl2pPr>
              <a:lnSpc>
                <a:spcPct val="150000"/>
              </a:lnSpc>
              <a:buFont typeface="Wingdings" pitchFamily="2" charset="2"/>
              <a:buChar char="ü"/>
              <a:defRPr sz="2000" b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3pPr>
            <a:lvl4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4pPr>
            <a:lvl5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136660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C71C9-B68B-4142-9B97-C2FF88A8B335}" type="datetimeFigureOut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0BCA4-A92A-4B86-A444-B02BF244C04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64546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5F97-19E7-48FC-B159-C53E708F1A56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2016-06-14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C25E4-8BBE-48B3-A714-E15EC34E7FD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94305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6000" y="84114"/>
            <a:ext cx="8229600" cy="857256"/>
          </a:xfrm>
        </p:spPr>
        <p:txBody>
          <a:bodyPr>
            <a:normAutofit/>
          </a:bodyPr>
          <a:lstStyle>
            <a:lvl1pPr algn="l">
              <a:defRPr lang="ko-KR" altLang="en-US" sz="4000" b="1" kern="1200" dirty="0" smtClean="0">
                <a:solidFill>
                  <a:srgbClr val="604A7B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285860"/>
            <a:ext cx="8715436" cy="5357850"/>
          </a:xfrm>
        </p:spPr>
        <p:txBody>
          <a:bodyPr/>
          <a:lstStyle>
            <a:lvl1pPr>
              <a:lnSpc>
                <a:spcPct val="150000"/>
              </a:lnSpc>
              <a:buFont typeface="Wingdings" pitchFamily="2" charset="2"/>
              <a:buChar char="§"/>
              <a:defRPr sz="2400" b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lnSpc>
                <a:spcPct val="150000"/>
              </a:lnSpc>
              <a:buFont typeface="Wingdings" pitchFamily="2" charset="2"/>
              <a:buChar char="ü"/>
              <a:defRPr sz="2000" b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3pPr>
            <a:lvl4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4pPr>
            <a:lvl5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  <a:endParaRPr lang="ko-KR" altLang="en-US" dirty="0"/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0" y="1025508"/>
            <a:ext cx="9144000" cy="46038"/>
          </a:xfrm>
          <a:prstGeom prst="rect">
            <a:avLst/>
          </a:prstGeom>
          <a:gradFill rotWithShape="0">
            <a:gsLst>
              <a:gs pos="0">
                <a:srgbClr val="E1E8F5"/>
              </a:gs>
              <a:gs pos="100000">
                <a:srgbClr val="CCC1DA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8" name="Picture 3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 r="75540" b="-8315"/>
          <a:stretch>
            <a:fillRect/>
          </a:stretch>
        </p:blipFill>
        <p:spPr bwMode="auto">
          <a:xfrm>
            <a:off x="8526285" y="142852"/>
            <a:ext cx="617715" cy="78581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2934184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85F97-19E7-48FC-B159-C53E708F1A56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2016-06-14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C25E4-8BBE-48B3-A714-E15EC34E7FD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67810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6000" y="84114"/>
            <a:ext cx="8229600" cy="857256"/>
          </a:xfrm>
        </p:spPr>
        <p:txBody>
          <a:bodyPr>
            <a:normAutofit/>
          </a:bodyPr>
          <a:lstStyle>
            <a:lvl1pPr algn="l">
              <a:defRPr lang="ko-KR" altLang="en-US" sz="4000" b="1" kern="1200" dirty="0" smtClean="0">
                <a:solidFill>
                  <a:srgbClr val="604A7B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285860"/>
            <a:ext cx="8715436" cy="5357850"/>
          </a:xfrm>
        </p:spPr>
        <p:txBody>
          <a:bodyPr/>
          <a:lstStyle>
            <a:lvl1pPr>
              <a:lnSpc>
                <a:spcPct val="150000"/>
              </a:lnSpc>
              <a:buFont typeface="Wingdings" pitchFamily="2" charset="2"/>
              <a:buChar char="§"/>
              <a:defRPr sz="2400" b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lnSpc>
                <a:spcPct val="150000"/>
              </a:lnSpc>
              <a:buFont typeface="Wingdings" pitchFamily="2" charset="2"/>
              <a:buChar char="ü"/>
              <a:defRPr sz="2000" b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3pPr>
            <a:lvl4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4pPr>
            <a:lvl5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  <a:endParaRPr lang="ko-KR" altLang="en-US" dirty="0"/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0" y="1025508"/>
            <a:ext cx="9144000" cy="46038"/>
          </a:xfrm>
          <a:prstGeom prst="rect">
            <a:avLst/>
          </a:prstGeom>
          <a:gradFill rotWithShape="0">
            <a:gsLst>
              <a:gs pos="0">
                <a:srgbClr val="E1E8F5"/>
              </a:gs>
              <a:gs pos="100000">
                <a:srgbClr val="CCC1DA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8" name="Picture 3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 r="75540" b="-8315"/>
          <a:stretch>
            <a:fillRect/>
          </a:stretch>
        </p:blipFill>
        <p:spPr bwMode="auto">
          <a:xfrm>
            <a:off x="8526285" y="142852"/>
            <a:ext cx="617715" cy="78581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927953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fld id="{6915A319-4CE4-4D45-8576-7D8081149E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6891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fld id="{FB7CD949-4A4B-4384-871A-773D894545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10905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fld id="{9955D162-EB04-47A5-A197-90387A9918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2348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fld id="{BBCFA58C-41FB-4F95-A51A-778F33733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21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charset="0"/>
                <a:ea typeface="굴림" charset="-127"/>
              </a:defRPr>
            </a:lvl1pPr>
          </a:lstStyle>
          <a:p>
            <a:pPr>
              <a:defRPr/>
            </a:pPr>
            <a:fld id="{EC2F5568-EEC6-4838-98F2-1890DEF52D06}" type="datetime1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charset="0"/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charset="0"/>
                <a:ea typeface="굴림" charset="-127"/>
              </a:defRPr>
            </a:lvl1pPr>
          </a:lstStyle>
          <a:p>
            <a:pPr>
              <a:defRPr/>
            </a:pPr>
            <a:fld id="{A306CEEF-F462-4C3F-A7CE-40C4377C48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325091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fld id="{E51D7390-BF0C-4389-8762-0B386C4215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54603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fld id="{32BCA58A-7C3A-4D67-9377-B32EDCDE39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01052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fld id="{EABEADD3-888C-4856-992E-36B465E6E4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25618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fld id="{E1D72740-2721-4E34-B03E-C2D7C058D5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077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fld id="{89EF5BF1-0866-496D-9A7C-50FD382CC1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5578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fld id="{C481DC1C-0365-4255-8BBD-D1BC04CC2A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52311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 defTabSz="914400" latinLnBrk="1">
              <a:buSzTx/>
              <a:buFont typeface="맑은 고딕" pitchFamily="48" charset="-127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latin typeface="+mn-lt"/>
                <a:ea typeface="+mn-ea"/>
              </a:defRPr>
            </a:lvl1pPr>
          </a:lstStyle>
          <a:p>
            <a:pPr>
              <a:defRPr/>
            </a:pPr>
            <a:fld id="{12C34C57-2D52-46BA-802F-555D0E14CC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03730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4E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>
              <a:solidFill>
                <a:prstClr val="white"/>
              </a:solidFill>
            </a:endParaRPr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172650" y="1052736"/>
            <a:ext cx="8830674" cy="5513069"/>
          </a:xfrm>
          <a:prstGeom prst="roundRect">
            <a:avLst>
              <a:gd name="adj" fmla="val 2572"/>
            </a:avLst>
          </a:prstGeom>
          <a:solidFill>
            <a:schemeClr val="bg1"/>
          </a:solidFill>
          <a:ln>
            <a:noFill/>
          </a:ln>
          <a:effectLst>
            <a:outerShdw blurRad="63500" dist="25400" dir="2700000" algn="tl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dirty="0">
              <a:solidFill>
                <a:prstClr val="white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75845" y="135719"/>
            <a:ext cx="8229600" cy="847646"/>
          </a:xfrm>
        </p:spPr>
        <p:txBody>
          <a:bodyPr>
            <a:noAutofit/>
          </a:bodyPr>
          <a:lstStyle>
            <a:lvl1pPr algn="l">
              <a:defRPr sz="2800" b="1" i="0">
                <a:solidFill>
                  <a:srgbClr val="5E487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0163" y="6565806"/>
            <a:ext cx="773889" cy="224423"/>
          </a:xfrm>
        </p:spPr>
        <p:txBody>
          <a:bodyPr/>
          <a:lstStyle>
            <a:lvl1pPr>
              <a:defRPr sz="1100">
                <a:latin typeface="Arial" charset="0"/>
                <a:ea typeface="Arial" charset="0"/>
                <a:cs typeface="Arial" charset="0"/>
              </a:defRPr>
            </a:lvl1pPr>
          </a:lstStyle>
          <a:p>
            <a:fld id="{6C9DC551-E911-4B43-9E0F-8708E0E2C7DA}" type="slidenum">
              <a:rPr kumimoji="1" lang="ko-KR" altLang="en-US" smtClean="0"/>
              <a:pPr/>
              <a:t>‹#›</a:t>
            </a:fld>
            <a:endParaRPr kumimoji="1" lang="ko-KR" altLang="en-US" dirty="0"/>
          </a:p>
        </p:txBody>
      </p:sp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5158" y="193643"/>
            <a:ext cx="627063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제목 1"/>
          <p:cNvSpPr txBox="1">
            <a:spLocks/>
          </p:cNvSpPr>
          <p:nvPr userDrawn="1"/>
        </p:nvSpPr>
        <p:spPr>
          <a:xfrm>
            <a:off x="8141676" y="739664"/>
            <a:ext cx="1121120" cy="378079"/>
          </a:xfrm>
          <a:prstGeom prst="rect">
            <a:avLst/>
          </a:prstGeom>
        </p:spPr>
        <p:txBody>
          <a:bodyPr/>
          <a:lstStyle>
            <a:lvl1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굴림" charset="-127"/>
                <a:ea typeface="굴림" charset="-127"/>
              </a:defRPr>
            </a:lvl9pPr>
          </a:lstStyle>
          <a:p>
            <a:pPr>
              <a:defRPr/>
            </a:pPr>
            <a:r>
              <a:rPr lang="en-US" altLang="ko-KR" sz="1700" b="1" dirty="0" smtClean="0">
                <a:solidFill>
                  <a:srgbClr val="1F497D"/>
                </a:solidFill>
              </a:rPr>
              <a:t>KIMEE</a:t>
            </a:r>
            <a:endParaRPr lang="ko-KR" altLang="en-US" sz="1700" b="1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594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471218-CC05-4AEC-8EB8-5196D90D5963}" type="datetimeFigureOut">
              <a:rPr lang="ko-KR" altLang="en-US">
                <a:solidFill>
                  <a:prstClr val="black"/>
                </a:solidFill>
              </a:rPr>
              <a:pPr/>
              <a:t>2016-06-14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0AD5CF-5EEF-4D69-A3E0-900716B962EC}" type="slidenum">
              <a:rPr lang="ko-KR" altLang="en-US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768665"/>
      </p:ext>
    </p:extLst>
  </p:cSld>
  <p:clrMapOvr>
    <a:masterClrMapping/>
  </p:clrMapOvr>
  <p:transition spd="slow">
    <p:pull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471218-CC05-4AEC-8EB8-5196D90D5963}" type="datetimeFigureOut">
              <a:rPr lang="ko-KR" altLang="en-US">
                <a:solidFill>
                  <a:prstClr val="black"/>
                </a:solidFill>
              </a:rPr>
              <a:pPr/>
              <a:t>2016-06-14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0AD5CF-5EEF-4D69-A3E0-900716B962EC}" type="slidenum">
              <a:rPr lang="ko-KR" altLang="en-US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67230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1025525"/>
            <a:ext cx="9144000" cy="46038"/>
          </a:xfrm>
          <a:prstGeom prst="rect">
            <a:avLst/>
          </a:prstGeom>
          <a:gradFill rotWithShape="0">
            <a:gsLst>
              <a:gs pos="0">
                <a:srgbClr val="E1E8F5"/>
              </a:gs>
              <a:gs pos="100000">
                <a:srgbClr val="CCC1DA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ko-KR" altLang="en-US" sz="180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6000" y="84114"/>
            <a:ext cx="8229600" cy="857256"/>
          </a:xfrm>
        </p:spPr>
        <p:txBody>
          <a:bodyPr>
            <a:normAutofit/>
          </a:bodyPr>
          <a:lstStyle>
            <a:lvl1pPr algn="l">
              <a:defRPr lang="ko-KR" altLang="en-US" sz="4000" b="1" kern="1200" dirty="0" smtClean="0">
                <a:solidFill>
                  <a:srgbClr val="604A7B"/>
                </a:solidFill>
                <a:latin typeface="Arial" pitchFamily="34" charset="0"/>
                <a:ea typeface="Arial Unicode MS" pitchFamily="50" charset="-127"/>
                <a:cs typeface="Arial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285860"/>
            <a:ext cx="8715436" cy="5357850"/>
          </a:xfrm>
        </p:spPr>
        <p:txBody>
          <a:bodyPr/>
          <a:lstStyle>
            <a:lvl1pPr>
              <a:lnSpc>
                <a:spcPct val="150000"/>
              </a:lnSpc>
              <a:buFont typeface="Wingdings" pitchFamily="2" charset="2"/>
              <a:buChar char="§"/>
              <a:defRPr sz="2400" b="1" baseline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Arial Unicode MS" pitchFamily="50" charset="-127"/>
                <a:cs typeface="Arial" pitchFamily="34" charset="0"/>
              </a:defRPr>
            </a:lvl1pPr>
            <a:lvl2pPr>
              <a:lnSpc>
                <a:spcPct val="150000"/>
              </a:lnSpc>
              <a:buFont typeface="Wingdings" pitchFamily="2" charset="2"/>
              <a:buChar char="ü"/>
              <a:defRPr sz="2000" b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3pPr>
            <a:lvl4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4pPr>
            <a:lvl5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0481373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3093704"/>
      </p:ext>
    </p:extLst>
  </p:cSld>
  <p:clrMapOvr>
    <a:masterClrMapping/>
  </p:clrMapOvr>
  <p:transition spd="slow">
    <p:pull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471218-CC05-4AEC-8EB8-5196D90D5963}" type="datetimeFigureOut">
              <a:rPr lang="ko-KR" altLang="en-US">
                <a:solidFill>
                  <a:prstClr val="black"/>
                </a:solidFill>
              </a:rPr>
              <a:pPr/>
              <a:t>2016-06-14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0AD5CF-5EEF-4D69-A3E0-900716B962EC}" type="slidenum">
              <a:rPr lang="ko-KR" altLang="en-US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758303"/>
      </p:ext>
    </p:extLst>
  </p:cSld>
  <p:clrMapOvr>
    <a:masterClrMapping/>
  </p:clrMapOvr>
  <p:transition spd="slow">
    <p:pull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471218-CC05-4AEC-8EB8-5196D90D5963}" type="datetimeFigureOut">
              <a:rPr lang="ko-KR" altLang="en-US">
                <a:solidFill>
                  <a:prstClr val="black"/>
                </a:solidFill>
              </a:rPr>
              <a:pPr/>
              <a:t>2016-06-14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0AD5CF-5EEF-4D69-A3E0-900716B962EC}" type="slidenum">
              <a:rPr lang="ko-KR" altLang="en-US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867866"/>
      </p:ext>
    </p:extLst>
  </p:cSld>
  <p:clrMapOvr>
    <a:masterClrMapping/>
  </p:clrMapOvr>
  <p:transition spd="slow">
    <p:pull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471218-CC05-4AEC-8EB8-5196D90D5963}" type="datetimeFigureOut">
              <a:rPr lang="ko-KR" altLang="en-US">
                <a:solidFill>
                  <a:prstClr val="black"/>
                </a:solidFill>
              </a:rPr>
              <a:pPr/>
              <a:t>2016-06-14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0AD5CF-5EEF-4D69-A3E0-900716B962EC}" type="slidenum">
              <a:rPr lang="ko-KR" altLang="en-US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34110"/>
      </p:ext>
    </p:extLst>
  </p:cSld>
  <p:clrMapOvr>
    <a:masterClrMapping/>
  </p:clrMapOvr>
  <p:transition spd="slow">
    <p:pull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471218-CC05-4AEC-8EB8-5196D90D5963}" type="datetimeFigureOut">
              <a:rPr lang="ko-KR" altLang="en-US">
                <a:solidFill>
                  <a:prstClr val="black"/>
                </a:solidFill>
              </a:rPr>
              <a:pPr/>
              <a:t>2016-06-14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0AD5CF-5EEF-4D69-A3E0-900716B962EC}" type="slidenum">
              <a:rPr lang="ko-KR" altLang="en-US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220112"/>
      </p:ext>
    </p:extLst>
  </p:cSld>
  <p:clrMapOvr>
    <a:masterClrMapping/>
  </p:clrMapOvr>
  <p:transition spd="slow">
    <p:pull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471218-CC05-4AEC-8EB8-5196D90D5963}" type="datetimeFigureOut">
              <a:rPr lang="ko-KR" altLang="en-US">
                <a:solidFill>
                  <a:prstClr val="black"/>
                </a:solidFill>
              </a:rPr>
              <a:pPr/>
              <a:t>2016-06-14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0AD5CF-5EEF-4D69-A3E0-900716B962EC}" type="slidenum">
              <a:rPr lang="ko-KR" altLang="en-US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516384"/>
      </p:ext>
    </p:extLst>
  </p:cSld>
  <p:clrMapOvr>
    <a:masterClrMapping/>
  </p:clrMapOvr>
  <p:transition spd="slow">
    <p:pull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471218-CC05-4AEC-8EB8-5196D90D5963}" type="datetimeFigureOut">
              <a:rPr lang="ko-KR" altLang="en-US">
                <a:solidFill>
                  <a:prstClr val="black"/>
                </a:solidFill>
              </a:rPr>
              <a:pPr/>
              <a:t>2016-06-14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0AD5CF-5EEF-4D69-A3E0-900716B962EC}" type="slidenum">
              <a:rPr lang="ko-KR" altLang="en-US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731765"/>
      </p:ext>
    </p:extLst>
  </p:cSld>
  <p:clrMapOvr>
    <a:masterClrMapping/>
  </p:clrMapOvr>
  <p:transition spd="slow">
    <p:pull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471218-CC05-4AEC-8EB8-5196D90D5963}" type="datetimeFigureOut">
              <a:rPr lang="ko-KR" altLang="en-US">
                <a:solidFill>
                  <a:prstClr val="black"/>
                </a:solidFill>
              </a:rPr>
              <a:pPr/>
              <a:t>2016-06-14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0AD5CF-5EEF-4D69-A3E0-900716B962EC}" type="slidenum">
              <a:rPr lang="ko-KR" altLang="en-US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624186"/>
      </p:ext>
    </p:extLst>
  </p:cSld>
  <p:clrMapOvr>
    <a:masterClrMapping/>
  </p:clrMapOvr>
  <p:transition spd="slow">
    <p:pull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471218-CC05-4AEC-8EB8-5196D90D5963}" type="datetimeFigureOut">
              <a:rPr lang="ko-KR" altLang="en-US">
                <a:solidFill>
                  <a:prstClr val="black"/>
                </a:solidFill>
              </a:rPr>
              <a:pPr/>
              <a:t>2016-06-14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0AD5CF-5EEF-4D69-A3E0-900716B962EC}" type="slidenum">
              <a:rPr lang="ko-KR" altLang="en-US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63642"/>
      </p:ext>
    </p:extLst>
  </p:cSld>
  <p:clrMapOvr>
    <a:masterClrMapping/>
  </p:clrMapOvr>
  <p:transition spd="slow">
    <p:pull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300596" y="71414"/>
            <a:ext cx="8572560" cy="857256"/>
          </a:xfrm>
          <a:prstGeom prst="rect">
            <a:avLst/>
          </a:prstGeom>
        </p:spPr>
        <p:txBody>
          <a:bodyPr anchor="ctr"/>
          <a:lstStyle>
            <a:lvl1pPr algn="ctr">
              <a:defRPr lang="ko-KR" altLang="en-US" sz="4000" b="1" kern="1200" dirty="0">
                <a:solidFill>
                  <a:schemeClr val="accent4">
                    <a:lumMod val="50000"/>
                  </a:schemeClr>
                </a:solidFill>
                <a:effectLst/>
                <a:latin typeface="+mn-ea"/>
                <a:ea typeface="+mn-ea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9" name="내용 개체 틀 8"/>
          <p:cNvSpPr>
            <a:spLocks noGrp="1"/>
          </p:cNvSpPr>
          <p:nvPr>
            <p:ph sz="quarter" idx="13"/>
          </p:nvPr>
        </p:nvSpPr>
        <p:spPr>
          <a:xfrm>
            <a:off x="214282" y="1214422"/>
            <a:ext cx="8715436" cy="5500726"/>
          </a:xfrm>
          <a:prstGeom prst="rect">
            <a:avLst/>
          </a:prstGeom>
        </p:spPr>
        <p:txBody>
          <a:bodyPr/>
          <a:lstStyle>
            <a:lvl1pPr>
              <a:defRPr sz="2600" b="1">
                <a:latin typeface="+mn-ea"/>
                <a:ea typeface="+mn-ea"/>
              </a:defRPr>
            </a:lvl1pPr>
            <a:lvl2pPr>
              <a:defRPr sz="2400" b="1">
                <a:latin typeface="+mn-ea"/>
                <a:ea typeface="+mn-ea"/>
              </a:defRPr>
            </a:lvl2pPr>
            <a:lvl3pPr>
              <a:defRPr b="1">
                <a:latin typeface="+mn-ea"/>
                <a:ea typeface="+mn-ea"/>
              </a:defRPr>
            </a:lvl3pPr>
            <a:lvl4pPr>
              <a:defRPr b="1">
                <a:latin typeface="+mn-ea"/>
                <a:ea typeface="+mn-ea"/>
              </a:defRPr>
            </a:lvl4pPr>
            <a:lvl5pPr>
              <a:defRPr b="1">
                <a:latin typeface="+mn-ea"/>
                <a:ea typeface="+mn-ea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851222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그림 7" descr="Untitled-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21100"/>
            <a:ext cx="9144000" cy="31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614709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300596" y="71414"/>
            <a:ext cx="8572560" cy="857256"/>
          </a:xfrm>
          <a:prstGeom prst="rect">
            <a:avLst/>
          </a:prstGeom>
        </p:spPr>
        <p:txBody>
          <a:bodyPr anchor="ctr"/>
          <a:lstStyle>
            <a:lvl1pPr algn="ctr">
              <a:defRPr lang="ko-KR" altLang="en-US" sz="4000" b="1" kern="1200" dirty="0">
                <a:solidFill>
                  <a:schemeClr val="accent4">
                    <a:lumMod val="75000"/>
                  </a:schemeClr>
                </a:solidFill>
                <a:effectLst/>
                <a:latin typeface="+mn-ea"/>
                <a:ea typeface="+mn-ea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9" name="내용 개체 틀 8"/>
          <p:cNvSpPr>
            <a:spLocks noGrp="1"/>
          </p:cNvSpPr>
          <p:nvPr>
            <p:ph sz="quarter" idx="13"/>
          </p:nvPr>
        </p:nvSpPr>
        <p:spPr>
          <a:xfrm>
            <a:off x="214282" y="1214422"/>
            <a:ext cx="8715436" cy="5500726"/>
          </a:xfrm>
          <a:prstGeom prst="rect">
            <a:avLst/>
          </a:prstGeom>
        </p:spPr>
        <p:txBody>
          <a:bodyPr/>
          <a:lstStyle>
            <a:lvl1pPr>
              <a:defRPr sz="2600" b="1">
                <a:latin typeface="+mn-ea"/>
                <a:ea typeface="+mn-ea"/>
              </a:defRPr>
            </a:lvl1pPr>
            <a:lvl2pPr>
              <a:defRPr sz="2400" b="1">
                <a:latin typeface="+mn-ea"/>
                <a:ea typeface="+mn-ea"/>
              </a:defRPr>
            </a:lvl2pPr>
            <a:lvl3pPr>
              <a:defRPr b="1">
                <a:latin typeface="+mn-ea"/>
                <a:ea typeface="+mn-ea"/>
              </a:defRPr>
            </a:lvl3pPr>
            <a:lvl4pPr>
              <a:defRPr b="1">
                <a:latin typeface="+mn-ea"/>
                <a:ea typeface="+mn-ea"/>
              </a:defRPr>
            </a:lvl4pPr>
            <a:lvl5pPr>
              <a:defRPr b="1">
                <a:latin typeface="+mn-ea"/>
                <a:ea typeface="+mn-ea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08189118"/>
      </p:ext>
    </p:extLst>
  </p:cSld>
  <p:clrMapOvr>
    <a:masterClrMapping/>
  </p:clrMapOvr>
  <p:transition spd="slow">
    <p:pull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/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/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69C23-DD28-4957-A593-126F2D8AEE7C}" type="slidenum">
              <a:rPr lang="en-US" altLang="ko-K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19310"/>
      </p:ext>
    </p:extLst>
  </p:cSld>
  <p:clrMapOvr>
    <a:masterClrMapping/>
  </p:clrMapOvr>
  <p:transition spd="slow">
    <p:pull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fld id="{CC8371D1-5740-4C18-B821-E30F54B9E873}" type="datetimeFigureOut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fld id="{4891F148-575D-45BF-B97D-537F0604430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576293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fld id="{36C97391-EEBB-455B-821F-4B66542DAEA1}" type="datetimeFigureOut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fld id="{9E6F9332-AFCF-40D4-BEDE-F0C7BB4443A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949441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08776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fld id="{44AD73B1-DFC1-46F2-A9D6-31B7DADFE449}" type="datetimeFigureOut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fld id="{C5B21AD2-68F1-4B74-972F-B3E9BBA2B05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77525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fld id="{CD768149-A46E-43B1-9127-F207DDB21DD6}" type="datetimeFigureOut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fld id="{D3022A5F-DBC1-4296-ADD7-952E7318D0B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13511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fld id="{F29D6761-CB73-4F11-9557-90818F99EE48}" type="datetimeFigureOut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fld id="{0C9E0DA0-22A9-4F56-B5CF-BBAF25B66DC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043552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fld id="{BCB27D36-89F3-43AF-A08E-C9AA04B98A7D}" type="datetimeFigureOut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fld id="{92AC2CDC-6C0B-4EBC-868B-75582AC667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936683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fld id="{F0C21861-2985-416D-B20F-5D1ADFCBD011}" type="datetimeFigureOut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fld id="{D0CDE9B3-5C4A-4166-B7E2-35BFAF2D9F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4830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>
                <a:latin typeface="Times New Roman" charset="0"/>
                <a:ea typeface="굴림" charset="-127"/>
              </a:defRPr>
            </a:lvl1pPr>
          </a:lstStyle>
          <a:p>
            <a:pPr>
              <a:defRPr/>
            </a:pPr>
            <a:fld id="{A3782EBD-7B7F-44D2-8C1F-3363D51B40C4}" type="datetime1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>
                <a:latin typeface="Times New Roman" charset="0"/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>
                <a:latin typeface="Times New Roman" charset="0"/>
                <a:ea typeface="굴림" charset="-127"/>
              </a:defRPr>
            </a:lvl1pPr>
          </a:lstStyle>
          <a:p>
            <a:pPr>
              <a:defRPr/>
            </a:pPr>
            <a:fld id="{888DBBD5-88D4-4005-99D4-8AABD27113A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859471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fld id="{965AC31F-CA31-44A8-85B7-644073C1B205}" type="datetimeFigureOut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fld id="{6A3BA253-3146-4B3F-9A79-93B432972E6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119855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fld id="{034FB74D-7ACE-4C79-8F51-816876D87C10}" type="datetimeFigureOut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fld id="{4A0DE202-90FD-4830-B259-BD1D16A345C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826924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fld id="{AD1BB4EC-1CE8-4846-86C6-E67A0AF50DB6}" type="datetimeFigureOut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800">
                <a:solidFill>
                  <a:prstClr val="black"/>
                </a:solidFill>
                <a:latin typeface="Cambria"/>
                <a:ea typeface="맑은 고딕"/>
              </a:defRPr>
            </a:lvl1pPr>
          </a:lstStyle>
          <a:p>
            <a:pPr>
              <a:defRPr/>
            </a:pPr>
            <a:fld id="{9D4F1BF2-DFC2-4841-A941-76BDD3E902C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279898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그림 7" descr="Untitled-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21100"/>
            <a:ext cx="9144000" cy="31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138416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그림 7" descr="Untitled-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21100"/>
            <a:ext cx="9144000" cy="31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382201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6000" y="84114"/>
            <a:ext cx="8229600" cy="857256"/>
          </a:xfrm>
        </p:spPr>
        <p:txBody>
          <a:bodyPr>
            <a:normAutofit/>
          </a:bodyPr>
          <a:lstStyle>
            <a:lvl1pPr algn="l">
              <a:defRPr lang="ko-KR" altLang="en-US" sz="4000" b="1" kern="1200" dirty="0" smtClean="0">
                <a:solidFill>
                  <a:srgbClr val="604A7B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285860"/>
            <a:ext cx="8715436" cy="5357850"/>
          </a:xfrm>
        </p:spPr>
        <p:txBody>
          <a:bodyPr/>
          <a:lstStyle>
            <a:lvl1pPr>
              <a:lnSpc>
                <a:spcPct val="150000"/>
              </a:lnSpc>
              <a:buFont typeface="Wingdings" pitchFamily="2" charset="2"/>
              <a:buChar char="§"/>
              <a:defRPr sz="2400" b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lnSpc>
                <a:spcPct val="150000"/>
              </a:lnSpc>
              <a:buFont typeface="Wingdings" pitchFamily="2" charset="2"/>
              <a:buChar char="ü"/>
              <a:defRPr sz="2000" b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3pPr>
            <a:lvl4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4pPr>
            <a:lvl5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802015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4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4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8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8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>
                <a:solidFill>
                  <a:prstClr val="black"/>
                </a:solidFill>
              </a:rPr>
              <a:t>APMEC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80"/>
            <a:ext cx="2133600" cy="365125"/>
          </a:xfrm>
          <a:prstGeom prst="rect">
            <a:avLst/>
          </a:prstGeom>
        </p:spPr>
        <p:txBody>
          <a:bodyPr/>
          <a:lstStyle/>
          <a:p>
            <a:fld id="{D70AD5CF-5EEF-4D69-A3E0-900716B962EC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797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t>APMEC</a:t>
            </a: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0BCA4-A92A-4B86-A444-B02BF244C041}" type="slidenum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77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ko-KR" altLang="en-US" smtClean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ko-KR" altLang="en-US" smtClean="0">
              <a:solidFill>
                <a:srgbClr val="000000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6000" y="84114"/>
            <a:ext cx="8229600" cy="857256"/>
          </a:xfrm>
        </p:spPr>
        <p:txBody>
          <a:bodyPr>
            <a:normAutofit/>
          </a:bodyPr>
          <a:lstStyle>
            <a:lvl1pPr algn="l">
              <a:defRPr lang="ko-KR" altLang="en-US" sz="4000" b="1" kern="1200" dirty="0" smtClean="0">
                <a:solidFill>
                  <a:srgbClr val="604A7B"/>
                </a:solidFill>
                <a:latin typeface="Arial" pitchFamily="34" charset="0"/>
                <a:ea typeface="Arial Unicode MS" pitchFamily="50" charset="-127"/>
                <a:cs typeface="Arial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285860"/>
            <a:ext cx="8715436" cy="5357850"/>
          </a:xfrm>
        </p:spPr>
        <p:txBody>
          <a:bodyPr/>
          <a:lstStyle>
            <a:lvl1pPr>
              <a:lnSpc>
                <a:spcPct val="150000"/>
              </a:lnSpc>
              <a:buFont typeface="Wingdings" pitchFamily="2" charset="2"/>
              <a:buChar char="§"/>
              <a:defRPr sz="2400" b="1" baseline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ea typeface="Arial Unicode MS" pitchFamily="50" charset="-127"/>
                <a:cs typeface="Arial" pitchFamily="34" charset="0"/>
              </a:defRPr>
            </a:lvl1pPr>
            <a:lvl2pPr>
              <a:lnSpc>
                <a:spcPct val="150000"/>
              </a:lnSpc>
              <a:buFont typeface="Wingdings" pitchFamily="2" charset="2"/>
              <a:buChar char="ü"/>
              <a:defRPr sz="2000" b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3pPr>
            <a:lvl4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4pPr>
            <a:lvl5pPr>
              <a:lnSpc>
                <a:spcPct val="150000"/>
              </a:lnSpc>
              <a:buFont typeface="Wingdings" pitchFamily="2" charset="2"/>
              <a:buChar char="§"/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583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59.xml"/><Relationship Id="rId16" Type="http://schemas.openxmlformats.org/officeDocument/2006/relationships/hyperlink" Target="http://www.korea.ac.kr/" TargetMode="Externa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theme" Target="../theme/theme11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13" Type="http://schemas.openxmlformats.org/officeDocument/2006/relationships/slideLayout" Target="../slideLayouts/slideLayout84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slideLayout" Target="../slideLayouts/slideLayout83.xml"/><Relationship Id="rId2" Type="http://schemas.openxmlformats.org/officeDocument/2006/relationships/slideLayout" Target="../slideLayouts/slideLayout73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5" Type="http://schemas.openxmlformats.org/officeDocument/2006/relationships/hyperlink" Target="http://www.korea.ac.kr/" TargetMode="Externa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Relationship Id="rId14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7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4" Type="http://schemas.openxmlformats.org/officeDocument/2006/relationships/theme" Target="../theme/theme13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hyperlink" Target="http://www.korea.ac.kr/" TargetMode="Externa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theme" Target="../theme/theme9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331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맑은 고딕"/>
                <a:ea typeface="맑은 고딕"/>
              </a:defRPr>
            </a:lvl1pPr>
          </a:lstStyle>
          <a:p>
            <a:pPr>
              <a:defRPr/>
            </a:pPr>
            <a:fld id="{F2928234-EDCB-421D-9501-290588AA9A3D}" type="datetimeFigureOut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맑은 고딕"/>
                <a:ea typeface="맑은 고딕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맑은 고딕"/>
                <a:ea typeface="맑은 고딕"/>
              </a:defRPr>
            </a:lvl1pPr>
          </a:lstStyle>
          <a:p>
            <a:pPr>
              <a:defRPr/>
            </a:pPr>
            <a:fld id="{C62B32B8-67BE-405E-8E3F-8E751D8715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0812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GB" smtClean="0"/>
              <a:t>제목 텍스트의 서식을 편집하려면 클릭하십시오</a:t>
            </a:r>
            <a:r>
              <a:rPr lang="en-GB" altLang="ko-KR" smtClean="0"/>
              <a:t>.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GB" smtClean="0"/>
              <a:t>아웃트라인 텍스트의 서식을 편집하려면 클릭하십시오</a:t>
            </a:r>
          </a:p>
          <a:p>
            <a:pPr lvl="1"/>
            <a:r>
              <a:rPr lang="en-GB" altLang="ko-KR" smtClean="0"/>
              <a:t>2</a:t>
            </a:r>
            <a:r>
              <a:rPr lang="ko-KR" altLang="en-GB" smtClean="0"/>
              <a:t>번째 아웃트라인</a:t>
            </a:r>
          </a:p>
          <a:p>
            <a:pPr lvl="2"/>
            <a:r>
              <a:rPr lang="en-GB" altLang="ko-KR" smtClean="0"/>
              <a:t>3</a:t>
            </a:r>
            <a:r>
              <a:rPr lang="ko-KR" altLang="en-GB" smtClean="0"/>
              <a:t>번째 아웃트라인</a:t>
            </a:r>
          </a:p>
          <a:p>
            <a:pPr lvl="3"/>
            <a:r>
              <a:rPr lang="en-GB" altLang="ko-KR" smtClean="0"/>
              <a:t>4</a:t>
            </a:r>
            <a:r>
              <a:rPr lang="ko-KR" altLang="en-GB" smtClean="0"/>
              <a:t>번째 아웃트라인</a:t>
            </a:r>
          </a:p>
          <a:p>
            <a:pPr lvl="4"/>
            <a:r>
              <a:rPr lang="en-GB" altLang="ko-KR" smtClean="0"/>
              <a:t>5</a:t>
            </a:r>
            <a:r>
              <a:rPr lang="ko-KR" altLang="en-GB" smtClean="0"/>
              <a:t>번째 아웃트라인</a:t>
            </a:r>
          </a:p>
          <a:p>
            <a:pPr lvl="4"/>
            <a:r>
              <a:rPr lang="en-GB" altLang="ko-KR" smtClean="0"/>
              <a:t>6</a:t>
            </a:r>
            <a:r>
              <a:rPr lang="ko-KR" altLang="en-GB" smtClean="0"/>
              <a:t>번째 아웃트라인</a:t>
            </a:r>
          </a:p>
          <a:p>
            <a:pPr lvl="4"/>
            <a:r>
              <a:rPr lang="en-GB" altLang="ko-KR" smtClean="0"/>
              <a:t>7</a:t>
            </a:r>
            <a:r>
              <a:rPr lang="ko-KR" altLang="en-GB" smtClean="0"/>
              <a:t>번째 아웃트라인</a:t>
            </a:r>
          </a:p>
          <a:p>
            <a:pPr lvl="4"/>
            <a:r>
              <a:rPr lang="en-GB" altLang="ko-KR" smtClean="0"/>
              <a:t>8</a:t>
            </a:r>
            <a:r>
              <a:rPr lang="ko-KR" altLang="en-GB" smtClean="0"/>
              <a:t>번째 아웃트라인</a:t>
            </a:r>
          </a:p>
          <a:p>
            <a:pPr lvl="4"/>
            <a:r>
              <a:rPr lang="en-GB" altLang="ko-KR" smtClean="0"/>
              <a:t>9</a:t>
            </a:r>
            <a:r>
              <a:rPr lang="ko-KR" altLang="en-GB" smtClean="0"/>
              <a:t>번째 아웃트라인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latinLnBrk="0">
              <a:buClr>
                <a:srgbClr val="898989"/>
              </a:buClr>
              <a:buSzPct val="100000"/>
              <a:buFont typeface="맑은 고딕" pitchFamily="50" charset="-127"/>
              <a:buNone/>
              <a:defRPr kumimoji="0" sz="1200">
                <a:solidFill>
                  <a:srgbClr val="898989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ko-KR" dirty="0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굴림" pitchFamily="50" charset="-127"/>
              <a:defRPr>
                <a:solidFill>
                  <a:schemeClr val="bg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굴림" pitchFamily="50" charset="-127"/>
              <a:defRPr>
                <a:solidFill>
                  <a:schemeClr val="bg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굴림" pitchFamily="50" charset="-127"/>
              <a:defRPr>
                <a:solidFill>
                  <a:schemeClr val="bg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굴림" pitchFamily="50" charset="-127"/>
              <a:defRPr>
                <a:solidFill>
                  <a:schemeClr val="bg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defTabSz="449263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굴림" pitchFamily="50" charset="-127"/>
              <a:buNone/>
              <a:defRPr/>
            </a:pPr>
            <a:endParaRPr lang="ko-KR" altLang="en-US" dirty="0" smtClean="0">
              <a:solidFill>
                <a:prstClr val="white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latinLnBrk="0">
              <a:buClr>
                <a:srgbClr val="898989"/>
              </a:buClr>
              <a:buSzPct val="100000"/>
              <a:buFont typeface="맑은 고딕" pitchFamily="50" charset="-127"/>
              <a:buNone/>
              <a:defRPr kumimoji="0" sz="1200">
                <a:solidFill>
                  <a:srgbClr val="898989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00F553-55F2-48F4-B7F9-9615CA89ADB9}" type="slidenum">
              <a:rPr lang="en-US" altLang="ko-K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7945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맑은 고딕" pitchFamily="50" charset="-127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맑은 고딕" pitchFamily="50" charset="-127"/>
        <a:defRPr sz="4400">
          <a:solidFill>
            <a:srgbClr val="000000"/>
          </a:solidFill>
          <a:latin typeface="맑은 고딕" pitchFamily="48" charset="-127"/>
          <a:ea typeface="맑은 고딕" pitchFamily="48" charset="-127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맑은 고딕" pitchFamily="50" charset="-127"/>
        <a:defRPr sz="4400">
          <a:solidFill>
            <a:srgbClr val="000000"/>
          </a:solidFill>
          <a:latin typeface="맑은 고딕" pitchFamily="48" charset="-127"/>
          <a:ea typeface="맑은 고딕" pitchFamily="48" charset="-127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맑은 고딕" pitchFamily="50" charset="-127"/>
        <a:defRPr sz="4400">
          <a:solidFill>
            <a:srgbClr val="000000"/>
          </a:solidFill>
          <a:latin typeface="맑은 고딕" pitchFamily="48" charset="-127"/>
          <a:ea typeface="맑은 고딕" pitchFamily="48" charset="-127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맑은 고딕" pitchFamily="50" charset="-127"/>
        <a:defRPr sz="4400">
          <a:solidFill>
            <a:srgbClr val="000000"/>
          </a:solidFill>
          <a:latin typeface="맑은 고딕" pitchFamily="48" charset="-127"/>
          <a:ea typeface="맑은 고딕" pitchFamily="48" charset="-127"/>
        </a:defRPr>
      </a:lvl5pPr>
      <a:lvl6pPr marL="4572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맑은 고딕" pitchFamily="48" charset="-127"/>
        <a:defRPr sz="4400">
          <a:solidFill>
            <a:srgbClr val="000000"/>
          </a:solidFill>
          <a:latin typeface="맑은 고딕" pitchFamily="48" charset="-127"/>
          <a:ea typeface="맑은 고딕" pitchFamily="48" charset="-127"/>
        </a:defRPr>
      </a:lvl6pPr>
      <a:lvl7pPr marL="9144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맑은 고딕" pitchFamily="48" charset="-127"/>
        <a:defRPr sz="4400">
          <a:solidFill>
            <a:srgbClr val="000000"/>
          </a:solidFill>
          <a:latin typeface="맑은 고딕" pitchFamily="48" charset="-127"/>
          <a:ea typeface="맑은 고딕" pitchFamily="48" charset="-127"/>
        </a:defRPr>
      </a:lvl7pPr>
      <a:lvl8pPr marL="1371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맑은 고딕" pitchFamily="48" charset="-127"/>
        <a:defRPr sz="4400">
          <a:solidFill>
            <a:srgbClr val="000000"/>
          </a:solidFill>
          <a:latin typeface="맑은 고딕" pitchFamily="48" charset="-127"/>
          <a:ea typeface="맑은 고딕" pitchFamily="48" charset="-127"/>
        </a:defRPr>
      </a:lvl8pPr>
      <a:lvl9pPr marL="18288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맑은 고딕" pitchFamily="48" charset="-127"/>
        <a:defRPr sz="4400">
          <a:solidFill>
            <a:srgbClr val="000000"/>
          </a:solidFill>
          <a:latin typeface="맑은 고딕" pitchFamily="48" charset="-127"/>
          <a:ea typeface="맑은 고딕" pitchFamily="48" charset="-127"/>
        </a:defRPr>
      </a:lvl9pPr>
    </p:titleStyle>
    <p:bodyStyle>
      <a:lvl1pPr marL="341313" indent="-341313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0" y="0"/>
            <a:ext cx="8286776" cy="905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14422"/>
            <a:ext cx="8229600" cy="5429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  <a:endParaRPr lang="ko-KR" altLang="en-US" dirty="0"/>
          </a:p>
        </p:txBody>
      </p:sp>
      <p:sp>
        <p:nvSpPr>
          <p:cNvPr id="4" name="Text Box 1"/>
          <p:cNvSpPr txBox="1">
            <a:spLocks noChangeArrowheads="1"/>
          </p:cNvSpPr>
          <p:nvPr userDrawn="1"/>
        </p:nvSpPr>
        <p:spPr bwMode="auto">
          <a:xfrm>
            <a:off x="71438" y="69850"/>
            <a:ext cx="7772400" cy="792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buClr>
                <a:srgbClr val="604A7B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ko-KR" sz="3600" b="1" dirty="0">
              <a:solidFill>
                <a:srgbClr val="604A7B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 userDrawn="1"/>
        </p:nvSpPr>
        <p:spPr bwMode="auto">
          <a:xfrm>
            <a:off x="0" y="882650"/>
            <a:ext cx="9144000" cy="46038"/>
          </a:xfrm>
          <a:prstGeom prst="rect">
            <a:avLst/>
          </a:prstGeom>
          <a:gradFill rotWithShape="0">
            <a:gsLst>
              <a:gs pos="0">
                <a:srgbClr val="E1E8F5"/>
              </a:gs>
              <a:gs pos="100000">
                <a:srgbClr val="CCC1DA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6" name="Picture 3">
            <a:hlinkClick r:id="rId16"/>
          </p:cNvPr>
          <p:cNvPicPr>
            <a:picLocks noChangeAspect="1" noChangeArrowheads="1"/>
          </p:cNvPicPr>
          <p:nvPr userDrawn="1"/>
        </p:nvPicPr>
        <p:blipFill>
          <a:blip r:embed="rId17" cstate="print"/>
          <a:srcRect r="74031" b="-3387"/>
          <a:stretch>
            <a:fillRect/>
          </a:stretch>
        </p:blipFill>
        <p:spPr bwMode="auto">
          <a:xfrm>
            <a:off x="8520113" y="214313"/>
            <a:ext cx="530225" cy="60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Text Box 1"/>
          <p:cNvSpPr txBox="1">
            <a:spLocks noChangeArrowheads="1"/>
          </p:cNvSpPr>
          <p:nvPr userDrawn="1"/>
        </p:nvSpPr>
        <p:spPr bwMode="auto">
          <a:xfrm>
            <a:off x="71438" y="69850"/>
            <a:ext cx="7772400" cy="792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buClr>
                <a:srgbClr val="604A7B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ko-KR" sz="4200" b="1" dirty="0">
              <a:solidFill>
                <a:srgbClr val="604A7B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882650"/>
            <a:ext cx="9144000" cy="46038"/>
          </a:xfrm>
          <a:prstGeom prst="rect">
            <a:avLst/>
          </a:prstGeom>
          <a:gradFill rotWithShape="0">
            <a:gsLst>
              <a:gs pos="0">
                <a:srgbClr val="E1E8F5"/>
              </a:gs>
              <a:gs pos="100000">
                <a:srgbClr val="CCC1DA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9" name="Picture 3">
            <a:hlinkClick r:id="rId16"/>
          </p:cNvPr>
          <p:cNvPicPr>
            <a:picLocks noChangeAspect="1" noChangeArrowheads="1"/>
          </p:cNvPicPr>
          <p:nvPr userDrawn="1"/>
        </p:nvPicPr>
        <p:blipFill>
          <a:blip r:embed="rId17" cstate="print"/>
          <a:srcRect r="74031" b="-3387"/>
          <a:stretch>
            <a:fillRect/>
          </a:stretch>
        </p:blipFill>
        <p:spPr bwMode="auto">
          <a:xfrm>
            <a:off x="8520113" y="214313"/>
            <a:ext cx="530225" cy="60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1" name="Text Box 5"/>
          <p:cNvSpPr txBox="1">
            <a:spLocks noChangeArrowheads="1"/>
          </p:cNvSpPr>
          <p:nvPr userDrawn="1"/>
        </p:nvSpPr>
        <p:spPr bwMode="auto">
          <a:xfrm>
            <a:off x="371475" y="1071563"/>
            <a:ext cx="8772525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775"/>
              </a:spcBef>
              <a:buClr>
                <a:srgbClr val="848484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ko-KR" sz="3100" b="1" dirty="0">
              <a:solidFill>
                <a:prstClr val="black">
                  <a:lumMod val="65000"/>
                  <a:lumOff val="3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027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  <p:sldLayoutId id="2147483807" r:id="rId14"/>
  </p:sldLayoutIdLst>
  <p:transition spd="slow">
    <p:pull/>
  </p:transition>
  <p:txStyles>
    <p:titleStyle>
      <a:lvl1pPr algn="ctr" defTabSz="914400" rtl="0" eaLnBrk="1" latinLnBrk="1" hangingPunct="1">
        <a:spcBef>
          <a:spcPct val="0"/>
        </a:spcBef>
        <a:buNone/>
        <a:defRPr lang="ko-KR" altLang="en-US" sz="4200" b="1" kern="1200" dirty="0">
          <a:solidFill>
            <a:srgbClr val="604A7B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lnSpc>
          <a:spcPct val="100000"/>
        </a:lnSpc>
        <a:spcBef>
          <a:spcPct val="20000"/>
        </a:spcBef>
        <a:buFont typeface="Arial" pitchFamily="34" charset="0"/>
        <a:buChar char="•"/>
        <a:defRPr sz="2800" b="1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lnSpc>
          <a:spcPct val="100000"/>
        </a:lnSpc>
        <a:spcBef>
          <a:spcPct val="20000"/>
        </a:spcBef>
        <a:buFont typeface="Arial" pitchFamily="34" charset="0"/>
        <a:buChar char="–"/>
        <a:defRPr sz="2800" b="1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개체 틀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8286750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638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214438"/>
            <a:ext cx="8229600" cy="542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</p:txBody>
      </p:sp>
      <p:sp>
        <p:nvSpPr>
          <p:cNvPr id="19460" name="Text Box 1"/>
          <p:cNvSpPr txBox="1">
            <a:spLocks noChangeArrowheads="1"/>
          </p:cNvSpPr>
          <p:nvPr/>
        </p:nvSpPr>
        <p:spPr bwMode="auto">
          <a:xfrm>
            <a:off x="71438" y="69850"/>
            <a:ext cx="77724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604A7B"/>
              </a:buClr>
              <a:buFont typeface="Arial" pitchFamily="34" charset="0"/>
              <a:buNone/>
              <a:defRPr/>
            </a:pPr>
            <a:endParaRPr kumimoji="0" lang="en-US" altLang="ko-KR" sz="3600" b="1" smtClean="0">
              <a:solidFill>
                <a:srgbClr val="604A7B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9461" name="Rectangle 2"/>
          <p:cNvSpPr>
            <a:spLocks noChangeArrowheads="1"/>
          </p:cNvSpPr>
          <p:nvPr/>
        </p:nvSpPr>
        <p:spPr bwMode="auto">
          <a:xfrm>
            <a:off x="0" y="882650"/>
            <a:ext cx="9144000" cy="46038"/>
          </a:xfrm>
          <a:prstGeom prst="rect">
            <a:avLst/>
          </a:prstGeom>
          <a:gradFill rotWithShape="0">
            <a:gsLst>
              <a:gs pos="0">
                <a:srgbClr val="E1E8F5"/>
              </a:gs>
              <a:gs pos="100000">
                <a:srgbClr val="CCC1DA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ko-KR" altLang="en-US" sz="1800" smtClean="0">
              <a:solidFill>
                <a:srgbClr val="000000"/>
              </a:solidFill>
              <a:latin typeface="Cambria" pitchFamily="18" charset="0"/>
              <a:ea typeface="맑은 고딕" pitchFamily="50" charset="-127"/>
            </a:endParaRPr>
          </a:p>
        </p:txBody>
      </p:sp>
      <p:pic>
        <p:nvPicPr>
          <p:cNvPr id="16390" name="Picture 3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031" b="-3387"/>
          <a:stretch>
            <a:fillRect/>
          </a:stretch>
        </p:blipFill>
        <p:spPr bwMode="auto">
          <a:xfrm>
            <a:off x="8520113" y="214313"/>
            <a:ext cx="530225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9463" name="Text Box 1"/>
          <p:cNvSpPr txBox="1">
            <a:spLocks noChangeArrowheads="1"/>
          </p:cNvSpPr>
          <p:nvPr/>
        </p:nvSpPr>
        <p:spPr bwMode="auto">
          <a:xfrm>
            <a:off x="71438" y="69850"/>
            <a:ext cx="77724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>
                <a:srgbClr val="604A7B"/>
              </a:buClr>
              <a:buFont typeface="Arial" pitchFamily="34" charset="0"/>
              <a:buNone/>
              <a:defRPr/>
            </a:pPr>
            <a:endParaRPr kumimoji="0" lang="en-US" altLang="ko-KR" sz="4200" b="1" smtClean="0">
              <a:solidFill>
                <a:srgbClr val="604A7B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9464" name="Rectangle 2"/>
          <p:cNvSpPr>
            <a:spLocks noChangeArrowheads="1"/>
          </p:cNvSpPr>
          <p:nvPr/>
        </p:nvSpPr>
        <p:spPr bwMode="auto">
          <a:xfrm>
            <a:off x="0" y="882650"/>
            <a:ext cx="9144000" cy="46038"/>
          </a:xfrm>
          <a:prstGeom prst="rect">
            <a:avLst/>
          </a:prstGeom>
          <a:gradFill rotWithShape="0">
            <a:gsLst>
              <a:gs pos="0">
                <a:srgbClr val="E1E8F5"/>
              </a:gs>
              <a:gs pos="100000">
                <a:srgbClr val="CCC1DA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ko-KR" altLang="en-US" sz="1800" smtClean="0">
              <a:solidFill>
                <a:srgbClr val="000000"/>
              </a:solidFill>
              <a:latin typeface="Cambria" pitchFamily="18" charset="0"/>
              <a:ea typeface="맑은 고딕" pitchFamily="50" charset="-127"/>
            </a:endParaRPr>
          </a:p>
        </p:txBody>
      </p:sp>
      <p:pic>
        <p:nvPicPr>
          <p:cNvPr id="16393" name="Picture 3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031" b="-3387"/>
          <a:stretch>
            <a:fillRect/>
          </a:stretch>
        </p:blipFill>
        <p:spPr bwMode="auto">
          <a:xfrm>
            <a:off x="8520113" y="214313"/>
            <a:ext cx="530225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9466" name="Text Box 5"/>
          <p:cNvSpPr txBox="1">
            <a:spLocks noChangeArrowheads="1"/>
          </p:cNvSpPr>
          <p:nvPr/>
        </p:nvSpPr>
        <p:spPr bwMode="auto">
          <a:xfrm>
            <a:off x="371475" y="1071563"/>
            <a:ext cx="8772525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eaLnBrk="1" fontAlgn="base" hangingPunct="1">
              <a:spcBef>
                <a:spcPts val="775"/>
              </a:spcBef>
              <a:spcAft>
                <a:spcPct val="0"/>
              </a:spcAft>
              <a:buClr>
                <a:srgbClr val="848484"/>
              </a:buClr>
              <a:buFont typeface="Arial" pitchFamily="34" charset="0"/>
              <a:buNone/>
              <a:defRPr/>
            </a:pPr>
            <a:endParaRPr kumimoji="0" lang="en-US" altLang="ko-KR" sz="3100" b="1" smtClean="0">
              <a:solidFill>
                <a:srgbClr val="595959"/>
              </a:solidFill>
              <a:latin typeface="Arial" pitchFamily="34" charset="0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2003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lang="ko-KR" altLang="en-US" sz="4200" b="1" kern="1200" dirty="0">
          <a:solidFill>
            <a:srgbClr val="604A7B"/>
          </a:solidFill>
          <a:latin typeface="Arial" pitchFamily="34" charset="0"/>
          <a:ea typeface="+mn-ea"/>
          <a:cs typeface="Arial" pitchFamily="34" charset="0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200" b="1">
          <a:solidFill>
            <a:srgbClr val="604A7B"/>
          </a:solidFill>
          <a:latin typeface="Arial" pitchFamily="34" charset="0"/>
          <a:ea typeface="맑은 고딕" pitchFamily="50" charset="-127"/>
          <a:cs typeface="Arial" pitchFamily="34" charset="0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200" b="1">
          <a:solidFill>
            <a:srgbClr val="604A7B"/>
          </a:solidFill>
          <a:latin typeface="Arial" pitchFamily="34" charset="0"/>
          <a:ea typeface="맑은 고딕" pitchFamily="50" charset="-127"/>
          <a:cs typeface="Arial" pitchFamily="34" charset="0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200" b="1">
          <a:solidFill>
            <a:srgbClr val="604A7B"/>
          </a:solidFill>
          <a:latin typeface="Arial" pitchFamily="34" charset="0"/>
          <a:ea typeface="맑은 고딕" pitchFamily="50" charset="-127"/>
          <a:cs typeface="Arial" pitchFamily="34" charset="0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200" b="1">
          <a:solidFill>
            <a:srgbClr val="604A7B"/>
          </a:solidFill>
          <a:latin typeface="Arial" pitchFamily="34" charset="0"/>
          <a:ea typeface="맑은 고딕" pitchFamily="50" charset="-127"/>
          <a:cs typeface="Arial" pitchFamily="34" charset="0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200" b="1">
          <a:solidFill>
            <a:srgbClr val="604A7B"/>
          </a:solidFill>
          <a:latin typeface="Arial" pitchFamily="34" charset="0"/>
          <a:ea typeface="맑은 고딕" pitchFamily="50" charset="-127"/>
          <a:cs typeface="Arial" pitchFamily="34" charset="0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200" b="1">
          <a:solidFill>
            <a:srgbClr val="604A7B"/>
          </a:solidFill>
          <a:latin typeface="Arial" pitchFamily="34" charset="0"/>
          <a:ea typeface="맑은 고딕" pitchFamily="50" charset="-127"/>
          <a:cs typeface="Arial" pitchFamily="34" charset="0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200" b="1">
          <a:solidFill>
            <a:srgbClr val="604A7B"/>
          </a:solidFill>
          <a:latin typeface="Arial" pitchFamily="34" charset="0"/>
          <a:ea typeface="맑은 고딕" pitchFamily="50" charset="-127"/>
          <a:cs typeface="Arial" pitchFamily="34" charset="0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200" b="1">
          <a:solidFill>
            <a:srgbClr val="604A7B"/>
          </a:solidFill>
          <a:latin typeface="Arial" pitchFamily="34" charset="0"/>
          <a:ea typeface="맑은 고딕" pitchFamily="50" charset="-127"/>
          <a:cs typeface="Arial" pitchFamily="34" charset="0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600" b="1" kern="1200">
          <a:solidFill>
            <a:srgbClr val="40315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b="1" kern="1200">
          <a:solidFill>
            <a:srgbClr val="403152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6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t>APMEC</a:t>
            </a:r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C25E4-8BBE-48B3-A714-E15EC34E7FD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765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6" r:id="rId3"/>
  </p:sldLayoutIdLst>
  <p:hf hd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898989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B44859-5248-4405-9AA1-597B0EC2E200}" type="datetime1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rgbClr val="898989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23B4C1-C062-4C49-BE6D-AB0B6D4B3994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ko-KR" altLang="en-US"/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1025525"/>
            <a:ext cx="9144000" cy="46038"/>
          </a:xfrm>
          <a:prstGeom prst="rect">
            <a:avLst/>
          </a:prstGeom>
          <a:gradFill rotWithShape="0">
            <a:gsLst>
              <a:gs pos="0">
                <a:srgbClr val="E1E8F5"/>
              </a:gs>
              <a:gs pos="100000">
                <a:srgbClr val="CCC1DA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ko-KR" altLang="en-US" sz="180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032" name="_x158126576" descr="EMB00001698162b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114300"/>
            <a:ext cx="819150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077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 pitchFamily="50" charset="-127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  <a:cs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  <a:cs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  <a:cs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  <a:cs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 pitchFamily="50" charset="-127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 pitchFamily="50" charset="-127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126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898989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A52916-1DC3-4D1A-9504-271C461C9DBA}" type="datetime1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rgbClr val="898989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5DB323-F038-4426-A70B-3F9B0F2833AE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ko-KR" altLang="en-US"/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0" y="1025525"/>
            <a:ext cx="9144000" cy="46038"/>
          </a:xfrm>
          <a:prstGeom prst="rect">
            <a:avLst/>
          </a:prstGeom>
          <a:gradFill rotWithShape="0">
            <a:gsLst>
              <a:gs pos="0">
                <a:srgbClr val="E1E8F5"/>
              </a:gs>
              <a:gs pos="100000">
                <a:srgbClr val="CCC1DA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ko-KR" altLang="en-US" sz="180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1272" name="_x158126576" descr="EMB00001698162b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114300"/>
            <a:ext cx="819150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392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 pitchFamily="50" charset="-127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  <a:cs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  <a:cs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  <a:cs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  <a:cs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 pitchFamily="50" charset="-127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 pitchFamily="50" charset="-127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Times New Roman" charset="0"/>
                <a:ea typeface="굴림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D62FEE-162F-4579-B79B-FA8977BAD8A8}" type="datetime1">
              <a:rPr kumimoji="1"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2016-06-14</a:t>
            </a:fld>
            <a:endParaRPr kumimoji="1"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Times New Roman" charset="0"/>
                <a:ea typeface="굴림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Times New Roman" charset="0"/>
                <a:ea typeface="굴림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EDE08F-48E2-4893-9C12-CA1658146C42}" type="slidenum">
              <a:rPr kumimoji="1"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ko-KR" altLang="en-US"/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0" y="1025525"/>
            <a:ext cx="9144000" cy="46038"/>
          </a:xfrm>
          <a:prstGeom prst="rect">
            <a:avLst/>
          </a:prstGeom>
          <a:gradFill rotWithShape="0">
            <a:gsLst>
              <a:gs pos="0">
                <a:srgbClr val="E1E8F5"/>
              </a:gs>
              <a:gs pos="100000">
                <a:srgbClr val="CCC1DA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ko-KR" altLang="en-US" sz="1800" smtClean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056" name="_x158126576" descr="EMB00001698162b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114300"/>
            <a:ext cx="819150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135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 pitchFamily="50" charset="-127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  <a:cs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  <a:cs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  <a:cs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  <a:cs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 pitchFamily="50" charset="-127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 pitchFamily="50" charset="-127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331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맑은 고딕"/>
                <a:ea typeface="맑은 고딕"/>
              </a:defRPr>
            </a:lvl1pPr>
          </a:lstStyle>
          <a:p>
            <a:pPr>
              <a:defRPr/>
            </a:pPr>
            <a:fld id="{54C56B5D-729F-45E9-A5B8-9965DF57B739}" type="datetimeFigureOut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맑은 고딕"/>
                <a:ea typeface="맑은 고딕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맑은 고딕"/>
                <a:ea typeface="맑은 고딕"/>
              </a:defRPr>
            </a:lvl1pPr>
          </a:lstStyle>
          <a:p>
            <a:pPr>
              <a:defRPr/>
            </a:pPr>
            <a:fld id="{6C5A4BB1-707C-4618-BEB2-5D76DDFFEA1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239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40" r:id="rId3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" y="0"/>
            <a:ext cx="8286776" cy="905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14422"/>
            <a:ext cx="8229600" cy="5429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  <a:endParaRPr lang="ko-KR" altLang="en-US" dirty="0"/>
          </a:p>
        </p:txBody>
      </p:sp>
      <p:sp>
        <p:nvSpPr>
          <p:cNvPr id="4" name="Text Box 1"/>
          <p:cNvSpPr txBox="1">
            <a:spLocks noChangeArrowheads="1"/>
          </p:cNvSpPr>
          <p:nvPr userDrawn="1"/>
        </p:nvSpPr>
        <p:spPr bwMode="auto">
          <a:xfrm>
            <a:off x="71438" y="69851"/>
            <a:ext cx="7772400" cy="792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buClr>
                <a:srgbClr val="604A7B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ko-KR" sz="3600" b="1" dirty="0">
              <a:solidFill>
                <a:srgbClr val="604A7B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 userDrawn="1"/>
        </p:nvSpPr>
        <p:spPr bwMode="auto">
          <a:xfrm>
            <a:off x="0" y="882650"/>
            <a:ext cx="9144000" cy="46038"/>
          </a:xfrm>
          <a:prstGeom prst="rect">
            <a:avLst/>
          </a:prstGeom>
          <a:gradFill rotWithShape="0">
            <a:gsLst>
              <a:gs pos="0">
                <a:srgbClr val="E1E8F5"/>
              </a:gs>
              <a:gs pos="100000">
                <a:srgbClr val="CCC1DA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6" name="Picture 3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 cstate="print"/>
          <a:srcRect r="74031" b="-3387"/>
          <a:stretch>
            <a:fillRect/>
          </a:stretch>
        </p:blipFill>
        <p:spPr bwMode="auto">
          <a:xfrm>
            <a:off x="8520119" y="214313"/>
            <a:ext cx="530225" cy="60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Text Box 1"/>
          <p:cNvSpPr txBox="1">
            <a:spLocks noChangeArrowheads="1"/>
          </p:cNvSpPr>
          <p:nvPr userDrawn="1"/>
        </p:nvSpPr>
        <p:spPr bwMode="auto">
          <a:xfrm>
            <a:off x="71438" y="69851"/>
            <a:ext cx="7772400" cy="792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buClr>
                <a:srgbClr val="604A7B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ko-KR" sz="4200" b="1" dirty="0">
              <a:solidFill>
                <a:srgbClr val="604A7B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882650"/>
            <a:ext cx="9144000" cy="46038"/>
          </a:xfrm>
          <a:prstGeom prst="rect">
            <a:avLst/>
          </a:prstGeom>
          <a:gradFill rotWithShape="0">
            <a:gsLst>
              <a:gs pos="0">
                <a:srgbClr val="E1E8F5"/>
              </a:gs>
              <a:gs pos="100000">
                <a:srgbClr val="CCC1DA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9" name="Picture 3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 cstate="print"/>
          <a:srcRect r="74031" b="-3387"/>
          <a:stretch>
            <a:fillRect/>
          </a:stretch>
        </p:blipFill>
        <p:spPr bwMode="auto">
          <a:xfrm>
            <a:off x="8520119" y="214313"/>
            <a:ext cx="530225" cy="60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1" name="Text Box 5"/>
          <p:cNvSpPr txBox="1">
            <a:spLocks noChangeArrowheads="1"/>
          </p:cNvSpPr>
          <p:nvPr userDrawn="1"/>
        </p:nvSpPr>
        <p:spPr bwMode="auto">
          <a:xfrm>
            <a:off x="371476" y="1071575"/>
            <a:ext cx="8772525" cy="64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775"/>
              </a:spcBef>
              <a:buClr>
                <a:srgbClr val="848484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ko-KR" sz="3100" b="1" dirty="0">
              <a:solidFill>
                <a:prstClr val="black">
                  <a:lumMod val="65000"/>
                  <a:lumOff val="3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57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</p:sldLayoutIdLst>
  <p:txStyles>
    <p:titleStyle>
      <a:lvl1pPr algn="ctr" defTabSz="914400" rtl="0" eaLnBrk="1" latinLnBrk="1" hangingPunct="1">
        <a:spcBef>
          <a:spcPct val="0"/>
        </a:spcBef>
        <a:buNone/>
        <a:defRPr lang="ko-KR" altLang="en-US" sz="4200" b="1" kern="1200" dirty="0">
          <a:solidFill>
            <a:srgbClr val="604A7B"/>
          </a:solidFill>
          <a:latin typeface="Arial" pitchFamily="34" charset="0"/>
          <a:ea typeface="+mn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lnSpc>
          <a:spcPct val="100000"/>
        </a:lnSpc>
        <a:spcBef>
          <a:spcPct val="20000"/>
        </a:spcBef>
        <a:buFont typeface="Arial" pitchFamily="34" charset="0"/>
        <a:buChar char="•"/>
        <a:defRPr sz="2800" b="1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lnSpc>
          <a:spcPct val="100000"/>
        </a:lnSpc>
        <a:spcBef>
          <a:spcPct val="20000"/>
        </a:spcBef>
        <a:buFont typeface="Arial" pitchFamily="34" charset="0"/>
        <a:buChar char="–"/>
        <a:defRPr sz="2800" b="1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맑은 고딕"/>
                <a:ea typeface="맑은 고딕"/>
              </a:defRPr>
            </a:lvl1pPr>
          </a:lstStyle>
          <a:p>
            <a:pPr>
              <a:defRPr/>
            </a:pPr>
            <a:fld id="{58FA91A0-70E0-470A-AAE2-B8A3E20DBE91}" type="datetimeFigureOut">
              <a:rPr lang="ko-KR" altLang="en-US"/>
              <a:pPr>
                <a:defRPr/>
              </a:pPr>
              <a:t>2016-06-14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맑은 고딕"/>
                <a:ea typeface="맑은 고딕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맑은 고딕"/>
                <a:ea typeface="맑은 고딕"/>
              </a:defRPr>
            </a:lvl1pPr>
          </a:lstStyle>
          <a:p>
            <a:pPr>
              <a:defRPr/>
            </a:pPr>
            <a:fld id="{9FE50CB6-5565-4B47-B8F5-51764AB98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154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85F97-19E7-48FC-B159-C53E708F1A56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2016-06-14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C25E4-8BBE-48B3-A714-E15EC34E7FD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35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85F97-19E7-48FC-B159-C53E708F1A56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2016-06-14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C25E4-8BBE-48B3-A714-E15EC34E7FD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37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ChangeArrowheads="1"/>
          </p:cNvSpPr>
          <p:nvPr/>
        </p:nvSpPr>
        <p:spPr bwMode="auto">
          <a:xfrm>
            <a:off x="323850" y="1412875"/>
            <a:ext cx="8278813" cy="2520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 sz="3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–"/>
              <a:defRPr sz="28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  <a:defRPr sz="24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–"/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ctr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604A7B"/>
              </a:buClr>
              <a:buNone/>
            </a:pPr>
            <a:r>
              <a:rPr lang="en-US" altLang="ko-KR" sz="4000" b="1" i="1" dirty="0" smtClean="0">
                <a:solidFill>
                  <a:srgbClr val="002060"/>
                </a:solidFill>
                <a:latin typeface="Arial" charset="0"/>
                <a:ea typeface="MS Mincho" pitchFamily="49" charset="-128"/>
                <a:cs typeface="Times New Roman" charset="0"/>
              </a:rPr>
              <a:t>“</a:t>
            </a:r>
            <a:r>
              <a:rPr lang="en-US" altLang="ko-KR" sz="4000" b="1" i="1" dirty="0">
                <a:solidFill>
                  <a:srgbClr val="002060"/>
                </a:solidFill>
                <a:latin typeface="Arial" charset="0"/>
                <a:ea typeface="MS Mincho" pitchFamily="49" charset="-128"/>
                <a:cs typeface="Times New Roman" charset="0"/>
              </a:rPr>
              <a:t>Being </a:t>
            </a:r>
            <a:r>
              <a:rPr lang="en-US" altLang="ko-KR" sz="4000" b="1" i="1" dirty="0" smtClean="0">
                <a:solidFill>
                  <a:srgbClr val="002060"/>
                </a:solidFill>
                <a:latin typeface="Arial" charset="0"/>
                <a:ea typeface="MS Mincho" pitchFamily="49" charset="-128"/>
                <a:cs typeface="Times New Roman" charset="0"/>
              </a:rPr>
              <a:t>Recognized: </a:t>
            </a:r>
          </a:p>
          <a:p>
            <a:pPr algn="ctr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604A7B"/>
              </a:buClr>
              <a:buNone/>
            </a:pPr>
            <a:r>
              <a:rPr lang="en-US" altLang="ko-KR" sz="4000" b="1" i="1" dirty="0" smtClean="0">
                <a:solidFill>
                  <a:srgbClr val="002060"/>
                </a:solidFill>
                <a:latin typeface="Arial" charset="0"/>
                <a:ea typeface="MS Mincho" pitchFamily="49" charset="-128"/>
                <a:cs typeface="Times New Roman" charset="0"/>
              </a:rPr>
              <a:t>The Experience </a:t>
            </a:r>
            <a:r>
              <a:rPr lang="en-US" altLang="ko-KR" sz="4000" b="1" i="1" dirty="0">
                <a:solidFill>
                  <a:srgbClr val="002060"/>
                </a:solidFill>
                <a:latin typeface="Arial" charset="0"/>
                <a:ea typeface="MS Mincho" pitchFamily="49" charset="-128"/>
                <a:cs typeface="Times New Roman" charset="0"/>
              </a:rPr>
              <a:t>of </a:t>
            </a:r>
            <a:r>
              <a:rPr lang="en-US" altLang="ko-KR" sz="4000" b="1" i="1" dirty="0" smtClean="0">
                <a:solidFill>
                  <a:srgbClr val="002060"/>
                </a:solidFill>
                <a:latin typeface="Arial" charset="0"/>
                <a:ea typeface="MS Mincho" pitchFamily="49" charset="-128"/>
                <a:cs typeface="Times New Roman" charset="0"/>
              </a:rPr>
              <a:t>KIMEE”</a:t>
            </a:r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396304" y="4793952"/>
            <a:ext cx="871220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defTabSz="449263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defTabSz="449263"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defTabSz="449263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defTabSz="449263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defTabSz="449263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r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604A7B"/>
              </a:buClr>
              <a:buNone/>
            </a:pPr>
            <a:r>
              <a:rPr lang="en-US" altLang="ko-KR" sz="2400" b="1" dirty="0" smtClean="0">
                <a:solidFill>
                  <a:srgbClr val="8064A2"/>
                </a:solidFill>
                <a:latin typeface="Arial" charset="0"/>
              </a:rPr>
              <a:t>AHN </a:t>
            </a:r>
            <a:r>
              <a:rPr lang="en-US" altLang="ko-KR" sz="2400" b="1" dirty="0" err="1" smtClean="0">
                <a:solidFill>
                  <a:srgbClr val="8064A2"/>
                </a:solidFill>
                <a:latin typeface="Arial" charset="0"/>
              </a:rPr>
              <a:t>Ducksun</a:t>
            </a:r>
            <a:r>
              <a:rPr lang="en-US" altLang="ko-KR" sz="2400" b="1" dirty="0" smtClean="0">
                <a:solidFill>
                  <a:srgbClr val="8064A2"/>
                </a:solidFill>
                <a:latin typeface="Arial" charset="0"/>
              </a:rPr>
              <a:t>, </a:t>
            </a:r>
            <a:r>
              <a:rPr lang="en-US" altLang="ko-KR" sz="2400" b="1" dirty="0">
                <a:solidFill>
                  <a:srgbClr val="8064A2"/>
                </a:solidFill>
                <a:latin typeface="Arial" charset="0"/>
              </a:rPr>
              <a:t>M.D.,</a:t>
            </a:r>
            <a:r>
              <a:rPr lang="en-US" altLang="ko-KR" sz="2400" b="1" dirty="0" smtClean="0">
                <a:solidFill>
                  <a:srgbClr val="8064A2"/>
                </a:solidFill>
                <a:latin typeface="Arial" charset="0"/>
              </a:rPr>
              <a:t>FRCSC Immediate Past President </a:t>
            </a:r>
          </a:p>
          <a:p>
            <a:pPr algn="r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604A7B"/>
              </a:buClr>
              <a:buFont typeface="Arial" charset="0"/>
              <a:buNone/>
            </a:pPr>
            <a:r>
              <a:rPr lang="en-US" altLang="ko-KR" sz="2400" b="1" dirty="0" smtClean="0">
                <a:solidFill>
                  <a:srgbClr val="8064A2"/>
                </a:solidFill>
                <a:latin typeface="Arial" charset="0"/>
                <a:cs typeface="Arial" charset="0"/>
              </a:rPr>
              <a:t>KIMEE: Korean Institute of Medical Education &amp; Evaluation</a:t>
            </a:r>
            <a:r>
              <a:rPr lang="ar-SA" altLang="ko-KR" sz="2400" b="1" dirty="0" smtClean="0">
                <a:solidFill>
                  <a:srgbClr val="8064A2"/>
                </a:solidFill>
                <a:latin typeface="Arial" charset="0"/>
                <a:cs typeface="Arial" charset="0"/>
              </a:rPr>
              <a:t>‏</a:t>
            </a:r>
            <a:endParaRPr lang="en-US" altLang="ko-KR" sz="2400" b="1" dirty="0" smtClean="0">
              <a:solidFill>
                <a:srgbClr val="8064A2"/>
              </a:solidFill>
              <a:latin typeface="Arial" charset="0"/>
            </a:endParaRPr>
          </a:p>
          <a:p>
            <a:pPr algn="r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604A7B"/>
              </a:buClr>
              <a:buFont typeface="Arial" charset="0"/>
              <a:buNone/>
            </a:pPr>
            <a:r>
              <a:rPr lang="en-US" altLang="ko-KR" sz="2400" b="1" dirty="0" smtClean="0">
                <a:solidFill>
                  <a:srgbClr val="8064A2"/>
                </a:solidFill>
                <a:latin typeface="Arial" charset="0"/>
              </a:rPr>
              <a:t>Vice President, WFME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214313" y="-92075"/>
            <a:ext cx="896302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defTabSz="449263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defTabSz="449263"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defTabSz="449263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defTabSz="449263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defTabSz="449263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604A7B"/>
              </a:buClr>
              <a:buFont typeface="Arial" charset="0"/>
              <a:buNone/>
            </a:pPr>
            <a:endParaRPr lang="en-US" altLang="ko-KR" sz="2000" b="1" i="1" smtClean="0">
              <a:solidFill>
                <a:srgbClr val="8064A2"/>
              </a:solidFill>
              <a:latin typeface="Arial" charset="0"/>
            </a:endParaRPr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179388" y="188641"/>
            <a:ext cx="8826500" cy="79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defTabSz="449263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defTabSz="449263"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defTabSz="449263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defTabSz="449263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defTabSz="449263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604A7B"/>
              </a:buClr>
              <a:buFont typeface="Arial" charset="0"/>
              <a:buNone/>
            </a:pPr>
            <a:endParaRPr lang="en-US" altLang="ko-KR" sz="2000" b="1" i="1" dirty="0" smtClean="0">
              <a:solidFill>
                <a:srgbClr val="002060"/>
              </a:solidFill>
              <a:latin typeface="Arial" charset="0"/>
            </a:endParaRPr>
          </a:p>
          <a:p>
            <a:pPr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604A7B"/>
              </a:buClr>
              <a:buFont typeface="Arial" charset="0"/>
              <a:buNone/>
            </a:pPr>
            <a:endParaRPr lang="en-US" altLang="ko-KR" sz="2000" b="1" i="1" dirty="0">
              <a:solidFill>
                <a:srgbClr val="002060"/>
              </a:solidFill>
              <a:latin typeface="Arial" charset="0"/>
            </a:endParaRPr>
          </a:p>
          <a:p>
            <a:pPr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604A7B"/>
              </a:buClr>
              <a:buNone/>
            </a:pPr>
            <a:r>
              <a:rPr lang="en-US" altLang="ko-KR" sz="1600" b="1" dirty="0" smtClean="0">
                <a:solidFill>
                  <a:srgbClr val="002060"/>
                </a:solidFill>
                <a:latin typeface="Arial" charset="0"/>
              </a:rPr>
              <a:t>A </a:t>
            </a:r>
            <a:r>
              <a:rPr lang="en-US" altLang="ko-KR" sz="1600" b="1" dirty="0">
                <a:solidFill>
                  <a:srgbClr val="002060"/>
                </a:solidFill>
                <a:latin typeface="Arial" charset="0"/>
              </a:rPr>
              <a:t>WFME Satellite Symposium to the PAFAMS – AMFEM </a:t>
            </a:r>
            <a:r>
              <a:rPr lang="en-US" altLang="ko-KR" sz="1600" b="1" dirty="0" smtClean="0">
                <a:solidFill>
                  <a:srgbClr val="002060"/>
                </a:solidFill>
                <a:latin typeface="Arial" charset="0"/>
              </a:rPr>
              <a:t>conference</a:t>
            </a:r>
          </a:p>
          <a:p>
            <a:pPr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604A7B"/>
              </a:buClr>
              <a:buNone/>
            </a:pPr>
            <a:r>
              <a:rPr lang="en-US" altLang="ko-KR" sz="1600" b="1" dirty="0">
                <a:solidFill>
                  <a:srgbClr val="002060"/>
                </a:solidFill>
                <a:latin typeface="Arial" charset="0"/>
              </a:rPr>
              <a:t>Accreditation and the Recognition of </a:t>
            </a:r>
            <a:r>
              <a:rPr lang="en-US" altLang="ko-KR" sz="1600" b="1" dirty="0" smtClean="0">
                <a:solidFill>
                  <a:srgbClr val="002060"/>
                </a:solidFill>
                <a:latin typeface="Arial" charset="0"/>
              </a:rPr>
              <a:t>Accreditation; Where </a:t>
            </a:r>
            <a:r>
              <a:rPr lang="en-US" altLang="ko-KR" sz="1600" b="1" dirty="0">
                <a:solidFill>
                  <a:srgbClr val="002060"/>
                </a:solidFill>
                <a:latin typeface="Arial" charset="0"/>
              </a:rPr>
              <a:t>are we now?</a:t>
            </a:r>
          </a:p>
          <a:p>
            <a:pPr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604A7B"/>
              </a:buClr>
              <a:buNone/>
            </a:pPr>
            <a:r>
              <a:rPr lang="en-US" altLang="ko-KR" sz="1600" b="1" dirty="0">
                <a:solidFill>
                  <a:srgbClr val="002060"/>
                </a:solidFill>
                <a:latin typeface="Arial" charset="0"/>
              </a:rPr>
              <a:t>June 14 2016, at the Hotel </a:t>
            </a:r>
            <a:r>
              <a:rPr lang="en-US" altLang="ko-KR" sz="1600" b="1" dirty="0" err="1">
                <a:solidFill>
                  <a:srgbClr val="002060"/>
                </a:solidFill>
                <a:latin typeface="Arial" charset="0"/>
              </a:rPr>
              <a:t>Iberostar</a:t>
            </a:r>
            <a:r>
              <a:rPr lang="en-US" altLang="ko-KR" sz="1600" b="1" dirty="0">
                <a:solidFill>
                  <a:srgbClr val="002060"/>
                </a:solidFill>
                <a:latin typeface="Arial" charset="0"/>
              </a:rPr>
              <a:t>, </a:t>
            </a:r>
            <a:r>
              <a:rPr lang="en-US" altLang="ko-KR" sz="1600" b="1" dirty="0" err="1">
                <a:solidFill>
                  <a:srgbClr val="002060"/>
                </a:solidFill>
                <a:latin typeface="Arial" charset="0"/>
              </a:rPr>
              <a:t>Cancún</a:t>
            </a:r>
            <a:r>
              <a:rPr lang="en-US" altLang="ko-KR" sz="1600" b="1" dirty="0">
                <a:solidFill>
                  <a:srgbClr val="002060"/>
                </a:solidFill>
                <a:latin typeface="Arial" charset="0"/>
              </a:rPr>
              <a:t>, Mexico</a:t>
            </a:r>
          </a:p>
          <a:p>
            <a:pPr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604A7B"/>
              </a:buClr>
              <a:buNone/>
            </a:pPr>
            <a:endParaRPr lang="en-US" altLang="ko-KR" sz="1600" b="1" i="1" dirty="0">
              <a:solidFill>
                <a:srgbClr val="002060"/>
              </a:solidFill>
              <a:latin typeface="Arial" charset="0"/>
            </a:endParaRPr>
          </a:p>
          <a:p>
            <a:pPr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604A7B"/>
              </a:buClr>
              <a:buFont typeface="Arial" charset="0"/>
              <a:buNone/>
            </a:pPr>
            <a:endParaRPr lang="en-US" altLang="ko-KR" sz="2000" b="1" dirty="0" smtClean="0">
              <a:solidFill>
                <a:srgbClr val="8064A2"/>
              </a:solidFill>
              <a:latin typeface="Arial" charset="0"/>
            </a:endParaRPr>
          </a:p>
        </p:txBody>
      </p:sp>
      <p:pic>
        <p:nvPicPr>
          <p:cNvPr id="4506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920" y="247874"/>
            <a:ext cx="627062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3" name="제목 1"/>
          <p:cNvSpPr txBox="1">
            <a:spLocks/>
          </p:cNvSpPr>
          <p:nvPr/>
        </p:nvSpPr>
        <p:spPr bwMode="auto">
          <a:xfrm>
            <a:off x="8172896" y="836836"/>
            <a:ext cx="1079624" cy="287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defRPr sz="32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–"/>
              <a:defRPr sz="28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  <a:defRPr sz="24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–"/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en-US" altLang="ko-KR" sz="1700" b="1" dirty="0" smtClean="0">
                <a:solidFill>
                  <a:srgbClr val="1F497D"/>
                </a:solidFill>
              </a:rPr>
              <a:t>KIMEE</a:t>
            </a:r>
            <a:endParaRPr kumimoji="1" lang="ko-KR" altLang="en-US" sz="1700" b="1" dirty="0" smtClean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66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sz="3200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Elements of Proper Accreditation</a:t>
            </a:r>
            <a:endParaRPr lang="ko-KR" altLang="en-US" sz="3200" b="1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4651955" y="2138151"/>
            <a:ext cx="4040188" cy="3312368"/>
          </a:xfrm>
          <a:prstGeom prst="roundRect">
            <a:avLst>
              <a:gd name="adj" fmla="val 5204"/>
            </a:avLst>
          </a:prstGeom>
          <a:solidFill>
            <a:srgbClr val="F3F0F6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467413" y="2138151"/>
            <a:ext cx="4040188" cy="3312368"/>
          </a:xfrm>
          <a:prstGeom prst="roundRect">
            <a:avLst>
              <a:gd name="adj" fmla="val 5204"/>
            </a:avLst>
          </a:prstGeom>
          <a:solidFill>
            <a:srgbClr val="E9EFF7"/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467413" y="1340768"/>
            <a:ext cx="4029844" cy="63832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WFME Guideline</a:t>
            </a:r>
          </a:p>
        </p:txBody>
      </p:sp>
      <p:sp>
        <p:nvSpPr>
          <p:cNvPr id="13" name="모서리가 둥근 직사각형 12"/>
          <p:cNvSpPr/>
          <p:nvPr/>
        </p:nvSpPr>
        <p:spPr>
          <a:xfrm>
            <a:off x="4644008" y="1340768"/>
            <a:ext cx="4036181" cy="638329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KIMEE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1444" y="2360504"/>
            <a:ext cx="3744416" cy="2834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Clr>
                <a:srgbClr val="FF0000"/>
              </a:buClr>
              <a:defRPr/>
            </a:pPr>
            <a:r>
              <a:rPr lang="en-GB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Authoritative mandate</a:t>
            </a:r>
          </a:p>
          <a:p>
            <a:pPr>
              <a:lnSpc>
                <a:spcPct val="90000"/>
              </a:lnSpc>
              <a:buClr>
                <a:srgbClr val="FF0000"/>
              </a:buClr>
              <a:defRPr/>
            </a:pPr>
            <a:r>
              <a:rPr lang="en-GB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Independence from governments and providers</a:t>
            </a:r>
          </a:p>
          <a:p>
            <a:pPr>
              <a:lnSpc>
                <a:spcPct val="90000"/>
              </a:lnSpc>
              <a:buClr>
                <a:srgbClr val="FF0000"/>
              </a:buClr>
              <a:defRPr/>
            </a:pPr>
            <a:r>
              <a:rPr lang="en-GB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Transparency</a:t>
            </a:r>
          </a:p>
          <a:p>
            <a:pPr>
              <a:lnSpc>
                <a:spcPct val="90000"/>
              </a:lnSpc>
              <a:buClr>
                <a:srgbClr val="FF0000"/>
              </a:buClr>
              <a:defRPr/>
            </a:pPr>
            <a:r>
              <a:rPr lang="en-GB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Predefined general and specific criteria</a:t>
            </a:r>
          </a:p>
          <a:p>
            <a:pPr>
              <a:lnSpc>
                <a:spcPct val="90000"/>
              </a:lnSpc>
              <a:buClr>
                <a:srgbClr val="FF0000"/>
              </a:buClr>
              <a:defRPr/>
            </a:pPr>
            <a:r>
              <a:rPr lang="en-GB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Use of external review</a:t>
            </a:r>
          </a:p>
          <a:p>
            <a:pPr>
              <a:lnSpc>
                <a:spcPct val="90000"/>
              </a:lnSpc>
              <a:buClr>
                <a:srgbClr val="FF0000"/>
              </a:buClr>
              <a:defRPr/>
            </a:pPr>
            <a:r>
              <a:rPr lang="en-GB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Procedure using combination of self-evaluation and site visits</a:t>
            </a:r>
          </a:p>
          <a:p>
            <a:pPr>
              <a:lnSpc>
                <a:spcPct val="90000"/>
              </a:lnSpc>
              <a:buClr>
                <a:srgbClr val="FF0000"/>
              </a:buClr>
              <a:defRPr/>
            </a:pPr>
            <a:r>
              <a:rPr lang="en-GB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Authoritative decision</a:t>
            </a:r>
          </a:p>
          <a:p>
            <a:pPr>
              <a:lnSpc>
                <a:spcPct val="90000"/>
              </a:lnSpc>
              <a:buClr>
                <a:srgbClr val="FF0000"/>
              </a:buClr>
              <a:defRPr/>
            </a:pPr>
            <a:r>
              <a:rPr lang="en-GB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Publication </a:t>
            </a:r>
            <a:r>
              <a:rPr lang="en-GB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of report and </a:t>
            </a:r>
            <a:r>
              <a:rPr lang="en-GB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decision</a:t>
            </a:r>
            <a:endParaRPr lang="en-GB" altLang="ko-KR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35773" y="2357332"/>
            <a:ext cx="3524528" cy="2834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Clr>
                <a:srgbClr val="FF0000"/>
              </a:buClr>
              <a:defRPr/>
            </a:pPr>
            <a:r>
              <a:rPr lang="en-GB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Mandatory by law</a:t>
            </a:r>
          </a:p>
          <a:p>
            <a:pPr>
              <a:lnSpc>
                <a:spcPct val="90000"/>
              </a:lnSpc>
              <a:buClr>
                <a:srgbClr val="FF0000"/>
              </a:buClr>
              <a:defRPr/>
            </a:pPr>
            <a:r>
              <a:rPr lang="en-GB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Independent NGO, </a:t>
            </a:r>
            <a:r>
              <a:rPr lang="en-GB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certified </a:t>
            </a:r>
            <a:r>
              <a:rPr lang="en-GB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by MOE</a:t>
            </a:r>
          </a:p>
          <a:p>
            <a:pPr>
              <a:lnSpc>
                <a:spcPct val="90000"/>
              </a:lnSpc>
              <a:buClr>
                <a:srgbClr val="FF0000"/>
              </a:buClr>
              <a:defRPr/>
            </a:pPr>
            <a:r>
              <a:rPr lang="en-GB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Yes</a:t>
            </a:r>
          </a:p>
          <a:p>
            <a:pPr>
              <a:lnSpc>
                <a:spcPct val="90000"/>
              </a:lnSpc>
              <a:buClr>
                <a:srgbClr val="FF0000"/>
              </a:buClr>
              <a:defRPr/>
            </a:pPr>
            <a:r>
              <a:rPr lang="en-GB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Yes</a:t>
            </a:r>
          </a:p>
          <a:p>
            <a:pPr>
              <a:lnSpc>
                <a:spcPct val="90000"/>
              </a:lnSpc>
              <a:buClr>
                <a:srgbClr val="FF0000"/>
              </a:buClr>
              <a:defRPr/>
            </a:pPr>
            <a:endParaRPr lang="en-GB" altLang="ko-KR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defRPr/>
            </a:pPr>
            <a:r>
              <a:rPr lang="en-GB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Yes</a:t>
            </a:r>
          </a:p>
          <a:p>
            <a:pPr>
              <a:lnSpc>
                <a:spcPct val="90000"/>
              </a:lnSpc>
              <a:buClr>
                <a:srgbClr val="FF0000"/>
              </a:buClr>
              <a:defRPr/>
            </a:pPr>
            <a:r>
              <a:rPr lang="en-GB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Yes,  </a:t>
            </a:r>
            <a:r>
              <a:rPr lang="en-GB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site </a:t>
            </a:r>
            <a:r>
              <a:rPr lang="en-GB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visit: </a:t>
            </a:r>
            <a:r>
              <a:rPr lang="en-GB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4days </a:t>
            </a:r>
            <a:r>
              <a:rPr lang="en-GB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&gt;2012</a:t>
            </a:r>
          </a:p>
          <a:p>
            <a:pPr>
              <a:lnSpc>
                <a:spcPct val="90000"/>
              </a:lnSpc>
              <a:buClr>
                <a:srgbClr val="FF0000"/>
              </a:buClr>
              <a:defRPr/>
            </a:pPr>
            <a:endParaRPr lang="en-GB" altLang="ko-KR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defRPr/>
            </a:pPr>
            <a:r>
              <a:rPr lang="en-GB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Yes, i</a:t>
            </a:r>
            <a:r>
              <a:rPr lang="en-GB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ndependent </a:t>
            </a:r>
            <a:r>
              <a:rPr lang="en-GB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committee</a:t>
            </a:r>
          </a:p>
          <a:p>
            <a:pPr>
              <a:lnSpc>
                <a:spcPct val="90000"/>
              </a:lnSpc>
              <a:buClr>
                <a:srgbClr val="FF0000"/>
              </a:buClr>
              <a:defRPr/>
            </a:pPr>
            <a:r>
              <a:rPr lang="en-GB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Yes ,executive summary</a:t>
            </a:r>
            <a:endParaRPr lang="en-GB" altLang="ko-KR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31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 smtClean="0"/>
              <a:t>WFME Recognition Visit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428625" y="1285875"/>
            <a:ext cx="8715375" cy="53578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2400" dirty="0" smtClean="0"/>
              <a:t>Comparative analysis of standards: WFME </a:t>
            </a:r>
            <a:r>
              <a:rPr lang="en-US" altLang="ko-KR" sz="2400" dirty="0" err="1" smtClean="0"/>
              <a:t>vs</a:t>
            </a:r>
            <a:r>
              <a:rPr lang="en-US" altLang="ko-KR" sz="2400" dirty="0" smtClean="0"/>
              <a:t> KIMEE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Self study group prepare documents in Korean first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Translated all documents in English by professionals 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2015 Nov. 30 – 2015 Dec. 4  Recognition visit by WFME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Observing KIMEE site visit for </a:t>
            </a:r>
            <a:r>
              <a:rPr lang="en-US" altLang="ko-KR" sz="2400" dirty="0" err="1" smtClean="0"/>
              <a:t>Kyemyung</a:t>
            </a:r>
            <a:r>
              <a:rPr lang="en-US" altLang="ko-KR" sz="2400" dirty="0" smtClean="0"/>
              <a:t> Med. College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3 assessors from WFME with 3 interpreters from KIMEE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WFME team attended decision-making committee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697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KIMEE Time Table for WFME Recognition</a:t>
            </a:r>
            <a:endParaRPr lang="ko-KR" altLang="en-US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292793"/>
              </p:ext>
            </p:extLst>
          </p:nvPr>
        </p:nvGraphicFramePr>
        <p:xfrm>
          <a:off x="539553" y="1397000"/>
          <a:ext cx="8352927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5"/>
                <a:gridCol w="1944216"/>
                <a:gridCol w="3024336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dirty="0" smtClean="0"/>
                        <a:t>Self-study group for WFME recognition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2015 March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Comparative study on</a:t>
                      </a:r>
                      <a:r>
                        <a:rPr lang="en-US" altLang="ko-KR" baseline="0" dirty="0" smtClean="0"/>
                        <a:t> standards &amp; procedure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Study group activities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 meetings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Writing</a:t>
                      </a:r>
                      <a:r>
                        <a:rPr lang="en-US" altLang="ko-KR" baseline="0" dirty="0" smtClean="0"/>
                        <a:t> self-study report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Translation of self-study report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2015 Oct.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Professional translator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Submission of self-study report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2015 Nov.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Submission</a:t>
                      </a:r>
                      <a:r>
                        <a:rPr lang="en-US" altLang="ko-KR" baseline="0" dirty="0" smtClean="0"/>
                        <a:t> &amp; t</a:t>
                      </a:r>
                      <a:r>
                        <a:rPr lang="en-US" altLang="ko-KR" dirty="0" smtClean="0"/>
                        <a:t>ransaction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Site visit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2015 Nov. 30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Evaluating</a:t>
                      </a:r>
                      <a:r>
                        <a:rPr lang="en-US" altLang="ko-KR" baseline="0" dirty="0" smtClean="0"/>
                        <a:t> accreditation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Decision making committee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2015 Dec. 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Observing decision making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WFME draft report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2016 March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Fact-checking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KIMEE</a:t>
                      </a:r>
                      <a:r>
                        <a:rPr lang="en-US" altLang="ko-KR" baseline="0" dirty="0" smtClean="0"/>
                        <a:t> Feedback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2016 April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Accepting recommendation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Final decision from</a:t>
                      </a:r>
                      <a:r>
                        <a:rPr lang="en-US" altLang="ko-KR" baseline="0" dirty="0" smtClean="0"/>
                        <a:t> WFME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?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712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Visiting Schedule for Assessment Team of WFME</a:t>
            </a:r>
            <a:endParaRPr lang="ko-KR" altLang="en-US" sz="2400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767798"/>
              </p:ext>
            </p:extLst>
          </p:nvPr>
        </p:nvGraphicFramePr>
        <p:xfrm>
          <a:off x="464712" y="1556792"/>
          <a:ext cx="8211743" cy="4976935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587172"/>
                <a:gridCol w="1587172"/>
                <a:gridCol w="5037399"/>
              </a:tblGrid>
              <a:tr h="229324">
                <a:tc>
                  <a:txBody>
                    <a:bodyPr/>
                    <a:lstStyle/>
                    <a:p>
                      <a:pPr algn="ctr" fontAlgn="base" latinLnBrk="0"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ase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Time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ase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Meeting details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23927">
                <a:tc rowSpan="4"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1200" dirty="0" smtClean="0">
                          <a:effectLst/>
                        </a:rPr>
                        <a:t>Monday, 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1200" dirty="0" smtClean="0">
                          <a:effectLst/>
                        </a:rPr>
                        <a:t>30</a:t>
                      </a:r>
                      <a:r>
                        <a:rPr lang="en-US" altLang="ko-KR" sz="1400" b="0" kern="1200" baseline="0" dirty="0" smtClean="0">
                          <a:effectLst/>
                        </a:rPr>
                        <a:t> </a:t>
                      </a:r>
                      <a:r>
                        <a:rPr lang="en-US" altLang="ko-KR" sz="1400" b="0" kern="1200" dirty="0" smtClean="0">
                          <a:effectLst/>
                        </a:rPr>
                        <a:t>November 2015 (Day 1)</a:t>
                      </a:r>
                      <a:endParaRPr lang="ko-KR" altLang="ko-KR" sz="1400" b="0" kern="1200" dirty="0" smtClean="0">
                        <a:effectLst/>
                      </a:endParaRPr>
                    </a:p>
                    <a:p>
                      <a:pPr algn="l" fontAlgn="base" latinLnBrk="0">
                        <a:spcAft>
                          <a:spcPts val="0"/>
                        </a:spcAft>
                      </a:pPr>
                      <a:endParaRPr lang="ko-KR" sz="800" b="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11:30-13:30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Meeting with Executive members of KIMEE</a:t>
                      </a:r>
                      <a:endParaRPr lang="ko-KR" sz="1000" kern="100" dirty="0">
                        <a:effectLst/>
                      </a:endParaRPr>
                    </a:p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Lunch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62993">
                <a:tc vMerge="1"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13:30-15:30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Leave for Daegu 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55738">
                <a:tc vMerge="1"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16:00-17:00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Move to </a:t>
                      </a:r>
                      <a:r>
                        <a:rPr lang="en-US" sz="1000" kern="100" dirty="0" smtClean="0">
                          <a:effectLst/>
                        </a:rPr>
                        <a:t>School </a:t>
                      </a:r>
                      <a:r>
                        <a:rPr lang="en-US" sz="1000" kern="100" dirty="0">
                          <a:effectLst/>
                        </a:rPr>
                        <a:t>of Medicine, </a:t>
                      </a:r>
                      <a:r>
                        <a:rPr lang="en-US" sz="1000" kern="100" dirty="0" err="1">
                          <a:effectLst/>
                        </a:rPr>
                        <a:t>Keimyung</a:t>
                      </a:r>
                      <a:r>
                        <a:rPr lang="en-US" sz="1000" kern="100" dirty="0">
                          <a:effectLst/>
                        </a:rPr>
                        <a:t> University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55738">
                <a:tc vMerge="1"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17:00-18:00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Meeting with </a:t>
                      </a:r>
                      <a:r>
                        <a:rPr lang="en-US" sz="1000" kern="100" dirty="0" smtClean="0">
                          <a:effectLst/>
                        </a:rPr>
                        <a:t>site </a:t>
                      </a:r>
                      <a:r>
                        <a:rPr lang="en-US" sz="1000" kern="100" dirty="0">
                          <a:effectLst/>
                        </a:rPr>
                        <a:t>visit team of KIMEE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9762">
                <a:tc rowSpan="10"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1200" dirty="0" smtClean="0">
                          <a:effectLst/>
                        </a:rPr>
                        <a:t/>
                      </a:r>
                      <a:br>
                        <a:rPr lang="en-US" altLang="ko-KR" sz="1400" b="0" kern="1200" dirty="0" smtClean="0">
                          <a:effectLst/>
                        </a:rPr>
                      </a:br>
                      <a:r>
                        <a:rPr lang="en-US" altLang="ko-KR" sz="1400" b="0" kern="1200" dirty="0" smtClean="0">
                          <a:effectLst/>
                        </a:rPr>
                        <a:t>Tuesday, 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1200" dirty="0" smtClean="0">
                          <a:effectLst/>
                        </a:rPr>
                        <a:t>1 December 2015 (Day 2)</a:t>
                      </a:r>
                      <a:endParaRPr lang="ko-KR" altLang="ko-KR" sz="1400" b="0" kern="1200" dirty="0" smtClean="0">
                        <a:effectLst/>
                      </a:endParaRPr>
                    </a:p>
                    <a:p>
                      <a:pPr algn="l" fontAlgn="base" latinLnBrk="0">
                        <a:spcAft>
                          <a:spcPts val="0"/>
                        </a:spcAft>
                      </a:pPr>
                      <a:endParaRPr lang="ko-KR" sz="800" b="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08:00-09:00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Move to School of Medicine, </a:t>
                      </a:r>
                      <a:r>
                        <a:rPr lang="en-US" sz="1000" kern="100" dirty="0" err="1">
                          <a:effectLst/>
                        </a:rPr>
                        <a:t>Keimyung</a:t>
                      </a:r>
                      <a:r>
                        <a:rPr lang="en-US" sz="1000" kern="100" dirty="0">
                          <a:effectLst/>
                        </a:rPr>
                        <a:t> University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5963">
                <a:tc vMerge="1"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09:00-10:00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Meet with Dean and Director of Medical program, Briefing of the school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9762">
                <a:tc vMerge="1"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u="sng" kern="100" dirty="0">
                          <a:effectLst/>
                        </a:rPr>
                        <a:t>10:00-12:00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R="25400"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Discussion for evaluation</a:t>
                      </a:r>
                      <a:endParaRPr lang="ko-KR" sz="1000" kern="100" dirty="0">
                        <a:effectLst/>
                      </a:endParaRPr>
                    </a:p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Area : 1. College Operation System (1)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9762">
                <a:tc vMerge="1"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u="sng" kern="100" dirty="0">
                          <a:effectLst/>
                        </a:rPr>
                        <a:t>12:00-13:30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Lunch</a:t>
                      </a:r>
                      <a:endParaRPr lang="ko-KR" sz="1000" kern="100" dirty="0">
                        <a:effectLst/>
                      </a:endParaRPr>
                    </a:p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u="sng" kern="100" dirty="0">
                          <a:effectLst/>
                        </a:rPr>
                        <a:t>Brief campus </a:t>
                      </a:r>
                      <a:r>
                        <a:rPr lang="en-US" sz="1000" u="sng" kern="100" dirty="0" smtClean="0">
                          <a:effectLst/>
                        </a:rPr>
                        <a:t>tour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67215">
                <a:tc vMerge="1"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13:30-14:20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R="25400"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Discussion for evaluation</a:t>
                      </a:r>
                      <a:endParaRPr lang="ko-KR" sz="1000" kern="100" dirty="0">
                        <a:effectLst/>
                      </a:endParaRPr>
                    </a:p>
                    <a:p>
                      <a:pPr marR="25400"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Area : 2. Basic Medical </a:t>
                      </a:r>
                      <a:r>
                        <a:rPr lang="en-US" sz="1000" kern="0" dirty="0" smtClean="0">
                          <a:effectLst/>
                        </a:rPr>
                        <a:t>Curriculum(1)</a:t>
                      </a:r>
                      <a:r>
                        <a:rPr lang="en-US" sz="1000" kern="100" dirty="0" smtClean="0">
                          <a:effectLst/>
                        </a:rPr>
                        <a:t>/</a:t>
                      </a:r>
                      <a:r>
                        <a:rPr lang="en-US" sz="1000" kern="0" dirty="0" smtClean="0">
                          <a:effectLst/>
                        </a:rPr>
                        <a:t>2-1 </a:t>
                      </a:r>
                      <a:r>
                        <a:rPr lang="en-US" sz="1000" kern="0" dirty="0">
                          <a:effectLst/>
                        </a:rPr>
                        <a:t>Curriculum </a:t>
                      </a:r>
                      <a:r>
                        <a:rPr lang="en-US" sz="1000" kern="0" dirty="0" smtClean="0">
                          <a:effectLst/>
                        </a:rPr>
                        <a:t>Summary</a:t>
                      </a:r>
                      <a:r>
                        <a:rPr lang="en-US" sz="1000" kern="100" dirty="0" smtClean="0">
                          <a:effectLst/>
                        </a:rPr>
                        <a:t>/</a:t>
                      </a:r>
                      <a:r>
                        <a:rPr lang="en-US" sz="1000" kern="0" dirty="0" smtClean="0">
                          <a:effectLst/>
                        </a:rPr>
                        <a:t>2-2 </a:t>
                      </a:r>
                      <a:r>
                        <a:rPr lang="en-US" sz="1000" kern="0" dirty="0">
                          <a:effectLst/>
                        </a:rPr>
                        <a:t>Curriculum Development and Support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9762">
                <a:tc vMerge="1"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14:20-15:10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R="25400"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Discussion for evaluation</a:t>
                      </a:r>
                      <a:endParaRPr lang="ko-KR" sz="1000" kern="100" dirty="0">
                        <a:effectLst/>
                      </a:endParaRPr>
                    </a:p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Area : 2. Basic Medical Curriculum (</a:t>
                      </a:r>
                      <a:r>
                        <a:rPr lang="en-US" sz="1000" kern="0" dirty="0" smtClean="0">
                          <a:effectLst/>
                        </a:rPr>
                        <a:t>2)</a:t>
                      </a:r>
                      <a:r>
                        <a:rPr lang="en-US" sz="1000" kern="100" dirty="0" smtClean="0">
                          <a:effectLst/>
                        </a:rPr>
                        <a:t>/</a:t>
                      </a:r>
                      <a:r>
                        <a:rPr lang="en-US" sz="1000" kern="0" dirty="0" smtClean="0">
                          <a:effectLst/>
                        </a:rPr>
                        <a:t>2-3 </a:t>
                      </a:r>
                      <a:r>
                        <a:rPr lang="en-US" sz="1000" kern="0" dirty="0">
                          <a:effectLst/>
                        </a:rPr>
                        <a:t>Curriculum Composition and Operation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55738">
                <a:tc vMerge="1"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15:10-15:30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Coffee Break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9762">
                <a:tc vMerge="1"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15:30-17:10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R="25400"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Discussion for evaluation</a:t>
                      </a:r>
                      <a:endParaRPr lang="ko-KR" sz="1000" kern="100" dirty="0">
                        <a:effectLst/>
                      </a:endParaRPr>
                    </a:p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Area : 2. Basic Medical Curriculum (2</a:t>
                      </a:r>
                      <a:r>
                        <a:rPr lang="en-US" sz="1000" kern="0" dirty="0" smtClean="0">
                          <a:effectLst/>
                        </a:rPr>
                        <a:t>)</a:t>
                      </a:r>
                      <a:r>
                        <a:rPr lang="en-US" sz="1000" kern="100" dirty="0" smtClean="0">
                          <a:effectLst/>
                        </a:rPr>
                        <a:t>/</a:t>
                      </a:r>
                      <a:r>
                        <a:rPr lang="en-US" sz="1000" kern="0" dirty="0" smtClean="0">
                          <a:effectLst/>
                        </a:rPr>
                        <a:t> </a:t>
                      </a:r>
                      <a:r>
                        <a:rPr lang="en-US" sz="1000" kern="0" dirty="0">
                          <a:effectLst/>
                        </a:rPr>
                        <a:t>2-3 Curriculum Composition and Operation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55738">
                <a:tc vMerge="1"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u="sng" kern="100" dirty="0">
                          <a:effectLst/>
                        </a:rPr>
                        <a:t>18:00-19:00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Dinner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9762">
                <a:tc vMerge="1"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u="sng" kern="100" dirty="0">
                          <a:effectLst/>
                        </a:rPr>
                        <a:t>19:00-21:00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Debrief</a:t>
                      </a:r>
                      <a:endParaRPr lang="ko-KR" sz="1000" kern="100" dirty="0">
                        <a:effectLst/>
                      </a:endParaRPr>
                    </a:p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Assessment team meeting and writing report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9762">
                <a:tc rowSpan="4">
                  <a:txBody>
                    <a:bodyPr/>
                    <a:lstStyle/>
                    <a:p>
                      <a:pPr algn="l" fontAlgn="base" latinLnBrk="0">
                        <a:spcAft>
                          <a:spcPts val="0"/>
                        </a:spcAft>
                      </a:pPr>
                      <a:r>
                        <a:rPr lang="en-US" altLang="ko-KR" sz="1400" b="0" kern="100" dirty="0" smtClean="0">
                          <a:effectLst/>
                          <a:latin typeface="+mn-lt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Friday, </a:t>
                      </a:r>
                    </a:p>
                    <a:p>
                      <a:pPr algn="l" fontAlgn="base" latinLnBrk="0">
                        <a:spcAft>
                          <a:spcPts val="0"/>
                        </a:spcAft>
                      </a:pPr>
                      <a:r>
                        <a:rPr lang="en-US" altLang="ko-KR" sz="1400" b="0" kern="100" dirty="0" smtClean="0">
                          <a:effectLst/>
                          <a:latin typeface="+mn-lt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 December 2015 (Day 5)</a:t>
                      </a:r>
                      <a:endParaRPr lang="en-US" altLang="ko-KR" sz="1400" b="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09:00-10:00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Review and finalize findings</a:t>
                      </a:r>
                      <a:endParaRPr lang="ko-KR" sz="1000" kern="100" dirty="0">
                        <a:effectLst/>
                      </a:endParaRPr>
                    </a:p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Present preliminary statement of findings to the committee &amp; </a:t>
                      </a:r>
                      <a:r>
                        <a:rPr lang="en-US" sz="1000" kern="100" dirty="0" err="1">
                          <a:effectLst/>
                        </a:rPr>
                        <a:t>Keimyung</a:t>
                      </a:r>
                      <a:r>
                        <a:rPr lang="en-US" sz="1000" kern="100" dirty="0">
                          <a:effectLst/>
                        </a:rPr>
                        <a:t> University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55738">
                <a:tc vMerge="1">
                  <a:txBody>
                    <a:bodyPr/>
                    <a:lstStyle/>
                    <a:p>
                      <a:pPr algn="l" fontAlgn="base" latinLnBrk="0">
                        <a:spcAft>
                          <a:spcPts val="0"/>
                        </a:spcAft>
                      </a:pPr>
                      <a:endParaRPr lang="en-US" altLang="ko-KR" sz="1100" b="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10:00-12:30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Move to </a:t>
                      </a:r>
                      <a:r>
                        <a:rPr lang="en-US" sz="1000" kern="100" dirty="0" smtClean="0">
                          <a:effectLst/>
                        </a:rPr>
                        <a:t>Seoul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04751">
                <a:tc vMerge="1"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13:00-15:00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Observation of Decision Committee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55738">
                <a:tc vMerge="1"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15:00-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 fontAlgn="base" latinLnBrk="0">
                        <a:spcAft>
                          <a:spcPts val="0"/>
                        </a:spcAft>
                      </a:pPr>
                      <a:r>
                        <a:rPr lang="en-US" sz="1000" kern="0" dirty="0">
                          <a:effectLst/>
                        </a:rPr>
                        <a:t>Site Visit team to travel home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467544" y="980728"/>
            <a:ext cx="7848872" cy="469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 latinLnBrk="0"/>
            <a:endParaRPr lang="ko-KR" altLang="ko-KR" sz="1050" kern="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 latinLnBrk="0"/>
            <a:r>
              <a:rPr lang="en-US" altLang="ko-KR" sz="14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Monday, 30 November ~ Friday, 4 December 2015</a:t>
            </a:r>
            <a:endParaRPr lang="ko-KR" altLang="ko-KR" sz="1050" kern="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52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 smtClean="0"/>
              <a:t>WFME </a:t>
            </a:r>
            <a:r>
              <a:rPr lang="en-US" altLang="ko-KR" sz="3200" smtClean="0"/>
              <a:t>Team Suggestions for Q.I.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428625" y="1285875"/>
            <a:ext cx="8715375" cy="53578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2400" dirty="0" smtClean="0"/>
              <a:t>A larger sample for faculty interviews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Random sampling of students for interviews 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More attention to the incidents of students reported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Complementary medicine: not in medical humanities 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Job description for team secretary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Major change report not 1 mo. in advance, but 3 mo.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Allow team chair to remain in decision-making committee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Outdated English language section of KIMEE website</a:t>
            </a:r>
          </a:p>
          <a:p>
            <a:pPr marL="0" indent="0">
              <a:lnSpc>
                <a:spcPct val="150000"/>
              </a:lnSpc>
              <a:buNone/>
            </a:pP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4800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Impact of WFME Recognition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428625" y="1285875"/>
            <a:ext cx="8715375" cy="53578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2400" dirty="0" smtClean="0"/>
              <a:t>Good suggestions for quality improvement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Better understanding of  our own organization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Improved decision-making process by feedback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KIMEE staff capacity-building for globalization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Good learning experience from </a:t>
            </a:r>
            <a:r>
              <a:rPr lang="en-US" altLang="ko-KR" sz="2400" dirty="0"/>
              <a:t>recognition </a:t>
            </a:r>
            <a:r>
              <a:rPr lang="en-US" altLang="ko-KR" sz="2400" dirty="0" smtClean="0"/>
              <a:t>process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Augmented </a:t>
            </a:r>
            <a:r>
              <a:rPr lang="en-US" altLang="ko-KR" sz="2400" dirty="0"/>
              <a:t>self-esteem of KIMEE</a:t>
            </a:r>
          </a:p>
          <a:p>
            <a:pPr>
              <a:lnSpc>
                <a:spcPct val="150000"/>
              </a:lnSpc>
            </a:pPr>
            <a:endParaRPr lang="en-US" altLang="ko-KR" sz="2400" dirty="0" smtClean="0"/>
          </a:p>
        </p:txBody>
      </p:sp>
    </p:spTree>
    <p:extLst>
      <p:ext uri="{BB962C8B-B14F-4D97-AF65-F5344CB8AC3E}">
        <p14:creationId xmlns:p14="http://schemas.microsoft.com/office/powerpoint/2010/main" val="305065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Expected Outcome from WFME Recognition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428625" y="1428736"/>
            <a:ext cx="8358217" cy="52149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2400" dirty="0" smtClean="0"/>
              <a:t>Gaining more trust from government and public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More support from professional societies</a:t>
            </a:r>
          </a:p>
          <a:p>
            <a:pPr>
              <a:lnSpc>
                <a:spcPct val="150000"/>
              </a:lnSpc>
            </a:pPr>
            <a:r>
              <a:rPr lang="en-US" altLang="ko-KR" sz="2400" dirty="0"/>
              <a:t>Adopting WFME global standards </a:t>
            </a:r>
            <a:r>
              <a:rPr lang="en-US" altLang="ko-KR" sz="2400" dirty="0" smtClean="0"/>
              <a:t>&gt;2018</a:t>
            </a:r>
            <a:endParaRPr lang="en-US" altLang="ko-KR" sz="2400" dirty="0"/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Move toward ‘Outcome-Oriented Accreditation’ 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Focusing on ‘Outcome and CQI’ rather than requirements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Impact on PGME, CPD accreditation</a:t>
            </a:r>
          </a:p>
        </p:txBody>
      </p:sp>
    </p:spTree>
    <p:extLst>
      <p:ext uri="{BB962C8B-B14F-4D97-AF65-F5344CB8AC3E}">
        <p14:creationId xmlns:p14="http://schemas.microsoft.com/office/powerpoint/2010/main" val="409172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제목 1"/>
          <p:cNvSpPr txBox="1">
            <a:spLocks/>
          </p:cNvSpPr>
          <p:nvPr/>
        </p:nvSpPr>
        <p:spPr>
          <a:xfrm>
            <a:off x="808892" y="2247419"/>
            <a:ext cx="7526216" cy="13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spcBef>
                <a:spcPct val="0"/>
              </a:spcBef>
              <a:buNone/>
              <a:defRPr sz="2800" b="1" i="0" kern="1200">
                <a:solidFill>
                  <a:srgbClr val="5E4879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algn="ctr"/>
            <a:r>
              <a:rPr lang="en-US" altLang="ko-KR" sz="6000" dirty="0" smtClean="0">
                <a:solidFill>
                  <a:srgbClr val="4F81BD">
                    <a:lumMod val="50000"/>
                  </a:srgbClr>
                </a:solidFill>
                <a:ea typeface="함초롬돋움" pitchFamily="50" charset="-127"/>
              </a:rPr>
              <a:t>Thanks</a:t>
            </a:r>
            <a:endParaRPr lang="ko-KR" altLang="en-US" sz="6000" dirty="0">
              <a:solidFill>
                <a:srgbClr val="4F81BD">
                  <a:lumMod val="50000"/>
                </a:srgbClr>
              </a:solidFill>
              <a:ea typeface="함초롬돋움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39761" y="3645024"/>
            <a:ext cx="4431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b="1" dirty="0" smtClean="0">
                <a:solidFill>
                  <a:srgbClr val="8064A2">
                    <a:lumMod val="50000"/>
                  </a:srgbClr>
                </a:solidFill>
                <a:cs typeface="Arial" panose="020B0604020202020204" pitchFamily="34" charset="0"/>
              </a:rPr>
              <a:t>dsahn@korea.ac.kr</a:t>
            </a:r>
            <a:endParaRPr lang="ko-KR" altLang="en-US" sz="3600" b="1" dirty="0">
              <a:solidFill>
                <a:srgbClr val="8064A2">
                  <a:lumMod val="50000"/>
                </a:srgb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55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KIMEE: Organizational Profile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395536" y="1095523"/>
            <a:ext cx="8715375" cy="53578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2400" dirty="0" smtClean="0"/>
              <a:t>Established in 1997 against MOE policy of rapid expansion of medical schools in short time (70s-90s)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Study Group – Accreditation Board - KIMEE 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Registered MOH 2004, Certified MOE 2014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Official BME accrediting agency of S. Korea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4 FTE, 7 committees, 56 committee members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Annually 100-150 meetings &amp; W/S, 530 assessors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0819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Accreditation: Korean Context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395536" y="1571612"/>
            <a:ext cx="8280920" cy="422152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2400" dirty="0"/>
              <a:t>First standards </a:t>
            </a:r>
            <a:r>
              <a:rPr lang="en-US" altLang="ko-KR" sz="2400" dirty="0" smtClean="0"/>
              <a:t>developed: 1999</a:t>
            </a:r>
            <a:r>
              <a:rPr lang="en-US" altLang="ko-KR" sz="2400" dirty="0"/>
              <a:t>, pilot </a:t>
            </a:r>
            <a:r>
              <a:rPr lang="en-US" altLang="ko-KR" sz="2400" dirty="0" smtClean="0"/>
              <a:t>accreditation: </a:t>
            </a:r>
            <a:r>
              <a:rPr lang="en-US" altLang="ko-KR" sz="2400" dirty="0"/>
              <a:t>2000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Many prescriptive standards for Input &amp; Process 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Accreditation for 41 schools, 75% private medical school 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Mandatory </a:t>
            </a:r>
            <a:r>
              <a:rPr lang="en-US" altLang="ko-KR" sz="2400" dirty="0"/>
              <a:t>program evaluation by health </a:t>
            </a:r>
            <a:r>
              <a:rPr lang="en-US" altLang="ko-KR" sz="2400" dirty="0" smtClean="0"/>
              <a:t>law, </a:t>
            </a:r>
            <a:r>
              <a:rPr lang="en-US" altLang="ko-KR" sz="2400" dirty="0"/>
              <a:t>MOH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Standards for introduction of OBE &amp; CQI since 2012</a:t>
            </a:r>
          </a:p>
        </p:txBody>
      </p:sp>
    </p:spTree>
    <p:extLst>
      <p:ext uri="{BB962C8B-B14F-4D97-AF65-F5344CB8AC3E}">
        <p14:creationId xmlns:p14="http://schemas.microsoft.com/office/powerpoint/2010/main" val="21093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+mj-lt"/>
                <a:cs typeface="Arial" charset="0"/>
              </a:rPr>
              <a:t>BME Accreditation in Korea</a:t>
            </a:r>
            <a:endParaRPr sz="2000" dirty="0">
              <a:latin typeface="+mj-lt"/>
              <a:cs typeface="Arial" charset="0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099645"/>
              </p:ext>
            </p:extLst>
          </p:nvPr>
        </p:nvGraphicFramePr>
        <p:xfrm>
          <a:off x="630805" y="1412776"/>
          <a:ext cx="8045649" cy="4680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944"/>
                <a:gridCol w="1672315"/>
                <a:gridCol w="1609130"/>
                <a:gridCol w="1609130"/>
                <a:gridCol w="1609130"/>
              </a:tblGrid>
              <a:tr h="936868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altLang="ko-KR" sz="1600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 </a:t>
                      </a:r>
                      <a:r>
                        <a:rPr lang="en-US" altLang="ko-K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</a:p>
                    <a:p>
                      <a:pPr algn="ctr" latinLnBrk="1"/>
                      <a:r>
                        <a:rPr lang="en-US" altLang="ko-K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2000-2006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altLang="ko-KR" sz="1600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 </a:t>
                      </a:r>
                      <a:r>
                        <a:rPr lang="en-US" altLang="ko-K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2007-2011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 2</a:t>
                      </a:r>
                      <a:r>
                        <a:rPr lang="en-US" altLang="ko-KR" sz="1600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</a:t>
                      </a:r>
                      <a:r>
                        <a:rPr lang="en-US" altLang="ko-K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2012-2017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Future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&gt;2018</a:t>
                      </a:r>
                      <a:endParaRPr lang="en-US" altLang="ko-KR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749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Standards</a:t>
                      </a:r>
                      <a:endParaRPr lang="ko-KR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ko-KR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</a:t>
                      </a:r>
                      <a:endParaRPr lang="ko-KR" altLang="en-US" sz="16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  <a:endParaRPr lang="ko-KR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WFME</a:t>
                      </a:r>
                      <a:endParaRPr lang="ko-KR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749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Site visit</a:t>
                      </a:r>
                      <a:endParaRPr lang="ko-KR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2days</a:t>
                      </a:r>
                      <a:endParaRPr lang="ko-KR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3days</a:t>
                      </a:r>
                      <a:endParaRPr lang="ko-KR" altLang="en-U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4days</a:t>
                      </a:r>
                      <a:endParaRPr lang="ko-KR" altLang="en-U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5days</a:t>
                      </a:r>
                      <a:endParaRPr lang="ko-KR" altLang="en-U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6636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Accreditation status</a:t>
                      </a:r>
                      <a:endParaRPr lang="ko-KR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 4yr Conditional</a:t>
                      </a:r>
                      <a:endParaRPr lang="ko-KR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3yr, 5yr Conditional +/-</a:t>
                      </a:r>
                      <a:endParaRPr lang="ko-KR" altLang="en-U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4yr, 6yr Conditional +/-</a:t>
                      </a:r>
                      <a:endParaRPr lang="ko-KR" altLang="en-U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 10yr Conditional +/-</a:t>
                      </a:r>
                      <a:endParaRPr lang="ko-KR" altLang="en-U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15109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Evaluation</a:t>
                      </a:r>
                      <a:endParaRPr lang="ko-KR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Input-oriented</a:t>
                      </a:r>
                      <a:endParaRPr lang="ko-KR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 + Process- oriented</a:t>
                      </a:r>
                      <a:endParaRPr lang="ko-KR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 + Outcome-oriented</a:t>
                      </a:r>
                      <a:endParaRPr lang="ko-KR" altLang="en-U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Outcome-oriented Accreditation</a:t>
                      </a:r>
                      <a:r>
                        <a:rPr lang="en-US" altLang="ko-K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System</a:t>
                      </a:r>
                      <a:endParaRPr lang="ko-KR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979066">
                <a:tc>
                  <a:txBody>
                    <a:bodyPr/>
                    <a:lstStyle/>
                    <a:p>
                      <a:pPr algn="ctr" latinLnBrk="1"/>
                      <a:endParaRPr lang="ko-KR" altLang="en-US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CQI+ Progress</a:t>
                      </a:r>
                      <a:r>
                        <a:rPr lang="en-US" altLang="ko-K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Report +</a:t>
                      </a:r>
                    </a:p>
                    <a:p>
                      <a:pPr algn="l" latinLnBrk="1"/>
                      <a:r>
                        <a:rPr lang="en-US" altLang="ko-K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 Report</a:t>
                      </a:r>
                      <a:endParaRPr lang="ko-KR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 +CQI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12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Evaluations of Accreditation by KIMEE</a:t>
            </a:r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251520" y="1340768"/>
            <a:ext cx="8561866" cy="4346571"/>
            <a:chOff x="268867" y="1628800"/>
            <a:chExt cx="8561866" cy="4346571"/>
          </a:xfrm>
        </p:grpSpPr>
        <p:grpSp>
          <p:nvGrpSpPr>
            <p:cNvPr id="4" name="그룹 3"/>
            <p:cNvGrpSpPr/>
            <p:nvPr/>
          </p:nvGrpSpPr>
          <p:grpSpPr>
            <a:xfrm>
              <a:off x="268867" y="1628800"/>
              <a:ext cx="8561866" cy="4346571"/>
              <a:chOff x="252172" y="94789"/>
              <a:chExt cx="8561866" cy="5094474"/>
            </a:xfrm>
          </p:grpSpPr>
          <p:grpSp>
            <p:nvGrpSpPr>
              <p:cNvPr id="5" name="그룹 4"/>
              <p:cNvGrpSpPr/>
              <p:nvPr/>
            </p:nvGrpSpPr>
            <p:grpSpPr>
              <a:xfrm>
                <a:off x="3547053" y="2025071"/>
                <a:ext cx="2053017" cy="1859420"/>
                <a:chOff x="3146230" y="2016226"/>
                <a:chExt cx="2053017" cy="1859420"/>
              </a:xfrm>
            </p:grpSpPr>
            <p:sp>
              <p:nvSpPr>
                <p:cNvPr id="18" name="타원 17"/>
                <p:cNvSpPr/>
                <p:nvPr/>
              </p:nvSpPr>
              <p:spPr>
                <a:xfrm>
                  <a:off x="3168337" y="2016226"/>
                  <a:ext cx="1994900" cy="1859420"/>
                </a:xfrm>
                <a:prstGeom prst="ellips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9" name="타원 4"/>
                <p:cNvSpPr/>
                <p:nvPr/>
              </p:nvSpPr>
              <p:spPr>
                <a:xfrm>
                  <a:off x="3146230" y="2260947"/>
                  <a:ext cx="2053017" cy="1314808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06680" tIns="106680" rIns="106680" bIns="106680" numCol="1" spcCol="1270" anchor="ctr" anchorCtr="0">
                  <a:noAutofit/>
                </a:bodyPr>
                <a:lstStyle/>
                <a:p>
                  <a:pPr algn="ctr" defTabSz="1866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altLang="ko-KR" sz="2200" b="1" dirty="0" smtClean="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BME</a:t>
                  </a:r>
                </a:p>
                <a:p>
                  <a:pPr algn="ctr" defTabSz="1866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altLang="ko-KR" sz="2200" b="1" dirty="0" smtClean="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Accreditation</a:t>
                  </a:r>
                  <a:endParaRPr lang="ko-KR" altLang="en-US" sz="2200" b="1" dirty="0">
                    <a:solidFill>
                      <a:prstClr val="black"/>
                    </a:solidFill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6" name="그룹 5"/>
              <p:cNvGrpSpPr/>
              <p:nvPr/>
            </p:nvGrpSpPr>
            <p:grpSpPr>
              <a:xfrm>
                <a:off x="3132492" y="94789"/>
                <a:ext cx="2882141" cy="1013824"/>
                <a:chOff x="2634129" y="-114307"/>
                <a:chExt cx="2882141" cy="1548323"/>
              </a:xfrm>
            </p:grpSpPr>
            <p:sp>
              <p:nvSpPr>
                <p:cNvPr id="16" name="모서리가 둥근 직사각형 15"/>
                <p:cNvSpPr/>
                <p:nvPr/>
              </p:nvSpPr>
              <p:spPr>
                <a:xfrm>
                  <a:off x="2634129" y="-114307"/>
                  <a:ext cx="2882141" cy="1548323"/>
                </a:xfrm>
                <a:prstGeom prst="round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7" name="모서리가 둥근 직사각형 6"/>
                <p:cNvSpPr/>
                <p:nvPr/>
              </p:nvSpPr>
              <p:spPr>
                <a:xfrm>
                  <a:off x="2735582" y="20406"/>
                  <a:ext cx="2714781" cy="131595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81280" tIns="81280" rIns="81280" bIns="81280" numCol="1" spcCol="1270" anchor="ctr" anchorCtr="0">
                  <a:noAutofit/>
                </a:bodyPr>
                <a:lstStyle/>
                <a:p>
                  <a:pPr algn="ctr" defTabSz="14224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altLang="ko-KR" sz="2400" b="1" dirty="0" smtClean="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Meta-Evaluation</a:t>
                  </a:r>
                  <a:endParaRPr lang="ko-KR" altLang="en-US" sz="2400" b="1" dirty="0">
                    <a:solidFill>
                      <a:prstClr val="black"/>
                    </a:solidFill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" name="그룹 6"/>
              <p:cNvGrpSpPr/>
              <p:nvPr/>
            </p:nvGrpSpPr>
            <p:grpSpPr>
              <a:xfrm>
                <a:off x="252172" y="3877314"/>
                <a:ext cx="2713200" cy="1311947"/>
                <a:chOff x="-216024" y="3140219"/>
                <a:chExt cx="2713200" cy="2003621"/>
              </a:xfrm>
            </p:grpSpPr>
            <p:sp>
              <p:nvSpPr>
                <p:cNvPr id="14" name="모서리가 둥근 직사각형 13"/>
                <p:cNvSpPr/>
                <p:nvPr/>
              </p:nvSpPr>
              <p:spPr>
                <a:xfrm>
                  <a:off x="-144016" y="3140219"/>
                  <a:ext cx="2580856" cy="2003617"/>
                </a:xfrm>
                <a:prstGeom prst="roundRect">
                  <a:avLst/>
                </a:prstGeom>
                <a:solidFill>
                  <a:schemeClr val="accent3">
                    <a:lumMod val="75000"/>
                  </a:schemeClr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rgbClr r="0" g="0" b="0"/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5" name="모서리가 둥근 직사각형 8"/>
                <p:cNvSpPr/>
                <p:nvPr/>
              </p:nvSpPr>
              <p:spPr>
                <a:xfrm>
                  <a:off x="-216024" y="3223900"/>
                  <a:ext cx="2713200" cy="1919940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76200" tIns="76200" rIns="76200" bIns="76200" numCol="1" spcCol="1270" anchor="ctr" anchorCtr="0">
                  <a:noAutofit/>
                </a:bodyPr>
                <a:lstStyle/>
                <a:p>
                  <a:pPr algn="ctr" defTabSz="13335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altLang="ko-KR" sz="2000" b="1" dirty="0" smtClean="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Accreditor</a:t>
                  </a:r>
                </a:p>
                <a:p>
                  <a:pPr algn="ctr" defTabSz="13335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altLang="ko-KR" sz="2000" b="1" dirty="0" smtClean="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Internal Review</a:t>
                  </a:r>
                </a:p>
                <a:p>
                  <a:pPr algn="ctr" defTabSz="13335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altLang="ko-KR" sz="2000" b="1" dirty="0" smtClean="0">
                      <a:solidFill>
                        <a:prstClr val="black"/>
                      </a:solidFill>
                      <a:cs typeface="Arial" panose="020B0604020202020204" pitchFamily="34" charset="0"/>
                    </a:rPr>
                    <a:t>KIMEE</a:t>
                  </a:r>
                </a:p>
              </p:txBody>
            </p:sp>
          </p:grpSp>
          <p:sp>
            <p:nvSpPr>
              <p:cNvPr id="12" name="모서리가 둥근 직사각형 11"/>
              <p:cNvSpPr/>
              <p:nvPr/>
            </p:nvSpPr>
            <p:spPr>
              <a:xfrm>
                <a:off x="6036833" y="3867460"/>
                <a:ext cx="2777205" cy="1321803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9" name="위쪽/아래쪽 화살표 8"/>
              <p:cNvSpPr/>
              <p:nvPr/>
            </p:nvSpPr>
            <p:spPr>
              <a:xfrm rot="2692770">
                <a:off x="3102195" y="3137271"/>
                <a:ext cx="439410" cy="894664"/>
              </a:xfrm>
              <a:prstGeom prst="upDown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위쪽/아래쪽 화살표 9"/>
              <p:cNvSpPr/>
              <p:nvPr/>
            </p:nvSpPr>
            <p:spPr>
              <a:xfrm rot="18907230" flipH="1">
                <a:off x="5591615" y="3137270"/>
                <a:ext cx="439410" cy="894664"/>
              </a:xfrm>
              <a:prstGeom prst="upDown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위쪽/아래쪽 화살표 10"/>
              <p:cNvSpPr/>
              <p:nvPr/>
            </p:nvSpPr>
            <p:spPr>
              <a:xfrm>
                <a:off x="4346905" y="1217216"/>
                <a:ext cx="439410" cy="807855"/>
              </a:xfrm>
              <a:prstGeom prst="upDown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6110705" y="5019043"/>
              <a:ext cx="2656374" cy="9294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16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Medical schools’ review</a:t>
              </a:r>
            </a:p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16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Korean Association of </a:t>
              </a:r>
            </a:p>
            <a:p>
              <a:pPr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16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Medical Colleges</a:t>
              </a:r>
              <a:endParaRPr lang="en-US" altLang="ko-KR" sz="1600" b="1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1656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Evaluations of Accreditation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76296247"/>
              </p:ext>
            </p:extLst>
          </p:nvPr>
        </p:nvGraphicFramePr>
        <p:xfrm>
          <a:off x="539552" y="1556792"/>
          <a:ext cx="8109908" cy="35759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27477"/>
                <a:gridCol w="1788947"/>
                <a:gridCol w="2016224"/>
                <a:gridCol w="2277260"/>
              </a:tblGrid>
              <a:tr h="43204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/>
                        <a:t>Year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/>
                        <a:t>KIMEE</a:t>
                      </a:r>
                      <a:r>
                        <a:rPr lang="en-US" altLang="ko-KR" b="0" baseline="0" dirty="0" smtClean="0"/>
                        <a:t> Survey</a:t>
                      </a:r>
                      <a:endParaRPr lang="ko-KR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/>
                        <a:t>KAMC</a:t>
                      </a:r>
                      <a:r>
                        <a:rPr lang="en-US" altLang="ko-KR" b="0" baseline="0" dirty="0" smtClean="0"/>
                        <a:t> Survey</a:t>
                      </a:r>
                      <a:endParaRPr lang="ko-KR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/>
                        <a:t>Meta-Evaluation</a:t>
                      </a:r>
                      <a:endParaRPr lang="ko-KR" altLang="en-US" b="0" dirty="0"/>
                    </a:p>
                  </a:txBody>
                  <a:tcPr/>
                </a:tc>
              </a:tr>
              <a:tr h="288032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b="0" dirty="0" smtClean="0"/>
                        <a:t>Accreditor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b="0" dirty="0" smtClean="0"/>
                        <a:t>Medical Schools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b="0" dirty="0" smtClean="0"/>
                        <a:t>Independent Team</a:t>
                      </a:r>
                      <a:endParaRPr lang="ko-KR" altLang="en-US" b="0" dirty="0"/>
                    </a:p>
                  </a:txBody>
                  <a:tcPr anchor="ctr"/>
                </a:tc>
              </a:tr>
              <a:tr h="6468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/>
                        <a:t>2000-2006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b="0" dirty="0" smtClean="0"/>
                        <a:t>Satisfaction</a:t>
                      </a:r>
                      <a:r>
                        <a:rPr lang="en-US" altLang="ko-KR" b="0" baseline="0" dirty="0" smtClean="0"/>
                        <a:t>  70.2%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b="0" dirty="0" smtClean="0"/>
                        <a:t>Improved</a:t>
                      </a:r>
                      <a:r>
                        <a:rPr lang="en-US" altLang="ko-KR" b="0" baseline="0" dirty="0" smtClean="0"/>
                        <a:t> input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b="0" dirty="0" smtClean="0"/>
                        <a:t>Not done</a:t>
                      </a:r>
                      <a:endParaRPr lang="ko-KR" altLang="en-US" b="0" dirty="0"/>
                    </a:p>
                  </a:txBody>
                  <a:tcPr anchor="ctr"/>
                </a:tc>
              </a:tr>
              <a:tr h="121690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/>
                        <a:t>2007-2011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b="0" dirty="0" smtClean="0"/>
                        <a:t>Satisfaction </a:t>
                      </a:r>
                    </a:p>
                    <a:p>
                      <a:pPr algn="l" latinLnBrk="1"/>
                      <a:r>
                        <a:rPr lang="en-US" altLang="ko-KR" b="0" dirty="0" smtClean="0"/>
                        <a:t>Nearly</a:t>
                      </a:r>
                      <a:r>
                        <a:rPr lang="en-US" altLang="ko-KR" b="0" baseline="0" dirty="0" smtClean="0"/>
                        <a:t> </a:t>
                      </a:r>
                      <a:r>
                        <a:rPr lang="en-US" altLang="ko-KR" b="0" dirty="0" smtClean="0"/>
                        <a:t>90%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b="0" dirty="0" smtClean="0"/>
                        <a:t>Accreditation is well-done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b="0" dirty="0" smtClean="0"/>
                        <a:t>Accreditation fairly well-done</a:t>
                      </a:r>
                    </a:p>
                    <a:p>
                      <a:pPr algn="l" latinLnBrk="1"/>
                      <a:r>
                        <a:rPr lang="en-US" altLang="ko-KR" b="0" dirty="0" smtClean="0"/>
                        <a:t>Did not increase</a:t>
                      </a:r>
                      <a:r>
                        <a:rPr lang="en-US" altLang="ko-KR" b="0" baseline="0" dirty="0" smtClean="0"/>
                        <a:t> the value of education</a:t>
                      </a:r>
                      <a:endParaRPr lang="ko-KR" altLang="en-US" b="0" dirty="0"/>
                    </a:p>
                  </a:txBody>
                  <a:tcPr anchor="ctr"/>
                </a:tc>
              </a:tr>
              <a:tr h="86911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/>
                        <a:t>2012-2017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b="0" dirty="0" smtClean="0"/>
                        <a:t>N/A yet</a:t>
                      </a:r>
                      <a:endParaRPr lang="ko-KR" alt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b="0" dirty="0" smtClean="0"/>
                        <a:t>Better understanding of OBE, CQI</a:t>
                      </a:r>
                      <a:endParaRPr lang="ko-KR" altLang="en-US" b="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91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Arial" charset="0"/>
                <a:cs typeface="Arial" charset="0"/>
              </a:rPr>
              <a:t>Limitation of Evaluations</a:t>
            </a:r>
            <a:r>
              <a:rPr lang="en-US" altLang="ko-KR" dirty="0" smtClean="0"/>
              <a:t> </a:t>
            </a:r>
            <a:endParaRPr dirty="0">
              <a:latin typeface="Arial" charset="0"/>
              <a:cs typeface="Arial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428625" y="1125538"/>
            <a:ext cx="8715375" cy="551815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altLang="ko-KR" sz="2400" dirty="0" smtClean="0"/>
              <a:t>All evaluation done by locals 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2400" dirty="0"/>
              <a:t>Strong power distance culture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2400" dirty="0"/>
              <a:t>Domestic survey may be biased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2400" dirty="0" smtClean="0"/>
              <a:t>Lacking international perspectives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2400" dirty="0" smtClean="0"/>
              <a:t>Need </a:t>
            </a:r>
            <a:r>
              <a:rPr lang="en-US" altLang="ko-KR" sz="2400" dirty="0"/>
              <a:t>to have real 3</a:t>
            </a:r>
            <a:r>
              <a:rPr lang="en-US" altLang="ko-KR" sz="2400" baseline="30000" dirty="0"/>
              <a:t>rd</a:t>
            </a:r>
            <a:r>
              <a:rPr lang="en-US" altLang="ko-KR" sz="2400" dirty="0"/>
              <a:t> party view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2400" dirty="0" smtClean="0"/>
              <a:t>Accreditation up to international standards? </a:t>
            </a:r>
          </a:p>
          <a:p>
            <a:pPr>
              <a:lnSpc>
                <a:spcPct val="150000"/>
              </a:lnSpc>
              <a:defRPr/>
            </a:pP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2048899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Why Recognition?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428625" y="1268760"/>
            <a:ext cx="7643837" cy="535781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2400" dirty="0" smtClean="0"/>
              <a:t>Secure more autonomy: self-regulation 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Reinforcing the authority of KIMEE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Facilitate international exchange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Provided momentum for change  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Excellent chance for self-reflection</a:t>
            </a:r>
          </a:p>
          <a:p>
            <a:pPr>
              <a:lnSpc>
                <a:spcPct val="150000"/>
              </a:lnSpc>
            </a:pPr>
            <a:r>
              <a:rPr lang="en-US" altLang="ko-KR" sz="2400" dirty="0" smtClean="0"/>
              <a:t>Faculty capacity-building</a:t>
            </a:r>
          </a:p>
          <a:p>
            <a:pPr>
              <a:lnSpc>
                <a:spcPct val="150000"/>
              </a:lnSpc>
            </a:pPr>
            <a:endParaRPr lang="en-US" altLang="ko-KR" sz="2800" dirty="0" smtClean="0"/>
          </a:p>
          <a:p>
            <a:pPr>
              <a:lnSpc>
                <a:spcPct val="150000"/>
              </a:lnSpc>
            </a:pP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470795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ko-KR" sz="3200" dirty="0" smtClean="0"/>
              <a:t>WFME Recognition</a:t>
            </a:r>
            <a:endParaRPr lang="ko-KR" altLang="ko-KR" sz="3200" dirty="0" smtClean="0"/>
          </a:p>
        </p:txBody>
      </p:sp>
      <p:sp>
        <p:nvSpPr>
          <p:cNvPr id="98307" name="내용 개체 틀 2"/>
          <p:cNvSpPr>
            <a:spLocks noGrp="1"/>
          </p:cNvSpPr>
          <p:nvPr>
            <p:ph idx="4294967295"/>
          </p:nvPr>
        </p:nvSpPr>
        <p:spPr>
          <a:xfrm>
            <a:off x="323528" y="1844824"/>
            <a:ext cx="8715375" cy="38884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Context characteristics(who are we?)</a:t>
            </a:r>
          </a:p>
          <a:p>
            <a:pPr>
              <a:lnSpc>
                <a:spcPct val="150000"/>
              </a:lnSpc>
            </a:pPr>
            <a:r>
              <a:rPr lang="en-US" altLang="ko-K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Process (how did we do it?)</a:t>
            </a:r>
          </a:p>
          <a:p>
            <a:pPr>
              <a:lnSpc>
                <a:spcPct val="150000"/>
              </a:lnSpc>
            </a:pPr>
            <a:r>
              <a:rPr lang="en-US" altLang="ko-K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Results (how well did we do it?)</a:t>
            </a:r>
          </a:p>
          <a:p>
            <a:pPr>
              <a:lnSpc>
                <a:spcPct val="150000"/>
              </a:lnSpc>
            </a:pPr>
            <a:r>
              <a:rPr lang="en-US" altLang="ko-K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Improvement (what do we do now? What do we do with the results of improvement?)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ko-KR" sz="1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ko-KR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Academic </a:t>
            </a:r>
            <a:r>
              <a:rPr lang="en-US" altLang="ko-KR" sz="1800" i="1" dirty="0">
                <a:latin typeface="Arial" panose="020B0604020202020204" pitchFamily="34" charset="0"/>
                <a:cs typeface="Arial" panose="020B0604020202020204" pitchFamily="34" charset="0"/>
              </a:rPr>
              <a:t>Quality Improvement Program, </a:t>
            </a:r>
            <a:r>
              <a:rPr lang="en-US" altLang="ko-KR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ko-KR" sz="1800" i="1" dirty="0">
                <a:latin typeface="Arial" panose="020B0604020202020204" pitchFamily="34" charset="0"/>
                <a:cs typeface="Arial" panose="020B0604020202020204" pitchFamily="34" charset="0"/>
              </a:rPr>
              <a:t>Higher Learning Commission USA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ko-KR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2447" y="1196752"/>
            <a:ext cx="85513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latin typeface="+mj-lt"/>
                <a:ea typeface="+mj-ea"/>
              </a:rPr>
              <a:t>Forming self study group for WFME Recognition</a:t>
            </a:r>
            <a:endParaRPr lang="ko-KR" altLang="en-US" sz="2800" b="1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373673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돋움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굴림" pitchFamily="48" charset="-127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굴림" pitchFamily="48" charset="-127"/>
            <a:ea typeface="굴림" pitchFamily="4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굴림" pitchFamily="48" charset="-127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굴림" pitchFamily="48" charset="-127"/>
            <a:ea typeface="굴림" pitchFamily="48" charset="-127"/>
          </a:defRPr>
        </a:defPPr>
      </a:lstStyle>
    </a:lnDef>
  </a:objectDefaults>
  <a:extraClrSchemeLst>
    <a:extraClrScheme>
      <a:clrScheme name="Office 테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테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테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4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4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9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8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3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1772</TotalTime>
  <Words>1003</Words>
  <Application>Microsoft Office PowerPoint</Application>
  <PresentationFormat>On-screen Show (4:3)</PresentationFormat>
  <Paragraphs>245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13</vt:i4>
      </vt:variant>
      <vt:variant>
        <vt:lpstr>Slide Titles</vt:lpstr>
      </vt:variant>
      <vt:variant>
        <vt:i4>17</vt:i4>
      </vt:variant>
    </vt:vector>
  </HeadingPairs>
  <TitlesOfParts>
    <vt:vector size="30" baseType="lpstr">
      <vt:lpstr>10_디자인 사용자 지정</vt:lpstr>
      <vt:lpstr>디자인 사용자 지정</vt:lpstr>
      <vt:lpstr>9_디자인 사용자 지정</vt:lpstr>
      <vt:lpstr>8_디자인 사용자 지정</vt:lpstr>
      <vt:lpstr>11_디자인 사용자 지정</vt:lpstr>
      <vt:lpstr>3_Office 테마</vt:lpstr>
      <vt:lpstr>1_디자인 사용자 지정</vt:lpstr>
      <vt:lpstr>2_디자인 사용자 지정</vt:lpstr>
      <vt:lpstr>3_디자인 사용자 지정</vt:lpstr>
      <vt:lpstr>2_Office 테마</vt:lpstr>
      <vt:lpstr>5_Office 테마</vt:lpstr>
      <vt:lpstr>4_Office 테마</vt:lpstr>
      <vt:lpstr>4_디자인 사용자 지정</vt:lpstr>
      <vt:lpstr>PowerPoint Presentation</vt:lpstr>
      <vt:lpstr>KIMEE: Organizational Profile</vt:lpstr>
      <vt:lpstr>Accreditation: Korean Context</vt:lpstr>
      <vt:lpstr>BME Accreditation in Korea</vt:lpstr>
      <vt:lpstr>Evaluations of Accreditation by KIMEE</vt:lpstr>
      <vt:lpstr>Evaluations of Accreditation</vt:lpstr>
      <vt:lpstr>Limitation of Evaluations </vt:lpstr>
      <vt:lpstr>Why Recognition? </vt:lpstr>
      <vt:lpstr>WFME Recognition</vt:lpstr>
      <vt:lpstr>Elements of Proper Accreditation</vt:lpstr>
      <vt:lpstr>WFME Recognition Visit</vt:lpstr>
      <vt:lpstr>KIMEE Time Table for WFME Recognition</vt:lpstr>
      <vt:lpstr>Visiting Schedule for Assessment Team of WFME</vt:lpstr>
      <vt:lpstr>WFME Team Suggestions for Q.I.</vt:lpstr>
      <vt:lpstr>Impact of WFME Recognition </vt:lpstr>
      <vt:lpstr>Expected Outcome from WFME Recognition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I5-2450M</cp:lastModifiedBy>
  <cp:revision>96</cp:revision>
  <cp:lastPrinted>2016-06-07T02:04:21Z</cp:lastPrinted>
  <dcterms:created xsi:type="dcterms:W3CDTF">2015-09-24T06:44:13Z</dcterms:created>
  <dcterms:modified xsi:type="dcterms:W3CDTF">2016-06-14T19:56:18Z</dcterms:modified>
</cp:coreProperties>
</file>