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374" r:id="rId2"/>
    <p:sldId id="446" r:id="rId3"/>
    <p:sldId id="447" r:id="rId4"/>
    <p:sldId id="448" r:id="rId5"/>
    <p:sldId id="432" r:id="rId6"/>
    <p:sldId id="455" r:id="rId7"/>
    <p:sldId id="433" r:id="rId8"/>
    <p:sldId id="431" r:id="rId9"/>
    <p:sldId id="411" r:id="rId10"/>
    <p:sldId id="451" r:id="rId11"/>
    <p:sldId id="399" r:id="rId12"/>
    <p:sldId id="452" r:id="rId13"/>
    <p:sldId id="450" r:id="rId14"/>
    <p:sldId id="430" r:id="rId15"/>
    <p:sldId id="418" r:id="rId16"/>
    <p:sldId id="454" r:id="rId17"/>
    <p:sldId id="429" r:id="rId18"/>
    <p:sldId id="392" r:id="rId19"/>
    <p:sldId id="434" r:id="rId20"/>
    <p:sldId id="397" r:id="rId21"/>
    <p:sldId id="414" r:id="rId22"/>
    <p:sldId id="415" r:id="rId23"/>
    <p:sldId id="453" r:id="rId24"/>
    <p:sldId id="435" r:id="rId25"/>
    <p:sldId id="389" r:id="rId26"/>
    <p:sldId id="436" r:id="rId27"/>
    <p:sldId id="387" r:id="rId28"/>
    <p:sldId id="437" r:id="rId29"/>
    <p:sldId id="394" r:id="rId30"/>
    <p:sldId id="426" r:id="rId31"/>
    <p:sldId id="449" r:id="rId32"/>
    <p:sldId id="419" r:id="rId33"/>
    <p:sldId id="421" r:id="rId34"/>
  </p:sldIdLst>
  <p:sldSz cx="9144000" cy="6858000" type="screen4x3"/>
  <p:notesSz cx="7010400" cy="92964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ahoma" panose="020B0604030504040204" pitchFamily="34" charset="0"/>
        <a:ea typeface="SimSun" panose="02010600030101010101" pitchFamily="2" charset="-122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ahoma" panose="020B0604030504040204" pitchFamily="34" charset="0"/>
        <a:ea typeface="SimSun" panose="02010600030101010101" pitchFamily="2" charset="-122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ahoma" panose="020B0604030504040204" pitchFamily="34" charset="0"/>
        <a:ea typeface="SimSun" panose="02010600030101010101" pitchFamily="2" charset="-122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ahoma" panose="020B0604030504040204" pitchFamily="34" charset="0"/>
        <a:ea typeface="SimSun" panose="02010600030101010101" pitchFamily="2" charset="-122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ahoma" panose="020B060403050404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Tahoma" panose="020B060403050404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Tahoma" panose="020B060403050404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Tahoma" panose="020B060403050404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Tahoma" panose="020B060403050404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936" y="31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813"/>
    </p:cViewPr>
  </p:sorterViewPr>
  <p:notesViewPr>
    <p:cSldViewPr>
      <p:cViewPr varScale="1">
        <p:scale>
          <a:sx n="74" d="100"/>
          <a:sy n="74" d="100"/>
        </p:scale>
        <p:origin x="-1712" y="-89"/>
      </p:cViewPr>
      <p:guideLst>
        <p:guide orient="horz" pos="2880"/>
        <p:guide pos="216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ACE639-F469-4A0C-8FB2-98C9FAB1C05C}" type="doc">
      <dgm:prSet loTypeId="urn:microsoft.com/office/officeart/2005/8/layout/process2" loCatId="process" qsTypeId="urn:microsoft.com/office/officeart/2005/8/quickstyle/3d3" qsCatId="3D" csTypeId="urn:microsoft.com/office/officeart/2005/8/colors/accent1_2" csCatId="accent1" phldr="1"/>
      <dgm:spPr/>
    </dgm:pt>
    <dgm:pt modelId="{D09A56DC-EF13-452C-B6FC-410A0604786C}">
      <dgm:prSet phldrT="[Text]"/>
      <dgm:spPr/>
      <dgm:t>
        <a:bodyPr/>
        <a:lstStyle/>
        <a:p>
          <a:r>
            <a:rPr lang="en-US" dirty="0"/>
            <a:t>ECFMG Certification</a:t>
          </a:r>
        </a:p>
      </dgm:t>
    </dgm:pt>
    <dgm:pt modelId="{DACDE0C7-D230-4147-AA7A-54960BC16367}" type="parTrans" cxnId="{BFD43704-F59C-4119-86F8-A9B016A0731A}">
      <dgm:prSet/>
      <dgm:spPr/>
      <dgm:t>
        <a:bodyPr/>
        <a:lstStyle/>
        <a:p>
          <a:endParaRPr lang="en-US"/>
        </a:p>
      </dgm:t>
    </dgm:pt>
    <dgm:pt modelId="{F7378A7F-21F9-4431-B369-CD7418F056F5}" type="sibTrans" cxnId="{BFD43704-F59C-4119-86F8-A9B016A0731A}">
      <dgm:prSet/>
      <dgm:spPr/>
      <dgm:t>
        <a:bodyPr/>
        <a:lstStyle/>
        <a:p>
          <a:endParaRPr lang="en-US"/>
        </a:p>
      </dgm:t>
    </dgm:pt>
    <dgm:pt modelId="{F338149A-6DF6-4815-9AB2-B4161923BEDD}">
      <dgm:prSet phldrT="[Text]"/>
      <dgm:spPr>
        <a:solidFill>
          <a:schemeClr val="accent3">
            <a:lumMod val="65000"/>
          </a:schemeClr>
        </a:solidFill>
      </dgm:spPr>
      <dgm:t>
        <a:bodyPr/>
        <a:lstStyle/>
        <a:p>
          <a:r>
            <a:rPr lang="en-US" dirty="0"/>
            <a:t>Licensure</a:t>
          </a:r>
        </a:p>
      </dgm:t>
    </dgm:pt>
    <dgm:pt modelId="{D79FB4A9-E616-4BBC-AB23-9A809EA49BFC}" type="parTrans" cxnId="{6DB9EA59-B0DF-40EE-A8E3-B703E3FB28F9}">
      <dgm:prSet/>
      <dgm:spPr/>
      <dgm:t>
        <a:bodyPr/>
        <a:lstStyle/>
        <a:p>
          <a:endParaRPr lang="en-US"/>
        </a:p>
      </dgm:t>
    </dgm:pt>
    <dgm:pt modelId="{F9C64B37-EC0D-4CEE-9FA2-C2F04F961FCE}" type="sibTrans" cxnId="{6DB9EA59-B0DF-40EE-A8E3-B703E3FB28F9}">
      <dgm:prSet/>
      <dgm:spPr/>
      <dgm:t>
        <a:bodyPr/>
        <a:lstStyle/>
        <a:p>
          <a:endParaRPr lang="en-US"/>
        </a:p>
      </dgm:t>
    </dgm:pt>
    <dgm:pt modelId="{B0B99FAF-F4D0-418E-9138-8009FC91DE44}">
      <dgm:prSet phldrT="[Text]"/>
      <dgm:spPr/>
      <dgm:t>
        <a:bodyPr/>
        <a:lstStyle/>
        <a:p>
          <a:r>
            <a:rPr lang="en-US" dirty="0"/>
            <a:t>Specialty Certification</a:t>
          </a:r>
        </a:p>
      </dgm:t>
    </dgm:pt>
    <dgm:pt modelId="{7747DD12-8818-48CA-AEF2-6B19D673367B}" type="parTrans" cxnId="{EA070BAB-B812-4A14-AC5B-57E76C83B9F3}">
      <dgm:prSet/>
      <dgm:spPr/>
      <dgm:t>
        <a:bodyPr/>
        <a:lstStyle/>
        <a:p>
          <a:endParaRPr lang="en-US"/>
        </a:p>
      </dgm:t>
    </dgm:pt>
    <dgm:pt modelId="{5C3812AF-38D4-4096-BABA-F88BC5CB48B7}" type="sibTrans" cxnId="{EA070BAB-B812-4A14-AC5B-57E76C83B9F3}">
      <dgm:prSet/>
      <dgm:spPr/>
      <dgm:t>
        <a:bodyPr/>
        <a:lstStyle/>
        <a:p>
          <a:endParaRPr lang="en-US"/>
        </a:p>
      </dgm:t>
    </dgm:pt>
    <dgm:pt modelId="{B9FF51E0-3BC2-40EF-8D01-A12FA155BC1D}" type="pres">
      <dgm:prSet presAssocID="{4FACE639-F469-4A0C-8FB2-98C9FAB1C05C}" presName="linearFlow" presStyleCnt="0">
        <dgm:presLayoutVars>
          <dgm:resizeHandles val="exact"/>
        </dgm:presLayoutVars>
      </dgm:prSet>
      <dgm:spPr/>
    </dgm:pt>
    <dgm:pt modelId="{7BDAE4CA-91ED-41A9-B2D4-9A0434497E01}" type="pres">
      <dgm:prSet presAssocID="{D09A56DC-EF13-452C-B6FC-410A0604786C}" presName="node" presStyleLbl="node1" presStyleIdx="0" presStyleCnt="3">
        <dgm:presLayoutVars>
          <dgm:bulletEnabled val="1"/>
        </dgm:presLayoutVars>
      </dgm:prSet>
      <dgm:spPr/>
    </dgm:pt>
    <dgm:pt modelId="{8ADB1129-893B-4063-8D3E-F9A8F50B1F12}" type="pres">
      <dgm:prSet presAssocID="{F7378A7F-21F9-4431-B369-CD7418F056F5}" presName="sibTrans" presStyleLbl="sibTrans2D1" presStyleIdx="0" presStyleCnt="2"/>
      <dgm:spPr/>
    </dgm:pt>
    <dgm:pt modelId="{44D9D220-CFC3-464B-950E-403030D83C9C}" type="pres">
      <dgm:prSet presAssocID="{F7378A7F-21F9-4431-B369-CD7418F056F5}" presName="connectorText" presStyleLbl="sibTrans2D1" presStyleIdx="0" presStyleCnt="2"/>
      <dgm:spPr/>
    </dgm:pt>
    <dgm:pt modelId="{5292AD39-C917-4015-8045-301FEC5036EC}" type="pres">
      <dgm:prSet presAssocID="{F338149A-6DF6-4815-9AB2-B4161923BEDD}" presName="node" presStyleLbl="node1" presStyleIdx="1" presStyleCnt="3" custScaleY="103444">
        <dgm:presLayoutVars>
          <dgm:bulletEnabled val="1"/>
        </dgm:presLayoutVars>
      </dgm:prSet>
      <dgm:spPr/>
    </dgm:pt>
    <dgm:pt modelId="{ECBB374D-6D42-442A-AAC5-6C0E92FDA6BD}" type="pres">
      <dgm:prSet presAssocID="{F9C64B37-EC0D-4CEE-9FA2-C2F04F961FCE}" presName="sibTrans" presStyleLbl="sibTrans2D1" presStyleIdx="1" presStyleCnt="2"/>
      <dgm:spPr/>
    </dgm:pt>
    <dgm:pt modelId="{13009088-E8C3-4F59-91F1-309BB0E131D1}" type="pres">
      <dgm:prSet presAssocID="{F9C64B37-EC0D-4CEE-9FA2-C2F04F961FCE}" presName="connectorText" presStyleLbl="sibTrans2D1" presStyleIdx="1" presStyleCnt="2"/>
      <dgm:spPr/>
    </dgm:pt>
    <dgm:pt modelId="{4C637B35-A2F2-4E2B-B24B-991C16EA9206}" type="pres">
      <dgm:prSet presAssocID="{B0B99FAF-F4D0-418E-9138-8009FC91DE44}" presName="node" presStyleLbl="node1" presStyleIdx="2" presStyleCnt="3">
        <dgm:presLayoutVars>
          <dgm:bulletEnabled val="1"/>
        </dgm:presLayoutVars>
      </dgm:prSet>
      <dgm:spPr/>
    </dgm:pt>
  </dgm:ptLst>
  <dgm:cxnLst>
    <dgm:cxn modelId="{D942886F-2771-4BBB-A06D-BFAC6EBB5B06}" type="presOf" srcId="{D09A56DC-EF13-452C-B6FC-410A0604786C}" destId="{7BDAE4CA-91ED-41A9-B2D4-9A0434497E01}" srcOrd="0" destOrd="0" presId="urn:microsoft.com/office/officeart/2005/8/layout/process2"/>
    <dgm:cxn modelId="{98B8A4FB-48B8-4FED-9AF8-CB51C364442C}" type="presOf" srcId="{F338149A-6DF6-4815-9AB2-B4161923BEDD}" destId="{5292AD39-C917-4015-8045-301FEC5036EC}" srcOrd="0" destOrd="0" presId="urn:microsoft.com/office/officeart/2005/8/layout/process2"/>
    <dgm:cxn modelId="{6DB9EA59-B0DF-40EE-A8E3-B703E3FB28F9}" srcId="{4FACE639-F469-4A0C-8FB2-98C9FAB1C05C}" destId="{F338149A-6DF6-4815-9AB2-B4161923BEDD}" srcOrd="1" destOrd="0" parTransId="{D79FB4A9-E616-4BBC-AB23-9A809EA49BFC}" sibTransId="{F9C64B37-EC0D-4CEE-9FA2-C2F04F961FCE}"/>
    <dgm:cxn modelId="{ED77C841-857E-4624-803A-C3C93B10BCA2}" type="presOf" srcId="{4FACE639-F469-4A0C-8FB2-98C9FAB1C05C}" destId="{B9FF51E0-3BC2-40EF-8D01-A12FA155BC1D}" srcOrd="0" destOrd="0" presId="urn:microsoft.com/office/officeart/2005/8/layout/process2"/>
    <dgm:cxn modelId="{CF420421-2D91-4939-A4D5-A01E9C5BF560}" type="presOf" srcId="{F7378A7F-21F9-4431-B369-CD7418F056F5}" destId="{44D9D220-CFC3-464B-950E-403030D83C9C}" srcOrd="1" destOrd="0" presId="urn:microsoft.com/office/officeart/2005/8/layout/process2"/>
    <dgm:cxn modelId="{1289045A-50C7-445F-BE7B-E92B124D3140}" type="presOf" srcId="{F7378A7F-21F9-4431-B369-CD7418F056F5}" destId="{8ADB1129-893B-4063-8D3E-F9A8F50B1F12}" srcOrd="0" destOrd="0" presId="urn:microsoft.com/office/officeart/2005/8/layout/process2"/>
    <dgm:cxn modelId="{9AFEC79B-D463-4271-B6D9-5B58587339D5}" type="presOf" srcId="{F9C64B37-EC0D-4CEE-9FA2-C2F04F961FCE}" destId="{ECBB374D-6D42-442A-AAC5-6C0E92FDA6BD}" srcOrd="0" destOrd="0" presId="urn:microsoft.com/office/officeart/2005/8/layout/process2"/>
    <dgm:cxn modelId="{EA070BAB-B812-4A14-AC5B-57E76C83B9F3}" srcId="{4FACE639-F469-4A0C-8FB2-98C9FAB1C05C}" destId="{B0B99FAF-F4D0-418E-9138-8009FC91DE44}" srcOrd="2" destOrd="0" parTransId="{7747DD12-8818-48CA-AEF2-6B19D673367B}" sibTransId="{5C3812AF-38D4-4096-BABA-F88BC5CB48B7}"/>
    <dgm:cxn modelId="{24CBE3D7-E4FE-4571-97D6-AA82E3FA5EA0}" type="presOf" srcId="{B0B99FAF-F4D0-418E-9138-8009FC91DE44}" destId="{4C637B35-A2F2-4E2B-B24B-991C16EA9206}" srcOrd="0" destOrd="0" presId="urn:microsoft.com/office/officeart/2005/8/layout/process2"/>
    <dgm:cxn modelId="{BFD43704-F59C-4119-86F8-A9B016A0731A}" srcId="{4FACE639-F469-4A0C-8FB2-98C9FAB1C05C}" destId="{D09A56DC-EF13-452C-B6FC-410A0604786C}" srcOrd="0" destOrd="0" parTransId="{DACDE0C7-D230-4147-AA7A-54960BC16367}" sibTransId="{F7378A7F-21F9-4431-B369-CD7418F056F5}"/>
    <dgm:cxn modelId="{DD2EC1A2-B674-46CF-9633-A85ADB9CBD47}" type="presOf" srcId="{F9C64B37-EC0D-4CEE-9FA2-C2F04F961FCE}" destId="{13009088-E8C3-4F59-91F1-309BB0E131D1}" srcOrd="1" destOrd="0" presId="urn:microsoft.com/office/officeart/2005/8/layout/process2"/>
    <dgm:cxn modelId="{79804C2D-62FA-4404-B86F-89AF0F58E646}" type="presParOf" srcId="{B9FF51E0-3BC2-40EF-8D01-A12FA155BC1D}" destId="{7BDAE4CA-91ED-41A9-B2D4-9A0434497E01}" srcOrd="0" destOrd="0" presId="urn:microsoft.com/office/officeart/2005/8/layout/process2"/>
    <dgm:cxn modelId="{3AA34326-E2D7-40FF-95A5-611608676599}" type="presParOf" srcId="{B9FF51E0-3BC2-40EF-8D01-A12FA155BC1D}" destId="{8ADB1129-893B-4063-8D3E-F9A8F50B1F12}" srcOrd="1" destOrd="0" presId="urn:microsoft.com/office/officeart/2005/8/layout/process2"/>
    <dgm:cxn modelId="{0663482B-9F11-4A94-BAF6-BBC4DCAC6E4F}" type="presParOf" srcId="{8ADB1129-893B-4063-8D3E-F9A8F50B1F12}" destId="{44D9D220-CFC3-464B-950E-403030D83C9C}" srcOrd="0" destOrd="0" presId="urn:microsoft.com/office/officeart/2005/8/layout/process2"/>
    <dgm:cxn modelId="{9962157E-5ED4-44AE-9A66-C80E91F47C88}" type="presParOf" srcId="{B9FF51E0-3BC2-40EF-8D01-A12FA155BC1D}" destId="{5292AD39-C917-4015-8045-301FEC5036EC}" srcOrd="2" destOrd="0" presId="urn:microsoft.com/office/officeart/2005/8/layout/process2"/>
    <dgm:cxn modelId="{D8A21BD5-5A11-4D6B-9F82-30F096927AF0}" type="presParOf" srcId="{B9FF51E0-3BC2-40EF-8D01-A12FA155BC1D}" destId="{ECBB374D-6D42-442A-AAC5-6C0E92FDA6BD}" srcOrd="3" destOrd="0" presId="urn:microsoft.com/office/officeart/2005/8/layout/process2"/>
    <dgm:cxn modelId="{D4B56602-0209-4DA3-A63B-DE6B190D9FC6}" type="presParOf" srcId="{ECBB374D-6D42-442A-AAC5-6C0E92FDA6BD}" destId="{13009088-E8C3-4F59-91F1-309BB0E131D1}" srcOrd="0" destOrd="0" presId="urn:microsoft.com/office/officeart/2005/8/layout/process2"/>
    <dgm:cxn modelId="{0B646C4A-B8F9-40B2-9FFB-CDD518466055}" type="presParOf" srcId="{B9FF51E0-3BC2-40EF-8D01-A12FA155BC1D}" destId="{4C637B35-A2F2-4E2B-B24B-991C16EA9206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ACE639-F469-4A0C-8FB2-98C9FAB1C05C}" type="doc">
      <dgm:prSet loTypeId="urn:microsoft.com/office/officeart/2005/8/layout/process2" loCatId="process" qsTypeId="urn:microsoft.com/office/officeart/2005/8/quickstyle/3d3" qsCatId="3D" csTypeId="urn:microsoft.com/office/officeart/2005/8/colors/accent1_2" csCatId="accent1" phldr="1"/>
      <dgm:spPr/>
    </dgm:pt>
    <dgm:pt modelId="{D09A56DC-EF13-452C-B6FC-410A0604786C}">
      <dgm:prSet phldrT="[Text]"/>
      <dgm:spPr/>
      <dgm:t>
        <a:bodyPr/>
        <a:lstStyle/>
        <a:p>
          <a:r>
            <a:rPr lang="en-US" dirty="0"/>
            <a:t>ECFMG Certification</a:t>
          </a:r>
        </a:p>
      </dgm:t>
    </dgm:pt>
    <dgm:pt modelId="{DACDE0C7-D230-4147-AA7A-54960BC16367}" type="parTrans" cxnId="{BFD43704-F59C-4119-86F8-A9B016A0731A}">
      <dgm:prSet/>
      <dgm:spPr/>
      <dgm:t>
        <a:bodyPr/>
        <a:lstStyle/>
        <a:p>
          <a:endParaRPr lang="en-US"/>
        </a:p>
      </dgm:t>
    </dgm:pt>
    <dgm:pt modelId="{F7378A7F-21F9-4431-B369-CD7418F056F5}" type="sibTrans" cxnId="{BFD43704-F59C-4119-86F8-A9B016A0731A}">
      <dgm:prSet/>
      <dgm:spPr/>
      <dgm:t>
        <a:bodyPr/>
        <a:lstStyle/>
        <a:p>
          <a:endParaRPr lang="en-US"/>
        </a:p>
      </dgm:t>
    </dgm:pt>
    <dgm:pt modelId="{F338149A-6DF6-4815-9AB2-B4161923BEDD}">
      <dgm:prSet phldrT="[Text]"/>
      <dgm:spPr>
        <a:solidFill>
          <a:schemeClr val="accent3">
            <a:lumMod val="65000"/>
          </a:schemeClr>
        </a:solidFill>
      </dgm:spPr>
      <dgm:t>
        <a:bodyPr/>
        <a:lstStyle/>
        <a:p>
          <a:r>
            <a:rPr lang="en-US" dirty="0"/>
            <a:t>Licensure</a:t>
          </a:r>
        </a:p>
      </dgm:t>
    </dgm:pt>
    <dgm:pt modelId="{D79FB4A9-E616-4BBC-AB23-9A809EA49BFC}" type="parTrans" cxnId="{6DB9EA59-B0DF-40EE-A8E3-B703E3FB28F9}">
      <dgm:prSet/>
      <dgm:spPr/>
      <dgm:t>
        <a:bodyPr/>
        <a:lstStyle/>
        <a:p>
          <a:endParaRPr lang="en-US"/>
        </a:p>
      </dgm:t>
    </dgm:pt>
    <dgm:pt modelId="{F9C64B37-EC0D-4CEE-9FA2-C2F04F961FCE}" type="sibTrans" cxnId="{6DB9EA59-B0DF-40EE-A8E3-B703E3FB28F9}">
      <dgm:prSet/>
      <dgm:spPr/>
      <dgm:t>
        <a:bodyPr/>
        <a:lstStyle/>
        <a:p>
          <a:endParaRPr lang="en-US"/>
        </a:p>
      </dgm:t>
    </dgm:pt>
    <dgm:pt modelId="{B0B99FAF-F4D0-418E-9138-8009FC91DE44}">
      <dgm:prSet phldrT="[Text]"/>
      <dgm:spPr/>
      <dgm:t>
        <a:bodyPr/>
        <a:lstStyle/>
        <a:p>
          <a:r>
            <a:rPr lang="en-US" dirty="0"/>
            <a:t>Specialty Certification</a:t>
          </a:r>
        </a:p>
      </dgm:t>
    </dgm:pt>
    <dgm:pt modelId="{7747DD12-8818-48CA-AEF2-6B19D673367B}" type="parTrans" cxnId="{EA070BAB-B812-4A14-AC5B-57E76C83B9F3}">
      <dgm:prSet/>
      <dgm:spPr/>
      <dgm:t>
        <a:bodyPr/>
        <a:lstStyle/>
        <a:p>
          <a:endParaRPr lang="en-US"/>
        </a:p>
      </dgm:t>
    </dgm:pt>
    <dgm:pt modelId="{5C3812AF-38D4-4096-BABA-F88BC5CB48B7}" type="sibTrans" cxnId="{EA070BAB-B812-4A14-AC5B-57E76C83B9F3}">
      <dgm:prSet/>
      <dgm:spPr/>
      <dgm:t>
        <a:bodyPr/>
        <a:lstStyle/>
        <a:p>
          <a:endParaRPr lang="en-US"/>
        </a:p>
      </dgm:t>
    </dgm:pt>
    <dgm:pt modelId="{B9FF51E0-3BC2-40EF-8D01-A12FA155BC1D}" type="pres">
      <dgm:prSet presAssocID="{4FACE639-F469-4A0C-8FB2-98C9FAB1C05C}" presName="linearFlow" presStyleCnt="0">
        <dgm:presLayoutVars>
          <dgm:resizeHandles val="exact"/>
        </dgm:presLayoutVars>
      </dgm:prSet>
      <dgm:spPr/>
    </dgm:pt>
    <dgm:pt modelId="{7BDAE4CA-91ED-41A9-B2D4-9A0434497E01}" type="pres">
      <dgm:prSet presAssocID="{D09A56DC-EF13-452C-B6FC-410A0604786C}" presName="node" presStyleLbl="node1" presStyleIdx="0" presStyleCnt="3">
        <dgm:presLayoutVars>
          <dgm:bulletEnabled val="1"/>
        </dgm:presLayoutVars>
      </dgm:prSet>
      <dgm:spPr/>
    </dgm:pt>
    <dgm:pt modelId="{8ADB1129-893B-4063-8D3E-F9A8F50B1F12}" type="pres">
      <dgm:prSet presAssocID="{F7378A7F-21F9-4431-B369-CD7418F056F5}" presName="sibTrans" presStyleLbl="sibTrans2D1" presStyleIdx="0" presStyleCnt="2"/>
      <dgm:spPr/>
    </dgm:pt>
    <dgm:pt modelId="{44D9D220-CFC3-464B-950E-403030D83C9C}" type="pres">
      <dgm:prSet presAssocID="{F7378A7F-21F9-4431-B369-CD7418F056F5}" presName="connectorText" presStyleLbl="sibTrans2D1" presStyleIdx="0" presStyleCnt="2"/>
      <dgm:spPr/>
    </dgm:pt>
    <dgm:pt modelId="{5292AD39-C917-4015-8045-301FEC5036EC}" type="pres">
      <dgm:prSet presAssocID="{F338149A-6DF6-4815-9AB2-B4161923BEDD}" presName="node" presStyleLbl="node1" presStyleIdx="1" presStyleCnt="3" custScaleY="103444">
        <dgm:presLayoutVars>
          <dgm:bulletEnabled val="1"/>
        </dgm:presLayoutVars>
      </dgm:prSet>
      <dgm:spPr/>
    </dgm:pt>
    <dgm:pt modelId="{ECBB374D-6D42-442A-AAC5-6C0E92FDA6BD}" type="pres">
      <dgm:prSet presAssocID="{F9C64B37-EC0D-4CEE-9FA2-C2F04F961FCE}" presName="sibTrans" presStyleLbl="sibTrans2D1" presStyleIdx="1" presStyleCnt="2"/>
      <dgm:spPr/>
    </dgm:pt>
    <dgm:pt modelId="{13009088-E8C3-4F59-91F1-309BB0E131D1}" type="pres">
      <dgm:prSet presAssocID="{F9C64B37-EC0D-4CEE-9FA2-C2F04F961FCE}" presName="connectorText" presStyleLbl="sibTrans2D1" presStyleIdx="1" presStyleCnt="2"/>
      <dgm:spPr/>
    </dgm:pt>
    <dgm:pt modelId="{4C637B35-A2F2-4E2B-B24B-991C16EA9206}" type="pres">
      <dgm:prSet presAssocID="{B0B99FAF-F4D0-418E-9138-8009FC91DE44}" presName="node" presStyleLbl="node1" presStyleIdx="2" presStyleCnt="3">
        <dgm:presLayoutVars>
          <dgm:bulletEnabled val="1"/>
        </dgm:presLayoutVars>
      </dgm:prSet>
      <dgm:spPr/>
    </dgm:pt>
  </dgm:ptLst>
  <dgm:cxnLst>
    <dgm:cxn modelId="{D942886F-2771-4BBB-A06D-BFAC6EBB5B06}" type="presOf" srcId="{D09A56DC-EF13-452C-B6FC-410A0604786C}" destId="{7BDAE4CA-91ED-41A9-B2D4-9A0434497E01}" srcOrd="0" destOrd="0" presId="urn:microsoft.com/office/officeart/2005/8/layout/process2"/>
    <dgm:cxn modelId="{98B8A4FB-48B8-4FED-9AF8-CB51C364442C}" type="presOf" srcId="{F338149A-6DF6-4815-9AB2-B4161923BEDD}" destId="{5292AD39-C917-4015-8045-301FEC5036EC}" srcOrd="0" destOrd="0" presId="urn:microsoft.com/office/officeart/2005/8/layout/process2"/>
    <dgm:cxn modelId="{6DB9EA59-B0DF-40EE-A8E3-B703E3FB28F9}" srcId="{4FACE639-F469-4A0C-8FB2-98C9FAB1C05C}" destId="{F338149A-6DF6-4815-9AB2-B4161923BEDD}" srcOrd="1" destOrd="0" parTransId="{D79FB4A9-E616-4BBC-AB23-9A809EA49BFC}" sibTransId="{F9C64B37-EC0D-4CEE-9FA2-C2F04F961FCE}"/>
    <dgm:cxn modelId="{ED77C841-857E-4624-803A-C3C93B10BCA2}" type="presOf" srcId="{4FACE639-F469-4A0C-8FB2-98C9FAB1C05C}" destId="{B9FF51E0-3BC2-40EF-8D01-A12FA155BC1D}" srcOrd="0" destOrd="0" presId="urn:microsoft.com/office/officeart/2005/8/layout/process2"/>
    <dgm:cxn modelId="{CF420421-2D91-4939-A4D5-A01E9C5BF560}" type="presOf" srcId="{F7378A7F-21F9-4431-B369-CD7418F056F5}" destId="{44D9D220-CFC3-464B-950E-403030D83C9C}" srcOrd="1" destOrd="0" presId="urn:microsoft.com/office/officeart/2005/8/layout/process2"/>
    <dgm:cxn modelId="{1289045A-50C7-445F-BE7B-E92B124D3140}" type="presOf" srcId="{F7378A7F-21F9-4431-B369-CD7418F056F5}" destId="{8ADB1129-893B-4063-8D3E-F9A8F50B1F12}" srcOrd="0" destOrd="0" presId="urn:microsoft.com/office/officeart/2005/8/layout/process2"/>
    <dgm:cxn modelId="{9AFEC79B-D463-4271-B6D9-5B58587339D5}" type="presOf" srcId="{F9C64B37-EC0D-4CEE-9FA2-C2F04F961FCE}" destId="{ECBB374D-6D42-442A-AAC5-6C0E92FDA6BD}" srcOrd="0" destOrd="0" presId="urn:microsoft.com/office/officeart/2005/8/layout/process2"/>
    <dgm:cxn modelId="{EA070BAB-B812-4A14-AC5B-57E76C83B9F3}" srcId="{4FACE639-F469-4A0C-8FB2-98C9FAB1C05C}" destId="{B0B99FAF-F4D0-418E-9138-8009FC91DE44}" srcOrd="2" destOrd="0" parTransId="{7747DD12-8818-48CA-AEF2-6B19D673367B}" sibTransId="{5C3812AF-38D4-4096-BABA-F88BC5CB48B7}"/>
    <dgm:cxn modelId="{24CBE3D7-E4FE-4571-97D6-AA82E3FA5EA0}" type="presOf" srcId="{B0B99FAF-F4D0-418E-9138-8009FC91DE44}" destId="{4C637B35-A2F2-4E2B-B24B-991C16EA9206}" srcOrd="0" destOrd="0" presId="urn:microsoft.com/office/officeart/2005/8/layout/process2"/>
    <dgm:cxn modelId="{BFD43704-F59C-4119-86F8-A9B016A0731A}" srcId="{4FACE639-F469-4A0C-8FB2-98C9FAB1C05C}" destId="{D09A56DC-EF13-452C-B6FC-410A0604786C}" srcOrd="0" destOrd="0" parTransId="{DACDE0C7-D230-4147-AA7A-54960BC16367}" sibTransId="{F7378A7F-21F9-4431-B369-CD7418F056F5}"/>
    <dgm:cxn modelId="{DD2EC1A2-B674-46CF-9633-A85ADB9CBD47}" type="presOf" srcId="{F9C64B37-EC0D-4CEE-9FA2-C2F04F961FCE}" destId="{13009088-E8C3-4F59-91F1-309BB0E131D1}" srcOrd="1" destOrd="0" presId="urn:microsoft.com/office/officeart/2005/8/layout/process2"/>
    <dgm:cxn modelId="{79804C2D-62FA-4404-B86F-89AF0F58E646}" type="presParOf" srcId="{B9FF51E0-3BC2-40EF-8D01-A12FA155BC1D}" destId="{7BDAE4CA-91ED-41A9-B2D4-9A0434497E01}" srcOrd="0" destOrd="0" presId="urn:microsoft.com/office/officeart/2005/8/layout/process2"/>
    <dgm:cxn modelId="{3AA34326-E2D7-40FF-95A5-611608676599}" type="presParOf" srcId="{B9FF51E0-3BC2-40EF-8D01-A12FA155BC1D}" destId="{8ADB1129-893B-4063-8D3E-F9A8F50B1F12}" srcOrd="1" destOrd="0" presId="urn:microsoft.com/office/officeart/2005/8/layout/process2"/>
    <dgm:cxn modelId="{0663482B-9F11-4A94-BAF6-BBC4DCAC6E4F}" type="presParOf" srcId="{8ADB1129-893B-4063-8D3E-F9A8F50B1F12}" destId="{44D9D220-CFC3-464B-950E-403030D83C9C}" srcOrd="0" destOrd="0" presId="urn:microsoft.com/office/officeart/2005/8/layout/process2"/>
    <dgm:cxn modelId="{9962157E-5ED4-44AE-9A66-C80E91F47C88}" type="presParOf" srcId="{B9FF51E0-3BC2-40EF-8D01-A12FA155BC1D}" destId="{5292AD39-C917-4015-8045-301FEC5036EC}" srcOrd="2" destOrd="0" presId="urn:microsoft.com/office/officeart/2005/8/layout/process2"/>
    <dgm:cxn modelId="{D8A21BD5-5A11-4D6B-9F82-30F096927AF0}" type="presParOf" srcId="{B9FF51E0-3BC2-40EF-8D01-A12FA155BC1D}" destId="{ECBB374D-6D42-442A-AAC5-6C0E92FDA6BD}" srcOrd="3" destOrd="0" presId="urn:microsoft.com/office/officeart/2005/8/layout/process2"/>
    <dgm:cxn modelId="{D4B56602-0209-4DA3-A63B-DE6B190D9FC6}" type="presParOf" srcId="{ECBB374D-6D42-442A-AAC5-6C0E92FDA6BD}" destId="{13009088-E8C3-4F59-91F1-309BB0E131D1}" srcOrd="0" destOrd="0" presId="urn:microsoft.com/office/officeart/2005/8/layout/process2"/>
    <dgm:cxn modelId="{0B646C4A-B8F9-40B2-9FFB-CDD518466055}" type="presParOf" srcId="{B9FF51E0-3BC2-40EF-8D01-A12FA155BC1D}" destId="{4C637B35-A2F2-4E2B-B24B-991C16EA9206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5D5F25-DD32-4D03-B359-7D9A62F055EC}" type="doc">
      <dgm:prSet loTypeId="urn:microsoft.com/office/officeart/2005/8/layout/hierarchy3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92BA8B-42E9-40C9-BCE6-177FE883812F}">
      <dgm:prSet phldrT="[Text]" custT="1"/>
      <dgm:spPr/>
      <dgm:t>
        <a:bodyPr/>
        <a:lstStyle/>
        <a:p>
          <a:r>
            <a:rPr lang="en-US" sz="2800" dirty="0">
              <a:latin typeface="Calibri" panose="020F0502020204030204" pitchFamily="34" charset="0"/>
            </a:rPr>
            <a:t>Basic Medical Training</a:t>
          </a:r>
        </a:p>
      </dgm:t>
    </dgm:pt>
    <dgm:pt modelId="{433E3376-A089-4886-8790-01560244EA2B}" type="parTrans" cxnId="{F7D4E086-7287-47FB-B03C-D15782A594B9}">
      <dgm:prSet/>
      <dgm:spPr/>
      <dgm:t>
        <a:bodyPr/>
        <a:lstStyle/>
        <a:p>
          <a:endParaRPr lang="en-US"/>
        </a:p>
      </dgm:t>
    </dgm:pt>
    <dgm:pt modelId="{66FDF70D-AA89-44E2-9862-DAEE9CE25363}" type="sibTrans" cxnId="{F7D4E086-7287-47FB-B03C-D15782A594B9}">
      <dgm:prSet/>
      <dgm:spPr/>
      <dgm:t>
        <a:bodyPr/>
        <a:lstStyle/>
        <a:p>
          <a:endParaRPr lang="en-US"/>
        </a:p>
      </dgm:t>
    </dgm:pt>
    <dgm:pt modelId="{14D5287E-562F-4A1E-B652-B669443D6153}">
      <dgm:prSet phldrT="[Text]" custT="1"/>
      <dgm:spPr/>
      <dgm:t>
        <a:bodyPr/>
        <a:lstStyle/>
        <a:p>
          <a:r>
            <a:rPr lang="en-US" sz="2800" dirty="0">
              <a:latin typeface="Calibri" panose="020F0502020204030204" pitchFamily="34" charset="0"/>
            </a:rPr>
            <a:t>Completed in a WDMS school</a:t>
          </a:r>
        </a:p>
      </dgm:t>
    </dgm:pt>
    <dgm:pt modelId="{CBFE09D1-D120-413A-816C-B14CED6C6310}" type="parTrans" cxnId="{BC185C14-E110-4961-8997-FAA3369324DD}">
      <dgm:prSet/>
      <dgm:spPr/>
      <dgm:t>
        <a:bodyPr/>
        <a:lstStyle/>
        <a:p>
          <a:endParaRPr lang="en-US"/>
        </a:p>
      </dgm:t>
    </dgm:pt>
    <dgm:pt modelId="{3AD5D2E8-DC47-4E92-A812-F911112DB271}" type="sibTrans" cxnId="{BC185C14-E110-4961-8997-FAA3369324DD}">
      <dgm:prSet/>
      <dgm:spPr/>
      <dgm:t>
        <a:bodyPr/>
        <a:lstStyle/>
        <a:p>
          <a:endParaRPr lang="en-US"/>
        </a:p>
      </dgm:t>
    </dgm:pt>
    <dgm:pt modelId="{C049F397-A5E3-4A81-AF40-995B32359EA8}">
      <dgm:prSet phldrT="[Text]" custT="1"/>
      <dgm:spPr/>
      <dgm:t>
        <a:bodyPr/>
        <a:lstStyle/>
        <a:p>
          <a:r>
            <a:rPr lang="en-US" sz="2800" dirty="0">
              <a:latin typeface="Calibri" panose="020F0502020204030204" pitchFamily="34" charset="0"/>
            </a:rPr>
            <a:t>Transcript and Diploma</a:t>
          </a:r>
        </a:p>
      </dgm:t>
    </dgm:pt>
    <dgm:pt modelId="{9A01F487-DD87-416F-B9A4-1EFEBEB7E218}" type="parTrans" cxnId="{799E5BDE-2CAB-4304-96B8-85731B693052}">
      <dgm:prSet/>
      <dgm:spPr/>
      <dgm:t>
        <a:bodyPr/>
        <a:lstStyle/>
        <a:p>
          <a:endParaRPr lang="en-US"/>
        </a:p>
      </dgm:t>
    </dgm:pt>
    <dgm:pt modelId="{152738A8-BF7A-474A-AD3B-1BA22A3DB029}" type="sibTrans" cxnId="{799E5BDE-2CAB-4304-96B8-85731B693052}">
      <dgm:prSet/>
      <dgm:spPr/>
      <dgm:t>
        <a:bodyPr/>
        <a:lstStyle/>
        <a:p>
          <a:endParaRPr lang="en-US"/>
        </a:p>
      </dgm:t>
    </dgm:pt>
    <dgm:pt modelId="{56517EA0-722B-4981-AEF4-B635D5448D79}">
      <dgm:prSet phldrT="[Text]" custT="1"/>
      <dgm:spPr/>
      <dgm:t>
        <a:bodyPr/>
        <a:lstStyle/>
        <a:p>
          <a:r>
            <a:rPr lang="en-US" sz="2800" dirty="0">
              <a:latin typeface="Calibri" panose="020F0502020204030204" pitchFamily="34" charset="0"/>
            </a:rPr>
            <a:t>Exams</a:t>
          </a:r>
        </a:p>
      </dgm:t>
    </dgm:pt>
    <dgm:pt modelId="{58E0740C-9B08-4FA2-BF99-96131E2E951C}" type="parTrans" cxnId="{DD110199-3F94-4544-8480-00DA6CC4BA82}">
      <dgm:prSet/>
      <dgm:spPr/>
      <dgm:t>
        <a:bodyPr/>
        <a:lstStyle/>
        <a:p>
          <a:endParaRPr lang="en-US"/>
        </a:p>
      </dgm:t>
    </dgm:pt>
    <dgm:pt modelId="{FC49D85A-D9C8-4403-B974-6E3262117CED}" type="sibTrans" cxnId="{DD110199-3F94-4544-8480-00DA6CC4BA82}">
      <dgm:prSet/>
      <dgm:spPr/>
      <dgm:t>
        <a:bodyPr/>
        <a:lstStyle/>
        <a:p>
          <a:endParaRPr lang="en-US"/>
        </a:p>
      </dgm:t>
    </dgm:pt>
    <dgm:pt modelId="{8CBD7A46-F5FB-4F1B-B803-EBBF5C81683A}">
      <dgm:prSet phldrT="[Text]" custT="1"/>
      <dgm:spPr/>
      <dgm:t>
        <a:bodyPr/>
        <a:lstStyle/>
        <a:p>
          <a:r>
            <a:rPr lang="en-US" sz="2800" dirty="0">
              <a:latin typeface="Calibri" panose="020F0502020204030204" pitchFamily="34" charset="0"/>
            </a:rPr>
            <a:t>USMLE Steps 1 &amp; 2</a:t>
          </a:r>
        </a:p>
      </dgm:t>
    </dgm:pt>
    <dgm:pt modelId="{465D7500-4FC8-46C9-B7E5-356EC8923A62}" type="parTrans" cxnId="{9553571B-1F44-4F76-9EC0-E2B97FD28AF4}">
      <dgm:prSet/>
      <dgm:spPr/>
      <dgm:t>
        <a:bodyPr/>
        <a:lstStyle/>
        <a:p>
          <a:endParaRPr lang="en-US"/>
        </a:p>
      </dgm:t>
    </dgm:pt>
    <dgm:pt modelId="{B35A1C91-FE70-4F4C-B97F-1F829D41C860}" type="sibTrans" cxnId="{9553571B-1F44-4F76-9EC0-E2B97FD28AF4}">
      <dgm:prSet/>
      <dgm:spPr/>
      <dgm:t>
        <a:bodyPr/>
        <a:lstStyle/>
        <a:p>
          <a:endParaRPr lang="en-US"/>
        </a:p>
      </dgm:t>
    </dgm:pt>
    <dgm:pt modelId="{30C4362D-0B68-472C-B686-4C5C9AEC6E1E}">
      <dgm:prSet phldrT="[Text]" custT="1"/>
      <dgm:spPr/>
      <dgm:t>
        <a:bodyPr/>
        <a:lstStyle/>
        <a:p>
          <a:r>
            <a:rPr lang="en-US" sz="2800" dirty="0">
              <a:latin typeface="Calibri" panose="020F0502020204030204" pitchFamily="34" charset="0"/>
            </a:rPr>
            <a:t>Verified Credentials</a:t>
          </a:r>
        </a:p>
      </dgm:t>
    </dgm:pt>
    <dgm:pt modelId="{45F85C98-59E7-439B-9CB1-0704244D4EA9}" type="sibTrans" cxnId="{90E51ACD-911C-4F0A-8E27-AE9EE9B5FA91}">
      <dgm:prSet/>
      <dgm:spPr/>
      <dgm:t>
        <a:bodyPr/>
        <a:lstStyle/>
        <a:p>
          <a:endParaRPr lang="en-US"/>
        </a:p>
      </dgm:t>
    </dgm:pt>
    <dgm:pt modelId="{62258DB0-920A-4B12-B995-DC0B470D77D7}" type="parTrans" cxnId="{90E51ACD-911C-4F0A-8E27-AE9EE9B5FA91}">
      <dgm:prSet/>
      <dgm:spPr/>
      <dgm:t>
        <a:bodyPr/>
        <a:lstStyle/>
        <a:p>
          <a:endParaRPr lang="en-US"/>
        </a:p>
      </dgm:t>
    </dgm:pt>
    <dgm:pt modelId="{1C2E28A6-7FE3-4340-BA39-F100985B3739}" type="pres">
      <dgm:prSet presAssocID="{C25D5F25-DD32-4D03-B359-7D9A62F055E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F5CBC17-8C24-40B8-9DBC-CD73321A01C8}" type="pres">
      <dgm:prSet presAssocID="{3892BA8B-42E9-40C9-BCE6-177FE883812F}" presName="root" presStyleCnt="0"/>
      <dgm:spPr/>
    </dgm:pt>
    <dgm:pt modelId="{9D0DE6E6-BF59-48DA-AE97-CF684BC3DCCD}" type="pres">
      <dgm:prSet presAssocID="{3892BA8B-42E9-40C9-BCE6-177FE883812F}" presName="rootComposite" presStyleCnt="0"/>
      <dgm:spPr/>
    </dgm:pt>
    <dgm:pt modelId="{E58CBDFA-48A3-485C-A3A5-1826547258CA}" type="pres">
      <dgm:prSet presAssocID="{3892BA8B-42E9-40C9-BCE6-177FE883812F}" presName="rootText" presStyleLbl="node1" presStyleIdx="0" presStyleCnt="3"/>
      <dgm:spPr/>
    </dgm:pt>
    <dgm:pt modelId="{61AC0DB8-7C9B-4175-8396-E7C1235AFD7E}" type="pres">
      <dgm:prSet presAssocID="{3892BA8B-42E9-40C9-BCE6-177FE883812F}" presName="rootConnector" presStyleLbl="node1" presStyleIdx="0" presStyleCnt="3"/>
      <dgm:spPr/>
    </dgm:pt>
    <dgm:pt modelId="{91BEE01D-5B04-48DE-9FB6-CF5BB2287200}" type="pres">
      <dgm:prSet presAssocID="{3892BA8B-42E9-40C9-BCE6-177FE883812F}" presName="childShape" presStyleCnt="0"/>
      <dgm:spPr/>
    </dgm:pt>
    <dgm:pt modelId="{266968A8-1B43-47F9-B092-D33A56D285A4}" type="pres">
      <dgm:prSet presAssocID="{CBFE09D1-D120-413A-816C-B14CED6C6310}" presName="Name13" presStyleLbl="parChTrans1D2" presStyleIdx="0" presStyleCnt="3"/>
      <dgm:spPr/>
    </dgm:pt>
    <dgm:pt modelId="{C38D1E07-9659-4E04-94C4-7FB755E5F593}" type="pres">
      <dgm:prSet presAssocID="{14D5287E-562F-4A1E-B652-B669443D6153}" presName="childText" presStyleLbl="bgAcc1" presStyleIdx="0" presStyleCnt="3">
        <dgm:presLayoutVars>
          <dgm:bulletEnabled val="1"/>
        </dgm:presLayoutVars>
      </dgm:prSet>
      <dgm:spPr/>
    </dgm:pt>
    <dgm:pt modelId="{5CC3D53D-7A1A-410F-8CFB-9BD3AE51AE48}" type="pres">
      <dgm:prSet presAssocID="{30C4362D-0B68-472C-B686-4C5C9AEC6E1E}" presName="root" presStyleCnt="0"/>
      <dgm:spPr/>
    </dgm:pt>
    <dgm:pt modelId="{572570BB-7705-45F2-B633-5D1F5F76F9DD}" type="pres">
      <dgm:prSet presAssocID="{30C4362D-0B68-472C-B686-4C5C9AEC6E1E}" presName="rootComposite" presStyleCnt="0"/>
      <dgm:spPr/>
    </dgm:pt>
    <dgm:pt modelId="{B70663BB-9B0A-49E6-A37C-998909623AC7}" type="pres">
      <dgm:prSet presAssocID="{30C4362D-0B68-472C-B686-4C5C9AEC6E1E}" presName="rootText" presStyleLbl="node1" presStyleIdx="1" presStyleCnt="3"/>
      <dgm:spPr/>
    </dgm:pt>
    <dgm:pt modelId="{E8A06E6F-B94C-43D0-80E2-203E18C29957}" type="pres">
      <dgm:prSet presAssocID="{30C4362D-0B68-472C-B686-4C5C9AEC6E1E}" presName="rootConnector" presStyleLbl="node1" presStyleIdx="1" presStyleCnt="3"/>
      <dgm:spPr/>
    </dgm:pt>
    <dgm:pt modelId="{9C661DBB-37E9-4E5C-9FD3-2BE3DAEABFD7}" type="pres">
      <dgm:prSet presAssocID="{30C4362D-0B68-472C-B686-4C5C9AEC6E1E}" presName="childShape" presStyleCnt="0"/>
      <dgm:spPr/>
    </dgm:pt>
    <dgm:pt modelId="{0304F3D2-FB05-45F3-B418-662C7DAC0FB7}" type="pres">
      <dgm:prSet presAssocID="{9A01F487-DD87-416F-B9A4-1EFEBEB7E218}" presName="Name13" presStyleLbl="parChTrans1D2" presStyleIdx="1" presStyleCnt="3"/>
      <dgm:spPr/>
    </dgm:pt>
    <dgm:pt modelId="{0EEE7F7A-EC4F-4226-8921-CF62B4A392D2}" type="pres">
      <dgm:prSet presAssocID="{C049F397-A5E3-4A81-AF40-995B32359EA8}" presName="childText" presStyleLbl="bgAcc1" presStyleIdx="1" presStyleCnt="3">
        <dgm:presLayoutVars>
          <dgm:bulletEnabled val="1"/>
        </dgm:presLayoutVars>
      </dgm:prSet>
      <dgm:spPr/>
    </dgm:pt>
    <dgm:pt modelId="{BDD2041E-9D92-4656-986A-83B8CCAA4DEE}" type="pres">
      <dgm:prSet presAssocID="{56517EA0-722B-4981-AEF4-B635D5448D79}" presName="root" presStyleCnt="0"/>
      <dgm:spPr/>
    </dgm:pt>
    <dgm:pt modelId="{46B82F3F-F79C-4B1F-B395-FD4D76A35960}" type="pres">
      <dgm:prSet presAssocID="{56517EA0-722B-4981-AEF4-B635D5448D79}" presName="rootComposite" presStyleCnt="0"/>
      <dgm:spPr/>
    </dgm:pt>
    <dgm:pt modelId="{2CE593B6-F5EF-4347-984A-B7B2A20B2042}" type="pres">
      <dgm:prSet presAssocID="{56517EA0-722B-4981-AEF4-B635D5448D79}" presName="rootText" presStyleLbl="node1" presStyleIdx="2" presStyleCnt="3"/>
      <dgm:spPr/>
    </dgm:pt>
    <dgm:pt modelId="{7FE4F94B-DC5A-4ED5-A835-F06406E8F7F4}" type="pres">
      <dgm:prSet presAssocID="{56517EA0-722B-4981-AEF4-B635D5448D79}" presName="rootConnector" presStyleLbl="node1" presStyleIdx="2" presStyleCnt="3"/>
      <dgm:spPr/>
    </dgm:pt>
    <dgm:pt modelId="{6ECDDB22-3845-480E-B0B7-F6A6DA90679A}" type="pres">
      <dgm:prSet presAssocID="{56517EA0-722B-4981-AEF4-B635D5448D79}" presName="childShape" presStyleCnt="0"/>
      <dgm:spPr/>
    </dgm:pt>
    <dgm:pt modelId="{F0B2946E-3BBF-49F3-A89F-5F4695D34EEA}" type="pres">
      <dgm:prSet presAssocID="{465D7500-4FC8-46C9-B7E5-356EC8923A62}" presName="Name13" presStyleLbl="parChTrans1D2" presStyleIdx="2" presStyleCnt="3"/>
      <dgm:spPr/>
    </dgm:pt>
    <dgm:pt modelId="{6E151C0C-F147-44AE-8E7F-38374ED48C41}" type="pres">
      <dgm:prSet presAssocID="{8CBD7A46-F5FB-4F1B-B803-EBBF5C81683A}" presName="childText" presStyleLbl="bgAcc1" presStyleIdx="2" presStyleCnt="3">
        <dgm:presLayoutVars>
          <dgm:bulletEnabled val="1"/>
        </dgm:presLayoutVars>
      </dgm:prSet>
      <dgm:spPr/>
    </dgm:pt>
  </dgm:ptLst>
  <dgm:cxnLst>
    <dgm:cxn modelId="{A7AF80F9-9E1D-406E-B167-FB716637F057}" type="presOf" srcId="{9A01F487-DD87-416F-B9A4-1EFEBEB7E218}" destId="{0304F3D2-FB05-45F3-B418-662C7DAC0FB7}" srcOrd="0" destOrd="0" presId="urn:microsoft.com/office/officeart/2005/8/layout/hierarchy3"/>
    <dgm:cxn modelId="{90E51ACD-911C-4F0A-8E27-AE9EE9B5FA91}" srcId="{C25D5F25-DD32-4D03-B359-7D9A62F055EC}" destId="{30C4362D-0B68-472C-B686-4C5C9AEC6E1E}" srcOrd="1" destOrd="0" parTransId="{62258DB0-920A-4B12-B995-DC0B470D77D7}" sibTransId="{45F85C98-59E7-439B-9CB1-0704244D4EA9}"/>
    <dgm:cxn modelId="{F4527CC7-D4E4-4697-AD10-964F78A8C8E1}" type="presOf" srcId="{30C4362D-0B68-472C-B686-4C5C9AEC6E1E}" destId="{B70663BB-9B0A-49E6-A37C-998909623AC7}" srcOrd="0" destOrd="0" presId="urn:microsoft.com/office/officeart/2005/8/layout/hierarchy3"/>
    <dgm:cxn modelId="{DB204C3D-4B6F-4BF8-BB48-43555850891E}" type="presOf" srcId="{8CBD7A46-F5FB-4F1B-B803-EBBF5C81683A}" destId="{6E151C0C-F147-44AE-8E7F-38374ED48C41}" srcOrd="0" destOrd="0" presId="urn:microsoft.com/office/officeart/2005/8/layout/hierarchy3"/>
    <dgm:cxn modelId="{799E5BDE-2CAB-4304-96B8-85731B693052}" srcId="{30C4362D-0B68-472C-B686-4C5C9AEC6E1E}" destId="{C049F397-A5E3-4A81-AF40-995B32359EA8}" srcOrd="0" destOrd="0" parTransId="{9A01F487-DD87-416F-B9A4-1EFEBEB7E218}" sibTransId="{152738A8-BF7A-474A-AD3B-1BA22A3DB029}"/>
    <dgm:cxn modelId="{FE611698-1000-4117-B05B-DFD46FA56568}" type="presOf" srcId="{465D7500-4FC8-46C9-B7E5-356EC8923A62}" destId="{F0B2946E-3BBF-49F3-A89F-5F4695D34EEA}" srcOrd="0" destOrd="0" presId="urn:microsoft.com/office/officeart/2005/8/layout/hierarchy3"/>
    <dgm:cxn modelId="{8883459D-FB6C-4E81-909B-D4739F67E4D1}" type="presOf" srcId="{14D5287E-562F-4A1E-B652-B669443D6153}" destId="{C38D1E07-9659-4E04-94C4-7FB755E5F593}" srcOrd="0" destOrd="0" presId="urn:microsoft.com/office/officeart/2005/8/layout/hierarchy3"/>
    <dgm:cxn modelId="{7509583B-07E2-4686-8E40-E15165265307}" type="presOf" srcId="{56517EA0-722B-4981-AEF4-B635D5448D79}" destId="{7FE4F94B-DC5A-4ED5-A835-F06406E8F7F4}" srcOrd="1" destOrd="0" presId="urn:microsoft.com/office/officeart/2005/8/layout/hierarchy3"/>
    <dgm:cxn modelId="{AFE3C730-5207-450D-9EAB-9A1CCA00D438}" type="presOf" srcId="{C049F397-A5E3-4A81-AF40-995B32359EA8}" destId="{0EEE7F7A-EC4F-4226-8921-CF62B4A392D2}" srcOrd="0" destOrd="0" presId="urn:microsoft.com/office/officeart/2005/8/layout/hierarchy3"/>
    <dgm:cxn modelId="{BC185C14-E110-4961-8997-FAA3369324DD}" srcId="{3892BA8B-42E9-40C9-BCE6-177FE883812F}" destId="{14D5287E-562F-4A1E-B652-B669443D6153}" srcOrd="0" destOrd="0" parTransId="{CBFE09D1-D120-413A-816C-B14CED6C6310}" sibTransId="{3AD5D2E8-DC47-4E92-A812-F911112DB271}"/>
    <dgm:cxn modelId="{4BA0B85A-37D7-4BED-A290-0DD8102375A4}" type="presOf" srcId="{CBFE09D1-D120-413A-816C-B14CED6C6310}" destId="{266968A8-1B43-47F9-B092-D33A56D285A4}" srcOrd="0" destOrd="0" presId="urn:microsoft.com/office/officeart/2005/8/layout/hierarchy3"/>
    <dgm:cxn modelId="{F7D4E086-7287-47FB-B03C-D15782A594B9}" srcId="{C25D5F25-DD32-4D03-B359-7D9A62F055EC}" destId="{3892BA8B-42E9-40C9-BCE6-177FE883812F}" srcOrd="0" destOrd="0" parTransId="{433E3376-A089-4886-8790-01560244EA2B}" sibTransId="{66FDF70D-AA89-44E2-9862-DAEE9CE25363}"/>
    <dgm:cxn modelId="{7F81CAC4-E72E-412D-BFF6-1EAADA8A06CE}" type="presOf" srcId="{56517EA0-722B-4981-AEF4-B635D5448D79}" destId="{2CE593B6-F5EF-4347-984A-B7B2A20B2042}" srcOrd="0" destOrd="0" presId="urn:microsoft.com/office/officeart/2005/8/layout/hierarchy3"/>
    <dgm:cxn modelId="{9553571B-1F44-4F76-9EC0-E2B97FD28AF4}" srcId="{56517EA0-722B-4981-AEF4-B635D5448D79}" destId="{8CBD7A46-F5FB-4F1B-B803-EBBF5C81683A}" srcOrd="0" destOrd="0" parTransId="{465D7500-4FC8-46C9-B7E5-356EC8923A62}" sibTransId="{B35A1C91-FE70-4F4C-B97F-1F829D41C860}"/>
    <dgm:cxn modelId="{B82D73D8-9F07-4F62-8939-91732E3F9E29}" type="presOf" srcId="{3892BA8B-42E9-40C9-BCE6-177FE883812F}" destId="{61AC0DB8-7C9B-4175-8396-E7C1235AFD7E}" srcOrd="1" destOrd="0" presId="urn:microsoft.com/office/officeart/2005/8/layout/hierarchy3"/>
    <dgm:cxn modelId="{47ECAD28-2094-4A02-A642-D83B4778BD5A}" type="presOf" srcId="{30C4362D-0B68-472C-B686-4C5C9AEC6E1E}" destId="{E8A06E6F-B94C-43D0-80E2-203E18C29957}" srcOrd="1" destOrd="0" presId="urn:microsoft.com/office/officeart/2005/8/layout/hierarchy3"/>
    <dgm:cxn modelId="{EBD2C1AA-0F6F-4867-889F-93B94E7799F6}" type="presOf" srcId="{C25D5F25-DD32-4D03-B359-7D9A62F055EC}" destId="{1C2E28A6-7FE3-4340-BA39-F100985B3739}" srcOrd="0" destOrd="0" presId="urn:microsoft.com/office/officeart/2005/8/layout/hierarchy3"/>
    <dgm:cxn modelId="{BEF79B69-2A0B-4EE1-A5CA-DA4320A146A3}" type="presOf" srcId="{3892BA8B-42E9-40C9-BCE6-177FE883812F}" destId="{E58CBDFA-48A3-485C-A3A5-1826547258CA}" srcOrd="0" destOrd="0" presId="urn:microsoft.com/office/officeart/2005/8/layout/hierarchy3"/>
    <dgm:cxn modelId="{DD110199-3F94-4544-8480-00DA6CC4BA82}" srcId="{C25D5F25-DD32-4D03-B359-7D9A62F055EC}" destId="{56517EA0-722B-4981-AEF4-B635D5448D79}" srcOrd="2" destOrd="0" parTransId="{58E0740C-9B08-4FA2-BF99-96131E2E951C}" sibTransId="{FC49D85A-D9C8-4403-B974-6E3262117CED}"/>
    <dgm:cxn modelId="{149CFC65-6F9E-4EB6-8F90-A0CBEEEEDF7F}" type="presParOf" srcId="{1C2E28A6-7FE3-4340-BA39-F100985B3739}" destId="{2F5CBC17-8C24-40B8-9DBC-CD73321A01C8}" srcOrd="0" destOrd="0" presId="urn:microsoft.com/office/officeart/2005/8/layout/hierarchy3"/>
    <dgm:cxn modelId="{F7D2EB42-1ECC-4C4F-A74F-B44FFE960E22}" type="presParOf" srcId="{2F5CBC17-8C24-40B8-9DBC-CD73321A01C8}" destId="{9D0DE6E6-BF59-48DA-AE97-CF684BC3DCCD}" srcOrd="0" destOrd="0" presId="urn:microsoft.com/office/officeart/2005/8/layout/hierarchy3"/>
    <dgm:cxn modelId="{4B85E716-9D94-4C1F-9A85-F1E34E88D653}" type="presParOf" srcId="{9D0DE6E6-BF59-48DA-AE97-CF684BC3DCCD}" destId="{E58CBDFA-48A3-485C-A3A5-1826547258CA}" srcOrd="0" destOrd="0" presId="urn:microsoft.com/office/officeart/2005/8/layout/hierarchy3"/>
    <dgm:cxn modelId="{2AF9205C-EC5B-4834-9128-92F418C2641C}" type="presParOf" srcId="{9D0DE6E6-BF59-48DA-AE97-CF684BC3DCCD}" destId="{61AC0DB8-7C9B-4175-8396-E7C1235AFD7E}" srcOrd="1" destOrd="0" presId="urn:microsoft.com/office/officeart/2005/8/layout/hierarchy3"/>
    <dgm:cxn modelId="{E7F5A33A-90C0-4F84-A853-DBA0D1A83DA3}" type="presParOf" srcId="{2F5CBC17-8C24-40B8-9DBC-CD73321A01C8}" destId="{91BEE01D-5B04-48DE-9FB6-CF5BB2287200}" srcOrd="1" destOrd="0" presId="urn:microsoft.com/office/officeart/2005/8/layout/hierarchy3"/>
    <dgm:cxn modelId="{D3F50F86-1ABD-43E6-B949-ADC60D12D9B3}" type="presParOf" srcId="{91BEE01D-5B04-48DE-9FB6-CF5BB2287200}" destId="{266968A8-1B43-47F9-B092-D33A56D285A4}" srcOrd="0" destOrd="0" presId="urn:microsoft.com/office/officeart/2005/8/layout/hierarchy3"/>
    <dgm:cxn modelId="{24BFE085-9150-4924-AA10-73A08C58CDBD}" type="presParOf" srcId="{91BEE01D-5B04-48DE-9FB6-CF5BB2287200}" destId="{C38D1E07-9659-4E04-94C4-7FB755E5F593}" srcOrd="1" destOrd="0" presId="urn:microsoft.com/office/officeart/2005/8/layout/hierarchy3"/>
    <dgm:cxn modelId="{48A66AAF-B6C7-4EBA-B063-709528FE1C9F}" type="presParOf" srcId="{1C2E28A6-7FE3-4340-BA39-F100985B3739}" destId="{5CC3D53D-7A1A-410F-8CFB-9BD3AE51AE48}" srcOrd="1" destOrd="0" presId="urn:microsoft.com/office/officeart/2005/8/layout/hierarchy3"/>
    <dgm:cxn modelId="{F217AF83-E2CB-41C2-BE47-E48BDEF04E83}" type="presParOf" srcId="{5CC3D53D-7A1A-410F-8CFB-9BD3AE51AE48}" destId="{572570BB-7705-45F2-B633-5D1F5F76F9DD}" srcOrd="0" destOrd="0" presId="urn:microsoft.com/office/officeart/2005/8/layout/hierarchy3"/>
    <dgm:cxn modelId="{33D4F32B-9CA0-4EAE-96D8-F01EE8059C33}" type="presParOf" srcId="{572570BB-7705-45F2-B633-5D1F5F76F9DD}" destId="{B70663BB-9B0A-49E6-A37C-998909623AC7}" srcOrd="0" destOrd="0" presId="urn:microsoft.com/office/officeart/2005/8/layout/hierarchy3"/>
    <dgm:cxn modelId="{7E9E61CA-5DD5-42A9-8920-0D1EA10ADCD0}" type="presParOf" srcId="{572570BB-7705-45F2-B633-5D1F5F76F9DD}" destId="{E8A06E6F-B94C-43D0-80E2-203E18C29957}" srcOrd="1" destOrd="0" presId="urn:microsoft.com/office/officeart/2005/8/layout/hierarchy3"/>
    <dgm:cxn modelId="{9DE5EC0C-6315-4953-95F7-B4FFAEB81538}" type="presParOf" srcId="{5CC3D53D-7A1A-410F-8CFB-9BD3AE51AE48}" destId="{9C661DBB-37E9-4E5C-9FD3-2BE3DAEABFD7}" srcOrd="1" destOrd="0" presId="urn:microsoft.com/office/officeart/2005/8/layout/hierarchy3"/>
    <dgm:cxn modelId="{E75BB237-D3F8-40B6-B607-90B95FF55384}" type="presParOf" srcId="{9C661DBB-37E9-4E5C-9FD3-2BE3DAEABFD7}" destId="{0304F3D2-FB05-45F3-B418-662C7DAC0FB7}" srcOrd="0" destOrd="0" presId="urn:microsoft.com/office/officeart/2005/8/layout/hierarchy3"/>
    <dgm:cxn modelId="{86C0F360-01E5-4565-BA37-18A707E675F8}" type="presParOf" srcId="{9C661DBB-37E9-4E5C-9FD3-2BE3DAEABFD7}" destId="{0EEE7F7A-EC4F-4226-8921-CF62B4A392D2}" srcOrd="1" destOrd="0" presId="urn:microsoft.com/office/officeart/2005/8/layout/hierarchy3"/>
    <dgm:cxn modelId="{A7A32BA6-E625-480E-ADAD-64E3BC4507C2}" type="presParOf" srcId="{1C2E28A6-7FE3-4340-BA39-F100985B3739}" destId="{BDD2041E-9D92-4656-986A-83B8CCAA4DEE}" srcOrd="2" destOrd="0" presId="urn:microsoft.com/office/officeart/2005/8/layout/hierarchy3"/>
    <dgm:cxn modelId="{35EB7BB7-3595-4848-B9FF-2D1FE93004A1}" type="presParOf" srcId="{BDD2041E-9D92-4656-986A-83B8CCAA4DEE}" destId="{46B82F3F-F79C-4B1F-B395-FD4D76A35960}" srcOrd="0" destOrd="0" presId="urn:microsoft.com/office/officeart/2005/8/layout/hierarchy3"/>
    <dgm:cxn modelId="{B9ABA3A6-F2AB-4049-A3D7-4BC1F46A16B5}" type="presParOf" srcId="{46B82F3F-F79C-4B1F-B395-FD4D76A35960}" destId="{2CE593B6-F5EF-4347-984A-B7B2A20B2042}" srcOrd="0" destOrd="0" presId="urn:microsoft.com/office/officeart/2005/8/layout/hierarchy3"/>
    <dgm:cxn modelId="{652AD6FB-A0B0-4113-B873-621F2917D154}" type="presParOf" srcId="{46B82F3F-F79C-4B1F-B395-FD4D76A35960}" destId="{7FE4F94B-DC5A-4ED5-A835-F06406E8F7F4}" srcOrd="1" destOrd="0" presId="urn:microsoft.com/office/officeart/2005/8/layout/hierarchy3"/>
    <dgm:cxn modelId="{1F7B5670-2E28-4741-A64B-20FDB4AB80B0}" type="presParOf" srcId="{BDD2041E-9D92-4656-986A-83B8CCAA4DEE}" destId="{6ECDDB22-3845-480E-B0B7-F6A6DA90679A}" srcOrd="1" destOrd="0" presId="urn:microsoft.com/office/officeart/2005/8/layout/hierarchy3"/>
    <dgm:cxn modelId="{98E6E00A-5D8B-47E8-8277-01C2268C3D7B}" type="presParOf" srcId="{6ECDDB22-3845-480E-B0B7-F6A6DA90679A}" destId="{F0B2946E-3BBF-49F3-A89F-5F4695D34EEA}" srcOrd="0" destOrd="0" presId="urn:microsoft.com/office/officeart/2005/8/layout/hierarchy3"/>
    <dgm:cxn modelId="{CA23DA0F-9838-4D80-BE16-28F830F5C58F}" type="presParOf" srcId="{6ECDDB22-3845-480E-B0B7-F6A6DA90679A}" destId="{6E151C0C-F147-44AE-8E7F-38374ED48C4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7F0B2E-F060-472B-A5DF-6A74971B5262}" type="doc">
      <dgm:prSet loTypeId="urn:microsoft.com/office/officeart/2005/8/layout/hierarchy3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9F9670-BB26-4E3D-9AF7-428243848A37}">
      <dgm:prSet phldrT="[Text]"/>
      <dgm:spPr/>
      <dgm:t>
        <a:bodyPr/>
        <a:lstStyle/>
        <a:p>
          <a:r>
            <a:rPr lang="en-US" dirty="0">
              <a:latin typeface="Calibri" panose="020F0502020204030204" pitchFamily="34" charset="0"/>
            </a:rPr>
            <a:t>Good Standing</a:t>
          </a:r>
        </a:p>
      </dgm:t>
    </dgm:pt>
    <dgm:pt modelId="{A9CEA649-7C52-40B4-9D75-BB84AE2AD64F}" type="parTrans" cxnId="{6CBF978D-1B9E-4A82-97E3-5B453EDE23EB}">
      <dgm:prSet/>
      <dgm:spPr/>
      <dgm:t>
        <a:bodyPr/>
        <a:lstStyle/>
        <a:p>
          <a:endParaRPr lang="en-US"/>
        </a:p>
      </dgm:t>
    </dgm:pt>
    <dgm:pt modelId="{0A0B213E-858A-4E5F-9A1E-262572991C70}" type="sibTrans" cxnId="{6CBF978D-1B9E-4A82-97E3-5B453EDE23EB}">
      <dgm:prSet/>
      <dgm:spPr/>
      <dgm:t>
        <a:bodyPr/>
        <a:lstStyle/>
        <a:p>
          <a:endParaRPr lang="en-US"/>
        </a:p>
      </dgm:t>
    </dgm:pt>
    <dgm:pt modelId="{2184ECA0-B14F-4693-B9AE-DB6FE38A9F80}">
      <dgm:prSet phldrT="[Text]"/>
      <dgm:spPr/>
      <dgm:t>
        <a:bodyPr/>
        <a:lstStyle/>
        <a:p>
          <a:r>
            <a:rPr lang="en-US" dirty="0">
              <a:latin typeface="Calibri" panose="020F0502020204030204" pitchFamily="34" charset="0"/>
            </a:rPr>
            <a:t>Valid and unrestricted medical license</a:t>
          </a:r>
        </a:p>
      </dgm:t>
    </dgm:pt>
    <dgm:pt modelId="{846C815A-BD1A-43EB-B72A-1AA097052585}" type="parTrans" cxnId="{90343939-6301-46E1-9701-EF28DE6D630F}">
      <dgm:prSet/>
      <dgm:spPr/>
      <dgm:t>
        <a:bodyPr/>
        <a:lstStyle/>
        <a:p>
          <a:endParaRPr lang="en-US"/>
        </a:p>
      </dgm:t>
    </dgm:pt>
    <dgm:pt modelId="{CE1AF0B8-3AFE-47FA-806E-37C743371A87}" type="sibTrans" cxnId="{90343939-6301-46E1-9701-EF28DE6D630F}">
      <dgm:prSet/>
      <dgm:spPr/>
      <dgm:t>
        <a:bodyPr/>
        <a:lstStyle/>
        <a:p>
          <a:endParaRPr lang="en-US"/>
        </a:p>
      </dgm:t>
    </dgm:pt>
    <dgm:pt modelId="{DFF00BB1-ECE6-4C97-AEA3-6B4C86CFDA95}">
      <dgm:prSet phldrT="[Text]"/>
      <dgm:spPr/>
      <dgm:t>
        <a:bodyPr/>
        <a:lstStyle/>
        <a:p>
          <a:r>
            <a:rPr lang="en-US" dirty="0">
              <a:latin typeface="Calibri" panose="020F0502020204030204" pitchFamily="34" charset="0"/>
            </a:rPr>
            <a:t>Exams</a:t>
          </a:r>
        </a:p>
      </dgm:t>
    </dgm:pt>
    <dgm:pt modelId="{862660E9-D834-4A5D-834C-4D39922BD9C2}" type="parTrans" cxnId="{156C53F1-05CA-4EB5-B9FF-10E22C4D6F76}">
      <dgm:prSet/>
      <dgm:spPr/>
      <dgm:t>
        <a:bodyPr/>
        <a:lstStyle/>
        <a:p>
          <a:endParaRPr lang="en-US"/>
        </a:p>
      </dgm:t>
    </dgm:pt>
    <dgm:pt modelId="{BBC96850-CDCD-4621-B49A-C2276CB864DD}" type="sibTrans" cxnId="{156C53F1-05CA-4EB5-B9FF-10E22C4D6F76}">
      <dgm:prSet/>
      <dgm:spPr/>
      <dgm:t>
        <a:bodyPr/>
        <a:lstStyle/>
        <a:p>
          <a:endParaRPr lang="en-US"/>
        </a:p>
      </dgm:t>
    </dgm:pt>
    <dgm:pt modelId="{658A8F11-CA30-45FC-BA63-45B92A4B67F4}">
      <dgm:prSet phldrT="[Text]"/>
      <dgm:spPr/>
      <dgm:t>
        <a:bodyPr/>
        <a:lstStyle/>
        <a:p>
          <a:r>
            <a:rPr lang="en-US" dirty="0">
              <a:latin typeface="Calibri" panose="020F0502020204030204" pitchFamily="34" charset="0"/>
            </a:rPr>
            <a:t>Written exam (all Boards)</a:t>
          </a:r>
        </a:p>
      </dgm:t>
    </dgm:pt>
    <dgm:pt modelId="{77C8E070-9B22-484E-9905-2F430753E622}" type="parTrans" cxnId="{0A0162E7-8C34-496D-A0A5-C7D672E66C82}">
      <dgm:prSet/>
      <dgm:spPr/>
      <dgm:t>
        <a:bodyPr/>
        <a:lstStyle/>
        <a:p>
          <a:endParaRPr lang="en-US"/>
        </a:p>
      </dgm:t>
    </dgm:pt>
    <dgm:pt modelId="{16CEBBE3-0532-465A-A931-8BE539D5AE32}" type="sibTrans" cxnId="{0A0162E7-8C34-496D-A0A5-C7D672E66C82}">
      <dgm:prSet/>
      <dgm:spPr/>
      <dgm:t>
        <a:bodyPr/>
        <a:lstStyle/>
        <a:p>
          <a:endParaRPr lang="en-US"/>
        </a:p>
      </dgm:t>
    </dgm:pt>
    <dgm:pt modelId="{8ECBD72F-A68C-4136-8A4C-F1CA52FB542F}">
      <dgm:prSet phldrT="[Text]"/>
      <dgm:spPr/>
      <dgm:t>
        <a:bodyPr/>
        <a:lstStyle/>
        <a:p>
          <a:r>
            <a:rPr lang="en-US" dirty="0">
              <a:latin typeface="Calibri" panose="020F0502020204030204" pitchFamily="34" charset="0"/>
            </a:rPr>
            <a:t>Oral exam (most Boards)</a:t>
          </a:r>
        </a:p>
      </dgm:t>
    </dgm:pt>
    <dgm:pt modelId="{7A081B5D-5125-47D5-B381-CFCFC1007746}" type="parTrans" cxnId="{306E68B8-9BAD-4954-8063-62AE97DBB6A3}">
      <dgm:prSet/>
      <dgm:spPr/>
      <dgm:t>
        <a:bodyPr/>
        <a:lstStyle/>
        <a:p>
          <a:endParaRPr lang="en-US"/>
        </a:p>
      </dgm:t>
    </dgm:pt>
    <dgm:pt modelId="{CCEC0721-B5F3-4283-B39B-726EEA6631E1}" type="sibTrans" cxnId="{306E68B8-9BAD-4954-8063-62AE97DBB6A3}">
      <dgm:prSet/>
      <dgm:spPr/>
      <dgm:t>
        <a:bodyPr/>
        <a:lstStyle/>
        <a:p>
          <a:endParaRPr lang="en-US"/>
        </a:p>
      </dgm:t>
    </dgm:pt>
    <dgm:pt modelId="{49B3A896-DD4F-457B-A777-8330061F2B38}">
      <dgm:prSet phldrT="[Text]"/>
      <dgm:spPr/>
      <dgm:t>
        <a:bodyPr/>
        <a:lstStyle/>
        <a:p>
          <a:r>
            <a:rPr lang="en-US" dirty="0">
              <a:latin typeface="Calibri" panose="020F0502020204030204" pitchFamily="34" charset="0"/>
            </a:rPr>
            <a:t>Training</a:t>
          </a:r>
        </a:p>
      </dgm:t>
    </dgm:pt>
    <dgm:pt modelId="{9A084A8F-891B-49D0-970A-30D7C3735E7D}" type="parTrans" cxnId="{92AA0073-06DE-4CC7-9714-4DCAF3D9CD72}">
      <dgm:prSet/>
      <dgm:spPr/>
      <dgm:t>
        <a:bodyPr/>
        <a:lstStyle/>
        <a:p>
          <a:endParaRPr lang="en-US"/>
        </a:p>
      </dgm:t>
    </dgm:pt>
    <dgm:pt modelId="{23D85191-4127-4F46-BBDD-F8E5A18CEB41}" type="sibTrans" cxnId="{92AA0073-06DE-4CC7-9714-4DCAF3D9CD72}">
      <dgm:prSet/>
      <dgm:spPr/>
      <dgm:t>
        <a:bodyPr/>
        <a:lstStyle/>
        <a:p>
          <a:endParaRPr lang="en-US"/>
        </a:p>
      </dgm:t>
    </dgm:pt>
    <dgm:pt modelId="{E328823C-5500-4EDB-964F-62F955928229}">
      <dgm:prSet phldrT="[Text]"/>
      <dgm:spPr/>
      <dgm:t>
        <a:bodyPr/>
        <a:lstStyle/>
        <a:p>
          <a:r>
            <a:rPr lang="en-US" dirty="0">
              <a:latin typeface="Calibri" panose="020F0502020204030204" pitchFamily="34" charset="0"/>
            </a:rPr>
            <a:t>US Medical School or ECFMG</a:t>
          </a:r>
        </a:p>
      </dgm:t>
    </dgm:pt>
    <dgm:pt modelId="{880A1FDA-CFB2-4BC9-BCBC-5D20921F4454}" type="parTrans" cxnId="{1C44FC7B-9BEB-4741-A128-3B106570119F}">
      <dgm:prSet/>
      <dgm:spPr/>
      <dgm:t>
        <a:bodyPr/>
        <a:lstStyle/>
        <a:p>
          <a:endParaRPr lang="en-US"/>
        </a:p>
      </dgm:t>
    </dgm:pt>
    <dgm:pt modelId="{CE5E4BB3-3895-4A9F-A5A2-DE4D9432F4BF}" type="sibTrans" cxnId="{1C44FC7B-9BEB-4741-A128-3B106570119F}">
      <dgm:prSet/>
      <dgm:spPr/>
      <dgm:t>
        <a:bodyPr/>
        <a:lstStyle/>
        <a:p>
          <a:endParaRPr lang="en-US"/>
        </a:p>
      </dgm:t>
    </dgm:pt>
    <dgm:pt modelId="{240C2A56-FAAF-4F9E-AF77-991E7190ADFF}">
      <dgm:prSet phldrT="[Text]"/>
      <dgm:spPr/>
      <dgm:t>
        <a:bodyPr/>
        <a:lstStyle/>
        <a:p>
          <a:r>
            <a:rPr lang="en-US" dirty="0">
              <a:latin typeface="Calibri" panose="020F0502020204030204" pitchFamily="34" charset="0"/>
            </a:rPr>
            <a:t>Accredited postgraduate training</a:t>
          </a:r>
        </a:p>
      </dgm:t>
    </dgm:pt>
    <dgm:pt modelId="{A674BE5C-55B0-440E-A4C1-C7F2F05FF13A}" type="parTrans" cxnId="{3DE24F44-3CFA-4D11-B2AF-26734BB916D8}">
      <dgm:prSet/>
      <dgm:spPr/>
      <dgm:t>
        <a:bodyPr/>
        <a:lstStyle/>
        <a:p>
          <a:endParaRPr lang="en-US"/>
        </a:p>
      </dgm:t>
    </dgm:pt>
    <dgm:pt modelId="{A06EB8D2-4127-4593-8B5D-A98B0CCC4AB6}" type="sibTrans" cxnId="{3DE24F44-3CFA-4D11-B2AF-26734BB916D8}">
      <dgm:prSet/>
      <dgm:spPr/>
      <dgm:t>
        <a:bodyPr/>
        <a:lstStyle/>
        <a:p>
          <a:endParaRPr lang="en-US"/>
        </a:p>
      </dgm:t>
    </dgm:pt>
    <dgm:pt modelId="{2CA2F6FC-985F-46F8-BD58-FF60F4744DC8}" type="pres">
      <dgm:prSet presAssocID="{D37F0B2E-F060-472B-A5DF-6A74971B526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88D4733-38FE-4D9D-AFAE-44114E82B2FE}" type="pres">
      <dgm:prSet presAssocID="{49B3A896-DD4F-457B-A777-8330061F2B38}" presName="root" presStyleCnt="0"/>
      <dgm:spPr/>
    </dgm:pt>
    <dgm:pt modelId="{998558FE-8176-45AC-9EBD-0E048D4C76DB}" type="pres">
      <dgm:prSet presAssocID="{49B3A896-DD4F-457B-A777-8330061F2B38}" presName="rootComposite" presStyleCnt="0"/>
      <dgm:spPr/>
    </dgm:pt>
    <dgm:pt modelId="{BC7A0CE1-64C3-47E2-BAC0-82B7A4BBD8FA}" type="pres">
      <dgm:prSet presAssocID="{49B3A896-DD4F-457B-A777-8330061F2B38}" presName="rootText" presStyleLbl="node1" presStyleIdx="0" presStyleCnt="3"/>
      <dgm:spPr/>
    </dgm:pt>
    <dgm:pt modelId="{1049998D-719A-4357-92F6-7CCFA14873F4}" type="pres">
      <dgm:prSet presAssocID="{49B3A896-DD4F-457B-A777-8330061F2B38}" presName="rootConnector" presStyleLbl="node1" presStyleIdx="0" presStyleCnt="3"/>
      <dgm:spPr/>
    </dgm:pt>
    <dgm:pt modelId="{50A9BC21-EAA6-4C3F-8CD5-CB6CF9BA05B2}" type="pres">
      <dgm:prSet presAssocID="{49B3A896-DD4F-457B-A777-8330061F2B38}" presName="childShape" presStyleCnt="0"/>
      <dgm:spPr/>
    </dgm:pt>
    <dgm:pt modelId="{6ACAF307-E087-44C2-8DE4-869B233AA8F1}" type="pres">
      <dgm:prSet presAssocID="{880A1FDA-CFB2-4BC9-BCBC-5D20921F4454}" presName="Name13" presStyleLbl="parChTrans1D2" presStyleIdx="0" presStyleCnt="5"/>
      <dgm:spPr/>
    </dgm:pt>
    <dgm:pt modelId="{B9B88BFD-A569-491F-8690-06173B8D737F}" type="pres">
      <dgm:prSet presAssocID="{E328823C-5500-4EDB-964F-62F955928229}" presName="childText" presStyleLbl="bgAcc1" presStyleIdx="0" presStyleCnt="5">
        <dgm:presLayoutVars>
          <dgm:bulletEnabled val="1"/>
        </dgm:presLayoutVars>
      </dgm:prSet>
      <dgm:spPr/>
    </dgm:pt>
    <dgm:pt modelId="{EEC5E041-5962-46EC-B0A1-C1ABEEFE147F}" type="pres">
      <dgm:prSet presAssocID="{A674BE5C-55B0-440E-A4C1-C7F2F05FF13A}" presName="Name13" presStyleLbl="parChTrans1D2" presStyleIdx="1" presStyleCnt="5"/>
      <dgm:spPr/>
    </dgm:pt>
    <dgm:pt modelId="{BB176435-B09A-4E07-B54D-1A5A97BF8868}" type="pres">
      <dgm:prSet presAssocID="{240C2A56-FAAF-4F9E-AF77-991E7190ADFF}" presName="childText" presStyleLbl="bgAcc1" presStyleIdx="1" presStyleCnt="5">
        <dgm:presLayoutVars>
          <dgm:bulletEnabled val="1"/>
        </dgm:presLayoutVars>
      </dgm:prSet>
      <dgm:spPr/>
    </dgm:pt>
    <dgm:pt modelId="{230894C1-6A21-40D9-BBFA-09D09FD4C47F}" type="pres">
      <dgm:prSet presAssocID="{2F9F9670-BB26-4E3D-9AF7-428243848A37}" presName="root" presStyleCnt="0"/>
      <dgm:spPr/>
    </dgm:pt>
    <dgm:pt modelId="{DE741AFA-E545-4FD0-8818-0719D81F2BEE}" type="pres">
      <dgm:prSet presAssocID="{2F9F9670-BB26-4E3D-9AF7-428243848A37}" presName="rootComposite" presStyleCnt="0"/>
      <dgm:spPr/>
    </dgm:pt>
    <dgm:pt modelId="{92776D25-36C1-4075-B230-500932C292DD}" type="pres">
      <dgm:prSet presAssocID="{2F9F9670-BB26-4E3D-9AF7-428243848A37}" presName="rootText" presStyleLbl="node1" presStyleIdx="1" presStyleCnt="3"/>
      <dgm:spPr/>
    </dgm:pt>
    <dgm:pt modelId="{C2F18DEC-B976-455F-9A55-25D96C765F0F}" type="pres">
      <dgm:prSet presAssocID="{2F9F9670-BB26-4E3D-9AF7-428243848A37}" presName="rootConnector" presStyleLbl="node1" presStyleIdx="1" presStyleCnt="3"/>
      <dgm:spPr/>
    </dgm:pt>
    <dgm:pt modelId="{C93AA736-ABED-46B7-8F79-0D36DFA6727A}" type="pres">
      <dgm:prSet presAssocID="{2F9F9670-BB26-4E3D-9AF7-428243848A37}" presName="childShape" presStyleCnt="0"/>
      <dgm:spPr/>
    </dgm:pt>
    <dgm:pt modelId="{65249961-8624-4246-8043-341D721295BE}" type="pres">
      <dgm:prSet presAssocID="{846C815A-BD1A-43EB-B72A-1AA097052585}" presName="Name13" presStyleLbl="parChTrans1D2" presStyleIdx="2" presStyleCnt="5"/>
      <dgm:spPr/>
    </dgm:pt>
    <dgm:pt modelId="{314A5139-E51F-45CF-A73C-34EE2624A1F5}" type="pres">
      <dgm:prSet presAssocID="{2184ECA0-B14F-4693-B9AE-DB6FE38A9F80}" presName="childText" presStyleLbl="bgAcc1" presStyleIdx="2" presStyleCnt="5">
        <dgm:presLayoutVars>
          <dgm:bulletEnabled val="1"/>
        </dgm:presLayoutVars>
      </dgm:prSet>
      <dgm:spPr/>
    </dgm:pt>
    <dgm:pt modelId="{4E1FC390-CF7B-41CC-B867-702DBF4C9587}" type="pres">
      <dgm:prSet presAssocID="{DFF00BB1-ECE6-4C97-AEA3-6B4C86CFDA95}" presName="root" presStyleCnt="0"/>
      <dgm:spPr/>
    </dgm:pt>
    <dgm:pt modelId="{82285396-2FA8-4CC0-B623-ACB1272A8399}" type="pres">
      <dgm:prSet presAssocID="{DFF00BB1-ECE6-4C97-AEA3-6B4C86CFDA95}" presName="rootComposite" presStyleCnt="0"/>
      <dgm:spPr/>
    </dgm:pt>
    <dgm:pt modelId="{3E40F3B1-B421-4703-BB0F-361E258F78CA}" type="pres">
      <dgm:prSet presAssocID="{DFF00BB1-ECE6-4C97-AEA3-6B4C86CFDA95}" presName="rootText" presStyleLbl="node1" presStyleIdx="2" presStyleCnt="3"/>
      <dgm:spPr/>
    </dgm:pt>
    <dgm:pt modelId="{EFF5D639-8936-453D-87D3-47239DE998DD}" type="pres">
      <dgm:prSet presAssocID="{DFF00BB1-ECE6-4C97-AEA3-6B4C86CFDA95}" presName="rootConnector" presStyleLbl="node1" presStyleIdx="2" presStyleCnt="3"/>
      <dgm:spPr/>
    </dgm:pt>
    <dgm:pt modelId="{8F004C0F-0F75-440D-BE9E-D4D44786C00E}" type="pres">
      <dgm:prSet presAssocID="{DFF00BB1-ECE6-4C97-AEA3-6B4C86CFDA95}" presName="childShape" presStyleCnt="0"/>
      <dgm:spPr/>
    </dgm:pt>
    <dgm:pt modelId="{C9ADDAC0-051E-45D6-9932-2EA9C19F1B4E}" type="pres">
      <dgm:prSet presAssocID="{77C8E070-9B22-484E-9905-2F430753E622}" presName="Name13" presStyleLbl="parChTrans1D2" presStyleIdx="3" presStyleCnt="5"/>
      <dgm:spPr/>
    </dgm:pt>
    <dgm:pt modelId="{07B8C4B7-9207-4B64-8C92-70BBEC653148}" type="pres">
      <dgm:prSet presAssocID="{658A8F11-CA30-45FC-BA63-45B92A4B67F4}" presName="childText" presStyleLbl="bgAcc1" presStyleIdx="3" presStyleCnt="5">
        <dgm:presLayoutVars>
          <dgm:bulletEnabled val="1"/>
        </dgm:presLayoutVars>
      </dgm:prSet>
      <dgm:spPr/>
    </dgm:pt>
    <dgm:pt modelId="{AFE41493-129E-45E9-9CE3-98903782C681}" type="pres">
      <dgm:prSet presAssocID="{7A081B5D-5125-47D5-B381-CFCFC1007746}" presName="Name13" presStyleLbl="parChTrans1D2" presStyleIdx="4" presStyleCnt="5"/>
      <dgm:spPr/>
    </dgm:pt>
    <dgm:pt modelId="{FFDBFD99-61EA-491A-BFE0-1EBBE6668D44}" type="pres">
      <dgm:prSet presAssocID="{8ECBD72F-A68C-4136-8A4C-F1CA52FB542F}" presName="childText" presStyleLbl="bgAcc1" presStyleIdx="4" presStyleCnt="5">
        <dgm:presLayoutVars>
          <dgm:bulletEnabled val="1"/>
        </dgm:presLayoutVars>
      </dgm:prSet>
      <dgm:spPr/>
    </dgm:pt>
  </dgm:ptLst>
  <dgm:cxnLst>
    <dgm:cxn modelId="{03D95086-5344-4D85-89B4-128FAA2A527C}" type="presOf" srcId="{880A1FDA-CFB2-4BC9-BCBC-5D20921F4454}" destId="{6ACAF307-E087-44C2-8DE4-869B233AA8F1}" srcOrd="0" destOrd="0" presId="urn:microsoft.com/office/officeart/2005/8/layout/hierarchy3"/>
    <dgm:cxn modelId="{A02C8EAA-65DF-49E2-B7A7-CBDBEAADE7E7}" type="presOf" srcId="{DFF00BB1-ECE6-4C97-AEA3-6B4C86CFDA95}" destId="{EFF5D639-8936-453D-87D3-47239DE998DD}" srcOrd="1" destOrd="0" presId="urn:microsoft.com/office/officeart/2005/8/layout/hierarchy3"/>
    <dgm:cxn modelId="{482AA8C3-A6C9-4AE0-BF6A-B771A6176D2F}" type="presOf" srcId="{8ECBD72F-A68C-4136-8A4C-F1CA52FB542F}" destId="{FFDBFD99-61EA-491A-BFE0-1EBBE6668D44}" srcOrd="0" destOrd="0" presId="urn:microsoft.com/office/officeart/2005/8/layout/hierarchy3"/>
    <dgm:cxn modelId="{6CEE98F6-65C8-4C53-8FC9-DFBE04939E63}" type="presOf" srcId="{2F9F9670-BB26-4E3D-9AF7-428243848A37}" destId="{92776D25-36C1-4075-B230-500932C292DD}" srcOrd="0" destOrd="0" presId="urn:microsoft.com/office/officeart/2005/8/layout/hierarchy3"/>
    <dgm:cxn modelId="{C4423619-D03F-417E-86D3-A03208E5CDCC}" type="presOf" srcId="{658A8F11-CA30-45FC-BA63-45B92A4B67F4}" destId="{07B8C4B7-9207-4B64-8C92-70BBEC653148}" srcOrd="0" destOrd="0" presId="urn:microsoft.com/office/officeart/2005/8/layout/hierarchy3"/>
    <dgm:cxn modelId="{CB4734FD-8E36-44C9-B95F-D1E17000D871}" type="presOf" srcId="{2184ECA0-B14F-4693-B9AE-DB6FE38A9F80}" destId="{314A5139-E51F-45CF-A73C-34EE2624A1F5}" srcOrd="0" destOrd="0" presId="urn:microsoft.com/office/officeart/2005/8/layout/hierarchy3"/>
    <dgm:cxn modelId="{1FBB7A41-C3D3-45C4-9948-91E9DB46319C}" type="presOf" srcId="{7A081B5D-5125-47D5-B381-CFCFC1007746}" destId="{AFE41493-129E-45E9-9CE3-98903782C681}" srcOrd="0" destOrd="0" presId="urn:microsoft.com/office/officeart/2005/8/layout/hierarchy3"/>
    <dgm:cxn modelId="{D00E1F35-6D1B-4CB7-81C0-B0D259972047}" type="presOf" srcId="{2F9F9670-BB26-4E3D-9AF7-428243848A37}" destId="{C2F18DEC-B976-455F-9A55-25D96C765F0F}" srcOrd="1" destOrd="0" presId="urn:microsoft.com/office/officeart/2005/8/layout/hierarchy3"/>
    <dgm:cxn modelId="{E86DD908-9D79-46C0-88ED-A5B6D34BFBDE}" type="presOf" srcId="{240C2A56-FAAF-4F9E-AF77-991E7190ADFF}" destId="{BB176435-B09A-4E07-B54D-1A5A97BF8868}" srcOrd="0" destOrd="0" presId="urn:microsoft.com/office/officeart/2005/8/layout/hierarchy3"/>
    <dgm:cxn modelId="{224BDAFA-3F6C-4E6A-A3E4-40E3E5552775}" type="presOf" srcId="{E328823C-5500-4EDB-964F-62F955928229}" destId="{B9B88BFD-A569-491F-8690-06173B8D737F}" srcOrd="0" destOrd="0" presId="urn:microsoft.com/office/officeart/2005/8/layout/hierarchy3"/>
    <dgm:cxn modelId="{0A0162E7-8C34-496D-A0A5-C7D672E66C82}" srcId="{DFF00BB1-ECE6-4C97-AEA3-6B4C86CFDA95}" destId="{658A8F11-CA30-45FC-BA63-45B92A4B67F4}" srcOrd="0" destOrd="0" parTransId="{77C8E070-9B22-484E-9905-2F430753E622}" sibTransId="{16CEBBE3-0532-465A-A931-8BE539D5AE32}"/>
    <dgm:cxn modelId="{D3128F59-9417-4291-B6D2-E22394E47D1A}" type="presOf" srcId="{77C8E070-9B22-484E-9905-2F430753E622}" destId="{C9ADDAC0-051E-45D6-9932-2EA9C19F1B4E}" srcOrd="0" destOrd="0" presId="urn:microsoft.com/office/officeart/2005/8/layout/hierarchy3"/>
    <dgm:cxn modelId="{92AA0073-06DE-4CC7-9714-4DCAF3D9CD72}" srcId="{D37F0B2E-F060-472B-A5DF-6A74971B5262}" destId="{49B3A896-DD4F-457B-A777-8330061F2B38}" srcOrd="0" destOrd="0" parTransId="{9A084A8F-891B-49D0-970A-30D7C3735E7D}" sibTransId="{23D85191-4127-4F46-BBDD-F8E5A18CEB41}"/>
    <dgm:cxn modelId="{306E68B8-9BAD-4954-8063-62AE97DBB6A3}" srcId="{DFF00BB1-ECE6-4C97-AEA3-6B4C86CFDA95}" destId="{8ECBD72F-A68C-4136-8A4C-F1CA52FB542F}" srcOrd="1" destOrd="0" parTransId="{7A081B5D-5125-47D5-B381-CFCFC1007746}" sibTransId="{CCEC0721-B5F3-4283-B39B-726EEA6631E1}"/>
    <dgm:cxn modelId="{DF46C1D7-F677-41C8-B871-ACC29E8C29FE}" type="presOf" srcId="{DFF00BB1-ECE6-4C97-AEA3-6B4C86CFDA95}" destId="{3E40F3B1-B421-4703-BB0F-361E258F78CA}" srcOrd="0" destOrd="0" presId="urn:microsoft.com/office/officeart/2005/8/layout/hierarchy3"/>
    <dgm:cxn modelId="{90343939-6301-46E1-9701-EF28DE6D630F}" srcId="{2F9F9670-BB26-4E3D-9AF7-428243848A37}" destId="{2184ECA0-B14F-4693-B9AE-DB6FE38A9F80}" srcOrd="0" destOrd="0" parTransId="{846C815A-BD1A-43EB-B72A-1AA097052585}" sibTransId="{CE1AF0B8-3AFE-47FA-806E-37C743371A87}"/>
    <dgm:cxn modelId="{70445FE1-8FD6-49A3-A74C-3B42E113D559}" type="presOf" srcId="{49B3A896-DD4F-457B-A777-8330061F2B38}" destId="{BC7A0CE1-64C3-47E2-BAC0-82B7A4BBD8FA}" srcOrd="0" destOrd="0" presId="urn:microsoft.com/office/officeart/2005/8/layout/hierarchy3"/>
    <dgm:cxn modelId="{F10BAE12-8DC4-4A4F-85A0-92EFA28207BE}" type="presOf" srcId="{D37F0B2E-F060-472B-A5DF-6A74971B5262}" destId="{2CA2F6FC-985F-46F8-BD58-FF60F4744DC8}" srcOrd="0" destOrd="0" presId="urn:microsoft.com/office/officeart/2005/8/layout/hierarchy3"/>
    <dgm:cxn modelId="{6CBF978D-1B9E-4A82-97E3-5B453EDE23EB}" srcId="{D37F0B2E-F060-472B-A5DF-6A74971B5262}" destId="{2F9F9670-BB26-4E3D-9AF7-428243848A37}" srcOrd="1" destOrd="0" parTransId="{A9CEA649-7C52-40B4-9D75-BB84AE2AD64F}" sibTransId="{0A0B213E-858A-4E5F-9A1E-262572991C70}"/>
    <dgm:cxn modelId="{A7AED6DC-6D09-4B3A-B80A-7DAB2104E2EC}" type="presOf" srcId="{A674BE5C-55B0-440E-A4C1-C7F2F05FF13A}" destId="{EEC5E041-5962-46EC-B0A1-C1ABEEFE147F}" srcOrd="0" destOrd="0" presId="urn:microsoft.com/office/officeart/2005/8/layout/hierarchy3"/>
    <dgm:cxn modelId="{3DE24F44-3CFA-4D11-B2AF-26734BB916D8}" srcId="{49B3A896-DD4F-457B-A777-8330061F2B38}" destId="{240C2A56-FAAF-4F9E-AF77-991E7190ADFF}" srcOrd="1" destOrd="0" parTransId="{A674BE5C-55B0-440E-A4C1-C7F2F05FF13A}" sibTransId="{A06EB8D2-4127-4593-8B5D-A98B0CCC4AB6}"/>
    <dgm:cxn modelId="{156C53F1-05CA-4EB5-B9FF-10E22C4D6F76}" srcId="{D37F0B2E-F060-472B-A5DF-6A74971B5262}" destId="{DFF00BB1-ECE6-4C97-AEA3-6B4C86CFDA95}" srcOrd="2" destOrd="0" parTransId="{862660E9-D834-4A5D-834C-4D39922BD9C2}" sibTransId="{BBC96850-CDCD-4621-B49A-C2276CB864DD}"/>
    <dgm:cxn modelId="{C86B92FD-5120-43CC-9020-A43111DC6B1A}" type="presOf" srcId="{846C815A-BD1A-43EB-B72A-1AA097052585}" destId="{65249961-8624-4246-8043-341D721295BE}" srcOrd="0" destOrd="0" presId="urn:microsoft.com/office/officeart/2005/8/layout/hierarchy3"/>
    <dgm:cxn modelId="{2344DBD1-81F1-4EC0-B7D4-3405CC72B139}" type="presOf" srcId="{49B3A896-DD4F-457B-A777-8330061F2B38}" destId="{1049998D-719A-4357-92F6-7CCFA14873F4}" srcOrd="1" destOrd="0" presId="urn:microsoft.com/office/officeart/2005/8/layout/hierarchy3"/>
    <dgm:cxn modelId="{1C44FC7B-9BEB-4741-A128-3B106570119F}" srcId="{49B3A896-DD4F-457B-A777-8330061F2B38}" destId="{E328823C-5500-4EDB-964F-62F955928229}" srcOrd="0" destOrd="0" parTransId="{880A1FDA-CFB2-4BC9-BCBC-5D20921F4454}" sibTransId="{CE5E4BB3-3895-4A9F-A5A2-DE4D9432F4BF}"/>
    <dgm:cxn modelId="{E42B5D55-0C20-4F79-9539-A0674AC63005}" type="presParOf" srcId="{2CA2F6FC-985F-46F8-BD58-FF60F4744DC8}" destId="{B88D4733-38FE-4D9D-AFAE-44114E82B2FE}" srcOrd="0" destOrd="0" presId="urn:microsoft.com/office/officeart/2005/8/layout/hierarchy3"/>
    <dgm:cxn modelId="{CC0290FB-F5DA-4A34-B51B-AD9286769602}" type="presParOf" srcId="{B88D4733-38FE-4D9D-AFAE-44114E82B2FE}" destId="{998558FE-8176-45AC-9EBD-0E048D4C76DB}" srcOrd="0" destOrd="0" presId="urn:microsoft.com/office/officeart/2005/8/layout/hierarchy3"/>
    <dgm:cxn modelId="{B19E7E73-B930-4417-A842-336D09ADEC0D}" type="presParOf" srcId="{998558FE-8176-45AC-9EBD-0E048D4C76DB}" destId="{BC7A0CE1-64C3-47E2-BAC0-82B7A4BBD8FA}" srcOrd="0" destOrd="0" presId="urn:microsoft.com/office/officeart/2005/8/layout/hierarchy3"/>
    <dgm:cxn modelId="{97771DBE-DC80-433A-8B5A-BD928E2A13B6}" type="presParOf" srcId="{998558FE-8176-45AC-9EBD-0E048D4C76DB}" destId="{1049998D-719A-4357-92F6-7CCFA14873F4}" srcOrd="1" destOrd="0" presId="urn:microsoft.com/office/officeart/2005/8/layout/hierarchy3"/>
    <dgm:cxn modelId="{4B024A0A-4A93-41AA-B836-799D8A5AC376}" type="presParOf" srcId="{B88D4733-38FE-4D9D-AFAE-44114E82B2FE}" destId="{50A9BC21-EAA6-4C3F-8CD5-CB6CF9BA05B2}" srcOrd="1" destOrd="0" presId="urn:microsoft.com/office/officeart/2005/8/layout/hierarchy3"/>
    <dgm:cxn modelId="{E276A5E0-CA74-478F-B0A7-3F1656F436C4}" type="presParOf" srcId="{50A9BC21-EAA6-4C3F-8CD5-CB6CF9BA05B2}" destId="{6ACAF307-E087-44C2-8DE4-869B233AA8F1}" srcOrd="0" destOrd="0" presId="urn:microsoft.com/office/officeart/2005/8/layout/hierarchy3"/>
    <dgm:cxn modelId="{D1FA64C7-AE51-489B-B1A3-BF1A432978BB}" type="presParOf" srcId="{50A9BC21-EAA6-4C3F-8CD5-CB6CF9BA05B2}" destId="{B9B88BFD-A569-491F-8690-06173B8D737F}" srcOrd="1" destOrd="0" presId="urn:microsoft.com/office/officeart/2005/8/layout/hierarchy3"/>
    <dgm:cxn modelId="{C3D7D60E-7899-4628-AA9B-0443FFF24DBC}" type="presParOf" srcId="{50A9BC21-EAA6-4C3F-8CD5-CB6CF9BA05B2}" destId="{EEC5E041-5962-46EC-B0A1-C1ABEEFE147F}" srcOrd="2" destOrd="0" presId="urn:microsoft.com/office/officeart/2005/8/layout/hierarchy3"/>
    <dgm:cxn modelId="{EF7BA108-507F-49F4-B4B3-CA90FC255B88}" type="presParOf" srcId="{50A9BC21-EAA6-4C3F-8CD5-CB6CF9BA05B2}" destId="{BB176435-B09A-4E07-B54D-1A5A97BF8868}" srcOrd="3" destOrd="0" presId="urn:microsoft.com/office/officeart/2005/8/layout/hierarchy3"/>
    <dgm:cxn modelId="{97B635D5-4B57-477C-89C9-6270974BDCF5}" type="presParOf" srcId="{2CA2F6FC-985F-46F8-BD58-FF60F4744DC8}" destId="{230894C1-6A21-40D9-BBFA-09D09FD4C47F}" srcOrd="1" destOrd="0" presId="urn:microsoft.com/office/officeart/2005/8/layout/hierarchy3"/>
    <dgm:cxn modelId="{488BC605-9A09-4598-9E61-5E9FCFC0744A}" type="presParOf" srcId="{230894C1-6A21-40D9-BBFA-09D09FD4C47F}" destId="{DE741AFA-E545-4FD0-8818-0719D81F2BEE}" srcOrd="0" destOrd="0" presId="urn:microsoft.com/office/officeart/2005/8/layout/hierarchy3"/>
    <dgm:cxn modelId="{34EB3313-4AD5-47FE-B77D-AB975D868833}" type="presParOf" srcId="{DE741AFA-E545-4FD0-8818-0719D81F2BEE}" destId="{92776D25-36C1-4075-B230-500932C292DD}" srcOrd="0" destOrd="0" presId="urn:microsoft.com/office/officeart/2005/8/layout/hierarchy3"/>
    <dgm:cxn modelId="{EBC6AC96-9774-4676-89DD-97FA7D0A33E6}" type="presParOf" srcId="{DE741AFA-E545-4FD0-8818-0719D81F2BEE}" destId="{C2F18DEC-B976-455F-9A55-25D96C765F0F}" srcOrd="1" destOrd="0" presId="urn:microsoft.com/office/officeart/2005/8/layout/hierarchy3"/>
    <dgm:cxn modelId="{88D2D5E1-7F1D-424F-B31D-E43C6887179E}" type="presParOf" srcId="{230894C1-6A21-40D9-BBFA-09D09FD4C47F}" destId="{C93AA736-ABED-46B7-8F79-0D36DFA6727A}" srcOrd="1" destOrd="0" presId="urn:microsoft.com/office/officeart/2005/8/layout/hierarchy3"/>
    <dgm:cxn modelId="{BEFC86DB-062E-4304-AFE8-1C5531388F3E}" type="presParOf" srcId="{C93AA736-ABED-46B7-8F79-0D36DFA6727A}" destId="{65249961-8624-4246-8043-341D721295BE}" srcOrd="0" destOrd="0" presId="urn:microsoft.com/office/officeart/2005/8/layout/hierarchy3"/>
    <dgm:cxn modelId="{4C793E83-3EC7-4FAE-9F65-43D0C61A043D}" type="presParOf" srcId="{C93AA736-ABED-46B7-8F79-0D36DFA6727A}" destId="{314A5139-E51F-45CF-A73C-34EE2624A1F5}" srcOrd="1" destOrd="0" presId="urn:microsoft.com/office/officeart/2005/8/layout/hierarchy3"/>
    <dgm:cxn modelId="{0C7C06DA-F473-405C-A691-061A9CE1E900}" type="presParOf" srcId="{2CA2F6FC-985F-46F8-BD58-FF60F4744DC8}" destId="{4E1FC390-CF7B-41CC-B867-702DBF4C9587}" srcOrd="2" destOrd="0" presId="urn:microsoft.com/office/officeart/2005/8/layout/hierarchy3"/>
    <dgm:cxn modelId="{27F211BD-4B55-4A9D-BC51-DA69D7637B3F}" type="presParOf" srcId="{4E1FC390-CF7B-41CC-B867-702DBF4C9587}" destId="{82285396-2FA8-4CC0-B623-ACB1272A8399}" srcOrd="0" destOrd="0" presId="urn:microsoft.com/office/officeart/2005/8/layout/hierarchy3"/>
    <dgm:cxn modelId="{30C4A46A-5BC6-4598-AE52-497A9ABCE2E8}" type="presParOf" srcId="{82285396-2FA8-4CC0-B623-ACB1272A8399}" destId="{3E40F3B1-B421-4703-BB0F-361E258F78CA}" srcOrd="0" destOrd="0" presId="urn:microsoft.com/office/officeart/2005/8/layout/hierarchy3"/>
    <dgm:cxn modelId="{C66858BB-3E0C-4750-BA62-8169C1C766DF}" type="presParOf" srcId="{82285396-2FA8-4CC0-B623-ACB1272A8399}" destId="{EFF5D639-8936-453D-87D3-47239DE998DD}" srcOrd="1" destOrd="0" presId="urn:microsoft.com/office/officeart/2005/8/layout/hierarchy3"/>
    <dgm:cxn modelId="{47618507-C4EA-4443-9EE4-AACC020F0C08}" type="presParOf" srcId="{4E1FC390-CF7B-41CC-B867-702DBF4C9587}" destId="{8F004C0F-0F75-440D-BE9E-D4D44786C00E}" srcOrd="1" destOrd="0" presId="urn:microsoft.com/office/officeart/2005/8/layout/hierarchy3"/>
    <dgm:cxn modelId="{0E78D325-DA88-4ACA-9F8E-ECBB480CF3EE}" type="presParOf" srcId="{8F004C0F-0F75-440D-BE9E-D4D44786C00E}" destId="{C9ADDAC0-051E-45D6-9932-2EA9C19F1B4E}" srcOrd="0" destOrd="0" presId="urn:microsoft.com/office/officeart/2005/8/layout/hierarchy3"/>
    <dgm:cxn modelId="{3A4248EF-5E64-469E-8862-A88C6E0A7702}" type="presParOf" srcId="{8F004C0F-0F75-440D-BE9E-D4D44786C00E}" destId="{07B8C4B7-9207-4B64-8C92-70BBEC653148}" srcOrd="1" destOrd="0" presId="urn:microsoft.com/office/officeart/2005/8/layout/hierarchy3"/>
    <dgm:cxn modelId="{D8F86C8F-E8B5-417B-AE1B-00C470D71C67}" type="presParOf" srcId="{8F004C0F-0F75-440D-BE9E-D4D44786C00E}" destId="{AFE41493-129E-45E9-9CE3-98903782C681}" srcOrd="2" destOrd="0" presId="urn:microsoft.com/office/officeart/2005/8/layout/hierarchy3"/>
    <dgm:cxn modelId="{FF699C51-DC4F-4C84-909F-BB41C2532B10}" type="presParOf" srcId="{8F004C0F-0F75-440D-BE9E-D4D44786C00E}" destId="{FFDBFD99-61EA-491A-BFE0-1EBBE6668D4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DAE4CA-91ED-41A9-B2D4-9A0434497E01}">
      <dsp:nvSpPr>
        <dsp:cNvPr id="0" name=""/>
        <dsp:cNvSpPr/>
      </dsp:nvSpPr>
      <dsp:spPr>
        <a:xfrm>
          <a:off x="1240390" y="442"/>
          <a:ext cx="1549881" cy="8610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ECFMG Certification</a:t>
          </a:r>
        </a:p>
      </dsp:txBody>
      <dsp:txXfrm>
        <a:off x="1265609" y="25661"/>
        <a:ext cx="1499443" cy="810607"/>
      </dsp:txXfrm>
    </dsp:sp>
    <dsp:sp modelId="{8ADB1129-893B-4063-8D3E-F9A8F50B1F12}">
      <dsp:nvSpPr>
        <dsp:cNvPr id="0" name=""/>
        <dsp:cNvSpPr/>
      </dsp:nvSpPr>
      <dsp:spPr>
        <a:xfrm rot="5400000">
          <a:off x="1853885" y="883013"/>
          <a:ext cx="322891" cy="3874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 rot="-5400000">
        <a:off x="1899090" y="915303"/>
        <a:ext cx="232482" cy="226024"/>
      </dsp:txXfrm>
    </dsp:sp>
    <dsp:sp modelId="{5292AD39-C917-4015-8045-301FEC5036EC}">
      <dsp:nvSpPr>
        <dsp:cNvPr id="0" name=""/>
        <dsp:cNvSpPr/>
      </dsp:nvSpPr>
      <dsp:spPr>
        <a:xfrm>
          <a:off x="1240390" y="1292010"/>
          <a:ext cx="1549881" cy="890699"/>
        </a:xfrm>
        <a:prstGeom prst="roundRect">
          <a:avLst>
            <a:gd name="adj" fmla="val 10000"/>
          </a:avLst>
        </a:prstGeom>
        <a:solidFill>
          <a:schemeClr val="accent3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Licensure</a:t>
          </a:r>
        </a:p>
      </dsp:txBody>
      <dsp:txXfrm>
        <a:off x="1266478" y="1318098"/>
        <a:ext cx="1497705" cy="838523"/>
      </dsp:txXfrm>
    </dsp:sp>
    <dsp:sp modelId="{ECBB374D-6D42-442A-AAC5-6C0E92FDA6BD}">
      <dsp:nvSpPr>
        <dsp:cNvPr id="0" name=""/>
        <dsp:cNvSpPr/>
      </dsp:nvSpPr>
      <dsp:spPr>
        <a:xfrm rot="5400000">
          <a:off x="1853885" y="2204235"/>
          <a:ext cx="322891" cy="3874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 rot="-5400000">
        <a:off x="1899090" y="2236525"/>
        <a:ext cx="232482" cy="226024"/>
      </dsp:txXfrm>
    </dsp:sp>
    <dsp:sp modelId="{4C637B35-A2F2-4E2B-B24B-991C16EA9206}">
      <dsp:nvSpPr>
        <dsp:cNvPr id="0" name=""/>
        <dsp:cNvSpPr/>
      </dsp:nvSpPr>
      <dsp:spPr>
        <a:xfrm>
          <a:off x="1240390" y="2613232"/>
          <a:ext cx="1549881" cy="8610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Specialty Certification</a:t>
          </a:r>
        </a:p>
      </dsp:txBody>
      <dsp:txXfrm>
        <a:off x="1265609" y="2638451"/>
        <a:ext cx="1499443" cy="8106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DAE4CA-91ED-41A9-B2D4-9A0434497E01}">
      <dsp:nvSpPr>
        <dsp:cNvPr id="0" name=""/>
        <dsp:cNvSpPr/>
      </dsp:nvSpPr>
      <dsp:spPr>
        <a:xfrm>
          <a:off x="1240390" y="442"/>
          <a:ext cx="1549881" cy="8610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ECFMG Certification</a:t>
          </a:r>
        </a:p>
      </dsp:txBody>
      <dsp:txXfrm>
        <a:off x="1265609" y="25661"/>
        <a:ext cx="1499443" cy="810607"/>
      </dsp:txXfrm>
    </dsp:sp>
    <dsp:sp modelId="{8ADB1129-893B-4063-8D3E-F9A8F50B1F12}">
      <dsp:nvSpPr>
        <dsp:cNvPr id="0" name=""/>
        <dsp:cNvSpPr/>
      </dsp:nvSpPr>
      <dsp:spPr>
        <a:xfrm rot="5400000">
          <a:off x="1853885" y="883013"/>
          <a:ext cx="322891" cy="3874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 rot="-5400000">
        <a:off x="1899090" y="915303"/>
        <a:ext cx="232482" cy="226024"/>
      </dsp:txXfrm>
    </dsp:sp>
    <dsp:sp modelId="{5292AD39-C917-4015-8045-301FEC5036EC}">
      <dsp:nvSpPr>
        <dsp:cNvPr id="0" name=""/>
        <dsp:cNvSpPr/>
      </dsp:nvSpPr>
      <dsp:spPr>
        <a:xfrm>
          <a:off x="1240390" y="1292010"/>
          <a:ext cx="1549881" cy="890699"/>
        </a:xfrm>
        <a:prstGeom prst="roundRect">
          <a:avLst>
            <a:gd name="adj" fmla="val 10000"/>
          </a:avLst>
        </a:prstGeom>
        <a:solidFill>
          <a:schemeClr val="accent3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Licensure</a:t>
          </a:r>
        </a:p>
      </dsp:txBody>
      <dsp:txXfrm>
        <a:off x="1266478" y="1318098"/>
        <a:ext cx="1497705" cy="838523"/>
      </dsp:txXfrm>
    </dsp:sp>
    <dsp:sp modelId="{ECBB374D-6D42-442A-AAC5-6C0E92FDA6BD}">
      <dsp:nvSpPr>
        <dsp:cNvPr id="0" name=""/>
        <dsp:cNvSpPr/>
      </dsp:nvSpPr>
      <dsp:spPr>
        <a:xfrm rot="5400000">
          <a:off x="1853885" y="2204235"/>
          <a:ext cx="322891" cy="3874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 rot="-5400000">
        <a:off x="1899090" y="2236525"/>
        <a:ext cx="232482" cy="226024"/>
      </dsp:txXfrm>
    </dsp:sp>
    <dsp:sp modelId="{4C637B35-A2F2-4E2B-B24B-991C16EA9206}">
      <dsp:nvSpPr>
        <dsp:cNvPr id="0" name=""/>
        <dsp:cNvSpPr/>
      </dsp:nvSpPr>
      <dsp:spPr>
        <a:xfrm>
          <a:off x="1240390" y="2613232"/>
          <a:ext cx="1549881" cy="8610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Specialty Certification</a:t>
          </a:r>
        </a:p>
      </dsp:txBody>
      <dsp:txXfrm>
        <a:off x="1265609" y="2638451"/>
        <a:ext cx="1499443" cy="8106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8CBDFA-48A3-485C-A3A5-1826547258CA}">
      <dsp:nvSpPr>
        <dsp:cNvPr id="0" name=""/>
        <dsp:cNvSpPr/>
      </dsp:nvSpPr>
      <dsp:spPr>
        <a:xfrm>
          <a:off x="1002" y="934764"/>
          <a:ext cx="2345752" cy="11728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Calibri" panose="020F0502020204030204" pitchFamily="34" charset="0"/>
            </a:rPr>
            <a:t>Basic Medical Training</a:t>
          </a:r>
        </a:p>
      </dsp:txBody>
      <dsp:txXfrm>
        <a:off x="35354" y="969116"/>
        <a:ext cx="2277048" cy="1104172"/>
      </dsp:txXfrm>
    </dsp:sp>
    <dsp:sp modelId="{266968A8-1B43-47F9-B092-D33A56D285A4}">
      <dsp:nvSpPr>
        <dsp:cNvPr id="0" name=""/>
        <dsp:cNvSpPr/>
      </dsp:nvSpPr>
      <dsp:spPr>
        <a:xfrm>
          <a:off x="235577" y="2107640"/>
          <a:ext cx="234575" cy="879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9657"/>
              </a:lnTo>
              <a:lnTo>
                <a:pt x="234575" y="8796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8D1E07-9659-4E04-94C4-7FB755E5F593}">
      <dsp:nvSpPr>
        <dsp:cNvPr id="0" name=""/>
        <dsp:cNvSpPr/>
      </dsp:nvSpPr>
      <dsp:spPr>
        <a:xfrm>
          <a:off x="470152" y="2400859"/>
          <a:ext cx="1876601" cy="11728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Calibri" panose="020F0502020204030204" pitchFamily="34" charset="0"/>
            </a:rPr>
            <a:t>Completed in a WDMS school</a:t>
          </a:r>
        </a:p>
      </dsp:txBody>
      <dsp:txXfrm>
        <a:off x="504504" y="2435211"/>
        <a:ext cx="1807897" cy="1104172"/>
      </dsp:txXfrm>
    </dsp:sp>
    <dsp:sp modelId="{B70663BB-9B0A-49E6-A37C-998909623AC7}">
      <dsp:nvSpPr>
        <dsp:cNvPr id="0" name=""/>
        <dsp:cNvSpPr/>
      </dsp:nvSpPr>
      <dsp:spPr>
        <a:xfrm>
          <a:off x="2933192" y="934764"/>
          <a:ext cx="2345752" cy="11728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Calibri" panose="020F0502020204030204" pitchFamily="34" charset="0"/>
            </a:rPr>
            <a:t>Verified Credentials</a:t>
          </a:r>
        </a:p>
      </dsp:txBody>
      <dsp:txXfrm>
        <a:off x="2967544" y="969116"/>
        <a:ext cx="2277048" cy="1104172"/>
      </dsp:txXfrm>
    </dsp:sp>
    <dsp:sp modelId="{0304F3D2-FB05-45F3-B418-662C7DAC0FB7}">
      <dsp:nvSpPr>
        <dsp:cNvPr id="0" name=""/>
        <dsp:cNvSpPr/>
      </dsp:nvSpPr>
      <dsp:spPr>
        <a:xfrm>
          <a:off x="3167768" y="2107640"/>
          <a:ext cx="234575" cy="879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9657"/>
              </a:lnTo>
              <a:lnTo>
                <a:pt x="234575" y="8796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E7F7A-EC4F-4226-8921-CF62B4A392D2}">
      <dsp:nvSpPr>
        <dsp:cNvPr id="0" name=""/>
        <dsp:cNvSpPr/>
      </dsp:nvSpPr>
      <dsp:spPr>
        <a:xfrm>
          <a:off x="3402343" y="2400859"/>
          <a:ext cx="1876601" cy="11728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Calibri" panose="020F0502020204030204" pitchFamily="34" charset="0"/>
            </a:rPr>
            <a:t>Transcript and Diploma</a:t>
          </a:r>
        </a:p>
      </dsp:txBody>
      <dsp:txXfrm>
        <a:off x="3436695" y="2435211"/>
        <a:ext cx="1807897" cy="1104172"/>
      </dsp:txXfrm>
    </dsp:sp>
    <dsp:sp modelId="{2CE593B6-F5EF-4347-984A-B7B2A20B2042}">
      <dsp:nvSpPr>
        <dsp:cNvPr id="0" name=""/>
        <dsp:cNvSpPr/>
      </dsp:nvSpPr>
      <dsp:spPr>
        <a:xfrm>
          <a:off x="5865383" y="934764"/>
          <a:ext cx="2345752" cy="11728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Calibri" panose="020F0502020204030204" pitchFamily="34" charset="0"/>
            </a:rPr>
            <a:t>Exams</a:t>
          </a:r>
        </a:p>
      </dsp:txBody>
      <dsp:txXfrm>
        <a:off x="5899735" y="969116"/>
        <a:ext cx="2277048" cy="1104172"/>
      </dsp:txXfrm>
    </dsp:sp>
    <dsp:sp modelId="{F0B2946E-3BBF-49F3-A89F-5F4695D34EEA}">
      <dsp:nvSpPr>
        <dsp:cNvPr id="0" name=""/>
        <dsp:cNvSpPr/>
      </dsp:nvSpPr>
      <dsp:spPr>
        <a:xfrm>
          <a:off x="6099958" y="2107640"/>
          <a:ext cx="234575" cy="879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9657"/>
              </a:lnTo>
              <a:lnTo>
                <a:pt x="234575" y="8796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151C0C-F147-44AE-8E7F-38374ED48C41}">
      <dsp:nvSpPr>
        <dsp:cNvPr id="0" name=""/>
        <dsp:cNvSpPr/>
      </dsp:nvSpPr>
      <dsp:spPr>
        <a:xfrm>
          <a:off x="6334533" y="2400859"/>
          <a:ext cx="1876601" cy="11728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Calibri" panose="020F0502020204030204" pitchFamily="34" charset="0"/>
            </a:rPr>
            <a:t>USMLE Steps 1 &amp; 2</a:t>
          </a:r>
        </a:p>
      </dsp:txBody>
      <dsp:txXfrm>
        <a:off x="6368885" y="2435211"/>
        <a:ext cx="1807897" cy="11041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A0CE1-64C3-47E2-BAC0-82B7A4BBD8FA}">
      <dsp:nvSpPr>
        <dsp:cNvPr id="0" name=""/>
        <dsp:cNvSpPr/>
      </dsp:nvSpPr>
      <dsp:spPr>
        <a:xfrm>
          <a:off x="1004" y="204892"/>
          <a:ext cx="2349379" cy="1174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Calibri" panose="020F0502020204030204" pitchFamily="34" charset="0"/>
            </a:rPr>
            <a:t>Training</a:t>
          </a:r>
        </a:p>
      </dsp:txBody>
      <dsp:txXfrm>
        <a:off x="35409" y="239297"/>
        <a:ext cx="2280569" cy="1105879"/>
      </dsp:txXfrm>
    </dsp:sp>
    <dsp:sp modelId="{6ACAF307-E087-44C2-8DE4-869B233AA8F1}">
      <dsp:nvSpPr>
        <dsp:cNvPr id="0" name=""/>
        <dsp:cNvSpPr/>
      </dsp:nvSpPr>
      <dsp:spPr>
        <a:xfrm>
          <a:off x="235942" y="1379582"/>
          <a:ext cx="234937" cy="881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017"/>
              </a:lnTo>
              <a:lnTo>
                <a:pt x="234937" y="8810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B88BFD-A569-491F-8690-06173B8D737F}">
      <dsp:nvSpPr>
        <dsp:cNvPr id="0" name=""/>
        <dsp:cNvSpPr/>
      </dsp:nvSpPr>
      <dsp:spPr>
        <a:xfrm>
          <a:off x="470880" y="1673255"/>
          <a:ext cx="1879503" cy="1174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alibri" panose="020F0502020204030204" pitchFamily="34" charset="0"/>
            </a:rPr>
            <a:t>US Medical School or ECFMG</a:t>
          </a:r>
        </a:p>
      </dsp:txBody>
      <dsp:txXfrm>
        <a:off x="505285" y="1707660"/>
        <a:ext cx="1810693" cy="1105879"/>
      </dsp:txXfrm>
    </dsp:sp>
    <dsp:sp modelId="{EEC5E041-5962-46EC-B0A1-C1ABEEFE147F}">
      <dsp:nvSpPr>
        <dsp:cNvPr id="0" name=""/>
        <dsp:cNvSpPr/>
      </dsp:nvSpPr>
      <dsp:spPr>
        <a:xfrm>
          <a:off x="235942" y="1379582"/>
          <a:ext cx="234937" cy="23493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9379"/>
              </a:lnTo>
              <a:lnTo>
                <a:pt x="234937" y="23493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176435-B09A-4E07-B54D-1A5A97BF8868}">
      <dsp:nvSpPr>
        <dsp:cNvPr id="0" name=""/>
        <dsp:cNvSpPr/>
      </dsp:nvSpPr>
      <dsp:spPr>
        <a:xfrm>
          <a:off x="470880" y="3141617"/>
          <a:ext cx="1879503" cy="1174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alibri" panose="020F0502020204030204" pitchFamily="34" charset="0"/>
            </a:rPr>
            <a:t>Accredited postgraduate training</a:t>
          </a:r>
        </a:p>
      </dsp:txBody>
      <dsp:txXfrm>
        <a:off x="505285" y="3176022"/>
        <a:ext cx="1810693" cy="1105879"/>
      </dsp:txXfrm>
    </dsp:sp>
    <dsp:sp modelId="{92776D25-36C1-4075-B230-500932C292DD}">
      <dsp:nvSpPr>
        <dsp:cNvPr id="0" name=""/>
        <dsp:cNvSpPr/>
      </dsp:nvSpPr>
      <dsp:spPr>
        <a:xfrm>
          <a:off x="2937729" y="204892"/>
          <a:ext cx="2349379" cy="1174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Calibri" panose="020F0502020204030204" pitchFamily="34" charset="0"/>
            </a:rPr>
            <a:t>Good Standing</a:t>
          </a:r>
        </a:p>
      </dsp:txBody>
      <dsp:txXfrm>
        <a:off x="2972134" y="239297"/>
        <a:ext cx="2280569" cy="1105879"/>
      </dsp:txXfrm>
    </dsp:sp>
    <dsp:sp modelId="{65249961-8624-4246-8043-341D721295BE}">
      <dsp:nvSpPr>
        <dsp:cNvPr id="0" name=""/>
        <dsp:cNvSpPr/>
      </dsp:nvSpPr>
      <dsp:spPr>
        <a:xfrm>
          <a:off x="3172667" y="1379582"/>
          <a:ext cx="234937" cy="881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017"/>
              </a:lnTo>
              <a:lnTo>
                <a:pt x="234937" y="8810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4A5139-E51F-45CF-A73C-34EE2624A1F5}">
      <dsp:nvSpPr>
        <dsp:cNvPr id="0" name=""/>
        <dsp:cNvSpPr/>
      </dsp:nvSpPr>
      <dsp:spPr>
        <a:xfrm>
          <a:off x="3407605" y="1673255"/>
          <a:ext cx="1879503" cy="1174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alibri" panose="020F0502020204030204" pitchFamily="34" charset="0"/>
            </a:rPr>
            <a:t>Valid and unrestricted medical license</a:t>
          </a:r>
        </a:p>
      </dsp:txBody>
      <dsp:txXfrm>
        <a:off x="3442010" y="1707660"/>
        <a:ext cx="1810693" cy="1105879"/>
      </dsp:txXfrm>
    </dsp:sp>
    <dsp:sp modelId="{3E40F3B1-B421-4703-BB0F-361E258F78CA}">
      <dsp:nvSpPr>
        <dsp:cNvPr id="0" name=""/>
        <dsp:cNvSpPr/>
      </dsp:nvSpPr>
      <dsp:spPr>
        <a:xfrm>
          <a:off x="5874453" y="204892"/>
          <a:ext cx="2349379" cy="1174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Calibri" panose="020F0502020204030204" pitchFamily="34" charset="0"/>
            </a:rPr>
            <a:t>Exams</a:t>
          </a:r>
        </a:p>
      </dsp:txBody>
      <dsp:txXfrm>
        <a:off x="5908858" y="239297"/>
        <a:ext cx="2280569" cy="1105879"/>
      </dsp:txXfrm>
    </dsp:sp>
    <dsp:sp modelId="{C9ADDAC0-051E-45D6-9932-2EA9C19F1B4E}">
      <dsp:nvSpPr>
        <dsp:cNvPr id="0" name=""/>
        <dsp:cNvSpPr/>
      </dsp:nvSpPr>
      <dsp:spPr>
        <a:xfrm>
          <a:off x="6109391" y="1379582"/>
          <a:ext cx="234937" cy="881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017"/>
              </a:lnTo>
              <a:lnTo>
                <a:pt x="234937" y="8810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B8C4B7-9207-4B64-8C92-70BBEC653148}">
      <dsp:nvSpPr>
        <dsp:cNvPr id="0" name=""/>
        <dsp:cNvSpPr/>
      </dsp:nvSpPr>
      <dsp:spPr>
        <a:xfrm>
          <a:off x="6344329" y="1673255"/>
          <a:ext cx="1879503" cy="1174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alibri" panose="020F0502020204030204" pitchFamily="34" charset="0"/>
            </a:rPr>
            <a:t>Written exam (all Boards)</a:t>
          </a:r>
        </a:p>
      </dsp:txBody>
      <dsp:txXfrm>
        <a:off x="6378734" y="1707660"/>
        <a:ext cx="1810693" cy="1105879"/>
      </dsp:txXfrm>
    </dsp:sp>
    <dsp:sp modelId="{AFE41493-129E-45E9-9CE3-98903782C681}">
      <dsp:nvSpPr>
        <dsp:cNvPr id="0" name=""/>
        <dsp:cNvSpPr/>
      </dsp:nvSpPr>
      <dsp:spPr>
        <a:xfrm>
          <a:off x="6109391" y="1379582"/>
          <a:ext cx="234937" cy="23493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9379"/>
              </a:lnTo>
              <a:lnTo>
                <a:pt x="234937" y="23493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DBFD99-61EA-491A-BFE0-1EBBE6668D44}">
      <dsp:nvSpPr>
        <dsp:cNvPr id="0" name=""/>
        <dsp:cNvSpPr/>
      </dsp:nvSpPr>
      <dsp:spPr>
        <a:xfrm>
          <a:off x="6344329" y="3141617"/>
          <a:ext cx="1879503" cy="1174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alibri" panose="020F0502020204030204" pitchFamily="34" charset="0"/>
            </a:rPr>
            <a:t>Oral exam (most Boards)</a:t>
          </a:r>
        </a:p>
      </dsp:txBody>
      <dsp:txXfrm>
        <a:off x="6378734" y="3176022"/>
        <a:ext cx="1810693" cy="11058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1623" cy="1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177" tIns="46589" rIns="93177" bIns="46589" numCol="1" anchor="ctr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6000"/>
              </a:lnSpc>
              <a:buClr>
                <a:srgbClr val="000000"/>
              </a:buClr>
              <a:buSzPct val="100000"/>
              <a:buFont typeface="Tahoma" pitchFamily="32" charset="0"/>
              <a:buNone/>
              <a:defRPr>
                <a:latin typeface="Tahoma" pitchFamily="32" charset="0"/>
                <a:ea typeface="SimSun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dt" idx="1"/>
          </p:nvPr>
        </p:nvSpPr>
        <p:spPr bwMode="auto">
          <a:xfrm>
            <a:off x="0" y="0"/>
            <a:ext cx="1623" cy="2659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lnSpc>
                <a:spcPct val="96000"/>
              </a:lnSpc>
              <a:buClr>
                <a:srgbClr val="000000"/>
              </a:buClr>
              <a:buSzPct val="100000"/>
              <a:buFont typeface="Tahoma" pitchFamily="32" charset="0"/>
              <a:buNone/>
              <a:tabLst>
                <a:tab pos="0" algn="l"/>
                <a:tab pos="465887" algn="l"/>
                <a:tab pos="931774" algn="l"/>
                <a:tab pos="1397660" algn="l"/>
                <a:tab pos="1863547" algn="l"/>
                <a:tab pos="2329434" algn="l"/>
                <a:tab pos="2795321" algn="l"/>
                <a:tab pos="3261208" algn="l"/>
                <a:tab pos="3727094" algn="l"/>
                <a:tab pos="4192981" algn="l"/>
                <a:tab pos="4658868" algn="l"/>
                <a:tab pos="5124755" algn="l"/>
                <a:tab pos="5590642" algn="l"/>
                <a:tab pos="6056528" algn="l"/>
                <a:tab pos="6522415" algn="l"/>
                <a:tab pos="6988302" algn="l"/>
                <a:tab pos="7454189" algn="l"/>
                <a:tab pos="7920076" algn="l"/>
                <a:tab pos="8385962" algn="l"/>
                <a:tab pos="8851849" algn="l"/>
                <a:tab pos="9317736" algn="l"/>
              </a:tabLst>
              <a:defRPr>
                <a:latin typeface="Tahoma" pitchFamily="32" charset="0"/>
                <a:ea typeface="SimSun" charset="-122"/>
                <a:cs typeface="Arial" charset="0"/>
              </a:defRPr>
            </a:lvl1pPr>
          </a:lstStyle>
          <a:p>
            <a:pPr>
              <a:defRPr/>
            </a:pPr>
            <a:fld id="{471D0B18-A8FD-4A90-9E27-0CF81A98A412}" type="datetime1">
              <a:rPr lang="en-US"/>
              <a:pPr>
                <a:defRPr/>
              </a:pPr>
              <a:t>6/17/2016</a:t>
            </a:fld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ftr" idx="2"/>
          </p:nvPr>
        </p:nvSpPr>
        <p:spPr bwMode="auto">
          <a:xfrm>
            <a:off x="0" y="0"/>
            <a:ext cx="1623" cy="1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177" tIns="46589" rIns="93177" bIns="46589" numCol="1" anchor="ctr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6000"/>
              </a:lnSpc>
              <a:buClr>
                <a:srgbClr val="000000"/>
              </a:buClr>
              <a:buSzPct val="100000"/>
              <a:buFont typeface="Tahoma" pitchFamily="32" charset="0"/>
              <a:buNone/>
              <a:defRPr>
                <a:latin typeface="Tahoma" pitchFamily="32" charset="0"/>
                <a:ea typeface="SimSun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ldNum" idx="3"/>
          </p:nvPr>
        </p:nvSpPr>
        <p:spPr bwMode="auto">
          <a:xfrm>
            <a:off x="0" y="0"/>
            <a:ext cx="1623" cy="797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buNone/>
              <a:tabLst>
                <a:tab pos="0" algn="l"/>
                <a:tab pos="465887" algn="l"/>
                <a:tab pos="931774" algn="l"/>
                <a:tab pos="1397660" algn="l"/>
                <a:tab pos="1863547" algn="l"/>
                <a:tab pos="2329434" algn="l"/>
                <a:tab pos="2795321" algn="l"/>
                <a:tab pos="3261208" algn="l"/>
                <a:tab pos="3727094" algn="l"/>
                <a:tab pos="4192981" algn="l"/>
                <a:tab pos="4658868" algn="l"/>
                <a:tab pos="5124755" algn="l"/>
                <a:tab pos="5590642" algn="l"/>
                <a:tab pos="6056528" algn="l"/>
                <a:tab pos="6522415" algn="l"/>
                <a:tab pos="6988302" algn="l"/>
                <a:tab pos="7454189" algn="l"/>
                <a:tab pos="7920076" algn="l"/>
                <a:tab pos="8385962" algn="l"/>
                <a:tab pos="8851849" algn="l"/>
                <a:tab pos="9317736" algn="l"/>
              </a:tabLs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51F2B9-69B2-426B-84EA-D94A0C04FE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3898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1"/>
          <p:cNvSpPr>
            <a:spLocks noChangeArrowheads="1"/>
          </p:cNvSpPr>
          <p:nvPr/>
        </p:nvSpPr>
        <p:spPr bwMode="auto">
          <a:xfrm>
            <a:off x="0" y="0"/>
            <a:ext cx="7010400" cy="9296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lIns="93177" tIns="46589" rIns="93177" bIns="46589" anchor="ctr"/>
          <a:lstStyle>
            <a:lvl1pPr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147" name="AutoShape 2"/>
          <p:cNvSpPr>
            <a:spLocks noChangeArrowheads="1"/>
          </p:cNvSpPr>
          <p:nvPr/>
        </p:nvSpPr>
        <p:spPr bwMode="auto">
          <a:xfrm>
            <a:off x="0" y="0"/>
            <a:ext cx="7010400" cy="9296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lIns="93177" tIns="46589" rIns="93177" bIns="46589" anchor="ctr"/>
          <a:lstStyle>
            <a:lvl1pPr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148" name="AutoShape 3"/>
          <p:cNvSpPr>
            <a:spLocks noChangeArrowheads="1"/>
          </p:cNvSpPr>
          <p:nvPr/>
        </p:nvSpPr>
        <p:spPr bwMode="auto">
          <a:xfrm>
            <a:off x="0" y="0"/>
            <a:ext cx="7010400" cy="9296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lIns="93177" tIns="46589" rIns="93177" bIns="46589" anchor="ctr"/>
          <a:lstStyle>
            <a:lvl1pPr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149" name="AutoShape 4"/>
          <p:cNvSpPr>
            <a:spLocks noChangeArrowheads="1"/>
          </p:cNvSpPr>
          <p:nvPr/>
        </p:nvSpPr>
        <p:spPr bwMode="auto">
          <a:xfrm>
            <a:off x="0" y="0"/>
            <a:ext cx="7010400" cy="9296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lIns="93177" tIns="46589" rIns="93177" bIns="46589" anchor="ctr"/>
          <a:lstStyle>
            <a:lvl1pPr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150" name="AutoShape 5"/>
          <p:cNvSpPr>
            <a:spLocks noChangeArrowheads="1"/>
          </p:cNvSpPr>
          <p:nvPr/>
        </p:nvSpPr>
        <p:spPr bwMode="auto">
          <a:xfrm>
            <a:off x="0" y="0"/>
            <a:ext cx="7010400" cy="9296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lIns="93177" tIns="46589" rIns="93177" bIns="46589" anchor="ctr"/>
          <a:lstStyle>
            <a:lvl1pPr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151" name="AutoShape 6"/>
          <p:cNvSpPr>
            <a:spLocks noChangeArrowheads="1"/>
          </p:cNvSpPr>
          <p:nvPr/>
        </p:nvSpPr>
        <p:spPr bwMode="auto">
          <a:xfrm>
            <a:off x="0" y="0"/>
            <a:ext cx="7010400" cy="9296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lIns="93177" tIns="46589" rIns="93177" bIns="46589" anchor="ctr"/>
          <a:lstStyle>
            <a:lvl1pPr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152" name="AutoShape 7"/>
          <p:cNvSpPr>
            <a:spLocks noChangeArrowheads="1"/>
          </p:cNvSpPr>
          <p:nvPr/>
        </p:nvSpPr>
        <p:spPr bwMode="auto">
          <a:xfrm>
            <a:off x="0" y="0"/>
            <a:ext cx="7010400" cy="9296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lIns="93177" tIns="46589" rIns="93177" bIns="46589" anchor="ctr"/>
          <a:lstStyle>
            <a:lvl1pPr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153" name="AutoShape 8"/>
          <p:cNvSpPr>
            <a:spLocks noChangeArrowheads="1"/>
          </p:cNvSpPr>
          <p:nvPr/>
        </p:nvSpPr>
        <p:spPr bwMode="auto">
          <a:xfrm>
            <a:off x="0" y="0"/>
            <a:ext cx="7010400" cy="9296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lIns="93177" tIns="46589" rIns="93177" bIns="46589" anchor="ctr"/>
          <a:lstStyle>
            <a:lvl1pPr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154" name="AutoShape 9"/>
          <p:cNvSpPr>
            <a:spLocks noChangeArrowheads="1"/>
          </p:cNvSpPr>
          <p:nvPr/>
        </p:nvSpPr>
        <p:spPr bwMode="auto">
          <a:xfrm>
            <a:off x="0" y="0"/>
            <a:ext cx="7010400" cy="9296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lIns="93177" tIns="46589" rIns="93177" bIns="46589" anchor="ctr"/>
          <a:lstStyle>
            <a:lvl1pPr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155" name="AutoShape 10"/>
          <p:cNvSpPr>
            <a:spLocks noChangeArrowheads="1"/>
          </p:cNvSpPr>
          <p:nvPr/>
        </p:nvSpPr>
        <p:spPr bwMode="auto">
          <a:xfrm>
            <a:off x="0" y="0"/>
            <a:ext cx="7010400" cy="9296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lIns="93177" tIns="46589" rIns="93177" bIns="46589" anchor="ctr"/>
          <a:lstStyle>
            <a:lvl1pPr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156" name="AutoShape 11"/>
          <p:cNvSpPr>
            <a:spLocks noChangeArrowheads="1"/>
          </p:cNvSpPr>
          <p:nvPr/>
        </p:nvSpPr>
        <p:spPr bwMode="auto">
          <a:xfrm>
            <a:off x="0" y="0"/>
            <a:ext cx="7010400" cy="9296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lIns="93177" tIns="46589" rIns="93177" bIns="46589" anchor="ctr"/>
          <a:lstStyle>
            <a:lvl1pPr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157" name="AutoShape 12"/>
          <p:cNvSpPr>
            <a:spLocks noChangeArrowheads="1"/>
          </p:cNvSpPr>
          <p:nvPr/>
        </p:nvSpPr>
        <p:spPr bwMode="auto">
          <a:xfrm>
            <a:off x="0" y="0"/>
            <a:ext cx="7010400" cy="9296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lIns="93177" tIns="46589" rIns="93177" bIns="46589" anchor="ctr"/>
          <a:lstStyle>
            <a:lvl1pPr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6000"/>
              </a:lnSpc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defRPr>
                <a:solidFill>
                  <a:srgbClr val="000000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1623" cy="1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177" tIns="46589" rIns="93177" bIns="46589" numCol="1" anchor="ctr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6000"/>
              </a:lnSpc>
              <a:buClr>
                <a:srgbClr val="000000"/>
              </a:buClr>
              <a:buSzPct val="100000"/>
              <a:buFont typeface="Tahoma" pitchFamily="32" charset="0"/>
              <a:buNone/>
              <a:defRPr>
                <a:latin typeface="Tahoma" pitchFamily="32" charset="0"/>
                <a:ea typeface="SimSun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dt" idx="1"/>
          </p:nvPr>
        </p:nvSpPr>
        <p:spPr bwMode="auto">
          <a:xfrm>
            <a:off x="0" y="0"/>
            <a:ext cx="1623" cy="1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177" tIns="46589" rIns="93177" bIns="46589" numCol="1" anchor="ctr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6000"/>
              </a:lnSpc>
              <a:buClr>
                <a:srgbClr val="000000"/>
              </a:buClr>
              <a:buSzPct val="100000"/>
              <a:buFont typeface="Tahoma" pitchFamily="32" charset="0"/>
              <a:buNone/>
              <a:defRPr>
                <a:latin typeface="Tahoma" pitchFamily="32" charset="0"/>
                <a:ea typeface="SimSun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4" name="Rectangle 15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6913"/>
            <a:ext cx="4622800" cy="3467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Text Box 16"/>
          <p:cNvSpPr txBox="1">
            <a:spLocks noGrp="1" noChangeArrowheads="1"/>
          </p:cNvSpPr>
          <p:nvPr>
            <p:ph type="body" idx="3"/>
          </p:nvPr>
        </p:nvSpPr>
        <p:spPr bwMode="auto">
          <a:xfrm>
            <a:off x="701040" y="4415790"/>
            <a:ext cx="5588847" cy="416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10" tIns="47689" rIns="91710" bIns="476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the notes format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ftr" idx="4"/>
          </p:nvPr>
        </p:nvSpPr>
        <p:spPr bwMode="auto">
          <a:xfrm>
            <a:off x="0" y="0"/>
            <a:ext cx="1623" cy="1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177" tIns="46589" rIns="93177" bIns="46589" numCol="1" anchor="ctr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6000"/>
              </a:lnSpc>
              <a:buClr>
                <a:srgbClr val="000000"/>
              </a:buClr>
              <a:buSzPct val="100000"/>
              <a:buFont typeface="Tahoma" pitchFamily="32" charset="0"/>
              <a:buNone/>
              <a:defRPr>
                <a:latin typeface="Tahoma" pitchFamily="32" charset="0"/>
                <a:ea typeface="SimSun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sldNum" idx="5"/>
          </p:nvPr>
        </p:nvSpPr>
        <p:spPr bwMode="auto">
          <a:xfrm>
            <a:off x="0" y="-648693"/>
            <a:ext cx="1623" cy="65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10" tIns="47689" rIns="91710" bIns="47689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65887" algn="l"/>
                <a:tab pos="931774" algn="l"/>
                <a:tab pos="1397660" algn="l"/>
                <a:tab pos="1863547" algn="l"/>
                <a:tab pos="2329434" algn="l"/>
                <a:tab pos="2795321" algn="l"/>
                <a:tab pos="3261208" algn="l"/>
                <a:tab pos="3727094" algn="l"/>
                <a:tab pos="4192981" algn="l"/>
                <a:tab pos="4658868" algn="l"/>
                <a:tab pos="5124755" algn="l"/>
                <a:tab pos="5590642" algn="l"/>
                <a:tab pos="6056528" algn="l"/>
                <a:tab pos="6522415" algn="l"/>
                <a:tab pos="6988302" algn="l"/>
                <a:tab pos="7454189" algn="l"/>
                <a:tab pos="7920076" algn="l"/>
                <a:tab pos="8385962" algn="l"/>
                <a:tab pos="8851849" algn="l"/>
                <a:tab pos="9317736" algn="l"/>
              </a:tabLst>
              <a:defRPr sz="120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A7F0E8E4-B35F-4DF7-85FC-B9A81F299C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0907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ahoma" panose="020B0604030504040204" pitchFamily="34" charset="0"/>
      <a:defRPr sz="1200" kern="1200">
        <a:solidFill>
          <a:srgbClr val="000000"/>
        </a:solidFill>
        <a:latin typeface="Tahoma" pitchFamily="32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ahoma" panose="020B0604030504040204" pitchFamily="34" charset="0"/>
      <a:defRPr sz="1200" kern="1200">
        <a:solidFill>
          <a:srgbClr val="000000"/>
        </a:solidFill>
        <a:latin typeface="Tahoma" pitchFamily="32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ahoma" panose="020B0604030504040204" pitchFamily="34" charset="0"/>
      <a:defRPr sz="1200" kern="1200">
        <a:solidFill>
          <a:srgbClr val="000000"/>
        </a:solidFill>
        <a:latin typeface="Tahoma" pitchFamily="32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ahoma" panose="020B0604030504040204" pitchFamily="34" charset="0"/>
      <a:defRPr sz="1200" kern="1200">
        <a:solidFill>
          <a:srgbClr val="000000"/>
        </a:solidFill>
        <a:latin typeface="Tahoma" pitchFamily="32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ahoma" panose="020B0604030504040204" pitchFamily="34" charset="0"/>
      <a:defRPr sz="1200" kern="1200">
        <a:solidFill>
          <a:srgbClr val="000000"/>
        </a:solidFill>
        <a:latin typeface="Tahoma" pitchFamily="3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A7F0E8E4-B35F-4DF7-85FC-B9A81F299CDC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55397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A7F0E8E4-B35F-4DF7-85FC-B9A81F299CDC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7646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8"/>
          <p:cNvSpPr>
            <a:spLocks noGrp="1" noChangeArrowheads="1"/>
          </p:cNvSpPr>
          <p:nvPr>
            <p:ph type="sldNum" sz="quarter"/>
          </p:nvPr>
        </p:nvSpPr>
        <p:spPr>
          <a:xfrm>
            <a:off x="0" y="-464027"/>
            <a:ext cx="1623" cy="465641"/>
          </a:xfrm>
          <a:noFill/>
        </p:spPr>
        <p:txBody>
          <a:bodyPr/>
          <a:lstStyle/>
          <a:p>
            <a:pPr>
              <a:buFont typeface="Times New Roman" pitchFamily="16" charset="0"/>
              <a:buNone/>
            </a:pPr>
            <a:fld id="{DCA1642D-DCB0-4625-A751-EC2385602859}" type="slidenum">
              <a:rPr lang="en-US" smtClean="0">
                <a:ea typeface="Microsoft YaHei" charset="-122"/>
              </a:rPr>
              <a:pPr>
                <a:buFont typeface="Times New Roman" pitchFamily="16" charset="0"/>
                <a:buNone/>
              </a:pPr>
              <a:t>21</a:t>
            </a:fld>
            <a:endParaRPr lang="en-US">
              <a:ea typeface="Microsoft YaHei" charset="-122"/>
            </a:endParaRPr>
          </a:p>
        </p:txBody>
      </p:sp>
      <p:sp>
        <p:nvSpPr>
          <p:cNvPr id="94211" name="Text Box 2"/>
          <p:cNvSpPr txBox="1">
            <a:spLocks noChangeArrowheads="1"/>
          </p:cNvSpPr>
          <p:nvPr/>
        </p:nvSpPr>
        <p:spPr bwMode="auto">
          <a:xfrm>
            <a:off x="1635760" y="542290"/>
            <a:ext cx="3738880" cy="2711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94212" name="Rectangle 3"/>
          <p:cNvSpPr>
            <a:spLocks noGrp="1" noChangeArrowheads="1"/>
          </p:cNvSpPr>
          <p:nvPr>
            <p:ph type="body"/>
          </p:nvPr>
        </p:nvSpPr>
        <p:spPr>
          <a:xfrm>
            <a:off x="545254" y="3408680"/>
            <a:ext cx="5988050" cy="5277644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340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A7F0E8E4-B35F-4DF7-85FC-B9A81F299CDC}" type="slidenum">
              <a:rPr lang="en-GB" altLang="en-US" smtClean="0"/>
              <a:pPr>
                <a:defRPr/>
              </a:pPr>
              <a:t>33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5708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02390372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idx="10"/>
          </p:nvPr>
        </p:nvSpPr>
        <p:spPr>
          <a:xfrm>
            <a:off x="0" y="0"/>
            <a:ext cx="1588" cy="26590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A29AA-B622-4CDA-896A-25CBA199F333}" type="datetime1">
              <a:rPr lang="en-US"/>
              <a:pPr>
                <a:defRPr/>
              </a:pPr>
              <a:t>6/17/2016</a:t>
            </a:fld>
            <a:endParaRPr lang="en-GB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idx="11"/>
          </p:nvPr>
        </p:nvSpPr>
        <p:spPr>
          <a:xfrm>
            <a:off x="0" y="0"/>
            <a:ext cx="1588" cy="26590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891F0-DDB6-4D7D-93FB-CDF2013824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idx="12"/>
          </p:nvPr>
        </p:nvSpPr>
        <p:spPr>
          <a:xfrm>
            <a:off x="0" y="0"/>
            <a:ext cx="1588" cy="15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208424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6700" y="274638"/>
            <a:ext cx="2052638" cy="58340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07100" cy="58340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idx="10"/>
          </p:nvPr>
        </p:nvSpPr>
        <p:spPr>
          <a:xfrm>
            <a:off x="0" y="0"/>
            <a:ext cx="1588" cy="26590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9E539-B4A9-40AD-A2CC-9E21E624F494}" type="datetime1">
              <a:rPr lang="en-US"/>
              <a:pPr>
                <a:defRPr/>
              </a:pPr>
              <a:t>6/17/2016</a:t>
            </a:fld>
            <a:endParaRPr lang="en-GB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idx="11"/>
          </p:nvPr>
        </p:nvSpPr>
        <p:spPr>
          <a:xfrm>
            <a:off x="0" y="0"/>
            <a:ext cx="1588" cy="26590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B43D5-34EC-46FF-965A-235974A31B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idx="12"/>
          </p:nvPr>
        </p:nvSpPr>
        <p:spPr>
          <a:xfrm>
            <a:off x="0" y="0"/>
            <a:ext cx="1588" cy="15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121811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Calibri" panose="020F0502020204030204" pitchFamily="34" charset="0"/>
              </a:defRPr>
            </a:lvl1pPr>
            <a:lvl2pPr>
              <a:defRPr baseline="0">
                <a:latin typeface="Calibri" panose="020F0502020204030204" pitchFamily="34" charset="0"/>
              </a:defRPr>
            </a:lvl2pPr>
            <a:lvl3pPr>
              <a:defRPr baseline="0">
                <a:latin typeface="Calibri" panose="020F0502020204030204" pitchFamily="34" charset="0"/>
              </a:defRPr>
            </a:lvl3pPr>
            <a:lvl4pPr>
              <a:defRPr baseline="0">
                <a:latin typeface="Calibri" panose="020F0502020204030204" pitchFamily="34" charset="0"/>
              </a:defRPr>
            </a:lvl4pPr>
            <a:lvl5pPr>
              <a:defRPr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1455813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idx="10"/>
          </p:nvPr>
        </p:nvSpPr>
        <p:spPr>
          <a:xfrm>
            <a:off x="0" y="0"/>
            <a:ext cx="1588" cy="26590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57110-7CED-4922-94E9-B150BEA89C49}" type="datetime1">
              <a:rPr lang="en-US"/>
              <a:pPr>
                <a:defRPr/>
              </a:pPr>
              <a:t>6/17/2016</a:t>
            </a:fld>
            <a:endParaRPr lang="en-GB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idx="11"/>
          </p:nvPr>
        </p:nvSpPr>
        <p:spPr>
          <a:xfrm>
            <a:off x="0" y="0"/>
            <a:ext cx="1588" cy="26590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E4C62-939E-4417-A5CD-8BAAD28BB5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idx="12"/>
          </p:nvPr>
        </p:nvSpPr>
        <p:spPr>
          <a:xfrm>
            <a:off x="0" y="0"/>
            <a:ext cx="1588" cy="15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150179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29075" cy="4508500"/>
          </a:xfrm>
        </p:spPr>
        <p:txBody>
          <a:bodyPr/>
          <a:lstStyle>
            <a:lvl1pPr>
              <a:defRPr sz="2800" baseline="0">
                <a:latin typeface="Calibri" panose="020F0502020204030204" pitchFamily="34" charset="0"/>
              </a:defRPr>
            </a:lvl1pPr>
            <a:lvl2pPr>
              <a:defRPr sz="2400" baseline="0">
                <a:latin typeface="Calibri" panose="020F0502020204030204" pitchFamily="34" charset="0"/>
              </a:defRPr>
            </a:lvl2pPr>
            <a:lvl3pPr>
              <a:defRPr sz="2000" baseline="0">
                <a:latin typeface="Calibri" panose="020F0502020204030204" pitchFamily="34" charset="0"/>
              </a:defRPr>
            </a:lvl3pPr>
            <a:lvl4pPr>
              <a:defRPr sz="1800" baseline="0">
                <a:latin typeface="Calibri" panose="020F0502020204030204" pitchFamily="34" charset="0"/>
              </a:defRPr>
            </a:lvl4pPr>
            <a:lvl5pPr>
              <a:defRPr sz="1800" baseline="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600200"/>
            <a:ext cx="4030663" cy="4508500"/>
          </a:xfrm>
        </p:spPr>
        <p:txBody>
          <a:bodyPr/>
          <a:lstStyle>
            <a:lvl1pPr>
              <a:defRPr sz="2800" baseline="0">
                <a:latin typeface="Calibri" panose="020F0502020204030204" pitchFamily="34" charset="0"/>
              </a:defRPr>
            </a:lvl1pPr>
            <a:lvl2pPr>
              <a:defRPr sz="2400" baseline="0">
                <a:latin typeface="Calibri" panose="020F0502020204030204" pitchFamily="34" charset="0"/>
              </a:defRPr>
            </a:lvl2pPr>
            <a:lvl3pPr>
              <a:defRPr sz="2000" baseline="0">
                <a:latin typeface="Calibri" panose="020F0502020204030204" pitchFamily="34" charset="0"/>
              </a:defRPr>
            </a:lvl3pPr>
            <a:lvl4pPr>
              <a:defRPr sz="1800" baseline="0">
                <a:latin typeface="Calibri" panose="020F0502020204030204" pitchFamily="34" charset="0"/>
              </a:defRPr>
            </a:lvl4pPr>
            <a:lvl5pPr>
              <a:defRPr sz="1800" baseline="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2577889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0" y="0"/>
            <a:ext cx="1588" cy="26590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4282A-0219-49CD-9F9C-A9A992D46D4B}" type="datetime1">
              <a:rPr lang="en-US"/>
              <a:pPr>
                <a:defRPr/>
              </a:pPr>
              <a:t>6/17/2016</a:t>
            </a:fld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0" y="0"/>
            <a:ext cx="1588" cy="26590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67418-627F-495D-9667-F81712FD38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idx="12"/>
          </p:nvPr>
        </p:nvSpPr>
        <p:spPr>
          <a:xfrm>
            <a:off x="0" y="0"/>
            <a:ext cx="1588" cy="15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680525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73775701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0" y="0"/>
            <a:ext cx="1588" cy="26590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5032F-EA03-4B07-980B-9DE279177EA5}" type="datetime1">
              <a:rPr lang="en-US"/>
              <a:pPr>
                <a:defRPr/>
              </a:pPr>
              <a:t>6/17/2016</a:t>
            </a:fld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0" y="0"/>
            <a:ext cx="1588" cy="26590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D1FC3-453C-4E26-985E-6D58D5F97A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2"/>
          </p:nvPr>
        </p:nvSpPr>
        <p:spPr>
          <a:xfrm>
            <a:off x="0" y="0"/>
            <a:ext cx="1588" cy="15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971082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0" y="0"/>
            <a:ext cx="1588" cy="26590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ACE50-D047-40A6-A4DF-6887D015BA79}" type="datetime1">
              <a:rPr lang="en-US"/>
              <a:pPr>
                <a:defRPr/>
              </a:pPr>
              <a:t>6/17/2016</a:t>
            </a:fld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0" y="0"/>
            <a:ext cx="1588" cy="26590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DE564-012E-48E1-9205-07F3F926C9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idx="12"/>
          </p:nvPr>
        </p:nvSpPr>
        <p:spPr>
          <a:xfrm>
            <a:off x="0" y="0"/>
            <a:ext cx="1588" cy="15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320799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0" y="0"/>
            <a:ext cx="1588" cy="26590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E3BAF-E456-4801-862F-3C045B067111}" type="datetime1">
              <a:rPr lang="en-US"/>
              <a:pPr>
                <a:defRPr/>
              </a:pPr>
              <a:t>6/17/2016</a:t>
            </a:fld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0" y="0"/>
            <a:ext cx="1588" cy="26590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8DECC-BD28-4FE1-B3F1-99663FBAFE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idx="12"/>
          </p:nvPr>
        </p:nvSpPr>
        <p:spPr>
          <a:xfrm>
            <a:off x="0" y="0"/>
            <a:ext cx="1588" cy="15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539635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-11113"/>
            <a:ext cx="9155113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248400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12138" cy="112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3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2138" cy="450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r"/>
  </p:transition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ahoma" pitchFamily="32" charset="0"/>
          <a:ea typeface="SimSun" charset="-122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ahoma" pitchFamily="32" charset="0"/>
          <a:ea typeface="SimSun" charset="-122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ahoma" pitchFamily="32" charset="0"/>
          <a:ea typeface="SimSun" charset="-122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ahoma" pitchFamily="32" charset="0"/>
          <a:ea typeface="SimSun" charset="-122"/>
        </a:defRPr>
      </a:lvl5pPr>
      <a:lvl6pPr marL="4572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ahoma" pitchFamily="32" charset="0"/>
          <a:ea typeface="SimSun" charset="-122"/>
        </a:defRPr>
      </a:lvl6pPr>
      <a:lvl7pPr marL="9144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ahoma" pitchFamily="32" charset="0"/>
          <a:ea typeface="SimSun" charset="-122"/>
        </a:defRPr>
      </a:lvl7pPr>
      <a:lvl8pPr marL="1371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ahoma" pitchFamily="32" charset="0"/>
          <a:ea typeface="SimSun" charset="-122"/>
        </a:defRPr>
      </a:lvl8pPr>
      <a:lvl9pPr marL="18288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ahoma" pitchFamily="32" charset="0"/>
          <a:ea typeface="SimSun" charset="-122"/>
        </a:defRPr>
      </a:lvl9pPr>
    </p:titleStyle>
    <p:bodyStyle>
      <a:lvl1pPr marL="330200" indent="-330200" algn="l" defTabSz="457200" rtl="0" eaLnBrk="0" fontAlgn="base" hangingPunct="0">
        <a:lnSpc>
          <a:spcPct val="97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0250" indent="-2730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lnSpc>
          <a:spcPct val="92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dirty="0"/>
              <a:t>Are national assessment systems associated with improved quality of care?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648200"/>
            <a:ext cx="6934200" cy="137160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John Norcini, Ph.D.</a:t>
            </a:r>
          </a:p>
        </p:txBody>
      </p:sp>
    </p:spTree>
    <p:extLst>
      <p:ext uri="{BB962C8B-B14F-4D97-AF65-F5344CB8AC3E}">
        <p14:creationId xmlns:p14="http://schemas.microsoft.com/office/powerpoint/2010/main" val="652109065"/>
      </p:ext>
    </p:extLst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Physician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Sources of data about physicians</a:t>
            </a:r>
          </a:p>
          <a:p>
            <a:pPr lvl="1"/>
            <a:r>
              <a:rPr lang="en-US" dirty="0"/>
              <a:t>AMA Masterfile</a:t>
            </a:r>
          </a:p>
          <a:p>
            <a:pPr lvl="2"/>
            <a:r>
              <a:rPr lang="en-US" dirty="0"/>
              <a:t>Basic information on all physicians in the US</a:t>
            </a:r>
          </a:p>
          <a:p>
            <a:pPr lvl="2"/>
            <a:r>
              <a:rPr lang="en-US" dirty="0"/>
              <a:t>Specialty certification</a:t>
            </a:r>
          </a:p>
          <a:p>
            <a:pPr lvl="1"/>
            <a:r>
              <a:rPr lang="en-US" dirty="0"/>
              <a:t>ECFMG </a:t>
            </a:r>
          </a:p>
          <a:p>
            <a:pPr lvl="2"/>
            <a:r>
              <a:rPr lang="en-US" dirty="0"/>
              <a:t>Physicians who are international medical graduates</a:t>
            </a:r>
          </a:p>
          <a:p>
            <a:pPr lvl="1"/>
            <a:r>
              <a:rPr lang="en-US" dirty="0"/>
              <a:t>American Board of Internal Medicine</a:t>
            </a:r>
          </a:p>
          <a:p>
            <a:pPr lvl="2"/>
            <a:r>
              <a:rPr lang="en-US" dirty="0"/>
              <a:t>Information on physicians who sought IM certification</a:t>
            </a: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9468487"/>
              </p:ext>
            </p:extLst>
          </p:nvPr>
        </p:nvGraphicFramePr>
        <p:xfrm>
          <a:off x="4648200" y="2133600"/>
          <a:ext cx="4030663" cy="3474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6502843"/>
      </p:ext>
    </p:extLst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 of Patient and </a:t>
            </a:r>
            <a:br>
              <a:rPr lang="en-US" dirty="0"/>
            </a:br>
            <a:r>
              <a:rPr lang="en-US" dirty="0"/>
              <a:t>Hospital Data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Pennsylvania Healthcare Cost Containment Council </a:t>
            </a:r>
          </a:p>
          <a:p>
            <a:pPr lvl="1"/>
            <a:r>
              <a:rPr lang="en-US" dirty="0"/>
              <a:t>Collects all hospitalizations</a:t>
            </a:r>
          </a:p>
          <a:p>
            <a:pPr lvl="2"/>
            <a:r>
              <a:rPr lang="en-US" dirty="0"/>
              <a:t>Administrative and clinical data (probability of death on admission)</a:t>
            </a:r>
          </a:p>
          <a:p>
            <a:pPr lvl="1"/>
            <a:r>
              <a:rPr lang="en-US" dirty="0"/>
              <a:t>Creates report cards for doctors and hospitals </a:t>
            </a:r>
          </a:p>
          <a:p>
            <a:pPr lvl="1"/>
            <a:r>
              <a:rPr lang="en-US" dirty="0"/>
              <a:t>Shares the data with research entities</a:t>
            </a:r>
          </a:p>
        </p:txBody>
      </p:sp>
      <p:pic>
        <p:nvPicPr>
          <p:cNvPr id="1026" name="Picture 2" descr="http://magic-cc.com/resources/loc_pennsylvani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590800"/>
            <a:ext cx="3610167" cy="219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234689"/>
      </p:ext>
    </p:extLst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 of Patient and </a:t>
            </a:r>
            <a:br>
              <a:rPr lang="en-US" dirty="0"/>
            </a:br>
            <a:r>
              <a:rPr lang="en-US" dirty="0"/>
              <a:t>Hospital Data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3276600" cy="4127500"/>
          </a:xfrm>
        </p:spPr>
        <p:txBody>
          <a:bodyPr>
            <a:normAutofit/>
          </a:bodyPr>
          <a:lstStyle/>
          <a:p>
            <a:r>
              <a:rPr lang="en-US" sz="2600" dirty="0"/>
              <a:t>PA is the 6</a:t>
            </a:r>
            <a:r>
              <a:rPr lang="en-US" sz="2600" baseline="30000" dirty="0"/>
              <a:t>th</a:t>
            </a:r>
            <a:r>
              <a:rPr lang="en-US" sz="2600" dirty="0"/>
              <a:t> most populous state in the US</a:t>
            </a:r>
          </a:p>
          <a:p>
            <a:r>
              <a:rPr lang="en-US" sz="2600" dirty="0"/>
              <a:t>33rd largest in size</a:t>
            </a:r>
          </a:p>
          <a:p>
            <a:r>
              <a:rPr lang="en-US" sz="2600" dirty="0"/>
              <a:t>48 of the 67 counties are rural</a:t>
            </a:r>
          </a:p>
          <a:p>
            <a:pPr lvl="1"/>
            <a:r>
              <a:rPr lang="en-US" sz="2200" dirty="0"/>
              <a:t>27% of the population</a:t>
            </a:r>
          </a:p>
          <a:p>
            <a:r>
              <a:rPr lang="en-US" sz="2600" dirty="0"/>
              <a:t>Many IMGs</a:t>
            </a:r>
          </a:p>
          <a:p>
            <a:endParaRPr lang="en-US" dirty="0"/>
          </a:p>
        </p:txBody>
      </p:sp>
      <p:pic>
        <p:nvPicPr>
          <p:cNvPr id="3074" name="Picture 2" descr="http://www.rural.palegislature.us/images/pa_counties_20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828800"/>
            <a:ext cx="4937760" cy="3621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101343"/>
      </p:ext>
    </p:extLst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Analyses adjusted for  </a:t>
            </a:r>
          </a:p>
          <a:p>
            <a:pPr lvl="1"/>
            <a:r>
              <a:rPr lang="en-US" dirty="0"/>
              <a:t>Patients clustered within doctors and doctors within hospitals</a:t>
            </a:r>
          </a:p>
          <a:p>
            <a:pPr lvl="1"/>
            <a:r>
              <a:rPr lang="en-US" dirty="0"/>
              <a:t>Patient, doctor, and                           hospital characteristics</a:t>
            </a:r>
          </a:p>
          <a:p>
            <a:pPr lvl="1"/>
            <a:r>
              <a:rPr lang="en-US" dirty="0"/>
              <a:t>Potential confounders-biases like hospital</a:t>
            </a:r>
          </a:p>
          <a:p>
            <a:pPr lvl="1"/>
            <a:r>
              <a:rPr lang="en-US" dirty="0"/>
              <a:t>Generalized estimating equations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“Statistics show that of those who contract the habit of eating, very few survive”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GB Shaw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875781"/>
      </p:ext>
    </p:extLst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Educational Commission for Foreign Medical Graduates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Certification is required for graduates of non-US medical schools who want US postgraduate training</a:t>
            </a:r>
          </a:p>
          <a:p>
            <a:pPr lvl="1"/>
            <a:r>
              <a:rPr lang="en-US"/>
              <a:t>20-25% of trainees and practicing doctors</a:t>
            </a:r>
          </a:p>
          <a:p>
            <a:r>
              <a:rPr lang="en-US"/>
              <a:t>Motivation for ECFMG certification</a:t>
            </a:r>
          </a:p>
          <a:p>
            <a:pPr lvl="1"/>
            <a:r>
              <a:rPr lang="en-US"/>
              <a:t>Inability to make judgments about the quality of non-US medical schools</a:t>
            </a:r>
          </a:p>
          <a:p>
            <a:pPr lvl="1"/>
            <a:r>
              <a:rPr lang="en-US"/>
              <a:t>Desire for a merit-based entry system</a:t>
            </a:r>
          </a:p>
          <a:p>
            <a:pPr lvl="1"/>
            <a:endParaRPr lang="en-US" dirty="0"/>
          </a:p>
        </p:txBody>
      </p:sp>
      <p:pic>
        <p:nvPicPr>
          <p:cNvPr id="1028" name="Picture 4" descr="http://www.ecfmg.org/images/an-ecfmg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5280" y="-5862"/>
            <a:ext cx="1188720" cy="118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4357635"/>
      </p:ext>
    </p:extLst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Requirements for </a:t>
            </a:r>
            <a:br>
              <a:rPr lang="en-US"/>
            </a:br>
            <a:r>
              <a:rPr lang="en-US"/>
              <a:t>ECFMG Certification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209492"/>
              </p:ext>
            </p:extLst>
          </p:nvPr>
        </p:nvGraphicFramePr>
        <p:xfrm>
          <a:off x="457200" y="1600200"/>
          <a:ext cx="8212138" cy="4508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10544"/>
      </p:ext>
    </p:extLst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Addressed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Are there differences between IMGs </a:t>
            </a:r>
            <a:r>
              <a:rPr lang="en-US"/>
              <a:t>and USMGs?</a:t>
            </a:r>
            <a:endParaRPr lang="en-US" dirty="0"/>
          </a:p>
          <a:p>
            <a:pPr lvl="1"/>
            <a:r>
              <a:rPr lang="en-US" dirty="0"/>
              <a:t>If certification works, there should not be </a:t>
            </a:r>
          </a:p>
          <a:p>
            <a:r>
              <a:rPr lang="en-US" dirty="0"/>
              <a:t>Are higher scores associated with better patient outcomes?</a:t>
            </a:r>
          </a:p>
          <a:p>
            <a:r>
              <a:rPr lang="en-US" dirty="0"/>
              <a:t>Does recent experience and/or time since graduation matter?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“I wish I had an answer to that because I'm tired of answering that question.”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 Berra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4098" name="Picture 2" descr="http://espei.com/wp-content/uploads/2013/05/equipmentprotection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065" y="-5"/>
            <a:ext cx="1737360" cy="1737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0708090"/>
      </p:ext>
    </p:extLst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ECFMG certification work?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7861601"/>
              </p:ext>
            </p:extLst>
          </p:nvPr>
        </p:nvGraphicFramePr>
        <p:xfrm>
          <a:off x="457200" y="1600200"/>
          <a:ext cx="8212137" cy="4419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2259102256"/>
                    </a:ext>
                  </a:extLst>
                </a:gridCol>
                <a:gridCol w="2655358">
                  <a:extLst>
                    <a:ext uri="{9D8B030D-6E8A-4147-A177-3AD203B41FA5}">
                      <a16:colId xmlns:a16="http://schemas.microsoft.com/office/drawing/2014/main" val="2253702201"/>
                    </a:ext>
                  </a:extLst>
                </a:gridCol>
                <a:gridCol w="2737379">
                  <a:extLst>
                    <a:ext uri="{9D8B030D-6E8A-4147-A177-3AD203B41FA5}">
                      <a16:colId xmlns:a16="http://schemas.microsoft.com/office/drawing/2014/main" val="116172516"/>
                    </a:ext>
                  </a:extLst>
                </a:gridCol>
              </a:tblGrid>
              <a:tr h="4971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Doctors (N=6113)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Hospitals (N=184)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Patients (N=244,151)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7939135"/>
                  </a:ext>
                </a:extLst>
              </a:tr>
              <a:tr h="858043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effectLst/>
                        </a:rPr>
                        <a:t>Self-identified</a:t>
                      </a:r>
                      <a:r>
                        <a:rPr lang="en-US" b="0" i="0" baseline="0" dirty="0">
                          <a:effectLst/>
                        </a:rPr>
                        <a:t> FM, IM, CV</a:t>
                      </a:r>
                      <a:endParaRPr lang="en-US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effectLst/>
                        </a:rPr>
                        <a:t>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b="0" i="0" dirty="0">
                          <a:effectLst/>
                        </a:rPr>
                        <a:t>Congestive heart failure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b="0" i="0" dirty="0">
                          <a:effectLst/>
                        </a:rPr>
                        <a:t>Acute</a:t>
                      </a:r>
                      <a:r>
                        <a:rPr lang="en-US" b="0" i="0" baseline="0" dirty="0">
                          <a:effectLst/>
                        </a:rPr>
                        <a:t> myocardial infarct</a:t>
                      </a:r>
                      <a:endParaRPr lang="en-US" b="0" i="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2170598"/>
                  </a:ext>
                </a:extLst>
              </a:tr>
              <a:tr h="306443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Specialty certification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Cardiologist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Years since graduation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Patient volume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USMG/USIMG/non-USIMG</a:t>
                      </a:r>
                    </a:p>
                    <a:p>
                      <a:pPr lvl="0"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2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Rural location</a:t>
                      </a: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Patient volume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Probability of death on admission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In-hospital mortality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788673"/>
                  </a:ext>
                </a:extLst>
              </a:tr>
            </a:tbl>
          </a:graphicData>
        </a:graphic>
      </p:graphicFrame>
      <p:sp>
        <p:nvSpPr>
          <p:cNvPr id="5" name="Title 4"/>
          <p:cNvSpPr txBox="1">
            <a:spLocks/>
          </p:cNvSpPr>
          <p:nvPr/>
        </p:nvSpPr>
        <p:spPr bwMode="auto">
          <a:xfrm>
            <a:off x="0" y="60198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5pPr>
            <a:lvl6pPr marL="4572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6pPr>
            <a:lvl7pPr marL="9144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7pPr>
            <a:lvl8pPr marL="13716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8pPr>
            <a:lvl9pPr marL="18288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9pPr>
          </a:lstStyle>
          <a:p>
            <a:r>
              <a:rPr lang="en-US" sz="2000" i="1" dirty="0">
                <a:latin typeface="Calibri" panose="020F0502020204030204" pitchFamily="34" charset="0"/>
              </a:rPr>
              <a:t>Health Affairs</a:t>
            </a:r>
            <a:r>
              <a:rPr lang="en-US" sz="2000" dirty="0">
                <a:latin typeface="Calibri" panose="020F0502020204030204" pitchFamily="34" charset="0"/>
              </a:rPr>
              <a:t>, 2010</a:t>
            </a:r>
            <a:endParaRPr lang="en-US" sz="20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022947"/>
      </p:ext>
    </p:extLst>
  </p:cSld>
  <p:clrMapOvr>
    <a:masterClrMapping/>
  </p:clrMapOvr>
  <p:transition spd="med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ECFMG certification work?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Study focus</a:t>
            </a:r>
          </a:p>
          <a:p>
            <a:pPr lvl="1"/>
            <a:r>
              <a:rPr lang="en-US" dirty="0"/>
              <a:t>No difference between IMGs and USMGs</a:t>
            </a:r>
          </a:p>
          <a:p>
            <a:pPr lvl="1"/>
            <a:r>
              <a:rPr lang="en-US" dirty="0"/>
              <a:t>Non-USIMGs decreased RR by 9% against USMGs and 15% against USIMGs</a:t>
            </a:r>
          </a:p>
          <a:p>
            <a:pPr lvl="1"/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Experience-related</a:t>
            </a:r>
          </a:p>
          <a:p>
            <a:pPr lvl="1"/>
            <a:r>
              <a:rPr lang="en-US" dirty="0"/>
              <a:t>Recent individual volume reduced RR by 1% for every 10 hospitalizations</a:t>
            </a:r>
          </a:p>
          <a:p>
            <a:pPr lvl="1"/>
            <a:r>
              <a:rPr lang="en-US" dirty="0"/>
              <a:t>Time since graduation increased RR by 6% for every decade</a:t>
            </a:r>
          </a:p>
        </p:txBody>
      </p:sp>
      <p:sp>
        <p:nvSpPr>
          <p:cNvPr id="4" name="Title 4"/>
          <p:cNvSpPr txBox="1">
            <a:spLocks/>
          </p:cNvSpPr>
          <p:nvPr/>
        </p:nvSpPr>
        <p:spPr bwMode="auto">
          <a:xfrm>
            <a:off x="0" y="60198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5pPr>
            <a:lvl6pPr marL="4572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6pPr>
            <a:lvl7pPr marL="9144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7pPr>
            <a:lvl8pPr marL="13716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8pPr>
            <a:lvl9pPr marL="18288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9pPr>
          </a:lstStyle>
          <a:p>
            <a:r>
              <a:rPr lang="en-US" sz="2000" i="1" dirty="0">
                <a:latin typeface="Calibri" panose="020F0502020204030204" pitchFamily="34" charset="0"/>
              </a:rPr>
              <a:t>Health Affairs</a:t>
            </a:r>
            <a:r>
              <a:rPr lang="en-US" sz="2000" dirty="0">
                <a:latin typeface="Calibri" panose="020F0502020204030204" pitchFamily="34" charset="0"/>
              </a:rPr>
              <a:t>, 2010</a:t>
            </a:r>
            <a:endParaRPr lang="en-US" sz="20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382218"/>
      </p:ext>
    </p:extLst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the exam work?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567294"/>
              </p:ext>
            </p:extLst>
          </p:nvPr>
        </p:nvGraphicFramePr>
        <p:xfrm>
          <a:off x="457200" y="1600200"/>
          <a:ext cx="8212137" cy="4419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2259102256"/>
                    </a:ext>
                  </a:extLst>
                </a:gridCol>
                <a:gridCol w="2655358">
                  <a:extLst>
                    <a:ext uri="{9D8B030D-6E8A-4147-A177-3AD203B41FA5}">
                      <a16:colId xmlns:a16="http://schemas.microsoft.com/office/drawing/2014/main" val="2253702201"/>
                    </a:ext>
                  </a:extLst>
                </a:gridCol>
                <a:gridCol w="2737379">
                  <a:extLst>
                    <a:ext uri="{9D8B030D-6E8A-4147-A177-3AD203B41FA5}">
                      <a16:colId xmlns:a16="http://schemas.microsoft.com/office/drawing/2014/main" val="116172516"/>
                    </a:ext>
                  </a:extLst>
                </a:gridCol>
              </a:tblGrid>
              <a:tr h="4971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Doctors (N=2525)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Hospitals (N=173)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Patients (N=60,958)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7939135"/>
                  </a:ext>
                </a:extLst>
              </a:tr>
              <a:tr h="858043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effectLst/>
                        </a:rPr>
                        <a:t>IMGs who were self-identified</a:t>
                      </a:r>
                      <a:r>
                        <a:rPr lang="en-US" b="0" i="0" baseline="0" dirty="0">
                          <a:effectLst/>
                        </a:rPr>
                        <a:t> FM, IM, CV</a:t>
                      </a:r>
                      <a:endParaRPr lang="en-US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effectLst/>
                        </a:rPr>
                        <a:t>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b="0" i="0" dirty="0">
                          <a:effectLst/>
                        </a:rPr>
                        <a:t>Congestive heart failure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b="0" i="0" dirty="0">
                          <a:effectLst/>
                        </a:rPr>
                        <a:t>Acute</a:t>
                      </a:r>
                      <a:r>
                        <a:rPr lang="en-US" b="0" i="0" baseline="0" dirty="0">
                          <a:effectLst/>
                        </a:rPr>
                        <a:t> myocardial infarct</a:t>
                      </a:r>
                      <a:endParaRPr lang="en-US" b="0" i="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2170598"/>
                  </a:ext>
                </a:extLst>
              </a:tr>
              <a:tr h="306443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Step 2CK scores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Cardiologist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Specialty certification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Years since graduation (</a:t>
                      </a:r>
                      <a:r>
                        <a:rPr lang="en-US" u="sng" dirty="0"/>
                        <a:t>&gt;</a:t>
                      </a:r>
                      <a:r>
                        <a:rPr lang="en-US" dirty="0"/>
                        <a:t>1992)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Patient volume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USIMG</a:t>
                      </a:r>
                    </a:p>
                    <a:p>
                      <a:pPr lvl="0"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2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Rural location</a:t>
                      </a: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Patient volume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Probability of death on admission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In-hospital mortality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788673"/>
                  </a:ext>
                </a:extLst>
              </a:tr>
            </a:tbl>
          </a:graphicData>
        </a:graphic>
      </p:graphicFrame>
      <p:sp>
        <p:nvSpPr>
          <p:cNvPr id="5" name="Title 4"/>
          <p:cNvSpPr txBox="1">
            <a:spLocks/>
          </p:cNvSpPr>
          <p:nvPr/>
        </p:nvSpPr>
        <p:spPr bwMode="auto">
          <a:xfrm>
            <a:off x="0" y="60198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5pPr>
            <a:lvl6pPr marL="4572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6pPr>
            <a:lvl7pPr marL="9144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7pPr>
            <a:lvl8pPr marL="13716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8pPr>
            <a:lvl9pPr marL="18288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9pPr>
          </a:lstStyle>
          <a:p>
            <a:r>
              <a:rPr lang="en-US" sz="2000" i="1" dirty="0">
                <a:latin typeface="Calibri" panose="020F0502020204030204" pitchFamily="34" charset="0"/>
              </a:rPr>
              <a:t>Academic Medicine</a:t>
            </a:r>
            <a:r>
              <a:rPr lang="en-US" sz="2000" dirty="0">
                <a:latin typeface="Calibri" panose="020F0502020204030204" pitchFamily="34" charset="0"/>
              </a:rPr>
              <a:t>, 2014</a:t>
            </a:r>
            <a:endParaRPr lang="en-US" sz="20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027530"/>
      </p:ext>
    </p:extLst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Trends in National Licensing Exams Swanson and Roberts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Increase in national licensing exams</a:t>
            </a:r>
          </a:p>
          <a:p>
            <a:pPr lvl="1"/>
            <a:r>
              <a:rPr lang="en-US" dirty="0"/>
              <a:t>Number and diversity of medical schools</a:t>
            </a:r>
          </a:p>
          <a:p>
            <a:pPr lvl="1"/>
            <a:r>
              <a:rPr lang="en-US" dirty="0"/>
              <a:t>Mobile workforce</a:t>
            </a:r>
          </a:p>
          <a:p>
            <a:pPr lvl="1"/>
            <a:r>
              <a:rPr lang="en-US" dirty="0"/>
              <a:t>Exams predict practice performance</a:t>
            </a:r>
          </a:p>
          <a:p>
            <a:pPr lvl="2"/>
            <a:r>
              <a:rPr lang="en-US" dirty="0"/>
              <a:t>Weak to moderate relationships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5193268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January 2016</a:t>
            </a:r>
            <a:endParaRPr lang="en-US" dirty="0"/>
          </a:p>
        </p:txBody>
      </p:sp>
      <p:pic>
        <p:nvPicPr>
          <p:cNvPr id="1026" name="Picture 2" descr="50th Annivers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35" y="2308860"/>
            <a:ext cx="3377043" cy="2377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7107211"/>
      </p:ext>
    </p:extLst>
  </p:cSld>
  <p:clrMapOvr>
    <a:masterClrMapping/>
  </p:clrMapOvr>
  <p:transition spd="med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the exam work?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Study focus</a:t>
            </a:r>
          </a:p>
          <a:p>
            <a:pPr lvl="1"/>
            <a:r>
              <a:rPr lang="en-US" dirty="0"/>
              <a:t>Each score SD was associated with a 4% decrease in RR for mortality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Experience-related</a:t>
            </a:r>
          </a:p>
          <a:p>
            <a:pPr lvl="1"/>
            <a:r>
              <a:rPr lang="en-US" dirty="0"/>
              <a:t>Time since graduation was not statistically significant (restricted range)</a:t>
            </a:r>
          </a:p>
          <a:p>
            <a:pPr lvl="1"/>
            <a:r>
              <a:rPr lang="en-US" dirty="0"/>
              <a:t>Recent individual volume reduced RR by 1% for every 10 hospitalizations</a:t>
            </a:r>
          </a:p>
        </p:txBody>
      </p:sp>
      <p:sp>
        <p:nvSpPr>
          <p:cNvPr id="4" name="Title 4"/>
          <p:cNvSpPr txBox="1">
            <a:spLocks/>
          </p:cNvSpPr>
          <p:nvPr/>
        </p:nvSpPr>
        <p:spPr bwMode="auto">
          <a:xfrm>
            <a:off x="0" y="60198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5pPr>
            <a:lvl6pPr marL="4572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6pPr>
            <a:lvl7pPr marL="9144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7pPr>
            <a:lvl8pPr marL="13716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8pPr>
            <a:lvl9pPr marL="18288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9pPr>
          </a:lstStyle>
          <a:p>
            <a:r>
              <a:rPr lang="en-US" sz="2000" i="1" dirty="0">
                <a:latin typeface="Calibri" panose="020F0502020204030204" pitchFamily="34" charset="0"/>
              </a:rPr>
              <a:t>Academic Medicine</a:t>
            </a:r>
            <a:r>
              <a:rPr lang="en-US" sz="2000" dirty="0">
                <a:latin typeface="Calibri" panose="020F0502020204030204" pitchFamily="34" charset="0"/>
              </a:rPr>
              <a:t>, 2014</a:t>
            </a:r>
            <a:endParaRPr lang="en-US" sz="20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425702"/>
      </p:ext>
    </p:extLst>
  </p:cSld>
  <p:clrMapOvr>
    <a:masterClrMapping/>
  </p:clrMapOvr>
  <p:transition spd="med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Specialty Certification</a:t>
            </a:r>
          </a:p>
        </p:txBody>
      </p:sp>
      <p:sp>
        <p:nvSpPr>
          <p:cNvPr id="56323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Specialty Boards (1916-) </a:t>
            </a:r>
          </a:p>
          <a:p>
            <a:pPr lvl="1"/>
            <a:r>
              <a:rPr lang="en-US" dirty="0"/>
              <a:t>Created by the specialty societies and AMA</a:t>
            </a:r>
          </a:p>
          <a:p>
            <a:pPr lvl="1"/>
            <a:r>
              <a:rPr lang="en-US" dirty="0"/>
              <a:t>Set standards for training and exam performance</a:t>
            </a:r>
          </a:p>
          <a:p>
            <a:pPr lvl="1"/>
            <a:r>
              <a:rPr lang="en-US" dirty="0"/>
              <a:t>Participation voluntary</a:t>
            </a:r>
          </a:p>
          <a:p>
            <a:pPr lvl="2"/>
            <a:r>
              <a:rPr lang="en-US" dirty="0"/>
              <a:t>Most physicians attempt certification and 80-90% become certified</a:t>
            </a:r>
          </a:p>
        </p:txBody>
      </p:sp>
      <p:sp>
        <p:nvSpPr>
          <p:cNvPr id="3" name="AutoShape 2" descr="Image result for abm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Image result for abm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http://ww1.prweb.com/prfiles/2014/11/11/12319600/ABMS%20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3807" y="2895600"/>
            <a:ext cx="4400550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55875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for Specialty Certification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7776076"/>
              </p:ext>
            </p:extLst>
          </p:nvPr>
        </p:nvGraphicFramePr>
        <p:xfrm>
          <a:off x="457200" y="1752600"/>
          <a:ext cx="8224838" cy="452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7411485"/>
      </p:ext>
    </p:extLst>
  </p:cSld>
  <p:clrMapOvr>
    <a:masterClrMapping/>
  </p:clrMapOvr>
  <p:transition spd="med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Addressed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there differences in patient outcomes between certified and uncertified physicians?</a:t>
            </a:r>
          </a:p>
          <a:p>
            <a:pPr lvl="1"/>
            <a:r>
              <a:rPr lang="en-US" dirty="0"/>
              <a:t>Certification status for internists, </a:t>
            </a:r>
            <a:r>
              <a:rPr lang="en-US"/>
              <a:t>family physicians, and cardiologists</a:t>
            </a:r>
            <a:endParaRPr lang="en-US" dirty="0"/>
          </a:p>
          <a:p>
            <a:pPr lvl="1"/>
            <a:r>
              <a:rPr lang="en-US" dirty="0"/>
              <a:t>Certifying exam performance for internists and cardiologists</a:t>
            </a:r>
          </a:p>
          <a:p>
            <a:pPr lvl="1"/>
            <a:r>
              <a:rPr lang="en-US" dirty="0"/>
              <a:t>Certification status for thoracic surgeons</a:t>
            </a:r>
          </a:p>
          <a:p>
            <a:r>
              <a:rPr lang="en-US" dirty="0"/>
              <a:t>Does recent experience and/or time since graduation matter?</a:t>
            </a:r>
          </a:p>
        </p:txBody>
      </p:sp>
      <p:pic>
        <p:nvPicPr>
          <p:cNvPr id="4098" name="Picture 2" descr="http://espei.com/wp-content/uploads/2013/05/equipmentprotection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7590" y="-32397"/>
            <a:ext cx="1737360" cy="1737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819663"/>
      </p:ext>
    </p:extLst>
  </p:cSld>
  <p:clrMapOvr>
    <a:masterClrMapping/>
  </p:clrMapOvr>
  <p:transition spd="med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specialty certification work?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256182"/>
              </p:ext>
            </p:extLst>
          </p:nvPr>
        </p:nvGraphicFramePr>
        <p:xfrm>
          <a:off x="457200" y="1600200"/>
          <a:ext cx="8212137" cy="4419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2259102256"/>
                    </a:ext>
                  </a:extLst>
                </a:gridCol>
                <a:gridCol w="2655358">
                  <a:extLst>
                    <a:ext uri="{9D8B030D-6E8A-4147-A177-3AD203B41FA5}">
                      <a16:colId xmlns:a16="http://schemas.microsoft.com/office/drawing/2014/main" val="2253702201"/>
                    </a:ext>
                  </a:extLst>
                </a:gridCol>
                <a:gridCol w="2737379">
                  <a:extLst>
                    <a:ext uri="{9D8B030D-6E8A-4147-A177-3AD203B41FA5}">
                      <a16:colId xmlns:a16="http://schemas.microsoft.com/office/drawing/2014/main" val="116172516"/>
                    </a:ext>
                  </a:extLst>
                </a:gridCol>
              </a:tblGrid>
              <a:tr h="4971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Doctors (N=4546)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Hospitals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Patients (N=28,756)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7939135"/>
                  </a:ext>
                </a:extLst>
              </a:tr>
              <a:tr h="8580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Self-identified FM, IM, CV </a:t>
                      </a:r>
                      <a:endParaRPr lang="en-US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effectLst/>
                        </a:rPr>
                        <a:t>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b="0" i="0" dirty="0">
                          <a:effectLst/>
                        </a:rPr>
                        <a:t>Acute</a:t>
                      </a:r>
                      <a:r>
                        <a:rPr lang="en-US" b="0" i="0" baseline="0" dirty="0">
                          <a:effectLst/>
                        </a:rPr>
                        <a:t> myocardial infarct</a:t>
                      </a:r>
                      <a:endParaRPr lang="en-US" b="0" i="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2170598"/>
                  </a:ext>
                </a:extLst>
              </a:tr>
              <a:tr h="306443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Specialty certification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Cardiologist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Years since first exam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Patient volume</a:t>
                      </a:r>
                    </a:p>
                    <a:p>
                      <a:pPr lvl="0"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2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Rural location</a:t>
                      </a: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Advanced cardiac care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Probability of death on admission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In-hospital mortality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788673"/>
                  </a:ext>
                </a:extLst>
              </a:tr>
            </a:tbl>
          </a:graphicData>
        </a:graphic>
      </p:graphicFrame>
      <p:sp>
        <p:nvSpPr>
          <p:cNvPr id="5" name="Title 4"/>
          <p:cNvSpPr txBox="1">
            <a:spLocks/>
          </p:cNvSpPr>
          <p:nvPr/>
        </p:nvSpPr>
        <p:spPr bwMode="auto">
          <a:xfrm>
            <a:off x="0" y="60198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5pPr>
            <a:lvl6pPr marL="4572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6pPr>
            <a:lvl7pPr marL="9144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7pPr>
            <a:lvl8pPr marL="13716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8pPr>
            <a:lvl9pPr marL="18288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9pPr>
          </a:lstStyle>
          <a:p>
            <a:r>
              <a:rPr lang="en-US" sz="2000" i="1" kern="0" dirty="0">
                <a:latin typeface="Calibri" panose="020F0502020204030204" pitchFamily="34" charset="0"/>
              </a:rPr>
              <a:t>Academic Medicine</a:t>
            </a:r>
            <a:r>
              <a:rPr lang="en-US" sz="2000" kern="0" dirty="0">
                <a:latin typeface="Calibri" panose="020F0502020204030204" pitchFamily="34" charset="0"/>
              </a:rPr>
              <a:t>, 2000</a:t>
            </a:r>
          </a:p>
        </p:txBody>
      </p:sp>
    </p:spTree>
    <p:extLst>
      <p:ext uri="{BB962C8B-B14F-4D97-AF65-F5344CB8AC3E}">
        <p14:creationId xmlns:p14="http://schemas.microsoft.com/office/powerpoint/2010/main" val="3858624530"/>
      </p:ext>
    </p:extLst>
  </p:cSld>
  <p:clrMapOvr>
    <a:masterClrMapping/>
  </p:clrMapOvr>
  <p:transition spd="med"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specialty certification work?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Certification</a:t>
            </a:r>
          </a:p>
          <a:p>
            <a:pPr lvl="1"/>
            <a:r>
              <a:rPr lang="en-US" dirty="0"/>
              <a:t>Certification had a statistically significant relationship with mortality </a:t>
            </a:r>
          </a:p>
          <a:p>
            <a:pPr lvl="2"/>
            <a:r>
              <a:rPr lang="en-US" dirty="0"/>
              <a:t>Relative risk reduction of 15% and absolute reduction of 1.5-2%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Experience</a:t>
            </a:r>
          </a:p>
          <a:p>
            <a:pPr lvl="1"/>
            <a:r>
              <a:rPr lang="en-US" dirty="0"/>
              <a:t>Recent individual volume reduced RR by 6% for every 10 hospitalizations </a:t>
            </a:r>
          </a:p>
          <a:p>
            <a:pPr lvl="1"/>
            <a:r>
              <a:rPr lang="en-US" dirty="0"/>
              <a:t>Time since graduation increased RR by 6% for every decade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itle 4"/>
          <p:cNvSpPr txBox="1">
            <a:spLocks/>
          </p:cNvSpPr>
          <p:nvPr/>
        </p:nvSpPr>
        <p:spPr bwMode="auto">
          <a:xfrm>
            <a:off x="0" y="60198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5pPr>
            <a:lvl6pPr marL="4572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6pPr>
            <a:lvl7pPr marL="9144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7pPr>
            <a:lvl8pPr marL="13716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8pPr>
            <a:lvl9pPr marL="18288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9pPr>
          </a:lstStyle>
          <a:p>
            <a:r>
              <a:rPr lang="en-US" sz="2000" i="1" kern="0" dirty="0">
                <a:latin typeface="Calibri" panose="020F0502020204030204" pitchFamily="34" charset="0"/>
              </a:rPr>
              <a:t>Academic Medicine</a:t>
            </a:r>
            <a:r>
              <a:rPr lang="en-US" sz="2000" kern="0" dirty="0">
                <a:latin typeface="Calibri" panose="020F0502020204030204" pitchFamily="34" charset="0"/>
              </a:rPr>
              <a:t>, 2000</a:t>
            </a:r>
          </a:p>
        </p:txBody>
      </p:sp>
    </p:spTree>
    <p:extLst>
      <p:ext uri="{BB962C8B-B14F-4D97-AF65-F5344CB8AC3E}">
        <p14:creationId xmlns:p14="http://schemas.microsoft.com/office/powerpoint/2010/main" val="3805174344"/>
      </p:ext>
    </p:extLst>
  </p:cSld>
  <p:clrMapOvr>
    <a:masterClrMapping/>
  </p:clrMapOvr>
  <p:transition spd="med"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specialty exams work?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6120335"/>
              </p:ext>
            </p:extLst>
          </p:nvPr>
        </p:nvGraphicFramePr>
        <p:xfrm>
          <a:off x="457200" y="1600200"/>
          <a:ext cx="8212137" cy="4419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2259102256"/>
                    </a:ext>
                  </a:extLst>
                </a:gridCol>
                <a:gridCol w="2655358">
                  <a:extLst>
                    <a:ext uri="{9D8B030D-6E8A-4147-A177-3AD203B41FA5}">
                      <a16:colId xmlns:a16="http://schemas.microsoft.com/office/drawing/2014/main" val="2253702201"/>
                    </a:ext>
                  </a:extLst>
                </a:gridCol>
                <a:gridCol w="2737379">
                  <a:extLst>
                    <a:ext uri="{9D8B030D-6E8A-4147-A177-3AD203B41FA5}">
                      <a16:colId xmlns:a16="http://schemas.microsoft.com/office/drawing/2014/main" val="116172516"/>
                    </a:ext>
                  </a:extLst>
                </a:gridCol>
              </a:tblGrid>
              <a:tr h="4971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Doctors (N=2277)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Hospitals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Patients (N=16,629)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7939135"/>
                  </a:ext>
                </a:extLst>
              </a:tr>
              <a:tr h="8580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Self-identified IM, CV </a:t>
                      </a:r>
                      <a:endParaRPr lang="en-US" b="0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effectLst/>
                        </a:rPr>
                        <a:t>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b="0" i="0" dirty="0">
                          <a:effectLst/>
                        </a:rPr>
                        <a:t>Acute</a:t>
                      </a:r>
                      <a:r>
                        <a:rPr lang="en-US" b="0" i="0" baseline="0" dirty="0">
                          <a:effectLst/>
                        </a:rPr>
                        <a:t> myocardial infarct</a:t>
                      </a:r>
                      <a:endParaRPr lang="en-US" b="0" i="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2170598"/>
                  </a:ext>
                </a:extLst>
              </a:tr>
              <a:tr h="306443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Specialty certification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Cardiologist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Years since first exam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Patient volume</a:t>
                      </a:r>
                    </a:p>
                    <a:p>
                      <a:pPr lvl="0"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2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Rural location</a:t>
                      </a: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Advanced cardiac care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Probability of death on admission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In-hospital mortality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788673"/>
                  </a:ext>
                </a:extLst>
              </a:tr>
            </a:tbl>
          </a:graphicData>
        </a:graphic>
      </p:graphicFrame>
      <p:sp>
        <p:nvSpPr>
          <p:cNvPr id="5" name="Title 4"/>
          <p:cNvSpPr txBox="1">
            <a:spLocks/>
          </p:cNvSpPr>
          <p:nvPr/>
        </p:nvSpPr>
        <p:spPr bwMode="auto">
          <a:xfrm>
            <a:off x="0" y="60198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5pPr>
            <a:lvl6pPr marL="4572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6pPr>
            <a:lvl7pPr marL="9144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7pPr>
            <a:lvl8pPr marL="13716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8pPr>
            <a:lvl9pPr marL="18288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9pPr>
          </a:lstStyle>
          <a:p>
            <a:r>
              <a:rPr lang="en-US" sz="2000" i="1" dirty="0">
                <a:latin typeface="Calibri" panose="020F0502020204030204" pitchFamily="34" charset="0"/>
              </a:rPr>
              <a:t>Medical Education</a:t>
            </a:r>
            <a:r>
              <a:rPr lang="en-US" sz="2000" dirty="0">
                <a:latin typeface="Calibri" panose="020F0502020204030204" pitchFamily="34" charset="0"/>
              </a:rPr>
              <a:t>, 2002</a:t>
            </a:r>
            <a:endParaRPr lang="en-US" sz="20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082625"/>
      </p:ext>
    </p:extLst>
  </p:cSld>
  <p:clrMapOvr>
    <a:masterClrMapping/>
  </p:clrMapOvr>
  <p:transition spd="med"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 specialty exams work?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Exam-related</a:t>
            </a:r>
          </a:p>
          <a:p>
            <a:pPr lvl="1"/>
            <a:r>
              <a:rPr lang="en-US"/>
              <a:t>Certification had a statistically significant relationship with mortality </a:t>
            </a:r>
          </a:p>
          <a:p>
            <a:pPr lvl="2"/>
            <a:r>
              <a:rPr lang="en-US"/>
              <a:t>Relative risk reduction of 19% and absolute reduction of 2%</a:t>
            </a:r>
          </a:p>
          <a:p>
            <a:pPr lvl="2"/>
            <a:endParaRPr lang="en-US"/>
          </a:p>
          <a:p>
            <a:pPr lvl="1"/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Experience-related</a:t>
            </a:r>
          </a:p>
          <a:p>
            <a:pPr lvl="1"/>
            <a:r>
              <a:rPr lang="en-US"/>
              <a:t>Time since first IM exam was not statistically significant</a:t>
            </a:r>
          </a:p>
          <a:p>
            <a:pPr lvl="1"/>
            <a:r>
              <a:rPr lang="en-US"/>
              <a:t>Recent individual volume was not statistically significant</a:t>
            </a:r>
          </a:p>
          <a:p>
            <a:pPr lvl="1"/>
            <a:endParaRPr lang="en-US"/>
          </a:p>
          <a:p>
            <a:endParaRPr lang="en-US" dirty="0"/>
          </a:p>
        </p:txBody>
      </p:sp>
      <p:sp>
        <p:nvSpPr>
          <p:cNvPr id="4" name="Title 4"/>
          <p:cNvSpPr txBox="1">
            <a:spLocks/>
          </p:cNvSpPr>
          <p:nvPr/>
        </p:nvSpPr>
        <p:spPr bwMode="auto">
          <a:xfrm>
            <a:off x="0" y="60198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5pPr>
            <a:lvl6pPr marL="4572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6pPr>
            <a:lvl7pPr marL="9144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7pPr>
            <a:lvl8pPr marL="13716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8pPr>
            <a:lvl9pPr marL="18288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9pPr>
          </a:lstStyle>
          <a:p>
            <a:r>
              <a:rPr lang="en-US" sz="2000" i="1" dirty="0">
                <a:latin typeface="Calibri" panose="020F0502020204030204" pitchFamily="34" charset="0"/>
              </a:rPr>
              <a:t>Medical Education</a:t>
            </a:r>
            <a:r>
              <a:rPr lang="en-US" sz="2000" dirty="0">
                <a:latin typeface="Calibri" panose="020F0502020204030204" pitchFamily="34" charset="0"/>
              </a:rPr>
              <a:t>, 2002</a:t>
            </a:r>
            <a:endParaRPr lang="en-US" sz="20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414977"/>
      </p:ext>
    </p:extLst>
  </p:cSld>
  <p:clrMapOvr>
    <a:masterClrMapping/>
  </p:clrMapOvr>
  <p:transition spd="med"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/>
              <a:t>Does it work for surgeons too?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956752"/>
              </p:ext>
            </p:extLst>
          </p:nvPr>
        </p:nvGraphicFramePr>
        <p:xfrm>
          <a:off x="685800" y="1400175"/>
          <a:ext cx="7970464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7062">
                  <a:extLst>
                    <a:ext uri="{9D8B030D-6E8A-4147-A177-3AD203B41FA5}">
                      <a16:colId xmlns:a16="http://schemas.microsoft.com/office/drawing/2014/main" val="2259102256"/>
                    </a:ext>
                  </a:extLst>
                </a:gridCol>
                <a:gridCol w="203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8539">
                  <a:extLst>
                    <a:ext uri="{9D8B030D-6E8A-4147-A177-3AD203B41FA5}">
                      <a16:colId xmlns:a16="http://schemas.microsoft.com/office/drawing/2014/main" val="2253702201"/>
                    </a:ext>
                  </a:extLst>
                </a:gridCol>
                <a:gridCol w="1977801">
                  <a:extLst>
                    <a:ext uri="{9D8B030D-6E8A-4147-A177-3AD203B41FA5}">
                      <a16:colId xmlns:a16="http://schemas.microsoft.com/office/drawing/2014/main" val="116172516"/>
                    </a:ext>
                  </a:extLst>
                </a:gridCol>
              </a:tblGrid>
              <a:tr h="6476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Operator (N=289)</a:t>
                      </a:r>
                    </a:p>
                  </a:txBody>
                  <a:tcPr marL="88750" marR="88750" marT="44374" marB="443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Attending</a:t>
                      </a:r>
                    </a:p>
                    <a:p>
                      <a:pPr algn="ctr"/>
                      <a:r>
                        <a:rPr lang="en-US" sz="1800" dirty="0"/>
                        <a:t>(N=2654)</a:t>
                      </a:r>
                    </a:p>
                  </a:txBody>
                  <a:tcPr marL="88750" marR="88750" marT="44374" marB="443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Hospitals (N=70)</a:t>
                      </a:r>
                    </a:p>
                  </a:txBody>
                  <a:tcPr marL="88750" marR="88750" marT="44374" marB="443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Patients (N=114,751)</a:t>
                      </a:r>
                    </a:p>
                  </a:txBody>
                  <a:tcPr marL="88750" marR="88750" marT="44374" marB="44374" anchor="ctr"/>
                </a:tc>
                <a:extLst>
                  <a:ext uri="{0D108BD9-81ED-4DB2-BD59-A6C34878D82A}">
                    <a16:rowId xmlns:a16="http://schemas.microsoft.com/office/drawing/2014/main" val="2487939135"/>
                  </a:ext>
                </a:extLst>
              </a:tr>
              <a:tr h="6476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Self-identified thoracic surgeons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8750" marR="88750" marT="44374" marB="4437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dirty="0">
                        <a:effectLst/>
                      </a:endParaRPr>
                    </a:p>
                  </a:txBody>
                  <a:tcPr marL="88750" marR="88750" marT="44374" marB="4437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effectLst/>
                        </a:rPr>
                        <a:t>All</a:t>
                      </a:r>
                    </a:p>
                  </a:txBody>
                  <a:tcPr marL="88750" marR="88750" marT="44374" marB="4437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i="0" dirty="0">
                          <a:effectLst/>
                        </a:rPr>
                        <a:t>CABG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i="0" baseline="0" dirty="0">
                          <a:effectLst/>
                        </a:rPr>
                        <a:t>Valves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8750" marR="88750" marT="44374" marB="44374" anchor="ctr"/>
                </a:tc>
                <a:extLst>
                  <a:ext uri="{0D108BD9-81ED-4DB2-BD59-A6C34878D82A}">
                    <a16:rowId xmlns:a16="http://schemas.microsoft.com/office/drawing/2014/main" val="3712170598"/>
                  </a:ext>
                </a:extLst>
              </a:tr>
              <a:tr h="3550974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Certified thoracic</a:t>
                      </a:r>
                      <a:r>
                        <a:rPr lang="en-US" sz="1800" baseline="0" dirty="0"/>
                        <a:t> surgeon</a:t>
                      </a:r>
                      <a:endParaRPr lang="en-US" sz="180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Years since medical school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Patient volume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IMG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Operator-attending</a:t>
                      </a:r>
                      <a:r>
                        <a:rPr lang="en-US" sz="1800" baseline="0" dirty="0"/>
                        <a:t> match</a:t>
                      </a:r>
                      <a:endParaRPr lang="en-US" sz="1800" dirty="0"/>
                    </a:p>
                    <a:p>
                      <a:pPr lvl="0" algn="l"/>
                      <a:endParaRPr lang="en-US" sz="1800" dirty="0"/>
                    </a:p>
                  </a:txBody>
                  <a:tcPr marL="88750" marR="88750" marT="44374" marB="44374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Certified thoracic</a:t>
                      </a:r>
                      <a:r>
                        <a:rPr lang="en-US" sz="1800" baseline="0" dirty="0"/>
                        <a:t> surgeon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/>
                        <a:t>Certified cardiologist</a:t>
                      </a:r>
                      <a:endParaRPr lang="en-US" sz="180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Years since medical school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Patient volume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IMG</a:t>
                      </a:r>
                    </a:p>
                    <a:p>
                      <a:pPr lvl="0" algn="l"/>
                      <a:endParaRPr lang="en-US" sz="1800" dirty="0"/>
                    </a:p>
                  </a:txBody>
                  <a:tcPr marL="88750" marR="88750" marT="44374" marB="44374"/>
                </a:tc>
                <a:tc>
                  <a:txBody>
                    <a:bodyPr/>
                    <a:lstStyle/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Rural location</a:t>
                      </a: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Patient</a:t>
                      </a:r>
                      <a:r>
                        <a:rPr lang="en-US" sz="1800" baseline="0" dirty="0"/>
                        <a:t> volume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800" dirty="0"/>
                    </a:p>
                  </a:txBody>
                  <a:tcPr marL="88750" marR="88750" marT="44374" marB="44374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Type of admission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Probability of death on admission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In-hospital mortality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800" dirty="0"/>
                    </a:p>
                  </a:txBody>
                  <a:tcPr marL="88750" marR="88750" marT="44374" marB="44374"/>
                </a:tc>
                <a:extLst>
                  <a:ext uri="{0D108BD9-81ED-4DB2-BD59-A6C34878D82A}">
                    <a16:rowId xmlns:a16="http://schemas.microsoft.com/office/drawing/2014/main" val="3122788673"/>
                  </a:ext>
                </a:extLst>
              </a:tr>
            </a:tbl>
          </a:graphicData>
        </a:graphic>
      </p:graphicFrame>
      <p:sp>
        <p:nvSpPr>
          <p:cNvPr id="5" name="Title 4"/>
          <p:cNvSpPr txBox="1">
            <a:spLocks/>
          </p:cNvSpPr>
          <p:nvPr/>
        </p:nvSpPr>
        <p:spPr bwMode="auto">
          <a:xfrm>
            <a:off x="0" y="60198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5pPr>
            <a:lvl6pPr marL="4572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6pPr>
            <a:lvl7pPr marL="9144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7pPr>
            <a:lvl8pPr marL="13716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8pPr>
            <a:lvl9pPr marL="18288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9pPr>
          </a:lstStyle>
          <a:p>
            <a:r>
              <a:rPr lang="en-US" sz="2000" i="1" dirty="0">
                <a:latin typeface="Calibri" panose="020F0502020204030204" pitchFamily="34" charset="0"/>
              </a:rPr>
              <a:t>Medical Care</a:t>
            </a:r>
            <a:r>
              <a:rPr lang="en-US" sz="2000" dirty="0">
                <a:latin typeface="Calibri" panose="020F0502020204030204" pitchFamily="34" charset="0"/>
              </a:rPr>
              <a:t>, 2013</a:t>
            </a:r>
            <a:endParaRPr lang="en-US" sz="20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987402"/>
      </p:ext>
    </p:extLst>
  </p:cSld>
  <p:clrMapOvr>
    <a:masterClrMapping/>
  </p:clrMapOvr>
  <p:transition spd="med"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it work for surgeons too?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Study focus</a:t>
            </a:r>
          </a:p>
          <a:p>
            <a:pPr lvl="1"/>
            <a:r>
              <a:rPr lang="en-US" dirty="0"/>
              <a:t>Operating-attending match was associated with a 38% decrease in RR</a:t>
            </a: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Experience-related</a:t>
            </a:r>
          </a:p>
          <a:p>
            <a:pPr lvl="1"/>
            <a:r>
              <a:rPr lang="en-US" dirty="0"/>
              <a:t>Operator</a:t>
            </a:r>
          </a:p>
          <a:p>
            <a:pPr lvl="2"/>
            <a:r>
              <a:rPr lang="en-US" dirty="0"/>
              <a:t>Time since graduation increased RR by 9% per decade</a:t>
            </a:r>
          </a:p>
          <a:p>
            <a:pPr lvl="2"/>
            <a:r>
              <a:rPr lang="en-US" dirty="0"/>
              <a:t>Recent individual volume reduced RR by 1% for every 20 procedures</a:t>
            </a:r>
          </a:p>
          <a:p>
            <a:pPr lvl="2"/>
            <a:r>
              <a:rPr lang="en-US" dirty="0"/>
              <a:t>Board-certified thoracic surgeon decreased RR by 18%</a:t>
            </a:r>
          </a:p>
          <a:p>
            <a:pPr lvl="1"/>
            <a:r>
              <a:rPr lang="en-US" dirty="0"/>
              <a:t>Attending physician</a:t>
            </a:r>
          </a:p>
          <a:p>
            <a:pPr lvl="2"/>
            <a:r>
              <a:rPr lang="en-US" dirty="0"/>
              <a:t>Time since graduation lowered RR by 7% per decade</a:t>
            </a:r>
          </a:p>
          <a:p>
            <a:endParaRPr lang="en-US" dirty="0"/>
          </a:p>
        </p:txBody>
      </p:sp>
      <p:sp>
        <p:nvSpPr>
          <p:cNvPr id="4" name="Title 4"/>
          <p:cNvSpPr txBox="1">
            <a:spLocks/>
          </p:cNvSpPr>
          <p:nvPr/>
        </p:nvSpPr>
        <p:spPr bwMode="auto">
          <a:xfrm>
            <a:off x="0" y="60198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5pPr>
            <a:lvl6pPr marL="4572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6pPr>
            <a:lvl7pPr marL="9144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7pPr>
            <a:lvl8pPr marL="13716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8pPr>
            <a:lvl9pPr marL="18288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9pPr>
          </a:lstStyle>
          <a:p>
            <a:r>
              <a:rPr lang="en-US" sz="2000" i="1" dirty="0">
                <a:latin typeface="Calibri" panose="020F0502020204030204" pitchFamily="34" charset="0"/>
              </a:rPr>
              <a:t>Medical Care</a:t>
            </a:r>
            <a:r>
              <a:rPr lang="en-US" sz="2000" dirty="0">
                <a:latin typeface="Calibri" panose="020F0502020204030204" pitchFamily="34" charset="0"/>
              </a:rPr>
              <a:t>, 2013</a:t>
            </a:r>
            <a:endParaRPr lang="en-US" sz="20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140059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Commentaries by </a:t>
            </a:r>
            <a:br>
              <a:rPr lang="en-US" dirty="0"/>
            </a:br>
            <a:r>
              <a:rPr lang="en-US" dirty="0"/>
              <a:t>Jolly and </a:t>
            </a:r>
            <a:r>
              <a:rPr lang="en-US" dirty="0" err="1"/>
              <a:t>Schuwirth</a:t>
            </a:r>
            <a:endParaRPr lang="en-US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Offer a number of appropriate cautions</a:t>
            </a:r>
          </a:p>
          <a:p>
            <a:pPr lvl="1"/>
            <a:r>
              <a:rPr lang="en-US" dirty="0"/>
              <a:t>Exams might drive the curriculum</a:t>
            </a:r>
          </a:p>
          <a:p>
            <a:pPr lvl="1"/>
            <a:r>
              <a:rPr lang="en-US" dirty="0"/>
              <a:t>Lack of clear-cut evidence that exams are associated with patient outcomes</a:t>
            </a:r>
          </a:p>
        </p:txBody>
      </p:sp>
      <p:pic>
        <p:nvPicPr>
          <p:cNvPr id="6" name="Picture 2" descr="50th Annivers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35" y="2308860"/>
            <a:ext cx="3377043" cy="2377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7200" y="5193268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97188"/>
      </p:ext>
    </p:extLst>
  </p:cSld>
  <p:clrMapOvr>
    <a:masterClrMapping/>
  </p:clrMapOvr>
  <p:transition spd="med"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Declining ability or </a:t>
            </a:r>
            <a:br>
              <a:rPr lang="en-US" dirty="0"/>
            </a:br>
            <a:r>
              <a:rPr lang="en-US" dirty="0"/>
              <a:t>failure to keep up?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MOC examination</a:t>
            </a:r>
          </a:p>
          <a:p>
            <a:pPr lvl="1"/>
            <a:r>
              <a:rPr lang="en-US" dirty="0"/>
              <a:t>Items classified by a group of experts, with access to library resources</a:t>
            </a:r>
          </a:p>
          <a:p>
            <a:pPr lvl="2"/>
            <a:r>
              <a:rPr lang="en-US" dirty="0"/>
              <a:t>‘Stable’ (26%)</a:t>
            </a:r>
          </a:p>
          <a:p>
            <a:pPr lvl="2"/>
            <a:r>
              <a:rPr lang="en-US" dirty="0"/>
              <a:t>‘Changing’ (47%)</a:t>
            </a:r>
          </a:p>
          <a:p>
            <a:pPr lvl="2"/>
            <a:r>
              <a:rPr lang="en-US" dirty="0"/>
              <a:t>‘New’ (27%) </a:t>
            </a:r>
          </a:p>
          <a:p>
            <a:pPr lvl="1"/>
            <a:r>
              <a:rPr lang="en-US" dirty="0"/>
              <a:t>Examinees (N=1947)</a:t>
            </a:r>
          </a:p>
          <a:p>
            <a:pPr lvl="2"/>
            <a:r>
              <a:rPr lang="en-US" dirty="0"/>
              <a:t>Classified into five groups by when they finished training</a:t>
            </a:r>
          </a:p>
          <a:p>
            <a:pPr lvl="1"/>
            <a:endParaRPr lang="en-US" dirty="0"/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0" y="60198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5pPr>
            <a:lvl6pPr marL="4572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6pPr>
            <a:lvl7pPr marL="9144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7pPr>
            <a:lvl8pPr marL="13716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8pPr>
            <a:lvl9pPr marL="18288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9pPr>
          </a:lstStyle>
          <a:p>
            <a:r>
              <a:rPr lang="en-US" sz="2000" i="1" dirty="0">
                <a:latin typeface="Calibri" panose="020F0502020204030204" pitchFamily="34" charset="0"/>
              </a:rPr>
              <a:t>Rime Conference Proceedings, 1988</a:t>
            </a:r>
            <a:endParaRPr lang="en-US" sz="2000" kern="0" dirty="0">
              <a:latin typeface="Calibri" panose="020F0502020204030204" pitchFamily="34" charset="0"/>
            </a:endParaRPr>
          </a:p>
        </p:txBody>
      </p:sp>
      <p:pic>
        <p:nvPicPr>
          <p:cNvPr id="1026" name="Picture 2" descr="http://mcelderlaw.com/wp-content/uploads/2014/05/Dement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345690"/>
            <a:ext cx="2906874" cy="301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9051690"/>
      </p:ext>
    </p:extLst>
  </p:cSld>
  <p:clrMapOvr>
    <a:masterClrMapping/>
  </p:clrMapOvr>
  <p:transition spd="med"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Declining ability or </a:t>
            </a:r>
            <a:br>
              <a:rPr lang="en-US" dirty="0"/>
            </a:br>
            <a:r>
              <a:rPr lang="en-US" dirty="0"/>
              <a:t>failure to keep up?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  <a:p>
            <a:pPr lvl="1"/>
            <a:r>
              <a:rPr lang="en-US" dirty="0"/>
              <a:t>Scores on new and changing knowledge items decreased as time since training increased</a:t>
            </a:r>
          </a:p>
          <a:p>
            <a:pPr lvl="1"/>
            <a:r>
              <a:rPr lang="en-US" dirty="0"/>
              <a:t>Scores on stable knowledge showed no pattern and smaller changes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0" y="60198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5pPr>
            <a:lvl6pPr marL="4572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6pPr>
            <a:lvl7pPr marL="9144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7pPr>
            <a:lvl8pPr marL="13716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8pPr>
            <a:lvl9pPr marL="182880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Tahoma" pitchFamily="32" charset="0"/>
                <a:ea typeface="SimSun" charset="-122"/>
              </a:defRPr>
            </a:lvl9pPr>
          </a:lstStyle>
          <a:p>
            <a:r>
              <a:rPr lang="en-US" sz="2000" i="1" dirty="0">
                <a:latin typeface="Calibri" panose="020F0502020204030204" pitchFamily="34" charset="0"/>
              </a:rPr>
              <a:t>Rime Conference Proceedings, 1988</a:t>
            </a:r>
            <a:endParaRPr lang="en-US" sz="2000" kern="0" dirty="0">
              <a:latin typeface="Calibri" panose="020F0502020204030204" pitchFamily="34" charset="0"/>
            </a:endParaRPr>
          </a:p>
        </p:txBody>
      </p:sp>
      <p:pic>
        <p:nvPicPr>
          <p:cNvPr id="10" name="Picture 2" descr="http://mcelderlaw.com/wp-content/uploads/2014/05/Dement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345690"/>
            <a:ext cx="2906874" cy="301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1505762"/>
      </p:ext>
    </p:extLst>
  </p:cSld>
  <p:clrMapOvr>
    <a:masterClrMapping/>
  </p:clrMapOvr>
  <p:transition spd="med"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</a:t>
            </a:r>
            <a:br>
              <a:rPr lang="en-US" dirty="0"/>
            </a:br>
            <a:r>
              <a:rPr lang="en-US" dirty="0"/>
              <a:t>Implications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National assessment programs are associated with patient outcomes</a:t>
            </a:r>
          </a:p>
          <a:p>
            <a:pPr lvl="1"/>
            <a:r>
              <a:rPr lang="en-US" dirty="0"/>
              <a:t>Four common conditions</a:t>
            </a:r>
          </a:p>
          <a:p>
            <a:pPr lvl="1"/>
            <a:r>
              <a:rPr lang="en-US" dirty="0"/>
              <a:t>Notable effect sizes</a:t>
            </a:r>
          </a:p>
          <a:p>
            <a:pPr lvl="1"/>
            <a:r>
              <a:rPr lang="en-US" dirty="0"/>
              <a:t>Exam is an effective part of the programs</a:t>
            </a:r>
          </a:p>
          <a:p>
            <a:r>
              <a:rPr lang="en-US" dirty="0"/>
              <a:t>Programs are effective screens that support quality of care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“A judge is a law student who marks his own examination papers.”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HL Mencken </a:t>
            </a:r>
          </a:p>
        </p:txBody>
      </p:sp>
      <p:pic>
        <p:nvPicPr>
          <p:cNvPr id="7" name="Picture 2" descr="http://www.candocareersolutions.ca/go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440" y="0"/>
            <a:ext cx="2194560" cy="1515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5884443"/>
      </p:ext>
    </p:extLst>
  </p:cSld>
  <p:clrMapOvr>
    <a:masterClrMapping/>
  </p:clrMapOvr>
  <p:transition spd="med"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                           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Overall, physician performance declines with time since training </a:t>
            </a:r>
          </a:p>
          <a:p>
            <a:pPr lvl="1"/>
            <a:r>
              <a:rPr lang="en-US" dirty="0"/>
              <a:t>Independent of recent experience</a:t>
            </a:r>
          </a:p>
          <a:p>
            <a:pPr lvl="1"/>
            <a:r>
              <a:rPr lang="en-US" dirty="0"/>
              <a:t>Probably a result of not keeping up </a:t>
            </a:r>
          </a:p>
          <a:p>
            <a:pPr lvl="2"/>
            <a:r>
              <a:rPr lang="en-US" dirty="0"/>
              <a:t>More research needed </a:t>
            </a:r>
          </a:p>
          <a:p>
            <a:r>
              <a:rPr lang="en-US" dirty="0"/>
              <a:t>Maintenance of competence is essential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“We learn from experience that men never learn from experience”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GB Shaw</a:t>
            </a:r>
          </a:p>
          <a:p>
            <a:endParaRPr lang="en-US" dirty="0"/>
          </a:p>
        </p:txBody>
      </p:sp>
      <p:pic>
        <p:nvPicPr>
          <p:cNvPr id="5" name="Picture 2" descr="http://www.candocareersolutions.ca/gor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440" y="0"/>
            <a:ext cx="2194560" cy="1515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6523536"/>
      </p:ext>
    </p:extLst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Aims for Today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Broaden the focus to include all national assessment programs</a:t>
            </a:r>
          </a:p>
          <a:p>
            <a:pPr lvl="1"/>
            <a:r>
              <a:rPr lang="en-US" dirty="0"/>
              <a:t>Challenges of research on licensure programs</a:t>
            </a:r>
          </a:p>
          <a:p>
            <a:r>
              <a:rPr lang="en-US" dirty="0"/>
              <a:t>Present a series of studies of certification using patient outcomes as the criteria</a:t>
            </a:r>
          </a:p>
          <a:p>
            <a:pPr lvl="1"/>
            <a:r>
              <a:rPr lang="en-US" dirty="0"/>
              <a:t>Describe the study data, programs, and results </a:t>
            </a:r>
          </a:p>
          <a:p>
            <a:pPr lvl="1"/>
            <a:r>
              <a:rPr lang="en-US" dirty="0"/>
              <a:t>Effects of recent experience and time since training </a:t>
            </a:r>
          </a:p>
          <a:p>
            <a:r>
              <a:rPr lang="en-US" dirty="0"/>
              <a:t>Implications for national assessment</a:t>
            </a:r>
          </a:p>
        </p:txBody>
      </p:sp>
    </p:spTree>
    <p:extLst>
      <p:ext uri="{BB962C8B-B14F-4D97-AF65-F5344CB8AC3E}">
        <p14:creationId xmlns:p14="http://schemas.microsoft.com/office/powerpoint/2010/main" val="3401077221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Challenges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Relationship between national assessments and educational markers</a:t>
            </a:r>
          </a:p>
          <a:p>
            <a:pPr lvl="1"/>
            <a:r>
              <a:rPr lang="en-US" dirty="0"/>
              <a:t>Medical school</a:t>
            </a:r>
          </a:p>
          <a:p>
            <a:pPr lvl="1"/>
            <a:r>
              <a:rPr lang="en-US" dirty="0"/>
              <a:t>Postgraduate training</a:t>
            </a:r>
          </a:p>
          <a:p>
            <a:pPr lvl="1"/>
            <a:r>
              <a:rPr lang="en-US" dirty="0"/>
              <a:t>Other assessments</a:t>
            </a:r>
          </a:p>
          <a:p>
            <a:r>
              <a:rPr lang="en-US" dirty="0"/>
              <a:t>These do not speak directly to quality of care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1030" name="Picture 6" descr="http://lgbtcleveland.org/uploads/3/4/1/5/34158257/3375832_or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269" y="2133600"/>
            <a:ext cx="4023360" cy="301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5341656"/>
      </p:ext>
    </p:extLst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Challenges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12138" cy="4508500"/>
          </a:xfrm>
        </p:spPr>
        <p:txBody>
          <a:bodyPr/>
          <a:lstStyle/>
          <a:p>
            <a:r>
              <a:rPr lang="en-US" dirty="0"/>
              <a:t>It is difficult to establish a relationship with quality of care</a:t>
            </a:r>
          </a:p>
          <a:p>
            <a:pPr lvl="1"/>
            <a:r>
              <a:rPr lang="en-US" dirty="0"/>
              <a:t>Examinees</a:t>
            </a:r>
          </a:p>
          <a:p>
            <a:pPr lvl="2"/>
            <a:r>
              <a:rPr lang="en-US" dirty="0"/>
              <a:t>Somewhat homogeneous to start</a:t>
            </a:r>
          </a:p>
          <a:p>
            <a:pPr lvl="3"/>
            <a:r>
              <a:rPr lang="en-US" dirty="0"/>
              <a:t>Especially where accreditation is effective</a:t>
            </a:r>
          </a:p>
          <a:p>
            <a:pPr lvl="2"/>
            <a:r>
              <a:rPr lang="en-US" dirty="0"/>
              <a:t>Examinees cannot practice without passing the exam</a:t>
            </a:r>
          </a:p>
          <a:p>
            <a:pPr lvl="3"/>
            <a:r>
              <a:rPr lang="en-US" dirty="0"/>
              <a:t>Research must focus on the scores of passers</a:t>
            </a:r>
          </a:p>
          <a:p>
            <a:pPr lvl="1"/>
            <a:r>
              <a:rPr lang="en-US" dirty="0"/>
              <a:t>Restriction of range is an issue</a:t>
            </a:r>
          </a:p>
          <a:p>
            <a:pPr lvl="2"/>
            <a:r>
              <a:rPr lang="en-US" dirty="0"/>
              <a:t>It limits the ability to detect sizeable effects  </a:t>
            </a:r>
          </a:p>
        </p:txBody>
      </p:sp>
      <p:pic>
        <p:nvPicPr>
          <p:cNvPr id="4" name="Picture 6" descr="http://lgbtcleveland.org/uploads/3/4/1/5/34158257/3375832_ori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509" y="0"/>
            <a:ext cx="2194560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7522719"/>
      </p:ext>
    </p:extLst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Challenges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difficult to establish a relationship with quality of care</a:t>
            </a:r>
          </a:p>
          <a:p>
            <a:pPr lvl="1"/>
            <a:r>
              <a:rPr lang="en-US" dirty="0"/>
              <a:t>Practice data</a:t>
            </a:r>
          </a:p>
          <a:p>
            <a:pPr lvl="2"/>
            <a:r>
              <a:rPr lang="en-US" dirty="0"/>
              <a:t>Difficult to acquire</a:t>
            </a:r>
          </a:p>
          <a:p>
            <a:pPr lvl="2"/>
            <a:r>
              <a:rPr lang="en-US" dirty="0"/>
              <a:t>Often generated long after licensure </a:t>
            </a:r>
          </a:p>
          <a:p>
            <a:pPr lvl="2"/>
            <a:r>
              <a:rPr lang="en-US" dirty="0"/>
              <a:t>Patients are not randomly assigned to doctors</a:t>
            </a:r>
          </a:p>
          <a:p>
            <a:pPr lvl="3"/>
            <a:r>
              <a:rPr lang="en-US" dirty="0"/>
              <a:t>Case mix, severity of illness…</a:t>
            </a:r>
          </a:p>
          <a:p>
            <a:pPr lvl="2"/>
            <a:r>
              <a:rPr lang="en-US" dirty="0"/>
              <a:t>Difficult to attribute patient outcomes to a doctor</a:t>
            </a:r>
          </a:p>
          <a:p>
            <a:pPr lvl="1"/>
            <a:r>
              <a:rPr lang="en-US" dirty="0"/>
              <a:t>Criteria contain errors, biases… </a:t>
            </a:r>
          </a:p>
          <a:p>
            <a:pPr lvl="2"/>
            <a:r>
              <a:rPr lang="en-US" dirty="0"/>
              <a:t>It limits the ability to detect sizeable effects </a:t>
            </a:r>
          </a:p>
        </p:txBody>
      </p:sp>
      <p:pic>
        <p:nvPicPr>
          <p:cNvPr id="4" name="Picture 6" descr="http://lgbtcleveland.org/uploads/3/4/1/5/34158257/3375832_or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509" y="0"/>
            <a:ext cx="2194560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054188"/>
      </p:ext>
    </p:extLst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Challenges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this context, there are advantages to</a:t>
            </a:r>
          </a:p>
          <a:p>
            <a:pPr lvl="1"/>
            <a:r>
              <a:rPr lang="en-US" dirty="0"/>
              <a:t>ECFMG certification</a:t>
            </a:r>
          </a:p>
          <a:p>
            <a:pPr lvl="2"/>
            <a:r>
              <a:rPr lang="en-US" dirty="0"/>
              <a:t> More heterogeneous group of examinees</a:t>
            </a:r>
          </a:p>
          <a:p>
            <a:pPr lvl="1"/>
            <a:r>
              <a:rPr lang="en-US" dirty="0"/>
              <a:t>Specialty certification in the U.S. </a:t>
            </a:r>
          </a:p>
          <a:p>
            <a:pPr lvl="2"/>
            <a:r>
              <a:rPr lang="en-US" dirty="0"/>
              <a:t>Voluntary so the unsuccessful still practice (10-20%)</a:t>
            </a:r>
          </a:p>
          <a:p>
            <a:pPr lvl="1"/>
            <a:r>
              <a:rPr lang="en-US" dirty="0"/>
              <a:t>Both are based on good national assessment systems that have been in place for decades</a:t>
            </a:r>
          </a:p>
          <a:p>
            <a:r>
              <a:rPr lang="en-US" dirty="0"/>
              <a:t>Growing repositories of patient data</a:t>
            </a:r>
          </a:p>
        </p:txBody>
      </p:sp>
      <p:pic>
        <p:nvPicPr>
          <p:cNvPr id="4" name="Picture 6" descr="http://lgbtcleveland.org/uploads/3/4/1/5/34158257/3375832_or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509" y="0"/>
            <a:ext cx="2194560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4692"/>
      </p:ext>
    </p:extLst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Present work done with ECFMG and specialty certification using patient outcomes as the criteria </a:t>
            </a:r>
          </a:p>
          <a:p>
            <a:r>
              <a:rPr lang="en-US" dirty="0"/>
              <a:t>Complementary to other research</a:t>
            </a:r>
          </a:p>
          <a:p>
            <a:pPr lvl="1"/>
            <a:r>
              <a:rPr lang="en-US" dirty="0"/>
              <a:t>Licensure</a:t>
            </a:r>
          </a:p>
          <a:p>
            <a:pPr lvl="1"/>
            <a:r>
              <a:rPr lang="en-US" dirty="0"/>
              <a:t>Outside the US</a:t>
            </a:r>
          </a:p>
          <a:p>
            <a:pPr lvl="1"/>
            <a:r>
              <a:rPr lang="en-US" dirty="0"/>
              <a:t>Other quality measures</a:t>
            </a:r>
          </a:p>
          <a:p>
            <a:pPr lvl="2"/>
            <a:r>
              <a:rPr lang="en-US" dirty="0"/>
              <a:t>Physician volume</a:t>
            </a:r>
          </a:p>
          <a:p>
            <a:pPr lvl="2"/>
            <a:r>
              <a:rPr lang="en-US" dirty="0"/>
              <a:t>Process of care (Tamblyn)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16240793"/>
              </p:ext>
            </p:extLst>
          </p:nvPr>
        </p:nvGraphicFramePr>
        <p:xfrm>
          <a:off x="4648200" y="2133600"/>
          <a:ext cx="4030663" cy="3474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 descr="http://lgbtcleveland.org/uploads/3/4/1/5/34158257/3375832_orig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509" y="0"/>
            <a:ext cx="2194560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1162199"/>
      </p:ext>
    </p:extLst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ahoma"/>
        <a:ea typeface="SimSun"/>
        <a:cs typeface=""/>
      </a:majorFont>
      <a:minorFont>
        <a:latin typeface="Tahoma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ahoma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2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ahoma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2" charset="0"/>
            <a:ea typeface="SimSun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9874</TotalTime>
  <Words>1485</Words>
  <Application>Microsoft Office PowerPoint</Application>
  <PresentationFormat>On-screen Show (4:3)</PresentationFormat>
  <Paragraphs>320</Paragraphs>
  <Slides>33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Microsoft YaHei</vt:lpstr>
      <vt:lpstr>SimSun</vt:lpstr>
      <vt:lpstr>Arial</vt:lpstr>
      <vt:lpstr>Arial Unicode MS</vt:lpstr>
      <vt:lpstr>Calibri</vt:lpstr>
      <vt:lpstr>Tahoma</vt:lpstr>
      <vt:lpstr>Times New Roman</vt:lpstr>
      <vt:lpstr>Office Theme</vt:lpstr>
      <vt:lpstr>Are national assessment systems associated with improved quality of care?</vt:lpstr>
      <vt:lpstr>Trends in National Licensing Exams Swanson and Roberts</vt:lpstr>
      <vt:lpstr>Commentaries by  Jolly and Schuwirth</vt:lpstr>
      <vt:lpstr>Aims for Today</vt:lpstr>
      <vt:lpstr>Research Challenges</vt:lpstr>
      <vt:lpstr>Research Challenges</vt:lpstr>
      <vt:lpstr>Research Challenges</vt:lpstr>
      <vt:lpstr>Research Challenges</vt:lpstr>
      <vt:lpstr>Research Challenges</vt:lpstr>
      <vt:lpstr>Sources of Physician Data</vt:lpstr>
      <vt:lpstr>Source of Patient and  Hospital Data</vt:lpstr>
      <vt:lpstr>Source of Patient and  Hospital Data</vt:lpstr>
      <vt:lpstr>Analyses</vt:lpstr>
      <vt:lpstr>Educational Commission for Foreign Medical Graduates</vt:lpstr>
      <vt:lpstr>Requirements for  ECFMG Certification </vt:lpstr>
      <vt:lpstr>Questions Addressed</vt:lpstr>
      <vt:lpstr>Does ECFMG certification work?</vt:lpstr>
      <vt:lpstr>Does ECFMG certification work? </vt:lpstr>
      <vt:lpstr>Does the exam work?</vt:lpstr>
      <vt:lpstr>Does the exam work?</vt:lpstr>
      <vt:lpstr>Specialty Certification</vt:lpstr>
      <vt:lpstr>Requirements for Specialty Certification</vt:lpstr>
      <vt:lpstr>Questions Addressed</vt:lpstr>
      <vt:lpstr>Does specialty certification work?</vt:lpstr>
      <vt:lpstr>Does specialty certification work?</vt:lpstr>
      <vt:lpstr>Do specialty exams work?</vt:lpstr>
      <vt:lpstr>Do specialty exams work?</vt:lpstr>
      <vt:lpstr>Does it work for surgeons too?</vt:lpstr>
      <vt:lpstr>Does it work for surgeons too?</vt:lpstr>
      <vt:lpstr>Declining ability or  failure to keep up?</vt:lpstr>
      <vt:lpstr>Declining ability or  failure to keep up?</vt:lpstr>
      <vt:lpstr>Summary and  Implications</vt:lpstr>
      <vt:lpstr>Summary and                            Implications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Directions in Assessment</dc:title>
  <dc:creator>John</dc:creator>
  <cp:lastModifiedBy>John Norcini</cp:lastModifiedBy>
  <cp:revision>770</cp:revision>
  <cp:lastPrinted>2015-12-23T15:16:44Z</cp:lastPrinted>
  <dcterms:modified xsi:type="dcterms:W3CDTF">2016-06-18T00:26:54Z</dcterms:modified>
</cp:coreProperties>
</file>