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7" r:id="rId2"/>
    <p:sldId id="271" r:id="rId3"/>
    <p:sldId id="268" r:id="rId4"/>
    <p:sldId id="269" r:id="rId5"/>
    <p:sldId id="270" r:id="rId6"/>
    <p:sldId id="267" r:id="rId7"/>
    <p:sldId id="272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62" r:id="rId18"/>
  </p:sldIdLst>
  <p:sldSz cx="12192000" cy="6858000"/>
  <p:notesSz cx="9926638" cy="67976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3" userDrawn="1">
          <p15:clr>
            <a:srgbClr val="A4A3A4"/>
          </p15:clr>
        </p15:guide>
        <p15:guide id="2" pos="406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73"/>
    <a:srgbClr val="5EB41E"/>
    <a:srgbClr val="009900"/>
    <a:srgbClr val="41A8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50" autoAdjust="0"/>
    <p:restoredTop sz="93727" autoAdjust="0"/>
  </p:normalViewPr>
  <p:slideViewPr>
    <p:cSldViewPr snapToGrid="0" showGuides="1">
      <p:cViewPr>
        <p:scale>
          <a:sx n="80" d="100"/>
          <a:sy n="80" d="100"/>
        </p:scale>
        <p:origin x="-102" y="-72"/>
      </p:cViewPr>
      <p:guideLst>
        <p:guide orient="horz" pos="1933"/>
        <p:guide pos="40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622800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3DF202-E7C4-4500-8BBA-3860AADA04AB}" type="datetimeFigureOut">
              <a:rPr lang="es-MX" smtClean="0"/>
              <a:t>17/06/16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2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622800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CF71C-9627-423B-A506-8D8E4640B0C9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529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C14E9F-F34D-4948-B51B-953273B7180B}" type="datetimeFigureOut">
              <a:rPr lang="es-MX" smtClean="0"/>
              <a:t>17/06/16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2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2800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0DB7A-A28F-472C-8C9F-2CF1A7135FB3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5849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3D1F-BED7-449B-9A74-19EA683DD59A}" type="datetimeFigureOut">
              <a:rPr lang="es-MX" smtClean="0"/>
              <a:t>17/06/16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BDE2D-1059-49BE-B9A6-84692115E844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5193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3D1F-BED7-449B-9A74-19EA683DD59A}" type="datetimeFigureOut">
              <a:rPr lang="es-MX" smtClean="0"/>
              <a:t>17/06/16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BDE2D-1059-49BE-B9A6-84692115E844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3308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3D1F-BED7-449B-9A74-19EA683DD59A}" type="datetimeFigureOut">
              <a:rPr lang="es-MX" smtClean="0"/>
              <a:t>17/06/16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BDE2D-1059-49BE-B9A6-84692115E844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7228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3D1F-BED7-449B-9A74-19EA683DD59A}" type="datetimeFigureOut">
              <a:rPr lang="es-MX" smtClean="0"/>
              <a:t>17/06/16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BDE2D-1059-49BE-B9A6-84692115E844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5451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3D1F-BED7-449B-9A74-19EA683DD59A}" type="datetimeFigureOut">
              <a:rPr lang="es-MX" smtClean="0"/>
              <a:t>17/06/16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BDE2D-1059-49BE-B9A6-84692115E844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413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3D1F-BED7-449B-9A74-19EA683DD59A}" type="datetimeFigureOut">
              <a:rPr lang="es-MX" smtClean="0"/>
              <a:t>17/06/16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BDE2D-1059-49BE-B9A6-84692115E844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4090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3D1F-BED7-449B-9A74-19EA683DD59A}" type="datetimeFigureOut">
              <a:rPr lang="es-MX" smtClean="0"/>
              <a:t>17/06/16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BDE2D-1059-49BE-B9A6-84692115E844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7788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3D1F-BED7-449B-9A74-19EA683DD59A}" type="datetimeFigureOut">
              <a:rPr lang="es-MX" smtClean="0"/>
              <a:t>17/06/16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BDE2D-1059-49BE-B9A6-84692115E844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4559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3D1F-BED7-449B-9A74-19EA683DD59A}" type="datetimeFigureOut">
              <a:rPr lang="es-MX" smtClean="0"/>
              <a:t>17/06/16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BDE2D-1059-49BE-B9A6-84692115E844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296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3D1F-BED7-449B-9A74-19EA683DD59A}" type="datetimeFigureOut">
              <a:rPr lang="es-MX" smtClean="0"/>
              <a:t>17/06/16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BDE2D-1059-49BE-B9A6-84692115E844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3153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3D1F-BED7-449B-9A74-19EA683DD59A}" type="datetimeFigureOut">
              <a:rPr lang="es-MX" smtClean="0"/>
              <a:t>17/06/16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BDE2D-1059-49BE-B9A6-84692115E844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67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B3D1F-BED7-449B-9A74-19EA683DD59A}" type="datetimeFigureOut">
              <a:rPr lang="es-MX" smtClean="0"/>
              <a:t>17/06/16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BDE2D-1059-49BE-B9A6-84692115E844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9951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google.com.mx/url?sa=i&amp;rct=j&amp;q=&amp;esrc=s&amp;source=images&amp;cd=&amp;cad=rja&amp;uact=8&amp;ved=0ahUKEwiS3qWOtK_NAhUp74MKHS2iBlcQjRwIBw&amp;url=http://www.astromia.com/fotohistoria/chichenitza.htm&amp;psig=AFQjCNG_TYDOfWCF4EUydht5CpezNYXtOA&amp;ust=1466264774968031" TargetMode="External"/><Relationship Id="rId3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8" y="-1"/>
            <a:ext cx="1080000" cy="6858000"/>
          </a:xfrm>
          <a:prstGeom prst="rect">
            <a:avLst/>
          </a:prstGeom>
          <a:solidFill>
            <a:srgbClr val="41A8DF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-8" y="5777999"/>
            <a:ext cx="12181114" cy="1080000"/>
          </a:xfrm>
          <a:prstGeom prst="rect">
            <a:avLst/>
          </a:prstGeom>
          <a:solidFill>
            <a:srgbClr val="000073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riángulo isósceles 5"/>
          <p:cNvSpPr/>
          <p:nvPr/>
        </p:nvSpPr>
        <p:spPr>
          <a:xfrm rot="10800000">
            <a:off x="-8" y="5777999"/>
            <a:ext cx="1080000" cy="1080000"/>
          </a:xfrm>
          <a:prstGeom prst="triangle">
            <a:avLst>
              <a:gd name="adj" fmla="val 99889"/>
            </a:avLst>
          </a:prstGeom>
          <a:solidFill>
            <a:srgbClr val="41A8DF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2" name="Título 11"/>
          <p:cNvSpPr>
            <a:spLocks noGrp="1"/>
          </p:cNvSpPr>
          <p:nvPr>
            <p:ph type="ctrTitle"/>
          </p:nvPr>
        </p:nvSpPr>
        <p:spPr>
          <a:xfrm>
            <a:off x="891899" y="669780"/>
            <a:ext cx="6053187" cy="813082"/>
          </a:xfrm>
        </p:spPr>
        <p:txBody>
          <a:bodyPr>
            <a:noAutofit/>
          </a:bodyPr>
          <a:lstStyle/>
          <a:p>
            <a:pPr>
              <a:lnSpc>
                <a:spcPts val="2880"/>
              </a:lnSpc>
            </a:pPr>
            <a:r>
              <a:rPr lang="es-MX" sz="3200" dirty="0" smtClean="0">
                <a:solidFill>
                  <a:srgbClr val="000073"/>
                </a:solidFill>
                <a:latin typeface="+mn-lt"/>
              </a:rPr>
              <a:t>V Congreso Internacional de</a:t>
            </a:r>
            <a:br>
              <a:rPr lang="es-MX" sz="3200" dirty="0" smtClean="0">
                <a:solidFill>
                  <a:srgbClr val="000073"/>
                </a:solidFill>
                <a:latin typeface="+mn-lt"/>
              </a:rPr>
            </a:br>
            <a:r>
              <a:rPr lang="es-MX" sz="3200" dirty="0" smtClean="0">
                <a:solidFill>
                  <a:srgbClr val="000073"/>
                </a:solidFill>
                <a:latin typeface="+mn-lt"/>
              </a:rPr>
              <a:t> Educación Médica.</a:t>
            </a:r>
            <a:endParaRPr lang="es-MX" sz="3200" dirty="0">
              <a:solidFill>
                <a:srgbClr val="1F4E79"/>
              </a:solidFill>
              <a:latin typeface="+mn-lt"/>
            </a:endParaRPr>
          </a:p>
        </p:txBody>
      </p:sp>
      <p:sp>
        <p:nvSpPr>
          <p:cNvPr id="13" name="Subtítulo 12"/>
          <p:cNvSpPr>
            <a:spLocks noGrp="1"/>
          </p:cNvSpPr>
          <p:nvPr>
            <p:ph type="subTitle" idx="1"/>
          </p:nvPr>
        </p:nvSpPr>
        <p:spPr>
          <a:xfrm>
            <a:off x="8967832" y="4894481"/>
            <a:ext cx="2970160" cy="881067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es-MX" sz="1800" dirty="0">
                <a:solidFill>
                  <a:srgbClr val="000073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Dr. Julio Cacho Salazar</a:t>
            </a:r>
          </a:p>
          <a:p>
            <a:pPr algn="r"/>
            <a:r>
              <a:rPr lang="es-MX" sz="1800" dirty="0" smtClean="0">
                <a:solidFill>
                  <a:srgbClr val="000073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julicacho@doctor.com</a:t>
            </a:r>
          </a:p>
          <a:p>
            <a:pPr algn="r"/>
            <a:r>
              <a:rPr lang="es-MX" sz="1800" dirty="0" smtClean="0">
                <a:solidFill>
                  <a:srgbClr val="000073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Junio, 2016</a:t>
            </a:r>
          </a:p>
          <a:p>
            <a:pPr algn="r"/>
            <a:endParaRPr lang="es-MX" sz="1800" dirty="0">
              <a:solidFill>
                <a:srgbClr val="000073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r"/>
            <a:endParaRPr lang="es-MX" sz="1400" dirty="0">
              <a:solidFill>
                <a:srgbClr val="000073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ubtítulo 12"/>
          <p:cNvSpPr txBox="1">
            <a:spLocks/>
          </p:cNvSpPr>
          <p:nvPr/>
        </p:nvSpPr>
        <p:spPr>
          <a:xfrm>
            <a:off x="8851988" y="5428339"/>
            <a:ext cx="1562920" cy="35986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s-MX" dirty="0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2231206" y="3173221"/>
            <a:ext cx="844731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4400" dirty="0">
                <a:ln w="0"/>
                <a:solidFill>
                  <a:srgbClr val="000073"/>
                </a:solidFill>
                <a:effectLst>
                  <a:reflection blurRad="6350" stA="53000" endA="300" endPos="35500" dir="5400000" sy="-90000" algn="bl" rotWithShape="0"/>
                </a:effectLst>
                <a:latin typeface="Calibri" panose="020F0502020204030204" pitchFamily="34" charset="0"/>
              </a:rPr>
              <a:t> </a:t>
            </a:r>
            <a:r>
              <a:rPr lang="es-MX" sz="4000" dirty="0">
                <a:ln w="0"/>
                <a:solidFill>
                  <a:srgbClr val="000073"/>
                </a:solidFill>
                <a:effectLst>
                  <a:reflection blurRad="6350" stA="53000" endA="300" endPos="35500" dir="5400000" sy="-90000" algn="bl" rotWithShape="0"/>
                </a:effectLst>
                <a:latin typeface="Calibri" panose="020F0502020204030204" pitchFamily="34" charset="0"/>
              </a:rPr>
              <a:t>¿ Por qué y para qué el Servicio Social?</a:t>
            </a:r>
          </a:p>
        </p:txBody>
      </p:sp>
      <p:cxnSp>
        <p:nvCxnSpPr>
          <p:cNvPr id="22" name="Conector recto 21"/>
          <p:cNvCxnSpPr/>
          <p:nvPr/>
        </p:nvCxnSpPr>
        <p:spPr>
          <a:xfrm flipV="1">
            <a:off x="1412080" y="2000483"/>
            <a:ext cx="10398920" cy="1874"/>
          </a:xfrm>
          <a:prstGeom prst="line">
            <a:avLst/>
          </a:prstGeom>
          <a:ln w="50800" cap="sq" cmpd="sng">
            <a:solidFill>
              <a:srgbClr val="0000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Imagen 1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8" r="-3936"/>
          <a:stretch/>
        </p:blipFill>
        <p:spPr>
          <a:xfrm>
            <a:off x="7826828" y="290879"/>
            <a:ext cx="4208612" cy="1331393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1540" y="313279"/>
            <a:ext cx="1144340" cy="128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813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720000" cy="6825188"/>
          </a:xfrm>
          <a:prstGeom prst="rect">
            <a:avLst/>
          </a:prstGeom>
          <a:solidFill>
            <a:srgbClr val="41A8DF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2" y="6152513"/>
            <a:ext cx="12191998" cy="720000"/>
          </a:xfrm>
          <a:prstGeom prst="rect">
            <a:avLst/>
          </a:prstGeom>
          <a:solidFill>
            <a:srgbClr val="000073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Triángulo isósceles 5"/>
          <p:cNvSpPr/>
          <p:nvPr/>
        </p:nvSpPr>
        <p:spPr>
          <a:xfrm rot="10800000">
            <a:off x="-4740" y="6137999"/>
            <a:ext cx="720000" cy="720000"/>
          </a:xfrm>
          <a:prstGeom prst="triangle">
            <a:avLst>
              <a:gd name="adj" fmla="val 99889"/>
            </a:avLst>
          </a:prstGeom>
          <a:solidFill>
            <a:srgbClr val="41A8DF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2510597" y="254154"/>
            <a:ext cx="7890878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dirty="0" smtClean="0">
                <a:ln w="0"/>
                <a:solidFill>
                  <a:srgbClr val="000073"/>
                </a:solidFill>
                <a:effectLst>
                  <a:reflection blurRad="6350" stA="53000" endA="300" endPos="35500" dir="5400000" sy="-90000" algn="bl" rotWithShape="0"/>
                </a:effectLst>
                <a:latin typeface="+mj-lt"/>
              </a:rPr>
              <a:t>Gastos extraordinarios por médico pasante</a:t>
            </a:r>
            <a:endParaRPr lang="es-ES" sz="3500" b="1" baseline="-25000" dirty="0">
              <a:ln w="0"/>
              <a:solidFill>
                <a:srgbClr val="000073"/>
              </a:solidFill>
              <a:effectLst>
                <a:reflection blurRad="6350" stA="53000" endA="300" endPos="35500" dir="5400000" sy="-90000" algn="bl" rotWithShape="0"/>
              </a:effectLst>
              <a:latin typeface="+mj-lt"/>
            </a:endParaRPr>
          </a:p>
        </p:txBody>
      </p:sp>
      <p:pic>
        <p:nvPicPr>
          <p:cNvPr id="9" name="Imagen 9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6229404"/>
            <a:ext cx="573881" cy="610415"/>
          </a:xfrm>
          <a:prstGeom prst="rect">
            <a:avLst/>
          </a:prstGeom>
        </p:spPr>
      </p:pic>
      <p:pic>
        <p:nvPicPr>
          <p:cNvPr id="11" name="Imagen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255261"/>
            <a:ext cx="1758686" cy="569522"/>
          </a:xfrm>
          <a:prstGeom prst="rect">
            <a:avLst/>
          </a:prstGeom>
        </p:spPr>
      </p:pic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414948"/>
              </p:ext>
            </p:extLst>
          </p:nvPr>
        </p:nvGraphicFramePr>
        <p:xfrm>
          <a:off x="3947884" y="1743814"/>
          <a:ext cx="5225143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5830"/>
                <a:gridCol w="1349828"/>
                <a:gridCol w="1509485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Concepto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Mínimo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Máximo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Alimentos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$2,000.00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$4,000.00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Artículos de limpieza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$2,000.00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$ 350.00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Aseo de ropa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$ 500.00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$ 1000.00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Teléfono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$ 275.00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$ 450.00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Limpieza de la unidad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$ 0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$ 400.00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Hospedaje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$ 0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$ 2,000.00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Gasto mensual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b="1" dirty="0" smtClean="0"/>
                        <a:t>$ 2,975.00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b="1" dirty="0" smtClean="0"/>
                        <a:t>$ 8,200.00</a:t>
                      </a:r>
                      <a:endParaRPr lang="es-MX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Transporte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$ 3,000.00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$ 12,000.00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7315200" y="6401522"/>
            <a:ext cx="47394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>
                <a:solidFill>
                  <a:schemeClr val="bg1"/>
                </a:solidFill>
              </a:rPr>
              <a:t>Fuente:  Encuesta FM., Hamui y Cols, ORHUS, Cacho y  Cols.</a:t>
            </a:r>
            <a:endParaRPr lang="es-MX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923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720000" cy="6825188"/>
          </a:xfrm>
          <a:prstGeom prst="rect">
            <a:avLst/>
          </a:prstGeom>
          <a:solidFill>
            <a:srgbClr val="41A8DF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2" y="6152513"/>
            <a:ext cx="12191998" cy="720000"/>
          </a:xfrm>
          <a:prstGeom prst="rect">
            <a:avLst/>
          </a:prstGeom>
          <a:solidFill>
            <a:srgbClr val="000073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Triángulo isósceles 5"/>
          <p:cNvSpPr/>
          <p:nvPr/>
        </p:nvSpPr>
        <p:spPr>
          <a:xfrm rot="10800000">
            <a:off x="-4740" y="6137999"/>
            <a:ext cx="720000" cy="720000"/>
          </a:xfrm>
          <a:prstGeom prst="triangle">
            <a:avLst>
              <a:gd name="adj" fmla="val 99889"/>
            </a:avLst>
          </a:prstGeom>
          <a:solidFill>
            <a:srgbClr val="41A8DF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5770679" y="420404"/>
            <a:ext cx="1370695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dirty="0" smtClean="0">
                <a:ln w="0"/>
                <a:solidFill>
                  <a:srgbClr val="000073"/>
                </a:solidFill>
                <a:effectLst>
                  <a:reflection blurRad="6350" stA="53000" endA="300" endPos="35500" dir="5400000" sy="-90000" algn="bl" rotWithShape="0"/>
                </a:effectLst>
                <a:latin typeface="+mj-lt"/>
              </a:rPr>
              <a:t>Gastos</a:t>
            </a:r>
            <a:endParaRPr lang="es-ES" sz="3500" b="1" baseline="-25000" dirty="0">
              <a:ln w="0"/>
              <a:solidFill>
                <a:srgbClr val="000073"/>
              </a:solidFill>
              <a:effectLst>
                <a:reflection blurRad="6350" stA="53000" endA="300" endPos="35500" dir="5400000" sy="-90000" algn="bl" rotWithShape="0"/>
              </a:effectLst>
              <a:latin typeface="+mj-lt"/>
            </a:endParaRPr>
          </a:p>
        </p:txBody>
      </p:sp>
      <p:pic>
        <p:nvPicPr>
          <p:cNvPr id="9" name="Imagen 9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6229404"/>
            <a:ext cx="573881" cy="610415"/>
          </a:xfrm>
          <a:prstGeom prst="rect">
            <a:avLst/>
          </a:prstGeom>
        </p:spPr>
      </p:pic>
      <p:pic>
        <p:nvPicPr>
          <p:cNvPr id="11" name="Imagen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255261"/>
            <a:ext cx="1758686" cy="569522"/>
          </a:xfrm>
          <a:prstGeom prst="rect">
            <a:avLst/>
          </a:prstGeom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555346"/>
              </p:ext>
            </p:extLst>
          </p:nvPr>
        </p:nvGraphicFramePr>
        <p:xfrm>
          <a:off x="2667797" y="1956118"/>
          <a:ext cx="7576457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68277"/>
                <a:gridCol w="230818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Concepto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Gastos en Becas</a:t>
                      </a:r>
                      <a:r>
                        <a:rPr lang="es-MX" baseline="0" dirty="0" smtClean="0"/>
                        <a:t> y Prestaciones en Médicos Pasantes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$574,300,000.00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Gasto Familiar ($4,200.00 M. – $54,000.00 A.)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$621,000,000.00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Ahorro en el Gasto</a:t>
                      </a:r>
                      <a:r>
                        <a:rPr lang="es-MX" baseline="0" dirty="0" smtClean="0"/>
                        <a:t> Familiar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$1,500,000,000.00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Produce</a:t>
                      </a:r>
                      <a:r>
                        <a:rPr lang="es-MX" baseline="0" dirty="0" smtClean="0"/>
                        <a:t> Riqueza Directa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$2,125,000,000.00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Rentabilidad y Ahorro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1:631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9923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720000" cy="6825188"/>
          </a:xfrm>
          <a:prstGeom prst="rect">
            <a:avLst/>
          </a:prstGeom>
          <a:solidFill>
            <a:srgbClr val="41A8DF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2" y="6152513"/>
            <a:ext cx="12191998" cy="720000"/>
          </a:xfrm>
          <a:prstGeom prst="rect">
            <a:avLst/>
          </a:prstGeom>
          <a:solidFill>
            <a:srgbClr val="000073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Triángulo isósceles 5"/>
          <p:cNvSpPr/>
          <p:nvPr/>
        </p:nvSpPr>
        <p:spPr>
          <a:xfrm rot="10800000">
            <a:off x="-4740" y="6137999"/>
            <a:ext cx="720000" cy="720000"/>
          </a:xfrm>
          <a:prstGeom prst="triangle">
            <a:avLst>
              <a:gd name="adj" fmla="val 99889"/>
            </a:avLst>
          </a:prstGeom>
          <a:solidFill>
            <a:srgbClr val="41A8DF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9" name="Imagen 9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6229404"/>
            <a:ext cx="573881" cy="610415"/>
          </a:xfrm>
          <a:prstGeom prst="rect">
            <a:avLst/>
          </a:prstGeom>
        </p:spPr>
      </p:pic>
      <p:pic>
        <p:nvPicPr>
          <p:cNvPr id="11" name="Imagen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255261"/>
            <a:ext cx="1758686" cy="569522"/>
          </a:xfrm>
          <a:prstGeom prst="rect">
            <a:avLst/>
          </a:prstGeom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908349"/>
              </p:ext>
            </p:extLst>
          </p:nvPr>
        </p:nvGraphicFramePr>
        <p:xfrm>
          <a:off x="3807169" y="2334704"/>
          <a:ext cx="5280562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1148"/>
                <a:gridCol w="1389414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Causas</a:t>
                      </a:r>
                      <a:r>
                        <a:rPr lang="es-MX" baseline="0" dirty="0" smtClean="0"/>
                        <a:t>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 Porcentaje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Falta de recursos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50%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Problema de transferencia del paciente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20%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Problema de comunicación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15%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Inexperiencia</a:t>
                      </a:r>
                      <a:r>
                        <a:rPr lang="es-MX" baseline="0" dirty="0" smtClean="0"/>
                        <a:t> e impericia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5%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Ignorancia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5%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Conducta del médico</a:t>
                      </a:r>
                      <a:r>
                        <a:rPr lang="es-MX" baseline="0" dirty="0" smtClean="0"/>
                        <a:t> p</a:t>
                      </a:r>
                      <a:r>
                        <a:rPr lang="es-MX" dirty="0" smtClean="0"/>
                        <a:t>asante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3%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Error médico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2%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ángulo 2"/>
          <p:cNvSpPr/>
          <p:nvPr/>
        </p:nvSpPr>
        <p:spPr>
          <a:xfrm>
            <a:off x="2793267" y="539154"/>
            <a:ext cx="7325531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dirty="0" smtClean="0">
                <a:ln w="0"/>
                <a:solidFill>
                  <a:srgbClr val="000073"/>
                </a:solidFill>
                <a:effectLst>
                  <a:reflection blurRad="6350" stA="53000" endA="300" endPos="35500" dir="5400000" sy="-90000" algn="bl" rotWithShape="0"/>
                </a:effectLst>
                <a:latin typeface="+mj-lt"/>
              </a:rPr>
              <a:t>Quejas y Demandas a Médicos Pasantes </a:t>
            </a:r>
          </a:p>
          <a:p>
            <a:pPr algn="ctr"/>
            <a:r>
              <a:rPr lang="es-ES" sz="3500" b="1" dirty="0" smtClean="0">
                <a:ln w="0"/>
                <a:solidFill>
                  <a:srgbClr val="000073"/>
                </a:solidFill>
                <a:effectLst>
                  <a:reflection blurRad="6350" stA="53000" endA="300" endPos="35500" dir="5400000" sy="-90000" algn="bl" rotWithShape="0"/>
                </a:effectLst>
                <a:latin typeface="+mj-lt"/>
              </a:rPr>
              <a:t>(1.57%)</a:t>
            </a:r>
            <a:endParaRPr lang="es-ES" sz="3500" b="1" baseline="-25000" dirty="0">
              <a:ln w="0"/>
              <a:solidFill>
                <a:srgbClr val="000073"/>
              </a:solidFill>
              <a:effectLst>
                <a:reflection blurRad="6350" stA="53000" endA="300" endPos="35500" dir="5400000" sy="-90000" algn="bl" rotWithShape="0"/>
              </a:effectLst>
              <a:latin typeface="+mj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7315200" y="6401522"/>
            <a:ext cx="47394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>
                <a:solidFill>
                  <a:schemeClr val="bg1"/>
                </a:solidFill>
              </a:rPr>
              <a:t>Fuente:  1991 – 2006 </a:t>
            </a:r>
            <a:r>
              <a:rPr lang="es-MX" sz="1200" dirty="0" err="1" smtClean="0">
                <a:solidFill>
                  <a:schemeClr val="bg1"/>
                </a:solidFill>
              </a:rPr>
              <a:t>SIES</a:t>
            </a:r>
            <a:r>
              <a:rPr lang="es-MX" sz="1200" dirty="0" smtClean="0">
                <a:solidFill>
                  <a:schemeClr val="bg1"/>
                </a:solidFill>
              </a:rPr>
              <a:t> </a:t>
            </a:r>
            <a:r>
              <a:rPr lang="es-MX" sz="1200" dirty="0" err="1" smtClean="0">
                <a:solidFill>
                  <a:schemeClr val="bg1"/>
                </a:solidFill>
              </a:rPr>
              <a:t>CFRHS</a:t>
            </a:r>
            <a:r>
              <a:rPr lang="es-MX" sz="1200" dirty="0" smtClean="0">
                <a:solidFill>
                  <a:schemeClr val="bg1"/>
                </a:solidFill>
              </a:rPr>
              <a:t>, 2014 Hamui y Cols</a:t>
            </a:r>
            <a:endParaRPr lang="es-MX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923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720000" cy="6825188"/>
          </a:xfrm>
          <a:prstGeom prst="rect">
            <a:avLst/>
          </a:prstGeom>
          <a:solidFill>
            <a:srgbClr val="41A8DF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2" y="6152513"/>
            <a:ext cx="12191998" cy="720000"/>
          </a:xfrm>
          <a:prstGeom prst="rect">
            <a:avLst/>
          </a:prstGeom>
          <a:solidFill>
            <a:srgbClr val="000073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Triángulo isósceles 5"/>
          <p:cNvSpPr/>
          <p:nvPr/>
        </p:nvSpPr>
        <p:spPr>
          <a:xfrm rot="10800000">
            <a:off x="-4740" y="6137999"/>
            <a:ext cx="720000" cy="720000"/>
          </a:xfrm>
          <a:prstGeom prst="triangle">
            <a:avLst>
              <a:gd name="adj" fmla="val 99889"/>
            </a:avLst>
          </a:prstGeom>
          <a:solidFill>
            <a:srgbClr val="41A8DF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5153942" y="313529"/>
            <a:ext cx="2604174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dirty="0" smtClean="0">
                <a:ln w="0"/>
                <a:solidFill>
                  <a:srgbClr val="000073"/>
                </a:solidFill>
                <a:effectLst>
                  <a:reflection blurRad="6350" stA="53000" endA="300" endPos="35500" dir="5400000" sy="-90000" algn="bl" rotWithShape="0"/>
                </a:effectLst>
                <a:latin typeface="+mj-lt"/>
              </a:rPr>
              <a:t>Problemática </a:t>
            </a:r>
            <a:endParaRPr lang="es-ES" sz="3500" b="1" baseline="-25000" dirty="0">
              <a:ln w="0"/>
              <a:solidFill>
                <a:srgbClr val="000073"/>
              </a:solidFill>
              <a:effectLst>
                <a:reflection blurRad="6350" stA="53000" endA="300" endPos="35500" dir="5400000" sy="-90000" algn="bl" rotWithShape="0"/>
              </a:effectLst>
              <a:latin typeface="+mj-lt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1434450" y="1419037"/>
            <a:ext cx="9383951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 smtClean="0">
                <a:solidFill>
                  <a:srgbClr val="000073"/>
                </a:solidFill>
              </a:rPr>
              <a:t>No existe o no se conoce el programa académico</a:t>
            </a: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 smtClean="0">
                <a:solidFill>
                  <a:srgbClr val="000073"/>
                </a:solidFill>
              </a:rPr>
              <a:t>Desconocimiento </a:t>
            </a:r>
            <a:r>
              <a:rPr lang="es-MX" sz="2400" dirty="0">
                <a:solidFill>
                  <a:srgbClr val="000073"/>
                </a:solidFill>
              </a:rPr>
              <a:t>del programa operativo </a:t>
            </a:r>
            <a:endParaRPr lang="es-MX" sz="2400" dirty="0" smtClean="0">
              <a:solidFill>
                <a:srgbClr val="000073"/>
              </a:solidFill>
            </a:endParaRP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 smtClean="0">
                <a:solidFill>
                  <a:srgbClr val="000073"/>
                </a:solidFill>
              </a:rPr>
              <a:t>No hay apoyo académico </a:t>
            </a: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 smtClean="0">
                <a:solidFill>
                  <a:srgbClr val="000073"/>
                </a:solidFill>
              </a:rPr>
              <a:t>No hay planeación, orientación ni acompañamiento educativo </a:t>
            </a: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 smtClean="0">
                <a:solidFill>
                  <a:srgbClr val="000073"/>
                </a:solidFill>
              </a:rPr>
              <a:t>Supervisión y apoyo sanitario deficiente</a:t>
            </a: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 smtClean="0">
                <a:solidFill>
                  <a:srgbClr val="000073"/>
                </a:solidFill>
              </a:rPr>
              <a:t>Inseguridad</a:t>
            </a: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 smtClean="0">
                <a:solidFill>
                  <a:srgbClr val="000073"/>
                </a:solidFill>
              </a:rPr>
              <a:t>Sobrecargo de actividades no profesionales </a:t>
            </a: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endParaRPr lang="es-MX" sz="2400" dirty="0" smtClean="0">
              <a:solidFill>
                <a:srgbClr val="000073"/>
              </a:solidFill>
            </a:endParaRP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endParaRPr lang="es-MX" sz="2400" dirty="0">
              <a:solidFill>
                <a:srgbClr val="000073"/>
              </a:solidFill>
            </a:endParaRPr>
          </a:p>
        </p:txBody>
      </p:sp>
      <p:pic>
        <p:nvPicPr>
          <p:cNvPr id="9" name="Imagen 9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6229404"/>
            <a:ext cx="573881" cy="610415"/>
          </a:xfrm>
          <a:prstGeom prst="rect">
            <a:avLst/>
          </a:prstGeom>
        </p:spPr>
      </p:pic>
      <p:pic>
        <p:nvPicPr>
          <p:cNvPr id="11" name="Imagen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255261"/>
            <a:ext cx="1758686" cy="569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923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720000" cy="6825188"/>
          </a:xfrm>
          <a:prstGeom prst="rect">
            <a:avLst/>
          </a:prstGeom>
          <a:solidFill>
            <a:srgbClr val="41A8DF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2" y="6152513"/>
            <a:ext cx="12191998" cy="720000"/>
          </a:xfrm>
          <a:prstGeom prst="rect">
            <a:avLst/>
          </a:prstGeom>
          <a:solidFill>
            <a:srgbClr val="000073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Triángulo isósceles 5"/>
          <p:cNvSpPr/>
          <p:nvPr/>
        </p:nvSpPr>
        <p:spPr>
          <a:xfrm rot="10800000">
            <a:off x="-4740" y="6137999"/>
            <a:ext cx="720000" cy="720000"/>
          </a:xfrm>
          <a:prstGeom prst="triangle">
            <a:avLst>
              <a:gd name="adj" fmla="val 99889"/>
            </a:avLst>
          </a:prstGeom>
          <a:solidFill>
            <a:srgbClr val="41A8DF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4155561" y="254154"/>
            <a:ext cx="4600939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dirty="0" smtClean="0">
                <a:ln w="0"/>
                <a:solidFill>
                  <a:srgbClr val="000073"/>
                </a:solidFill>
                <a:effectLst>
                  <a:reflection blurRad="6350" stA="53000" endA="300" endPos="35500" dir="5400000" sy="-90000" algn="bl" rotWithShape="0"/>
                </a:effectLst>
                <a:latin typeface="+mj-lt"/>
              </a:rPr>
              <a:t>Espacios de Oportunidad</a:t>
            </a:r>
            <a:endParaRPr lang="es-ES" sz="3500" b="1" baseline="-25000" dirty="0">
              <a:ln w="0"/>
              <a:solidFill>
                <a:srgbClr val="000073"/>
              </a:solidFill>
              <a:effectLst>
                <a:reflection blurRad="6350" stA="53000" endA="300" endPos="35500" dir="5400000" sy="-90000" algn="bl" rotWithShape="0"/>
              </a:effectLst>
              <a:latin typeface="+mj-lt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1524000" y="1424766"/>
            <a:ext cx="990006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 smtClean="0">
                <a:solidFill>
                  <a:srgbClr val="000073"/>
                </a:solidFill>
              </a:rPr>
              <a:t>Mejorar la inducción al servicio social (Servicio)</a:t>
            </a: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 smtClean="0">
                <a:solidFill>
                  <a:srgbClr val="000073"/>
                </a:solidFill>
              </a:rPr>
              <a:t>Programa académico interinstitucional y de preparación al </a:t>
            </a:r>
            <a:r>
              <a:rPr lang="es-MX" sz="2400" dirty="0" err="1" smtClean="0">
                <a:solidFill>
                  <a:srgbClr val="000073"/>
                </a:solidFill>
              </a:rPr>
              <a:t>ENARM</a:t>
            </a:r>
            <a:r>
              <a:rPr lang="es-MX" sz="2400" dirty="0" smtClean="0">
                <a:solidFill>
                  <a:srgbClr val="000073"/>
                </a:solidFill>
              </a:rPr>
              <a:t>. </a:t>
            </a: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 smtClean="0">
                <a:solidFill>
                  <a:srgbClr val="000073"/>
                </a:solidFill>
              </a:rPr>
              <a:t>Centrar las actividades en el ejercicio profesional y académico </a:t>
            </a: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 smtClean="0">
                <a:solidFill>
                  <a:srgbClr val="000073"/>
                </a:solidFill>
              </a:rPr>
              <a:t>Que las </a:t>
            </a:r>
            <a:r>
              <a:rPr lang="es-MX" sz="2400" dirty="0" err="1" smtClean="0">
                <a:solidFill>
                  <a:srgbClr val="000073"/>
                </a:solidFill>
              </a:rPr>
              <a:t>IES</a:t>
            </a:r>
            <a:r>
              <a:rPr lang="es-MX" sz="2400" dirty="0">
                <a:solidFill>
                  <a:srgbClr val="000073"/>
                </a:solidFill>
              </a:rPr>
              <a:t> </a:t>
            </a:r>
            <a:r>
              <a:rPr lang="es-MX" sz="2400" dirty="0" smtClean="0">
                <a:solidFill>
                  <a:srgbClr val="000073"/>
                </a:solidFill>
              </a:rPr>
              <a:t>y de salud acompañen al médico pasante</a:t>
            </a: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 smtClean="0">
                <a:solidFill>
                  <a:srgbClr val="000073"/>
                </a:solidFill>
              </a:rPr>
              <a:t>Retroalimentar el plan y programa de estudio</a:t>
            </a: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 smtClean="0">
                <a:solidFill>
                  <a:srgbClr val="000073"/>
                </a:solidFill>
              </a:rPr>
              <a:t>Aplicar la normatividad </a:t>
            </a: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 smtClean="0">
                <a:solidFill>
                  <a:srgbClr val="000073"/>
                </a:solidFill>
              </a:rPr>
              <a:t>Mejorar la infraestructura , equipamiento y recursos</a:t>
            </a:r>
            <a:endParaRPr lang="es-MX" sz="2400" dirty="0">
              <a:solidFill>
                <a:srgbClr val="000073"/>
              </a:solidFill>
            </a:endParaRPr>
          </a:p>
        </p:txBody>
      </p:sp>
      <p:pic>
        <p:nvPicPr>
          <p:cNvPr id="9" name="Imagen 9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6229404"/>
            <a:ext cx="573881" cy="610415"/>
          </a:xfrm>
          <a:prstGeom prst="rect">
            <a:avLst/>
          </a:prstGeom>
        </p:spPr>
      </p:pic>
      <p:pic>
        <p:nvPicPr>
          <p:cNvPr id="11" name="Imagen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255261"/>
            <a:ext cx="1758686" cy="569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923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720000" cy="6825188"/>
          </a:xfrm>
          <a:prstGeom prst="rect">
            <a:avLst/>
          </a:prstGeom>
          <a:solidFill>
            <a:srgbClr val="41A8DF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2" y="6152513"/>
            <a:ext cx="12191998" cy="720000"/>
          </a:xfrm>
          <a:prstGeom prst="rect">
            <a:avLst/>
          </a:prstGeom>
          <a:solidFill>
            <a:srgbClr val="000073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Triángulo isósceles 5"/>
          <p:cNvSpPr/>
          <p:nvPr/>
        </p:nvSpPr>
        <p:spPr>
          <a:xfrm rot="10800000">
            <a:off x="-4740" y="6137999"/>
            <a:ext cx="720000" cy="720000"/>
          </a:xfrm>
          <a:prstGeom prst="triangle">
            <a:avLst>
              <a:gd name="adj" fmla="val 99889"/>
            </a:avLst>
          </a:prstGeom>
          <a:solidFill>
            <a:srgbClr val="41A8DF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4155561" y="254154"/>
            <a:ext cx="4600940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dirty="0" smtClean="0">
                <a:ln w="0"/>
                <a:solidFill>
                  <a:srgbClr val="000073"/>
                </a:solidFill>
                <a:effectLst>
                  <a:reflection blurRad="6350" stA="53000" endA="300" endPos="35500" dir="5400000" sy="-90000" algn="bl" rotWithShape="0"/>
                </a:effectLst>
                <a:latin typeface="+mj-lt"/>
              </a:rPr>
              <a:t>Espacios de Oportunidad</a:t>
            </a:r>
            <a:endParaRPr lang="es-ES" sz="3500" b="1" baseline="-25000" dirty="0">
              <a:ln w="0"/>
              <a:solidFill>
                <a:srgbClr val="000073"/>
              </a:solidFill>
              <a:effectLst>
                <a:reflection blurRad="6350" stA="53000" endA="300" endPos="35500" dir="5400000" sy="-90000" algn="bl" rotWithShape="0"/>
              </a:effectLst>
              <a:latin typeface="+mj-lt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1524000" y="1572609"/>
            <a:ext cx="9478954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 smtClean="0">
                <a:solidFill>
                  <a:srgbClr val="000073"/>
                </a:solidFill>
              </a:rPr>
              <a:t>Establecer profesores y tutores del servicio social</a:t>
            </a: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 smtClean="0">
                <a:solidFill>
                  <a:srgbClr val="000073"/>
                </a:solidFill>
              </a:rPr>
              <a:t>Estímulos y reconocimientos a profesores y tutores del servicio social </a:t>
            </a: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 smtClean="0">
                <a:solidFill>
                  <a:srgbClr val="000073"/>
                </a:solidFill>
              </a:rPr>
              <a:t>Incrementar el monto de las becas y prestaciones </a:t>
            </a: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 smtClean="0">
                <a:solidFill>
                  <a:srgbClr val="000073"/>
                </a:solidFill>
              </a:rPr>
              <a:t>Disminuir las actividades administrativas </a:t>
            </a: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 smtClean="0">
                <a:solidFill>
                  <a:srgbClr val="000073"/>
                </a:solidFill>
              </a:rPr>
              <a:t>Dar seguridad a los médicos pasantes </a:t>
            </a: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 smtClean="0">
                <a:solidFill>
                  <a:srgbClr val="000073"/>
                </a:solidFill>
              </a:rPr>
              <a:t>Ofrecer educación continua formal para opciones alternativas de empleo o de estudios de posgrado </a:t>
            </a:r>
            <a:endParaRPr lang="es-MX" sz="2400" dirty="0">
              <a:solidFill>
                <a:srgbClr val="000073"/>
              </a:solidFill>
            </a:endParaRPr>
          </a:p>
          <a:p>
            <a:pPr marL="800100" lvl="1" indent="-342900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endParaRPr lang="es-MX" sz="2400" dirty="0">
              <a:solidFill>
                <a:srgbClr val="000073"/>
              </a:solidFill>
              <a:latin typeface="+mj-lt"/>
            </a:endParaRPr>
          </a:p>
        </p:txBody>
      </p:sp>
      <p:pic>
        <p:nvPicPr>
          <p:cNvPr id="9" name="Imagen 9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6229404"/>
            <a:ext cx="573881" cy="610415"/>
          </a:xfrm>
          <a:prstGeom prst="rect">
            <a:avLst/>
          </a:prstGeom>
        </p:spPr>
      </p:pic>
      <p:pic>
        <p:nvPicPr>
          <p:cNvPr id="11" name="Imagen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255261"/>
            <a:ext cx="1758686" cy="569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923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720000" cy="6825188"/>
          </a:xfrm>
          <a:prstGeom prst="rect">
            <a:avLst/>
          </a:prstGeom>
          <a:solidFill>
            <a:srgbClr val="41A8DF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2" y="6152513"/>
            <a:ext cx="12191998" cy="720000"/>
          </a:xfrm>
          <a:prstGeom prst="rect">
            <a:avLst/>
          </a:prstGeom>
          <a:solidFill>
            <a:srgbClr val="000073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Triángulo isósceles 5"/>
          <p:cNvSpPr/>
          <p:nvPr/>
        </p:nvSpPr>
        <p:spPr>
          <a:xfrm rot="10800000">
            <a:off x="-4740" y="6137999"/>
            <a:ext cx="720000" cy="720000"/>
          </a:xfrm>
          <a:prstGeom prst="triangle">
            <a:avLst>
              <a:gd name="adj" fmla="val 99889"/>
            </a:avLst>
          </a:prstGeom>
          <a:solidFill>
            <a:srgbClr val="41A8DF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5797834" y="254154"/>
            <a:ext cx="1316386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dirty="0" smtClean="0">
                <a:ln w="0"/>
                <a:solidFill>
                  <a:srgbClr val="000073"/>
                </a:solidFill>
                <a:effectLst>
                  <a:reflection blurRad="6350" stA="53000" endA="300" endPos="35500" dir="5400000" sy="-90000" algn="bl" rotWithShape="0"/>
                </a:effectLst>
                <a:latin typeface="+mj-lt"/>
              </a:rPr>
              <a:t>Y… …?</a:t>
            </a:r>
            <a:endParaRPr lang="es-ES" sz="3500" b="1" baseline="-25000" dirty="0">
              <a:ln w="0"/>
              <a:solidFill>
                <a:srgbClr val="000073"/>
              </a:solidFill>
              <a:effectLst>
                <a:reflection blurRad="6350" stA="53000" endA="300" endPos="35500" dir="5400000" sy="-90000" algn="bl" rotWithShape="0"/>
              </a:effectLst>
              <a:latin typeface="+mj-lt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301369" y="1519768"/>
            <a:ext cx="795891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¿</a:t>
            </a:r>
            <a:r>
              <a:rPr lang="es-MX" sz="2400" dirty="0" smtClean="0">
                <a:solidFill>
                  <a:srgbClr val="000073"/>
                </a:solidFill>
              </a:rPr>
              <a:t>Servicio social </a:t>
            </a:r>
            <a:r>
              <a:rPr lang="es-MX" sz="2400" dirty="0">
                <a:solidFill>
                  <a:srgbClr val="000073"/>
                </a:solidFill>
              </a:rPr>
              <a:t>p</a:t>
            </a:r>
            <a:r>
              <a:rPr lang="es-MX" sz="2400" dirty="0" smtClean="0">
                <a:solidFill>
                  <a:srgbClr val="000073"/>
                </a:solidFill>
              </a:rPr>
              <a:t>rofesional?</a:t>
            </a:r>
            <a:endParaRPr lang="es-MX" sz="2400" dirty="0">
              <a:solidFill>
                <a:srgbClr val="000073"/>
              </a:solidFill>
            </a:endParaRP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 smtClean="0">
                <a:solidFill>
                  <a:srgbClr val="000073"/>
                </a:solidFill>
              </a:rPr>
              <a:t>¿Servicio social, estudios en el extranjero?</a:t>
            </a: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 smtClean="0">
                <a:solidFill>
                  <a:srgbClr val="000073"/>
                </a:solidFill>
              </a:rPr>
              <a:t> ¿Servicio social de médicos </a:t>
            </a:r>
            <a:r>
              <a:rPr lang="es-MX" sz="2400" dirty="0">
                <a:solidFill>
                  <a:srgbClr val="000073"/>
                </a:solidFill>
              </a:rPr>
              <a:t>e</a:t>
            </a:r>
            <a:r>
              <a:rPr lang="es-MX" sz="2400" dirty="0" smtClean="0">
                <a:solidFill>
                  <a:srgbClr val="000073"/>
                </a:solidFill>
              </a:rPr>
              <a:t>xtranjeros ?</a:t>
            </a: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 smtClean="0">
                <a:solidFill>
                  <a:srgbClr val="000073"/>
                </a:solidFill>
              </a:rPr>
              <a:t>¿Servicio social </a:t>
            </a:r>
            <a:r>
              <a:rPr lang="es-MX" sz="2400" dirty="0">
                <a:solidFill>
                  <a:srgbClr val="000073"/>
                </a:solidFill>
              </a:rPr>
              <a:t>i</a:t>
            </a:r>
            <a:r>
              <a:rPr lang="es-MX" sz="2400" dirty="0" smtClean="0">
                <a:solidFill>
                  <a:srgbClr val="000073"/>
                </a:solidFill>
              </a:rPr>
              <a:t>nter y multidisciplinario?</a:t>
            </a: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 smtClean="0">
                <a:solidFill>
                  <a:srgbClr val="000073"/>
                </a:solidFill>
              </a:rPr>
              <a:t>¿Duración del servicio </a:t>
            </a:r>
            <a:r>
              <a:rPr lang="es-MX" sz="2400" dirty="0">
                <a:solidFill>
                  <a:srgbClr val="000073"/>
                </a:solidFill>
              </a:rPr>
              <a:t>s</a:t>
            </a:r>
            <a:r>
              <a:rPr lang="es-MX" sz="2400" dirty="0" smtClean="0">
                <a:solidFill>
                  <a:srgbClr val="000073"/>
                </a:solidFill>
              </a:rPr>
              <a:t>ocial?</a:t>
            </a: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 smtClean="0">
                <a:solidFill>
                  <a:srgbClr val="000073"/>
                </a:solidFill>
              </a:rPr>
              <a:t>¿Otras modalidades de servicio social y sus riesgos? </a:t>
            </a:r>
            <a:endParaRPr lang="es-MX" sz="2400" dirty="0">
              <a:solidFill>
                <a:srgbClr val="000073"/>
              </a:solidFill>
            </a:endParaRPr>
          </a:p>
          <a:p>
            <a:pPr marL="800100" lvl="1" indent="-342900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endParaRPr lang="es-MX" sz="2400" dirty="0">
              <a:solidFill>
                <a:srgbClr val="000073"/>
              </a:solidFill>
              <a:latin typeface="+mj-lt"/>
            </a:endParaRPr>
          </a:p>
        </p:txBody>
      </p:sp>
      <p:pic>
        <p:nvPicPr>
          <p:cNvPr id="9" name="Imagen 9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6229404"/>
            <a:ext cx="573881" cy="610415"/>
          </a:xfrm>
          <a:prstGeom prst="rect">
            <a:avLst/>
          </a:prstGeom>
        </p:spPr>
      </p:pic>
      <p:pic>
        <p:nvPicPr>
          <p:cNvPr id="11" name="Imagen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255261"/>
            <a:ext cx="1758686" cy="569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923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riángulo isósceles 11"/>
          <p:cNvSpPr/>
          <p:nvPr/>
        </p:nvSpPr>
        <p:spPr>
          <a:xfrm rot="10800000">
            <a:off x="0" y="0"/>
            <a:ext cx="12192000" cy="6858000"/>
          </a:xfrm>
          <a:prstGeom prst="triangle">
            <a:avLst>
              <a:gd name="adj" fmla="val 100000"/>
            </a:avLst>
          </a:prstGeom>
          <a:solidFill>
            <a:srgbClr val="000073"/>
          </a:solidFill>
          <a:ln>
            <a:noFill/>
          </a:ln>
          <a:effectLst>
            <a:innerShdw blurRad="63500" dist="50800" dir="13500000">
              <a:schemeClr val="bg2">
                <a:lumMod val="25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3" name="Triángulo isósceles 12"/>
          <p:cNvSpPr/>
          <p:nvPr/>
        </p:nvSpPr>
        <p:spPr>
          <a:xfrm>
            <a:off x="3543300" y="1"/>
            <a:ext cx="8648700" cy="4867527"/>
          </a:xfrm>
          <a:prstGeom prst="triangle">
            <a:avLst>
              <a:gd name="adj" fmla="val 100000"/>
            </a:avLst>
          </a:prstGeom>
          <a:solidFill>
            <a:srgbClr val="41A8DF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" name="Rectángulo 2"/>
          <p:cNvSpPr/>
          <p:nvPr/>
        </p:nvSpPr>
        <p:spPr>
          <a:xfrm>
            <a:off x="9519015" y="5640690"/>
            <a:ext cx="23416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0"/>
                <a:solidFill>
                  <a:srgbClr val="000073"/>
                </a:solidFill>
                <a:effectLst>
                  <a:reflection blurRad="6350" stA="53000" endA="300" endPos="35500" dir="5400000" sy="-90000" algn="bl" rotWithShape="0"/>
                </a:effectLst>
                <a:latin typeface="+mj-lt"/>
              </a:rPr>
              <a:t>Gracias.</a:t>
            </a:r>
          </a:p>
        </p:txBody>
      </p:sp>
      <p:pic>
        <p:nvPicPr>
          <p:cNvPr id="1026" name="Picture 2" descr="http://www.astromia.com/fotohistoria/fotos/chichenitza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6762" y="680253"/>
            <a:ext cx="6246638" cy="3535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53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720000" cy="6825188"/>
          </a:xfrm>
          <a:prstGeom prst="rect">
            <a:avLst/>
          </a:prstGeom>
          <a:solidFill>
            <a:srgbClr val="41A8DF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2" y="6152513"/>
            <a:ext cx="12191998" cy="720000"/>
          </a:xfrm>
          <a:prstGeom prst="rect">
            <a:avLst/>
          </a:prstGeom>
          <a:solidFill>
            <a:srgbClr val="000073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Triángulo isósceles 5"/>
          <p:cNvSpPr/>
          <p:nvPr/>
        </p:nvSpPr>
        <p:spPr>
          <a:xfrm rot="10800000">
            <a:off x="-4740" y="6137999"/>
            <a:ext cx="720000" cy="720000"/>
          </a:xfrm>
          <a:prstGeom prst="triangle">
            <a:avLst>
              <a:gd name="adj" fmla="val 99889"/>
            </a:avLst>
          </a:prstGeom>
          <a:solidFill>
            <a:srgbClr val="41A8DF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3817318" y="99779"/>
            <a:ext cx="5277406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dirty="0">
                <a:ln w="0"/>
                <a:solidFill>
                  <a:srgbClr val="000073"/>
                </a:solidFill>
                <a:effectLst>
                  <a:reflection blurRad="6350" stA="53000" endA="300" endPos="35500" dir="5400000" sy="-90000" algn="bl" rotWithShape="0"/>
                </a:effectLst>
                <a:latin typeface="+mj-lt"/>
              </a:rPr>
              <a:t>Beneficios del servicio social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139222" y="1722314"/>
            <a:ext cx="4633598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  <a:latin typeface="+mj-lt"/>
              </a:rPr>
              <a:t> </a:t>
            </a:r>
            <a:r>
              <a:rPr lang="es-MX" sz="2400" dirty="0">
                <a:solidFill>
                  <a:srgbClr val="000073"/>
                </a:solidFill>
              </a:rPr>
              <a:t>País y las instituciones de </a:t>
            </a:r>
            <a:r>
              <a:rPr lang="es-MX" sz="2400" dirty="0" smtClean="0">
                <a:solidFill>
                  <a:srgbClr val="000073"/>
                </a:solidFill>
              </a:rPr>
              <a:t>salud</a:t>
            </a:r>
            <a:endParaRPr lang="es-MX" sz="2400" dirty="0">
              <a:solidFill>
                <a:srgbClr val="000073"/>
              </a:solidFill>
            </a:endParaRP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Medico </a:t>
            </a:r>
            <a:r>
              <a:rPr lang="es-MX" sz="2400" dirty="0" smtClean="0">
                <a:solidFill>
                  <a:srgbClr val="000073"/>
                </a:solidFill>
              </a:rPr>
              <a:t>pasante</a:t>
            </a:r>
            <a:endParaRPr lang="es-MX" sz="2400" dirty="0">
              <a:solidFill>
                <a:srgbClr val="000073"/>
              </a:solidFill>
            </a:endParaRP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 smtClean="0">
                <a:solidFill>
                  <a:srgbClr val="000073"/>
                </a:solidFill>
              </a:rPr>
              <a:t>Población</a:t>
            </a:r>
            <a:endParaRPr lang="es-MX" sz="2400" dirty="0">
              <a:solidFill>
                <a:srgbClr val="000073"/>
              </a:solidFill>
            </a:endParaRP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Instituciones </a:t>
            </a:r>
            <a:r>
              <a:rPr lang="es-MX" sz="2400" dirty="0" smtClean="0">
                <a:solidFill>
                  <a:srgbClr val="000073"/>
                </a:solidFill>
              </a:rPr>
              <a:t>educativas</a:t>
            </a:r>
            <a:endParaRPr lang="es-MX" sz="2400" dirty="0">
              <a:solidFill>
                <a:srgbClr val="000073"/>
              </a:solidFill>
            </a:endParaRPr>
          </a:p>
          <a:p>
            <a:pPr marL="800100" lvl="1" indent="-342900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endParaRPr lang="es-MX" sz="2400" dirty="0">
              <a:solidFill>
                <a:srgbClr val="000073"/>
              </a:solidFill>
              <a:latin typeface="+mj-lt"/>
            </a:endParaRPr>
          </a:p>
        </p:txBody>
      </p:sp>
      <p:pic>
        <p:nvPicPr>
          <p:cNvPr id="9" name="Imagen 9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6229404"/>
            <a:ext cx="573881" cy="610415"/>
          </a:xfrm>
          <a:prstGeom prst="rect">
            <a:avLst/>
          </a:prstGeom>
        </p:spPr>
      </p:pic>
      <p:pic>
        <p:nvPicPr>
          <p:cNvPr id="11" name="Imagen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255261"/>
            <a:ext cx="1758686" cy="569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77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720000" cy="6825188"/>
          </a:xfrm>
          <a:prstGeom prst="rect">
            <a:avLst/>
          </a:prstGeom>
          <a:solidFill>
            <a:srgbClr val="41A8DF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2" y="6152513"/>
            <a:ext cx="12191998" cy="720000"/>
          </a:xfrm>
          <a:prstGeom prst="rect">
            <a:avLst/>
          </a:prstGeom>
          <a:solidFill>
            <a:srgbClr val="000073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Triángulo isósceles 5"/>
          <p:cNvSpPr/>
          <p:nvPr/>
        </p:nvSpPr>
        <p:spPr>
          <a:xfrm rot="10800000">
            <a:off x="-4740" y="6137999"/>
            <a:ext cx="720000" cy="720000"/>
          </a:xfrm>
          <a:prstGeom prst="triangle">
            <a:avLst>
              <a:gd name="adj" fmla="val 99889"/>
            </a:avLst>
          </a:prstGeom>
          <a:solidFill>
            <a:srgbClr val="41A8DF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6229404"/>
            <a:ext cx="573881" cy="610415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2815030" y="197004"/>
            <a:ext cx="7281993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dirty="0">
                <a:ln w="0"/>
                <a:solidFill>
                  <a:srgbClr val="000073"/>
                </a:solidFill>
                <a:effectLst>
                  <a:reflection blurRad="6350" stA="53000" endA="300" endPos="35500" dir="5400000" sy="-90000" algn="bl" rotWithShape="0"/>
                </a:effectLst>
                <a:latin typeface="+mj-lt"/>
              </a:rPr>
              <a:t>Beneficios del servicio social para el país</a:t>
            </a:r>
          </a:p>
          <a:p>
            <a:pPr algn="ctr"/>
            <a:r>
              <a:rPr lang="es-ES" sz="3500" b="1" dirty="0">
                <a:ln w="0"/>
                <a:solidFill>
                  <a:srgbClr val="000073"/>
                </a:solidFill>
                <a:effectLst>
                  <a:reflection blurRad="6350" stA="53000" endA="300" endPos="35500" dir="5400000" sy="-90000" algn="bl" rotWithShape="0"/>
                </a:effectLst>
                <a:latin typeface="+mj-lt"/>
              </a:rPr>
              <a:t> y para las instituciones de salud</a:t>
            </a: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255261"/>
            <a:ext cx="1758686" cy="569522"/>
          </a:xfrm>
          <a:prstGeom prst="rect">
            <a:avLst/>
          </a:prstGeom>
        </p:spPr>
      </p:pic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1829884" y="1765133"/>
            <a:ext cx="8267139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Retribución por la </a:t>
            </a:r>
            <a:r>
              <a:rPr lang="es-MX" sz="2400" dirty="0" smtClean="0">
                <a:solidFill>
                  <a:srgbClr val="000073"/>
                </a:solidFill>
              </a:rPr>
              <a:t>formación</a:t>
            </a:r>
            <a:endParaRPr lang="es-MX" sz="2400" dirty="0">
              <a:solidFill>
                <a:srgbClr val="000073"/>
              </a:solidFill>
            </a:endParaRP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Ampliación de la cobertura de los servicios de salud</a:t>
            </a: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Mejora de la calidad de la atención médica</a:t>
            </a: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Control y prevención de riesgos y daños a la salud</a:t>
            </a: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Desarrollo de los programas federal y estatales de salud</a:t>
            </a: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Producción de datos estadísticos  y epidemiológicos</a:t>
            </a: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Costo bajo de la producción de servicios</a:t>
            </a:r>
          </a:p>
          <a:p>
            <a:pPr marL="800100" lvl="1" indent="-342900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endParaRPr lang="es-MX" sz="2400" dirty="0">
              <a:solidFill>
                <a:srgbClr val="00007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1409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720000" cy="6825188"/>
          </a:xfrm>
          <a:prstGeom prst="rect">
            <a:avLst/>
          </a:prstGeom>
          <a:solidFill>
            <a:srgbClr val="41A8DF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2" y="6152513"/>
            <a:ext cx="12191998" cy="720000"/>
          </a:xfrm>
          <a:prstGeom prst="rect">
            <a:avLst/>
          </a:prstGeom>
          <a:solidFill>
            <a:srgbClr val="000073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Triángulo isósceles 5"/>
          <p:cNvSpPr/>
          <p:nvPr/>
        </p:nvSpPr>
        <p:spPr>
          <a:xfrm rot="10800000">
            <a:off x="-4740" y="6137999"/>
            <a:ext cx="720000" cy="720000"/>
          </a:xfrm>
          <a:prstGeom prst="triangle">
            <a:avLst>
              <a:gd name="adj" fmla="val 99889"/>
            </a:avLst>
          </a:prstGeom>
          <a:solidFill>
            <a:srgbClr val="41A8DF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1766785" y="254154"/>
            <a:ext cx="9378466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dirty="0">
                <a:ln w="0"/>
                <a:solidFill>
                  <a:srgbClr val="000073"/>
                </a:solidFill>
                <a:effectLst>
                  <a:reflection blurRad="6350" stA="53000" endA="300" endPos="35500" dir="5400000" sy="-90000" algn="bl" rotWithShape="0"/>
                </a:effectLst>
                <a:latin typeface="+mj-lt"/>
              </a:rPr>
              <a:t>Beneficios del servicio social para el medico pasante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921993" y="1044179"/>
            <a:ext cx="11068050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Desarrolla competencias de liderazgo y comunicación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Integra, replica y evalúa conocimientos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Identifica deficiencias en su formación y aprendizaje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Mejora su autoestima y seguridad personal y profesional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Práctica profesional e inducción al mercado de trabajo en condiciones de autonomía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Favorece conocer las necesidades, problemas, la cultura y la grandeza del país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Inicia la educación continua, hay cambios en el método de estudio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Desarrolla relaciones afectivas y valores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Aplica su aptitud ética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endParaRPr lang="es-MX" sz="2400" dirty="0">
              <a:solidFill>
                <a:srgbClr val="000073"/>
              </a:solidFill>
            </a:endParaRPr>
          </a:p>
          <a:p>
            <a:pPr marL="800100" lvl="1" indent="-342900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endParaRPr lang="es-MX" sz="2400" dirty="0">
              <a:solidFill>
                <a:srgbClr val="000073"/>
              </a:solidFill>
              <a:latin typeface="+mj-lt"/>
            </a:endParaRPr>
          </a:p>
        </p:txBody>
      </p:sp>
      <p:pic>
        <p:nvPicPr>
          <p:cNvPr id="9" name="Imagen 9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6229404"/>
            <a:ext cx="573881" cy="610415"/>
          </a:xfrm>
          <a:prstGeom prst="rect">
            <a:avLst/>
          </a:prstGeom>
        </p:spPr>
      </p:pic>
      <p:pic>
        <p:nvPicPr>
          <p:cNvPr id="11" name="Imagen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255261"/>
            <a:ext cx="1758686" cy="569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86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720000" cy="6825188"/>
          </a:xfrm>
          <a:prstGeom prst="rect">
            <a:avLst/>
          </a:prstGeom>
          <a:solidFill>
            <a:srgbClr val="41A8DF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2" y="6152513"/>
            <a:ext cx="12191998" cy="720000"/>
          </a:xfrm>
          <a:prstGeom prst="rect">
            <a:avLst/>
          </a:prstGeom>
          <a:solidFill>
            <a:srgbClr val="000073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Triángulo isósceles 5"/>
          <p:cNvSpPr/>
          <p:nvPr/>
        </p:nvSpPr>
        <p:spPr>
          <a:xfrm rot="10800000">
            <a:off x="-4740" y="6137999"/>
            <a:ext cx="720000" cy="720000"/>
          </a:xfrm>
          <a:prstGeom prst="triangle">
            <a:avLst>
              <a:gd name="adj" fmla="val 99889"/>
            </a:avLst>
          </a:prstGeom>
          <a:solidFill>
            <a:srgbClr val="41A8DF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2254773" y="254154"/>
            <a:ext cx="8402493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dirty="0">
                <a:ln w="0"/>
                <a:solidFill>
                  <a:srgbClr val="000073"/>
                </a:solidFill>
                <a:effectLst>
                  <a:reflection blurRad="6350" stA="53000" endA="300" endPos="35500" dir="5400000" sy="-90000" algn="bl" rotWithShape="0"/>
                </a:effectLst>
                <a:latin typeface="+mj-lt"/>
              </a:rPr>
              <a:t>Beneficios  del servicio social para la población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1416377" y="1796767"/>
            <a:ext cx="8737273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  <a:latin typeface="+mj-lt"/>
              </a:rPr>
              <a:t> </a:t>
            </a:r>
            <a:r>
              <a:rPr lang="es-MX" sz="2400" dirty="0">
                <a:solidFill>
                  <a:srgbClr val="000073"/>
                </a:solidFill>
              </a:rPr>
              <a:t>La atención medica es mas oportuna y cercana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Mejora la accesibilidad a los servicios de salud 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Disminuye el gasto familiar en atención </a:t>
            </a:r>
            <a:r>
              <a:rPr lang="es-MX" sz="2400" dirty="0" smtClean="0">
                <a:solidFill>
                  <a:srgbClr val="000073"/>
                </a:solidFill>
              </a:rPr>
              <a:t>médica</a:t>
            </a:r>
            <a:endParaRPr lang="es-MX" sz="2400" dirty="0">
              <a:solidFill>
                <a:srgbClr val="000073"/>
              </a:solidFill>
            </a:endParaRP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Mejora la calidad de atención que recibe y es mas humana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Recibe educación para la salud </a:t>
            </a:r>
          </a:p>
          <a:p>
            <a:pPr marL="800100" lvl="1" indent="-342900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endParaRPr lang="es-MX" sz="2400" dirty="0">
              <a:solidFill>
                <a:srgbClr val="000073"/>
              </a:solidFill>
              <a:latin typeface="+mj-lt"/>
            </a:endParaRPr>
          </a:p>
        </p:txBody>
      </p:sp>
      <p:pic>
        <p:nvPicPr>
          <p:cNvPr id="9" name="Imagen 9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6229404"/>
            <a:ext cx="573881" cy="610415"/>
          </a:xfrm>
          <a:prstGeom prst="rect">
            <a:avLst/>
          </a:prstGeom>
        </p:spPr>
      </p:pic>
      <p:pic>
        <p:nvPicPr>
          <p:cNvPr id="11" name="Imagen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255261"/>
            <a:ext cx="1758686" cy="569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28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720000" cy="6825188"/>
          </a:xfrm>
          <a:prstGeom prst="rect">
            <a:avLst/>
          </a:prstGeom>
          <a:solidFill>
            <a:srgbClr val="41A8DF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2" y="6152513"/>
            <a:ext cx="12191998" cy="720000"/>
          </a:xfrm>
          <a:prstGeom prst="rect">
            <a:avLst/>
          </a:prstGeom>
          <a:solidFill>
            <a:srgbClr val="000073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Triángulo isósceles 5"/>
          <p:cNvSpPr/>
          <p:nvPr/>
        </p:nvSpPr>
        <p:spPr>
          <a:xfrm rot="10800000">
            <a:off x="-4740" y="6137999"/>
            <a:ext cx="720000" cy="720000"/>
          </a:xfrm>
          <a:prstGeom prst="triangle">
            <a:avLst>
              <a:gd name="adj" fmla="val 99889"/>
            </a:avLst>
          </a:prstGeom>
          <a:solidFill>
            <a:srgbClr val="41A8DF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2575916" y="254154"/>
            <a:ext cx="7760201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dirty="0">
                <a:ln w="0"/>
                <a:solidFill>
                  <a:srgbClr val="000073"/>
                </a:solidFill>
                <a:effectLst>
                  <a:reflection blurRad="6350" stA="53000" endA="300" endPos="35500" dir="5400000" sy="-90000" algn="bl" rotWithShape="0"/>
                </a:effectLst>
                <a:latin typeface="+mj-lt"/>
              </a:rPr>
              <a:t>Beneficios para las instituciones educativas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721950" y="1593712"/>
            <a:ext cx="11451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Completa el desarrollo del programa académico</a:t>
            </a: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Excelente campo clínico educativo</a:t>
            </a: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Facilita </a:t>
            </a:r>
            <a:r>
              <a:rPr lang="es-MX" sz="2400" dirty="0" smtClean="0">
                <a:solidFill>
                  <a:srgbClr val="000073"/>
                </a:solidFill>
              </a:rPr>
              <a:t>estudiar el </a:t>
            </a:r>
            <a:r>
              <a:rPr lang="es-MX" sz="2400" dirty="0">
                <a:solidFill>
                  <a:srgbClr val="000073"/>
                </a:solidFill>
              </a:rPr>
              <a:t>seguimiento del egresado</a:t>
            </a: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Permite evaluar el </a:t>
            </a:r>
            <a:r>
              <a:rPr lang="es-MX" sz="2400" dirty="0" smtClean="0">
                <a:solidFill>
                  <a:srgbClr val="000073"/>
                </a:solidFill>
              </a:rPr>
              <a:t>plan, </a:t>
            </a:r>
            <a:r>
              <a:rPr lang="es-MX" sz="2400" dirty="0">
                <a:solidFill>
                  <a:srgbClr val="000073"/>
                </a:solidFill>
              </a:rPr>
              <a:t>programa de </a:t>
            </a:r>
            <a:r>
              <a:rPr lang="es-MX" sz="2400" dirty="0" smtClean="0">
                <a:solidFill>
                  <a:srgbClr val="000073"/>
                </a:solidFill>
              </a:rPr>
              <a:t>estudios, </a:t>
            </a:r>
            <a:r>
              <a:rPr lang="es-MX" sz="2400" dirty="0">
                <a:solidFill>
                  <a:srgbClr val="000073"/>
                </a:solidFill>
              </a:rPr>
              <a:t>proceso de enseñanza y aprendizaje </a:t>
            </a: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Favorece la vinculación: </a:t>
            </a:r>
            <a:r>
              <a:rPr lang="es-MX" sz="2400" dirty="0" smtClean="0">
                <a:solidFill>
                  <a:srgbClr val="000073"/>
                </a:solidFill>
              </a:rPr>
              <a:t> Institución </a:t>
            </a:r>
            <a:r>
              <a:rPr lang="es-MX" sz="2400" dirty="0">
                <a:solidFill>
                  <a:srgbClr val="000073"/>
                </a:solidFill>
              </a:rPr>
              <a:t>educativa – Institución de salud</a:t>
            </a: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Permite constatar el perfil académico con el perfil profesional y el </a:t>
            </a:r>
            <a:r>
              <a:rPr lang="es-MX" sz="2400" i="1" dirty="0">
                <a:solidFill>
                  <a:srgbClr val="000073"/>
                </a:solidFill>
              </a:rPr>
              <a:t>curriculum</a:t>
            </a:r>
          </a:p>
          <a:p>
            <a:pPr marL="800100" lvl="1" indent="-342900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endParaRPr lang="es-MX" sz="2400" dirty="0">
              <a:solidFill>
                <a:srgbClr val="000073"/>
              </a:solidFill>
              <a:latin typeface="+mj-lt"/>
            </a:endParaRPr>
          </a:p>
        </p:txBody>
      </p:sp>
      <p:pic>
        <p:nvPicPr>
          <p:cNvPr id="9" name="Imagen 9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6229404"/>
            <a:ext cx="573881" cy="610415"/>
          </a:xfrm>
          <a:prstGeom prst="rect">
            <a:avLst/>
          </a:prstGeom>
        </p:spPr>
      </p:pic>
      <p:pic>
        <p:nvPicPr>
          <p:cNvPr id="11" name="Imagen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255261"/>
            <a:ext cx="1758686" cy="569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131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720000" cy="6825188"/>
          </a:xfrm>
          <a:prstGeom prst="rect">
            <a:avLst/>
          </a:prstGeom>
          <a:solidFill>
            <a:srgbClr val="41A8DF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2" y="6152513"/>
            <a:ext cx="12191998" cy="720000"/>
          </a:xfrm>
          <a:prstGeom prst="rect">
            <a:avLst/>
          </a:prstGeom>
          <a:solidFill>
            <a:srgbClr val="000073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Triángulo isósceles 5"/>
          <p:cNvSpPr/>
          <p:nvPr/>
        </p:nvSpPr>
        <p:spPr>
          <a:xfrm rot="10800000">
            <a:off x="-4740" y="6137999"/>
            <a:ext cx="720000" cy="720000"/>
          </a:xfrm>
          <a:prstGeom prst="triangle">
            <a:avLst>
              <a:gd name="adj" fmla="val 99889"/>
            </a:avLst>
          </a:prstGeom>
          <a:solidFill>
            <a:srgbClr val="41A8DF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2512863" y="254154"/>
            <a:ext cx="7886326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dirty="0">
                <a:ln w="0"/>
                <a:solidFill>
                  <a:srgbClr val="000073"/>
                </a:solidFill>
                <a:effectLst>
                  <a:reflection blurRad="6350" stA="53000" endA="300" endPos="35500" dir="5400000" sy="-90000" algn="bl" rotWithShape="0"/>
                </a:effectLst>
                <a:latin typeface="+mj-lt"/>
              </a:rPr>
              <a:t>Productividad del médico pasante </a:t>
            </a:r>
            <a:r>
              <a:rPr lang="es-ES" sz="3500" b="1" baseline="-25000" dirty="0">
                <a:ln w="0"/>
                <a:solidFill>
                  <a:srgbClr val="000073"/>
                </a:solidFill>
                <a:effectLst>
                  <a:reflection blurRad="6350" stA="53000" endA="300" endPos="35500" dir="5400000" sy="-90000" algn="bl" rotWithShape="0"/>
                </a:effectLst>
                <a:latin typeface="+mj-lt"/>
              </a:rPr>
              <a:t>(un supuesto)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721950" y="1098412"/>
            <a:ext cx="114510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Si consideramos que el pasante da en promedio 11 consultas por día laboral (280 días), otorga 3,080 consultas al </a:t>
            </a:r>
            <a:r>
              <a:rPr lang="es-MX" sz="2400" dirty="0" smtClean="0">
                <a:solidFill>
                  <a:srgbClr val="000073"/>
                </a:solidFill>
              </a:rPr>
              <a:t>año. (35,420,000 Consultas) </a:t>
            </a:r>
            <a:endParaRPr lang="es-MX" sz="2400" dirty="0">
              <a:solidFill>
                <a:srgbClr val="000073"/>
              </a:solidFill>
            </a:endParaRP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Si cada consulta tuviera un precio de </a:t>
            </a:r>
            <a:r>
              <a:rPr lang="es-MX" sz="2400" dirty="0" smtClean="0">
                <a:solidFill>
                  <a:srgbClr val="000073"/>
                </a:solidFill>
              </a:rPr>
              <a:t>$ 30.00 </a:t>
            </a:r>
            <a:r>
              <a:rPr lang="es-MX" dirty="0" smtClean="0">
                <a:solidFill>
                  <a:srgbClr val="000073"/>
                </a:solidFill>
              </a:rPr>
              <a:t>MXN</a:t>
            </a:r>
            <a:r>
              <a:rPr lang="es-MX" sz="2400" dirty="0" smtClean="0">
                <a:solidFill>
                  <a:srgbClr val="000073"/>
                </a:solidFill>
              </a:rPr>
              <a:t>, </a:t>
            </a:r>
            <a:r>
              <a:rPr lang="es-MX" sz="2400" dirty="0">
                <a:solidFill>
                  <a:srgbClr val="000073"/>
                </a:solidFill>
              </a:rPr>
              <a:t>produce riqueza por </a:t>
            </a:r>
            <a:r>
              <a:rPr lang="es-MX" sz="2400" dirty="0" smtClean="0">
                <a:solidFill>
                  <a:srgbClr val="000073"/>
                </a:solidFill>
              </a:rPr>
              <a:t>$92,400.00</a:t>
            </a:r>
            <a:r>
              <a:rPr lang="es-MX" dirty="0" smtClean="0">
                <a:solidFill>
                  <a:srgbClr val="000073"/>
                </a:solidFill>
              </a:rPr>
              <a:t> </a:t>
            </a:r>
            <a:endParaRPr lang="es-MX" dirty="0">
              <a:solidFill>
                <a:srgbClr val="000073"/>
              </a:solidFill>
            </a:endParaRP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Si se agrega la actividad administrativa de gestión, información epidemiológica, contable, estadística más otros actos médicos que realizó: partos, curaciones, pláticas, visitas a domicilio, etc.  qué tienen un precio estimado de </a:t>
            </a:r>
            <a:r>
              <a:rPr lang="es-MX" sz="2400" dirty="0" smtClean="0">
                <a:solidFill>
                  <a:srgbClr val="000073"/>
                </a:solidFill>
              </a:rPr>
              <a:t>$92,400.00</a:t>
            </a:r>
            <a:endParaRPr lang="es-MX" sz="2400" dirty="0">
              <a:solidFill>
                <a:srgbClr val="000073"/>
              </a:solidFill>
            </a:endParaRP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>
                <a:solidFill>
                  <a:srgbClr val="000073"/>
                </a:solidFill>
              </a:rPr>
              <a:t> En total $ </a:t>
            </a:r>
            <a:r>
              <a:rPr lang="es-MX" sz="2400" dirty="0" smtClean="0">
                <a:solidFill>
                  <a:srgbClr val="000073"/>
                </a:solidFill>
              </a:rPr>
              <a:t>184.800.00</a:t>
            </a:r>
            <a:endParaRPr lang="es-MX" sz="2400" dirty="0">
              <a:solidFill>
                <a:srgbClr val="000073"/>
              </a:solidFill>
            </a:endParaRP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 smtClean="0">
                <a:solidFill>
                  <a:srgbClr val="000073"/>
                </a:solidFill>
              </a:rPr>
              <a:t>Por </a:t>
            </a:r>
            <a:r>
              <a:rPr lang="es-MX" sz="2400" dirty="0">
                <a:solidFill>
                  <a:srgbClr val="000073"/>
                </a:solidFill>
              </a:rPr>
              <a:t>11,500 pasantes: </a:t>
            </a:r>
            <a:r>
              <a:rPr lang="es-MX" sz="2400" dirty="0" smtClean="0">
                <a:solidFill>
                  <a:srgbClr val="000073"/>
                </a:solidFill>
              </a:rPr>
              <a:t>$2,125,200,000.00</a:t>
            </a:r>
          </a:p>
          <a:p>
            <a:pPr marL="342900" indent="-342900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r>
              <a:rPr lang="es-MX" sz="2400" dirty="0" smtClean="0">
                <a:solidFill>
                  <a:srgbClr val="000073"/>
                </a:solidFill>
              </a:rPr>
              <a:t>No </a:t>
            </a:r>
            <a:r>
              <a:rPr lang="es-MX" sz="2400" dirty="0">
                <a:solidFill>
                  <a:srgbClr val="000073"/>
                </a:solidFill>
              </a:rPr>
              <a:t>se incluyen beneficios marginales</a:t>
            </a:r>
          </a:p>
          <a:p>
            <a:pPr marL="800100" lvl="1" indent="-342900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485775" algn="l"/>
                <a:tab pos="563563" algn="l"/>
              </a:tabLst>
            </a:pPr>
            <a:endParaRPr lang="es-MX" sz="2400" dirty="0">
              <a:solidFill>
                <a:srgbClr val="000073"/>
              </a:solidFill>
              <a:latin typeface="+mj-lt"/>
            </a:endParaRPr>
          </a:p>
        </p:txBody>
      </p:sp>
      <p:pic>
        <p:nvPicPr>
          <p:cNvPr id="9" name="Imagen 9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6229404"/>
            <a:ext cx="573881" cy="610415"/>
          </a:xfrm>
          <a:prstGeom prst="rect">
            <a:avLst/>
          </a:prstGeom>
        </p:spPr>
      </p:pic>
      <p:pic>
        <p:nvPicPr>
          <p:cNvPr id="11" name="Imagen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255261"/>
            <a:ext cx="1758686" cy="569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778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720000" cy="6825188"/>
          </a:xfrm>
          <a:prstGeom prst="rect">
            <a:avLst/>
          </a:prstGeom>
          <a:solidFill>
            <a:srgbClr val="41A8DF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2" y="6152513"/>
            <a:ext cx="12191998" cy="720000"/>
          </a:xfrm>
          <a:prstGeom prst="rect">
            <a:avLst/>
          </a:prstGeom>
          <a:solidFill>
            <a:srgbClr val="000073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Triángulo isósceles 5"/>
          <p:cNvSpPr/>
          <p:nvPr/>
        </p:nvSpPr>
        <p:spPr>
          <a:xfrm rot="10800000">
            <a:off x="-4740" y="6137999"/>
            <a:ext cx="720000" cy="720000"/>
          </a:xfrm>
          <a:prstGeom prst="triangle">
            <a:avLst>
              <a:gd name="adj" fmla="val 99889"/>
            </a:avLst>
          </a:prstGeom>
          <a:solidFill>
            <a:srgbClr val="41A8DF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2831519" y="324679"/>
            <a:ext cx="7249036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dirty="0" smtClean="0">
                <a:ln w="0"/>
                <a:solidFill>
                  <a:srgbClr val="000073"/>
                </a:solidFill>
                <a:effectLst>
                  <a:reflection blurRad="6350" stA="53000" endA="300" endPos="35500" dir="5400000" sy="-90000" algn="bl" rotWithShape="0"/>
                </a:effectLst>
                <a:latin typeface="+mj-lt"/>
              </a:rPr>
              <a:t>Becas del Medico Pasante (</a:t>
            </a:r>
            <a:r>
              <a:rPr lang="es-ES" sz="3500" b="1" dirty="0" err="1" smtClean="0">
                <a:ln w="0"/>
                <a:solidFill>
                  <a:srgbClr val="000073"/>
                </a:solidFill>
                <a:effectLst>
                  <a:reflection blurRad="6350" stA="53000" endA="300" endPos="35500" dir="5400000" sy="-90000" algn="bl" rotWithShape="0"/>
                </a:effectLst>
                <a:latin typeface="+mj-lt"/>
              </a:rPr>
              <a:t>INPC</a:t>
            </a:r>
            <a:r>
              <a:rPr lang="es-ES" sz="3500" b="1" dirty="0" smtClean="0">
                <a:ln w="0"/>
                <a:solidFill>
                  <a:srgbClr val="000073"/>
                </a:solidFill>
                <a:effectLst>
                  <a:reflection blurRad="6350" stA="53000" endA="300" endPos="35500" dir="5400000" sy="-90000" algn="bl" rotWithShape="0"/>
                </a:effectLst>
                <a:latin typeface="+mj-lt"/>
              </a:rPr>
              <a:t>- Dólar) </a:t>
            </a:r>
          </a:p>
          <a:p>
            <a:pPr algn="ctr"/>
            <a:r>
              <a:rPr lang="es-ES" sz="3500" b="1" dirty="0" smtClean="0">
                <a:ln w="0"/>
                <a:solidFill>
                  <a:srgbClr val="000073"/>
                </a:solidFill>
                <a:effectLst>
                  <a:reflection blurRad="6350" stA="53000" endA="300" endPos="35500" dir="5400000" sy="-90000" algn="bl" rotWithShape="0"/>
                </a:effectLst>
                <a:latin typeface="+mj-lt"/>
              </a:rPr>
              <a:t>1991 - 2015</a:t>
            </a:r>
          </a:p>
        </p:txBody>
      </p:sp>
      <p:pic>
        <p:nvPicPr>
          <p:cNvPr id="9" name="Imagen 9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6229404"/>
            <a:ext cx="573881" cy="610415"/>
          </a:xfrm>
          <a:prstGeom prst="rect">
            <a:avLst/>
          </a:prstGeom>
        </p:spPr>
      </p:pic>
      <p:pic>
        <p:nvPicPr>
          <p:cNvPr id="11" name="Imagen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255261"/>
            <a:ext cx="1758686" cy="569522"/>
          </a:xfrm>
          <a:prstGeom prst="rect">
            <a:avLst/>
          </a:prstGeom>
        </p:spPr>
      </p:pic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370308"/>
              </p:ext>
            </p:extLst>
          </p:nvPr>
        </p:nvGraphicFramePr>
        <p:xfrm>
          <a:off x="938243" y="2145528"/>
          <a:ext cx="1103558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5834"/>
                <a:gridCol w="1294959"/>
                <a:gridCol w="1294959"/>
                <a:gridCol w="1294959"/>
                <a:gridCol w="1294959"/>
                <a:gridCol w="1294959"/>
                <a:gridCol w="1294959"/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1991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1996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2001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2006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2011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2015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Beca Mensual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$600.00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$ 750.00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$1,100.00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$1,100.00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$1,750.00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$3,000.00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Beca Anual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$10,200.00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$12,750.00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$18,700.00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$18,700.00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$29,750.00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$51,000.00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Beca Anual a Valores Constantes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$10,200.00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$4,336.00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$4,250.00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$3,603.00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$4,782.00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$7,093.00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INPC</a:t>
                      </a:r>
                      <a:r>
                        <a:rPr lang="es-MX" dirty="0" smtClean="0"/>
                        <a:t>./</a:t>
                      </a:r>
                      <a:r>
                        <a:rPr lang="es-MX" baseline="0" dirty="0" smtClean="0"/>
                        <a:t> Acumulado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1.00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2.74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4.40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5.19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6.22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7.19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Peso/ Dólar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$2.60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$7.57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$9.13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$10.83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$11.80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$18.35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7315200" y="6401522"/>
            <a:ext cx="47394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>
                <a:solidFill>
                  <a:schemeClr val="bg1"/>
                </a:solidFill>
              </a:rPr>
              <a:t>Fuente: SHCP, BANCOMEXT, INEGI, </a:t>
            </a:r>
            <a:r>
              <a:rPr lang="es-MX" sz="1200" dirty="0" err="1" smtClean="0">
                <a:solidFill>
                  <a:schemeClr val="bg1"/>
                </a:solidFill>
              </a:rPr>
              <a:t>IFAI</a:t>
            </a:r>
            <a:r>
              <a:rPr lang="es-MX" sz="1200" dirty="0" smtClean="0">
                <a:solidFill>
                  <a:schemeClr val="bg1"/>
                </a:solidFill>
              </a:rPr>
              <a:t> , </a:t>
            </a:r>
            <a:r>
              <a:rPr lang="es-MX" sz="1200" dirty="0" err="1" smtClean="0">
                <a:solidFill>
                  <a:schemeClr val="bg1"/>
                </a:solidFill>
              </a:rPr>
              <a:t>SSA</a:t>
            </a:r>
            <a:r>
              <a:rPr lang="es-MX" sz="1200" dirty="0" smtClean="0">
                <a:solidFill>
                  <a:schemeClr val="bg1"/>
                </a:solidFill>
              </a:rPr>
              <a:t>, IMSS</a:t>
            </a:r>
            <a:endParaRPr lang="es-MX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25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720000" cy="6825188"/>
          </a:xfrm>
          <a:prstGeom prst="rect">
            <a:avLst/>
          </a:prstGeom>
          <a:solidFill>
            <a:srgbClr val="41A8DF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2" y="6152513"/>
            <a:ext cx="12191998" cy="720000"/>
          </a:xfrm>
          <a:prstGeom prst="rect">
            <a:avLst/>
          </a:prstGeom>
          <a:solidFill>
            <a:srgbClr val="000073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Triángulo isósceles 5"/>
          <p:cNvSpPr/>
          <p:nvPr/>
        </p:nvSpPr>
        <p:spPr>
          <a:xfrm rot="10800000">
            <a:off x="-4740" y="6137999"/>
            <a:ext cx="720000" cy="720000"/>
          </a:xfrm>
          <a:prstGeom prst="triangle">
            <a:avLst>
              <a:gd name="adj" fmla="val 99889"/>
            </a:avLst>
          </a:prstGeom>
          <a:solidFill>
            <a:srgbClr val="41A8DF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2722004" y="293622"/>
            <a:ext cx="7468070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dirty="0" smtClean="0">
                <a:ln w="0"/>
                <a:solidFill>
                  <a:srgbClr val="000073"/>
                </a:solidFill>
                <a:effectLst>
                  <a:reflection blurRad="6350" stA="53000" endA="300" endPos="35500" dir="5400000" sy="-90000" algn="bl" rotWithShape="0"/>
                </a:effectLst>
                <a:latin typeface="+mj-lt"/>
              </a:rPr>
              <a:t>Becas y Prestaciones del Médico Pasante </a:t>
            </a:r>
          </a:p>
          <a:p>
            <a:pPr algn="ctr"/>
            <a:r>
              <a:rPr lang="es-ES" sz="3500" b="1" dirty="0" smtClean="0">
                <a:ln w="0"/>
                <a:solidFill>
                  <a:srgbClr val="000073"/>
                </a:solidFill>
                <a:effectLst>
                  <a:reflection blurRad="6350" stA="53000" endA="300" endPos="35500" dir="5400000" sy="-90000" algn="bl" rotWithShape="0"/>
                </a:effectLst>
                <a:latin typeface="+mj-lt"/>
              </a:rPr>
              <a:t>(1936-2015)</a:t>
            </a:r>
            <a:endParaRPr lang="es-ES" sz="3500" b="1" baseline="-25000" dirty="0">
              <a:ln w="0"/>
              <a:solidFill>
                <a:srgbClr val="000073"/>
              </a:solidFill>
              <a:effectLst>
                <a:reflection blurRad="6350" stA="53000" endA="300" endPos="35500" dir="5400000" sy="-90000" algn="bl" rotWithShape="0"/>
              </a:effectLst>
              <a:latin typeface="+mj-lt"/>
            </a:endParaRPr>
          </a:p>
        </p:txBody>
      </p:sp>
      <p:pic>
        <p:nvPicPr>
          <p:cNvPr id="9" name="Imagen 9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6229404"/>
            <a:ext cx="573881" cy="610415"/>
          </a:xfrm>
          <a:prstGeom prst="rect">
            <a:avLst/>
          </a:prstGeom>
        </p:spPr>
      </p:pic>
      <p:pic>
        <p:nvPicPr>
          <p:cNvPr id="11" name="Imagen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255261"/>
            <a:ext cx="1758686" cy="569522"/>
          </a:xfrm>
          <a:prstGeom prst="rect">
            <a:avLst/>
          </a:prstGeom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731308"/>
              </p:ext>
            </p:extLst>
          </p:nvPr>
        </p:nvGraphicFramePr>
        <p:xfrm>
          <a:off x="3868438" y="1874439"/>
          <a:ext cx="517585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0526"/>
                <a:gridCol w="1577662"/>
                <a:gridCol w="1577662"/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1936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2015</a:t>
                      </a:r>
                      <a:endParaRPr lang="es-MX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Beca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$90.00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$11,789.00</a:t>
                      </a:r>
                      <a:endParaRPr lang="es-MX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Traslados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4 Viajes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No</a:t>
                      </a:r>
                      <a:endParaRPr lang="es-MX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Alimentación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100%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14%</a:t>
                      </a:r>
                      <a:endParaRPr lang="es-MX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Alojamiento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100%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38%</a:t>
                      </a:r>
                      <a:endParaRPr lang="es-MX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Atención médica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Limitada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Limitada</a:t>
                      </a:r>
                      <a:endParaRPr lang="es-MX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Ayuda de bono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No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Si</a:t>
                      </a:r>
                      <a:endParaRPr lang="es-MX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Uniformes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No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70%</a:t>
                      </a:r>
                      <a:endParaRPr lang="es-MX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Seguro de vida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No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$ 500,000.00</a:t>
                      </a:r>
                      <a:endParaRPr lang="es-MX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7315200" y="6401522"/>
            <a:ext cx="47394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>
                <a:solidFill>
                  <a:schemeClr val="bg1"/>
                </a:solidFill>
              </a:rPr>
              <a:t>Fuente:  El S.S. UNAM, BANCOMEXT, INEGI, </a:t>
            </a:r>
            <a:r>
              <a:rPr lang="es-MX" sz="1200" dirty="0" err="1" smtClean="0">
                <a:solidFill>
                  <a:schemeClr val="bg1"/>
                </a:solidFill>
              </a:rPr>
              <a:t>SSA</a:t>
            </a:r>
            <a:r>
              <a:rPr lang="es-MX" sz="1200" dirty="0" smtClean="0">
                <a:solidFill>
                  <a:schemeClr val="bg1"/>
                </a:solidFill>
              </a:rPr>
              <a:t>, IMSS</a:t>
            </a:r>
            <a:endParaRPr lang="es-MX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68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</TotalTime>
  <Words>940</Words>
  <Application>Microsoft Macintosh PowerPoint</Application>
  <PresentationFormat>Panorámica</PresentationFormat>
  <Paragraphs>219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 Light</vt:lpstr>
      <vt:lpstr>Calibri</vt:lpstr>
      <vt:lpstr>Tema de Office</vt:lpstr>
      <vt:lpstr>V Congreso Internacional de  Educación Médica.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NACIONAL AUTÓNOMA  DE MÉXICO  FACULTAD DE MEDICINA</dc:title>
  <dc:creator>Elvis Fragoso Alcalá</dc:creator>
  <cp:lastModifiedBy>Elvis Fragoso Alcalá</cp:lastModifiedBy>
  <cp:revision>82</cp:revision>
  <cp:lastPrinted>2016-06-02T20:41:08Z</cp:lastPrinted>
  <dcterms:created xsi:type="dcterms:W3CDTF">2016-04-16T18:48:12Z</dcterms:created>
  <dcterms:modified xsi:type="dcterms:W3CDTF">2016-06-17T16:15:26Z</dcterms:modified>
</cp:coreProperties>
</file>