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3" r:id="rId2"/>
    <p:sldMasterId id="2147483751" r:id="rId3"/>
    <p:sldMasterId id="2147483756" r:id="rId4"/>
    <p:sldMasterId id="2147483765" r:id="rId5"/>
    <p:sldMasterId id="2147483774" r:id="rId6"/>
    <p:sldMasterId id="2147483783" r:id="rId7"/>
    <p:sldMasterId id="2147483792" r:id="rId8"/>
    <p:sldMasterId id="2147483801" r:id="rId9"/>
    <p:sldMasterId id="2147483848" r:id="rId10"/>
    <p:sldMasterId id="2147483861" r:id="rId11"/>
  </p:sldMasterIdLst>
  <p:notesMasterIdLst>
    <p:notesMasterId r:id="rId30"/>
  </p:notesMasterIdLst>
  <p:sldIdLst>
    <p:sldId id="309" r:id="rId12"/>
    <p:sldId id="333" r:id="rId13"/>
    <p:sldId id="322" r:id="rId14"/>
    <p:sldId id="321" r:id="rId15"/>
    <p:sldId id="320" r:id="rId16"/>
    <p:sldId id="260" r:id="rId17"/>
    <p:sldId id="274" r:id="rId18"/>
    <p:sldId id="291" r:id="rId19"/>
    <p:sldId id="329" r:id="rId20"/>
    <p:sldId id="330" r:id="rId21"/>
    <p:sldId id="332" r:id="rId22"/>
    <p:sldId id="288" r:id="rId23"/>
    <p:sldId id="299" r:id="rId24"/>
    <p:sldId id="334" r:id="rId25"/>
    <p:sldId id="335" r:id="rId26"/>
    <p:sldId id="257" r:id="rId27"/>
    <p:sldId id="310" r:id="rId28"/>
    <p:sldId id="31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94660"/>
  </p:normalViewPr>
  <p:slideViewPr>
    <p:cSldViewPr snapToGrid="0" snapToObjects="1" showGuides="1">
      <p:cViewPr>
        <p:scale>
          <a:sx n="60" d="100"/>
          <a:sy n="60" d="100"/>
        </p:scale>
        <p:origin x="-780" y="-2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BDC99-C4B9-499F-B3F8-1B003FF9D288}" type="datetimeFigureOut">
              <a:rPr lang="en-CA" smtClean="0"/>
              <a:t>17/06/2016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4B6AF-1919-4AE0-8266-8661DC54D3F0}" type="slidenum">
              <a:rPr lang="en-CA" smtClean="0"/>
              <a:t>‹Nº›</a:t>
            </a:fld>
            <a:endParaRPr lang="en-CA"/>
          </a:p>
        </p:txBody>
      </p:sp>
    </p:spTree>
    <p:extLst>
      <p:ext uri="{BB962C8B-B14F-4D97-AF65-F5344CB8AC3E}">
        <p14:creationId xmlns:p14="http://schemas.microsoft.com/office/powerpoint/2010/main" val="228338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t>LÉGENDE</a:t>
            </a:r>
          </a:p>
          <a:p>
            <a:endParaRPr lang="fr-CA" altLang="en-US" smtClean="0"/>
          </a:p>
          <a:p>
            <a:r>
              <a:rPr lang="fr-CA" altLang="en-US" smtClean="0"/>
              <a:t>Campus principaux</a:t>
            </a:r>
          </a:p>
          <a:p>
            <a:r>
              <a:rPr lang="fr-CA" altLang="en-US" smtClean="0"/>
              <a:t>Campus satellites</a:t>
            </a:r>
          </a:p>
          <a:p>
            <a:r>
              <a:rPr lang="fr-CA" altLang="en-US" smtClean="0"/>
              <a:t>Emplacements d’enseignement clinique</a:t>
            </a:r>
          </a:p>
          <a:p>
            <a:endParaRPr lang="en-US" altLang="en-US" smtClean="0"/>
          </a:p>
          <a:p>
            <a:endParaRPr lang="en-US" altLang="en-US" smtClean="0"/>
          </a:p>
          <a:p>
            <a:r>
              <a:rPr lang="en-US" altLang="en-US" smtClean="0"/>
              <a:t>Taken from AFMC report “Mapping UGME in Canada” 2010</a:t>
            </a:r>
          </a:p>
          <a:p>
            <a:r>
              <a:rPr lang="en-US" altLang="en-US" smtClean="0"/>
              <a:t>Shows the scope of DME practices across Canada </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8F36CDD-CFB7-4C42-B045-BBBD4EB35FB2}" type="slidenum">
              <a:rPr lang="en-US" altLang="en-US" smtClean="0">
                <a:solidFill>
                  <a:srgbClr val="000000"/>
                </a:solidFill>
              </a:rPr>
              <a:pPr eaLnBrk="1" hangingPunct="1"/>
              <a:t>11</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720523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4294131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2563589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574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905000"/>
            <a:ext cx="3238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34950916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6792970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8838119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28577058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5829744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8780681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9957197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071563"/>
            <a:ext cx="1657350" cy="525303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57400" y="1071563"/>
            <a:ext cx="4819650" cy="5253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sz="1000">
                <a:latin typeface="Times" pitchFamily="18" charset="0"/>
              </a:defRPr>
            </a:lvl1pPr>
          </a:lstStyle>
          <a:p>
            <a:pPr>
              <a:defRPr/>
            </a:pPr>
            <a:r>
              <a:rPr lang="en-US">
                <a:solidFill>
                  <a:srgbClr val="FFFFFF"/>
                </a:solidFill>
              </a:rPr>
              <a:t>Footer</a:t>
            </a:r>
            <a:r>
              <a:rPr lang="en-US" sz="2400">
                <a:solidFill>
                  <a:srgbClr val="000000"/>
                </a:solidFill>
              </a:rPr>
              <a:t> </a:t>
            </a:r>
          </a:p>
          <a:p>
            <a:pPr>
              <a:defRPr/>
            </a:pPr>
            <a:endParaRPr lang="en-US">
              <a:solidFill>
                <a:srgbClr val="FFFFFF"/>
              </a:solidFill>
            </a:endParaRPr>
          </a:p>
        </p:txBody>
      </p:sp>
    </p:spTree>
    <p:extLst>
      <p:ext uri="{BB962C8B-B14F-4D97-AF65-F5344CB8AC3E}">
        <p14:creationId xmlns:p14="http://schemas.microsoft.com/office/powerpoint/2010/main" val="11484603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5542297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FFFFF"/>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0663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277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0"/>
            <a:ext cx="7772400" cy="1470025"/>
          </a:xfrm>
          <a:noFill/>
          <a:effectLst/>
        </p:spPr>
        <p:txBody>
          <a:bodyPr>
            <a:normAutofit/>
          </a:bodyPr>
          <a:lstStyle>
            <a:lvl1pPr algn="ctr">
              <a:defRPr sz="4400" cap="none" baseline="0">
                <a:solidFill>
                  <a:srgbClr val="0054A4"/>
                </a:solidFill>
                <a:effectLst/>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3554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7" name="Straight Connector 7"/>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normAutofit/>
          </a:bodyPr>
          <a:lstStyle>
            <a:lvl1pPr algn="l">
              <a:defRPr sz="3600" cap="none" baseline="0">
                <a:latin typeface="Trebuchet MS"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24000"/>
            <a:ext cx="8305800" cy="48006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1406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7" name="Rectangle 7"/>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8" name="Straight Connector 8"/>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9385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1295400"/>
            <a:ext cx="9144000" cy="0"/>
          </a:xfrm>
          <a:prstGeom prst="line">
            <a:avLst/>
          </a:prstGeom>
          <a:ln w="25400">
            <a:solidFill>
              <a:srgbClr val="F1CB00"/>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553200"/>
            <a:ext cx="9144000" cy="304800"/>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800">
              <a:solidFill>
                <a:srgbClr val="FCEE1E"/>
              </a:solidFill>
            </a:endParaRPr>
          </a:p>
        </p:txBody>
      </p:sp>
      <p:cxnSp>
        <p:nvCxnSpPr>
          <p:cNvPr id="6" name="Straight Connector 5"/>
          <p:cNvCxnSpPr/>
          <p:nvPr userDrawn="1"/>
        </p:nvCxnSpPr>
        <p:spPr>
          <a:xfrm>
            <a:off x="0" y="6553200"/>
            <a:ext cx="9144000" cy="0"/>
          </a:xfrm>
          <a:prstGeom prst="line">
            <a:avLst/>
          </a:prstGeom>
          <a:ln w="63500">
            <a:solidFill>
              <a:srgbClr val="F1CB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71600"/>
            <a:ext cx="9144000" cy="0"/>
          </a:xfrm>
          <a:prstGeom prst="line">
            <a:avLst/>
          </a:prstGeom>
          <a:ln w="25400">
            <a:solidFill>
              <a:srgbClr val="0054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00200" y="0"/>
            <a:ext cx="7543800" cy="1295400"/>
          </a:xfrm>
          <a:noFill/>
          <a:effectLst/>
        </p:spPr>
        <p:txBody>
          <a:bodyPr/>
          <a:lstStyle>
            <a:lvl1pPr algn="l">
              <a:defRPr cap="none" baseline="0">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51805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1973647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t>17/06/2016</a:t>
            </a:fld>
            <a:endParaRPr lang="en-CA"/>
          </a:p>
        </p:txBody>
      </p:sp>
      <p:sp>
        <p:nvSpPr>
          <p:cNvPr id="5" name="Footer Placeholder 4"/>
          <p:cNvSpPr>
            <a:spLocks noGrp="1"/>
          </p:cNvSpPr>
          <p:nvPr>
            <p:ph type="ftr" sz="quarter" idx="11"/>
          </p:nvPr>
        </p:nvSpPr>
        <p:spPr>
          <a:xfrm>
            <a:off x="3124200" y="6383244"/>
            <a:ext cx="2895600" cy="365125"/>
          </a:xfrm>
        </p:spPr>
        <p:txBody>
          <a:bodyPr/>
          <a:lstStyle/>
          <a:p>
            <a:endParaRPr lang="en-CA" dirty="0"/>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t>‹Nº›</a:t>
            </a:fld>
            <a:endParaRPr lang="en-CA"/>
          </a:p>
        </p:txBody>
      </p:sp>
    </p:spTree>
    <p:extLst>
      <p:ext uri="{BB962C8B-B14F-4D97-AF65-F5344CB8AC3E}">
        <p14:creationId xmlns:p14="http://schemas.microsoft.com/office/powerpoint/2010/main" val="41822228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56106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843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Rectangle 4"/>
          <p:cNvSpPr>
            <a:spLocks noGrp="1" noChangeArrowheads="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GB"/>
          </a:p>
        </p:txBody>
      </p:sp>
      <p:sp>
        <p:nvSpPr>
          <p:cNvPr id="8" name="Rectangle 6"/>
          <p:cNvSpPr>
            <a:spLocks noGrp="1" noChangeArrowheads="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6BF179BD-CBFE-4030-B946-EA5D83ABF810}" type="slidenum">
              <a:rPr lang="en-US"/>
              <a:pPr>
                <a:defRPr/>
              </a:pPr>
              <a:t>‹Nº›</a:t>
            </a:fld>
            <a:endParaRPr lang="en-US"/>
          </a:p>
        </p:txBody>
      </p:sp>
    </p:spTree>
    <p:extLst>
      <p:ext uri="{BB962C8B-B14F-4D97-AF65-F5344CB8AC3E}">
        <p14:creationId xmlns:p14="http://schemas.microsoft.com/office/powerpoint/2010/main" val="2059443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2"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23102917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47868402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 y="0"/>
            <a:ext cx="9138241" cy="6857999"/>
          </a:xfrm>
          <a:prstGeom prst="rect">
            <a:avLst/>
          </a:prstGeom>
        </p:spPr>
      </p:pic>
      <p:sp>
        <p:nvSpPr>
          <p:cNvPr id="2" name="Title 1"/>
          <p:cNvSpPr>
            <a:spLocks noGrp="1"/>
          </p:cNvSpPr>
          <p:nvPr>
            <p:ph type="ctrTitle"/>
          </p:nvPr>
        </p:nvSpPr>
        <p:spPr>
          <a:xfrm>
            <a:off x="685800" y="2130425"/>
            <a:ext cx="7772400" cy="1470025"/>
          </a:xfrm>
        </p:spPr>
        <p:txBody>
          <a:bodyPr/>
          <a:lstStyle>
            <a:lvl1pPr>
              <a:defRPr lang="en-US" sz="4400" kern="1200" dirty="0" smtClean="0">
                <a:solidFill>
                  <a:schemeClr val="bg1"/>
                </a:solidFill>
                <a:latin typeface="+mj-lt"/>
                <a:ea typeface="+mj-ea"/>
                <a:cs typeface="+mj-cs"/>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CA" sz="3200" i="1" kern="1200" dirty="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3" hasCustomPrompt="1"/>
          </p:nvPr>
        </p:nvSpPr>
        <p:spPr>
          <a:xfrm>
            <a:off x="2209800" y="4724213"/>
            <a:ext cx="4701988" cy="914400"/>
          </a:xfrm>
        </p:spPr>
        <p:txBody>
          <a:bodyPr>
            <a:normAutofit/>
          </a:bodyPr>
          <a:lstStyle>
            <a:lvl1pPr marL="0" indent="0" algn="ctr">
              <a:buNone/>
              <a:defRPr lang="en-CA" sz="2000" kern="1200" dirty="0">
                <a:solidFill>
                  <a:srgbClr val="FFFFFF"/>
                </a:solidFill>
                <a:latin typeface="+mn-lt"/>
                <a:ea typeface="+mn-ea"/>
                <a:cs typeface="+mn-cs"/>
              </a:defRPr>
            </a:lvl1pPr>
          </a:lstStyle>
          <a:p>
            <a:pPr lvl="0"/>
            <a:r>
              <a:rPr lang="en-CA" dirty="0" smtClean="0"/>
              <a:t>Sub </a:t>
            </a:r>
            <a:r>
              <a:rPr lang="en-CA" dirty="0" err="1" smtClean="0"/>
              <a:t>sub</a:t>
            </a:r>
            <a:r>
              <a:rPr lang="en-CA" dirty="0" smtClean="0"/>
              <a:t> titles if needed</a:t>
            </a:r>
            <a:endParaRPr lang="en-CA" dirty="0"/>
          </a:p>
        </p:txBody>
      </p:sp>
      <p:pic>
        <p:nvPicPr>
          <p:cNvPr id="10" name="Picture 9" descr="afmc_bilingual_logo_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0386" y="314663"/>
            <a:ext cx="4400200" cy="1012996"/>
          </a:xfrm>
          <a:prstGeom prst="rect">
            <a:avLst/>
          </a:prstGeom>
        </p:spPr>
      </p:pic>
    </p:spTree>
    <p:extLst>
      <p:ext uri="{BB962C8B-B14F-4D97-AF65-F5344CB8AC3E}">
        <p14:creationId xmlns:p14="http://schemas.microsoft.com/office/powerpoint/2010/main" val="31451382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1143000"/>
          </a:xfrm>
        </p:spPr>
        <p:txBody>
          <a:bodyPr/>
          <a:lstStyle>
            <a:lvl1pPr>
              <a:defRPr lang="en-US" sz="4400" kern="1200" dirty="0" smtClean="0">
                <a:solidFill>
                  <a:srgbClr val="FFFFFF"/>
                </a:solidFill>
                <a:latin typeface="+mj-lt"/>
                <a:ea typeface="+mj-ea"/>
                <a:cs typeface="+mj-cs"/>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83244"/>
            <a:ext cx="2133600" cy="365125"/>
          </a:xfrm>
        </p:spPr>
        <p:txBody>
          <a:body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11"/>
          </p:nvPr>
        </p:nvSpPr>
        <p:spPr>
          <a:xfrm>
            <a:off x="3124200" y="6383244"/>
            <a:ext cx="2895600" cy="365125"/>
          </a:xfrm>
        </p:spPr>
        <p:txBody>
          <a:bodyPr/>
          <a:lstStyle/>
          <a:p>
            <a:endParaRPr lang="en-CA" dirty="0">
              <a:solidFill>
                <a:prstClr val="black">
                  <a:tint val="75000"/>
                </a:prstClr>
              </a:solidFill>
            </a:endParaRPr>
          </a:p>
        </p:txBody>
      </p:sp>
      <p:sp>
        <p:nvSpPr>
          <p:cNvPr id="9"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spTree>
    <p:extLst>
      <p:ext uri="{BB962C8B-B14F-4D97-AF65-F5344CB8AC3E}">
        <p14:creationId xmlns:p14="http://schemas.microsoft.com/office/powerpoint/2010/main" val="17089466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9345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71351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7596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6603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8046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57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57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4F65FEE-7295-4979-A303-CE853100A60D}"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363167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2F540CF-9E55-4003-A670-4BF9D065055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82241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ABC3085-32D6-48AD-AFE1-2E2E62EABD4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951766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524DB57B-9CDE-4339-9A00-0F4C1F754A1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578227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984E63F-D8E2-4E95-9031-185B1FCE422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63922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875EAB1C-1F08-44BA-8D0B-803FC27094E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37886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08002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A4480159-C518-4997-B8CA-144235CC0A27}"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46777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C51D5A72-1E17-471F-9D86-D6E0300EE10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288419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DF2ED23-8540-4437-8012-19E068C3A547}"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809487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A27A94-7A58-4DC2-ABDA-7DBAEE4C4BE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621116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BD271CDD-4776-4FA0-96B6-5D0255FEC1C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945798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6793356-78F3-4F1D-AAE0-F5A649148B3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1574940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57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57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4F65FEE-7295-4979-A303-CE853100A60D}"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85249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2F540CF-9E55-4003-A670-4BF9D065055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137156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ABC3085-32D6-48AD-AFE1-2E2E62EABD4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155037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524DB57B-9CDE-4339-9A00-0F4C1F754A1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869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AFMC_PMS_r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9838" y="476250"/>
            <a:ext cx="152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95139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984E63F-D8E2-4E95-9031-185B1FCE422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458915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875EAB1C-1F08-44BA-8D0B-803FC27094E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236135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A4480159-C518-4997-B8CA-144235CC0A27}"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050755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C51D5A72-1E17-471F-9D86-D6E0300EE10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967081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DF2ED23-8540-4437-8012-19E068C3A547}"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124766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A27A94-7A58-4DC2-ABDA-7DBAEE4C4BE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976137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BD271CDD-4776-4FA0-96B6-5D0255FEC1C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30783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6793356-78F3-4F1D-AAE0-F5A649148B3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31083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10.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1.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emf"/><Relationship Id="rId5" Type="http://schemas.openxmlformats.org/officeDocument/2006/relationships/slideLayout" Target="../slideLayouts/slideLayout29.xml"/><Relationship Id="rId10" Type="http://schemas.openxmlformats.org/officeDocument/2006/relationships/image" Target="../media/image1.jp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emf"/><Relationship Id="rId5" Type="http://schemas.openxmlformats.org/officeDocument/2006/relationships/slideLayout" Target="../slideLayouts/slideLayout37.xml"/><Relationship Id="rId10" Type="http://schemas.openxmlformats.org/officeDocument/2006/relationships/image" Target="../media/image1.jp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emf"/><Relationship Id="rId5" Type="http://schemas.openxmlformats.org/officeDocument/2006/relationships/slideLayout" Target="../slideLayouts/slideLayout45.xml"/><Relationship Id="rId10" Type="http://schemas.openxmlformats.org/officeDocument/2006/relationships/image" Target="../media/image1.jp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emf"/><Relationship Id="rId5" Type="http://schemas.openxmlformats.org/officeDocument/2006/relationships/slideLayout" Target="../slideLayouts/slideLayout53.xml"/><Relationship Id="rId10" Type="http://schemas.openxmlformats.org/officeDocument/2006/relationships/image" Target="../media/image1.jpg"/><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2.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jpg"/><Relationship Id="rId5" Type="http://schemas.openxmlformats.org/officeDocument/2006/relationships/slideLayout" Target="../slideLayouts/slideLayout61.xml"/><Relationship Id="rId10" Type="http://schemas.openxmlformats.org/officeDocument/2006/relationships/theme" Target="../theme/theme8.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emf"/><Relationship Id="rId5" Type="http://schemas.openxmlformats.org/officeDocument/2006/relationships/slideLayout" Target="../slideLayouts/slideLayout70.xml"/><Relationship Id="rId10" Type="http://schemas.openxmlformats.org/officeDocument/2006/relationships/image" Target="../media/image1.jpg"/><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t>17/06/2016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t>‹Nº›</a:t>
            </a:fld>
            <a:endParaRPr lang="en-CA"/>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1549328540"/>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71" r:id="rId3"/>
    <p:sldLayoutId id="2147483660" r:id="rId4"/>
    <p:sldLayoutId id="2147483672" r:id="rId5"/>
    <p:sldLayoutId id="2147483656" r:id="rId6"/>
    <p:sldLayoutId id="2147483657" r:id="rId7"/>
    <p:sldLayoutId id="214748365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27" name="Group 3"/>
          <p:cNvGrpSpPr>
            <a:grpSpLocks/>
          </p:cNvGrpSpPr>
          <p:nvPr/>
        </p:nvGrpSpPr>
        <p:grpSpPr bwMode="auto">
          <a:xfrm>
            <a:off x="3175" y="4267200"/>
            <a:ext cx="9140825" cy="2590800"/>
            <a:chOff x="2" y="2688"/>
            <a:chExt cx="5758" cy="1632"/>
          </a:xfrm>
        </p:grpSpPr>
        <p:sp>
          <p:nvSpPr>
            <p:cNvPr id="1146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34" name="Group 5"/>
            <p:cNvGrpSpPr>
              <a:grpSpLocks/>
            </p:cNvGrpSpPr>
            <p:nvPr userDrawn="1"/>
          </p:nvGrpSpPr>
          <p:grpSpPr bwMode="auto">
            <a:xfrm>
              <a:off x="3528" y="3715"/>
              <a:ext cx="792" cy="521"/>
              <a:chOff x="3527" y="3715"/>
              <a:chExt cx="792" cy="521"/>
            </a:xfrm>
          </p:grpSpPr>
          <p:sp>
            <p:nvSpPr>
              <p:cNvPr id="1146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147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147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7" name="Group 54"/>
            <p:cNvGrpSpPr>
              <a:grpSpLocks/>
            </p:cNvGrpSpPr>
            <p:nvPr userDrawn="1"/>
          </p:nvGrpSpPr>
          <p:grpSpPr bwMode="auto">
            <a:xfrm>
              <a:off x="5280" y="3024"/>
              <a:ext cx="425" cy="258"/>
              <a:chOff x="5280" y="3024"/>
              <a:chExt cx="425" cy="258"/>
            </a:xfrm>
          </p:grpSpPr>
          <p:sp>
            <p:nvSpPr>
              <p:cNvPr id="1147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45" name="Group 62"/>
              <p:cNvGrpSpPr>
                <a:grpSpLocks/>
              </p:cNvGrpSpPr>
              <p:nvPr/>
            </p:nvGrpSpPr>
            <p:grpSpPr bwMode="auto">
              <a:xfrm>
                <a:off x="5381" y="3085"/>
                <a:ext cx="227" cy="132"/>
                <a:chOff x="5381" y="3085"/>
                <a:chExt cx="227" cy="132"/>
              </a:xfrm>
            </p:grpSpPr>
            <p:sp>
              <p:nvSpPr>
                <p:cNvPr id="1147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47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7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itchFamily="34" charset="0"/>
                <a:ea typeface="ＭＳ Ｐゴシック" pitchFamily="34" charset="-128"/>
              </a:defRPr>
            </a:lvl1pPr>
          </a:lstStyle>
          <a:p>
            <a:pPr defTabSz="914400" fontAlgn="base">
              <a:spcBef>
                <a:spcPct val="0"/>
              </a:spcBef>
              <a:spcAft>
                <a:spcPct val="0"/>
              </a:spcAft>
              <a:defRPr/>
            </a:pPr>
            <a:fld id="{B873370D-6005-48CC-99D8-EC2CB74857E6}" type="slidenum">
              <a:rPr lang="en-US">
                <a:solidFill>
                  <a:srgbClr val="FFFFFF"/>
                </a:solidFill>
              </a:rPr>
              <a:pPr defTabSz="914400" fontAlgn="base">
                <a:spcBef>
                  <a:spcPct val="0"/>
                </a:spcBef>
                <a:spcAft>
                  <a:spcPct val="0"/>
                </a:spcAft>
                <a:defRPr/>
              </a:pPr>
              <a:t>‹Nº›</a:t>
            </a:fld>
            <a:endParaRPr lang="en-US">
              <a:solidFill>
                <a:srgbClr val="FFFFFF"/>
              </a:solidFill>
            </a:endParaRPr>
          </a:p>
        </p:txBody>
      </p:sp>
    </p:spTree>
    <p:extLst>
      <p:ext uri="{BB962C8B-B14F-4D97-AF65-F5344CB8AC3E}">
        <p14:creationId xmlns:p14="http://schemas.microsoft.com/office/powerpoint/2010/main" val="4042488125"/>
      </p:ext>
    </p:extLst>
  </p:cSld>
  <p:clrMap bg1="dk2" tx1="lt1" bg2="dk1"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27" name="Group 3"/>
          <p:cNvGrpSpPr>
            <a:grpSpLocks/>
          </p:cNvGrpSpPr>
          <p:nvPr/>
        </p:nvGrpSpPr>
        <p:grpSpPr bwMode="auto">
          <a:xfrm>
            <a:off x="3175" y="4267200"/>
            <a:ext cx="9140825" cy="2590800"/>
            <a:chOff x="2" y="2688"/>
            <a:chExt cx="5758" cy="1632"/>
          </a:xfrm>
        </p:grpSpPr>
        <p:sp>
          <p:nvSpPr>
            <p:cNvPr id="1146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34" name="Group 5"/>
            <p:cNvGrpSpPr>
              <a:grpSpLocks/>
            </p:cNvGrpSpPr>
            <p:nvPr userDrawn="1"/>
          </p:nvGrpSpPr>
          <p:grpSpPr bwMode="auto">
            <a:xfrm>
              <a:off x="3528" y="3715"/>
              <a:ext cx="792" cy="521"/>
              <a:chOff x="3527" y="3715"/>
              <a:chExt cx="792" cy="521"/>
            </a:xfrm>
          </p:grpSpPr>
          <p:sp>
            <p:nvSpPr>
              <p:cNvPr id="1146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6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147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147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nvGrpSpPr>
            <p:cNvPr id="1037" name="Group 54"/>
            <p:cNvGrpSpPr>
              <a:grpSpLocks/>
            </p:cNvGrpSpPr>
            <p:nvPr userDrawn="1"/>
          </p:nvGrpSpPr>
          <p:grpSpPr bwMode="auto">
            <a:xfrm>
              <a:off x="5280" y="3024"/>
              <a:ext cx="425" cy="258"/>
              <a:chOff x="5280" y="3024"/>
              <a:chExt cx="425" cy="258"/>
            </a:xfrm>
          </p:grpSpPr>
          <p:sp>
            <p:nvSpPr>
              <p:cNvPr id="1147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nvGrpSpPr>
              <p:cNvPr id="1045" name="Group 62"/>
              <p:cNvGrpSpPr>
                <a:grpSpLocks/>
              </p:cNvGrpSpPr>
              <p:nvPr/>
            </p:nvGrpSpPr>
            <p:grpSpPr bwMode="auto">
              <a:xfrm>
                <a:off x="5381" y="3085"/>
                <a:ext cx="227" cy="132"/>
                <a:chOff x="5381" y="3085"/>
                <a:chExt cx="227" cy="132"/>
              </a:xfrm>
            </p:grpSpPr>
            <p:sp>
              <p:nvSpPr>
                <p:cNvPr id="1147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sp>
              <p:nvSpPr>
                <p:cNvPr id="1147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sz="3600">
                    <a:solidFill>
                      <a:srgbClr val="CCECFF"/>
                    </a:solidFill>
                    <a:effectLst>
                      <a:outerShdw blurRad="38100" dist="38100" dir="2700000" algn="tl">
                        <a:srgbClr val="000000">
                          <a:alpha val="43137"/>
                        </a:srgbClr>
                      </a:outerShdw>
                    </a:effectLst>
                    <a:latin typeface="Comic Sans MS" pitchFamily="66" charset="0"/>
                    <a:ea typeface="MS PGothic" pitchFamily="34" charset="-128"/>
                  </a:endParaRPr>
                </a:p>
              </p:txBody>
            </p:sp>
          </p:grpSp>
        </p:grpSp>
      </p:grpSp>
      <p:sp>
        <p:nvSpPr>
          <p:cNvPr id="1147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7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mn-lt"/>
                <a:ea typeface="+mn-ea"/>
              </a:defRPr>
            </a:lvl1pPr>
          </a:lstStyle>
          <a:p>
            <a:pPr defTabSz="914400" fontAlgn="base">
              <a:spcBef>
                <a:spcPct val="0"/>
              </a:spcBef>
              <a:spcAft>
                <a:spcPct val="0"/>
              </a:spcAft>
              <a:defRPr/>
            </a:pPr>
            <a:endParaRPr lang="en-US">
              <a:solidFill>
                <a:srgbClr val="FFFFFF"/>
              </a:solidFill>
            </a:endParaRPr>
          </a:p>
        </p:txBody>
      </p:sp>
      <p:sp>
        <p:nvSpPr>
          <p:cNvPr id="1147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itchFamily="34" charset="0"/>
                <a:ea typeface="ＭＳ Ｐゴシック" pitchFamily="34" charset="-128"/>
              </a:defRPr>
            </a:lvl1pPr>
          </a:lstStyle>
          <a:p>
            <a:pPr defTabSz="914400" fontAlgn="base">
              <a:spcBef>
                <a:spcPct val="0"/>
              </a:spcBef>
              <a:spcAft>
                <a:spcPct val="0"/>
              </a:spcAft>
              <a:defRPr/>
            </a:pPr>
            <a:fld id="{B873370D-6005-48CC-99D8-EC2CB74857E6}" type="slidenum">
              <a:rPr lang="en-US">
                <a:solidFill>
                  <a:srgbClr val="FFFFFF"/>
                </a:solidFill>
              </a:rPr>
              <a:pPr defTabSz="914400" fontAlgn="base">
                <a:spcBef>
                  <a:spcPct val="0"/>
                </a:spcBef>
                <a:spcAft>
                  <a:spcPct val="0"/>
                </a:spcAft>
                <a:defRPr/>
              </a:pPr>
              <a:t>‹Nº›</a:t>
            </a:fld>
            <a:endParaRPr lang="en-US">
              <a:solidFill>
                <a:srgbClr val="FFFFFF"/>
              </a:solidFill>
            </a:endParaRPr>
          </a:p>
        </p:txBody>
      </p:sp>
    </p:spTree>
    <p:extLst>
      <p:ext uri="{BB962C8B-B14F-4D97-AF65-F5344CB8AC3E}">
        <p14:creationId xmlns:p14="http://schemas.microsoft.com/office/powerpoint/2010/main" val="3453270816"/>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376238"/>
            <a:ext cx="91519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2057400" y="1071563"/>
            <a:ext cx="6629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2057400" y="1905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8" name="Rectangle 16"/>
          <p:cNvSpPr>
            <a:spLocks noGrp="1" noChangeArrowheads="1"/>
          </p:cNvSpPr>
          <p:nvPr>
            <p:ph type="dt" sz="half" idx="2"/>
          </p:nvPr>
        </p:nvSpPr>
        <p:spPr bwMode="auto">
          <a:xfrm>
            <a:off x="2286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eaLnBrk="0" fontAlgn="base" hangingPunct="0">
              <a:spcBef>
                <a:spcPct val="0"/>
              </a:spcBef>
              <a:spcAft>
                <a:spcPct val="0"/>
              </a:spcAft>
              <a:defRPr/>
            </a:pPr>
            <a:endParaRPr lang="en-US">
              <a:solidFill>
                <a:srgbClr val="FFFFFF"/>
              </a:solidFill>
              <a:latin typeface="Times" pitchFamily="18" charset="0"/>
            </a:endParaRPr>
          </a:p>
        </p:txBody>
      </p:sp>
      <p:sp>
        <p:nvSpPr>
          <p:cNvPr id="3089" name="Rectangle 17"/>
          <p:cNvSpPr>
            <a:spLocks noGrp="1" noChangeArrowheads="1"/>
          </p:cNvSpPr>
          <p:nvPr>
            <p:ph type="ftr" sz="quarter" idx="3"/>
          </p:nvPr>
        </p:nvSpPr>
        <p:spPr bwMode="auto">
          <a:xfrm>
            <a:off x="1981200" y="6553200"/>
            <a:ext cx="670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defTabSz="914400" eaLnBrk="0" fontAlgn="base" hangingPunct="0">
              <a:spcBef>
                <a:spcPct val="0"/>
              </a:spcBef>
              <a:spcAft>
                <a:spcPct val="0"/>
              </a:spcAft>
              <a:defRPr/>
            </a:pPr>
            <a:r>
              <a:rPr lang="en-US">
                <a:solidFill>
                  <a:srgbClr val="FFFFFF"/>
                </a:solidFill>
              </a:rPr>
              <a:t>Footer</a:t>
            </a:r>
            <a:r>
              <a:rPr lang="en-US" sz="2400">
                <a:solidFill>
                  <a:srgbClr val="FFFFFF"/>
                </a:solidFill>
              </a:rPr>
              <a:t> </a:t>
            </a:r>
          </a:p>
          <a:p>
            <a:pPr defTabSz="914400"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4997851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l" rtl="0" eaLnBrk="0" fontAlgn="base" hangingPunct="0">
        <a:spcBef>
          <a:spcPct val="0"/>
        </a:spcBef>
        <a:spcAft>
          <a:spcPct val="0"/>
        </a:spcAft>
        <a:defRPr sz="3600">
          <a:solidFill>
            <a:srgbClr val="B71234"/>
          </a:solidFill>
          <a:latin typeface="+mj-lt"/>
          <a:ea typeface="+mj-ea"/>
          <a:cs typeface="+mj-cs"/>
        </a:defRPr>
      </a:lvl1pPr>
      <a:lvl2pPr algn="l" rtl="0" eaLnBrk="0" fontAlgn="base" hangingPunct="0">
        <a:spcBef>
          <a:spcPct val="0"/>
        </a:spcBef>
        <a:spcAft>
          <a:spcPct val="0"/>
        </a:spcAft>
        <a:defRPr sz="3600">
          <a:solidFill>
            <a:srgbClr val="B71234"/>
          </a:solidFill>
          <a:latin typeface="Helvetica" pitchFamily="34" charset="0"/>
        </a:defRPr>
      </a:lvl2pPr>
      <a:lvl3pPr algn="l" rtl="0" eaLnBrk="0" fontAlgn="base" hangingPunct="0">
        <a:spcBef>
          <a:spcPct val="0"/>
        </a:spcBef>
        <a:spcAft>
          <a:spcPct val="0"/>
        </a:spcAft>
        <a:defRPr sz="3600">
          <a:solidFill>
            <a:srgbClr val="B71234"/>
          </a:solidFill>
          <a:latin typeface="Helvetica" pitchFamily="34" charset="0"/>
        </a:defRPr>
      </a:lvl3pPr>
      <a:lvl4pPr algn="l" rtl="0" eaLnBrk="0" fontAlgn="base" hangingPunct="0">
        <a:spcBef>
          <a:spcPct val="0"/>
        </a:spcBef>
        <a:spcAft>
          <a:spcPct val="0"/>
        </a:spcAft>
        <a:defRPr sz="3600">
          <a:solidFill>
            <a:srgbClr val="B71234"/>
          </a:solidFill>
          <a:latin typeface="Helvetica" pitchFamily="34" charset="0"/>
        </a:defRPr>
      </a:lvl4pPr>
      <a:lvl5pPr algn="l" rtl="0" eaLnBrk="0" fontAlgn="base" hangingPunct="0">
        <a:spcBef>
          <a:spcPct val="0"/>
        </a:spcBef>
        <a:spcAft>
          <a:spcPct val="0"/>
        </a:spcAft>
        <a:defRPr sz="3600">
          <a:solidFill>
            <a:srgbClr val="B71234"/>
          </a:solidFill>
          <a:latin typeface="Helvetica" pitchFamily="34" charset="0"/>
        </a:defRPr>
      </a:lvl5pPr>
      <a:lvl6pPr marL="457200" algn="l" rtl="0" fontAlgn="base">
        <a:spcBef>
          <a:spcPct val="0"/>
        </a:spcBef>
        <a:spcAft>
          <a:spcPct val="0"/>
        </a:spcAft>
        <a:defRPr sz="3600">
          <a:solidFill>
            <a:srgbClr val="B71234"/>
          </a:solidFill>
          <a:latin typeface="Helvetica" pitchFamily="34" charset="0"/>
        </a:defRPr>
      </a:lvl6pPr>
      <a:lvl7pPr marL="914400" algn="l" rtl="0" fontAlgn="base">
        <a:spcBef>
          <a:spcPct val="0"/>
        </a:spcBef>
        <a:spcAft>
          <a:spcPct val="0"/>
        </a:spcAft>
        <a:defRPr sz="3600">
          <a:solidFill>
            <a:srgbClr val="B71234"/>
          </a:solidFill>
          <a:latin typeface="Helvetica" pitchFamily="34" charset="0"/>
        </a:defRPr>
      </a:lvl7pPr>
      <a:lvl8pPr marL="1371600" algn="l" rtl="0" fontAlgn="base">
        <a:spcBef>
          <a:spcPct val="0"/>
        </a:spcBef>
        <a:spcAft>
          <a:spcPct val="0"/>
        </a:spcAft>
        <a:defRPr sz="3600">
          <a:solidFill>
            <a:srgbClr val="B71234"/>
          </a:solidFill>
          <a:latin typeface="Helvetica" pitchFamily="34" charset="0"/>
        </a:defRPr>
      </a:lvl8pPr>
      <a:lvl9pPr marL="1828800" algn="l" rtl="0" fontAlgn="base">
        <a:spcBef>
          <a:spcPct val="0"/>
        </a:spcBef>
        <a:spcAft>
          <a:spcPct val="0"/>
        </a:spcAft>
        <a:defRPr sz="3600">
          <a:solidFill>
            <a:srgbClr val="B71234"/>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B71234"/>
          </a:solidFill>
          <a:latin typeface="+mn-lt"/>
          <a:ea typeface="+mn-ea"/>
          <a:cs typeface="+mn-cs"/>
        </a:defRPr>
      </a:lvl1pPr>
      <a:lvl2pPr marL="742950" indent="-285750" algn="l" rtl="0" eaLnBrk="0" fontAlgn="base" hangingPunct="0">
        <a:spcBef>
          <a:spcPct val="20000"/>
        </a:spcBef>
        <a:spcAft>
          <a:spcPct val="0"/>
        </a:spcAft>
        <a:buChar char="–"/>
        <a:defRPr sz="2800">
          <a:solidFill>
            <a:srgbClr val="B71234"/>
          </a:solidFill>
          <a:latin typeface="+mn-lt"/>
        </a:defRPr>
      </a:lvl2pPr>
      <a:lvl3pPr marL="1085850" indent="-228600" algn="l" rtl="0" eaLnBrk="0" fontAlgn="base" hangingPunct="0">
        <a:spcBef>
          <a:spcPct val="20000"/>
        </a:spcBef>
        <a:spcAft>
          <a:spcPct val="0"/>
        </a:spcAft>
        <a:buChar char="•"/>
        <a:defRPr sz="2400">
          <a:solidFill>
            <a:srgbClr val="B71234"/>
          </a:solidFill>
          <a:latin typeface="+mn-lt"/>
        </a:defRPr>
      </a:lvl3pPr>
      <a:lvl4pPr marL="1428750" indent="-228600" algn="l" rtl="0" eaLnBrk="0" fontAlgn="base" hangingPunct="0">
        <a:spcBef>
          <a:spcPct val="20000"/>
        </a:spcBef>
        <a:spcAft>
          <a:spcPct val="0"/>
        </a:spcAft>
        <a:buChar char="–"/>
        <a:defRPr sz="2000">
          <a:solidFill>
            <a:srgbClr val="B71234"/>
          </a:solidFill>
          <a:latin typeface="+mn-lt"/>
        </a:defRPr>
      </a:lvl4pPr>
      <a:lvl5pPr marL="1771650" indent="-228600" algn="l" rtl="0" eaLnBrk="0" fontAlgn="base" hangingPunct="0">
        <a:spcBef>
          <a:spcPct val="20000"/>
        </a:spcBef>
        <a:spcAft>
          <a:spcPct val="0"/>
        </a:spcAft>
        <a:buChar char="»"/>
        <a:defRPr sz="2000">
          <a:solidFill>
            <a:srgbClr val="B71234"/>
          </a:solidFill>
          <a:latin typeface="+mn-lt"/>
        </a:defRPr>
      </a:lvl5pPr>
      <a:lvl6pPr marL="2228850" indent="-228600" algn="l" rtl="0" fontAlgn="base">
        <a:spcBef>
          <a:spcPct val="20000"/>
        </a:spcBef>
        <a:spcAft>
          <a:spcPct val="0"/>
        </a:spcAft>
        <a:buChar char="»"/>
        <a:defRPr sz="2000">
          <a:solidFill>
            <a:srgbClr val="B71234"/>
          </a:solidFill>
          <a:latin typeface="+mn-lt"/>
        </a:defRPr>
      </a:lvl6pPr>
      <a:lvl7pPr marL="2686050" indent="-228600" algn="l" rtl="0" fontAlgn="base">
        <a:spcBef>
          <a:spcPct val="20000"/>
        </a:spcBef>
        <a:spcAft>
          <a:spcPct val="0"/>
        </a:spcAft>
        <a:buChar char="»"/>
        <a:defRPr sz="2000">
          <a:solidFill>
            <a:srgbClr val="B71234"/>
          </a:solidFill>
          <a:latin typeface="+mn-lt"/>
        </a:defRPr>
      </a:lvl7pPr>
      <a:lvl8pPr marL="3143250" indent="-228600" algn="l" rtl="0" fontAlgn="base">
        <a:spcBef>
          <a:spcPct val="20000"/>
        </a:spcBef>
        <a:spcAft>
          <a:spcPct val="0"/>
        </a:spcAft>
        <a:buChar char="»"/>
        <a:defRPr sz="2000">
          <a:solidFill>
            <a:srgbClr val="B71234"/>
          </a:solidFill>
          <a:latin typeface="+mn-lt"/>
        </a:defRPr>
      </a:lvl8pPr>
      <a:lvl9pPr marL="3600450" indent="-228600" algn="l" rtl="0" fontAlgn="base">
        <a:spcBef>
          <a:spcPct val="20000"/>
        </a:spcBef>
        <a:spcAft>
          <a:spcPct val="0"/>
        </a:spcAft>
        <a:buChar char="»"/>
        <a:defRPr sz="2000">
          <a:solidFill>
            <a:srgbClr val="B7123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05961382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0054A4"/>
          </a:solidFill>
          <a:latin typeface="Trebuchet MS" pitchFamily="34" charset="0"/>
          <a:ea typeface="+mj-ea"/>
          <a:cs typeface="+mj-cs"/>
        </a:defRPr>
      </a:lvl1pPr>
      <a:lvl2pPr algn="ctr" rtl="0" eaLnBrk="0" fontAlgn="base" hangingPunct="0">
        <a:spcBef>
          <a:spcPct val="0"/>
        </a:spcBef>
        <a:spcAft>
          <a:spcPct val="0"/>
        </a:spcAft>
        <a:defRPr sz="3600" b="1">
          <a:solidFill>
            <a:srgbClr val="0054A4"/>
          </a:solidFill>
          <a:latin typeface="Trebuchet MS" pitchFamily="34" charset="0"/>
        </a:defRPr>
      </a:lvl2pPr>
      <a:lvl3pPr algn="ctr" rtl="0" eaLnBrk="0" fontAlgn="base" hangingPunct="0">
        <a:spcBef>
          <a:spcPct val="0"/>
        </a:spcBef>
        <a:spcAft>
          <a:spcPct val="0"/>
        </a:spcAft>
        <a:defRPr sz="3600" b="1">
          <a:solidFill>
            <a:srgbClr val="0054A4"/>
          </a:solidFill>
          <a:latin typeface="Trebuchet MS" pitchFamily="34" charset="0"/>
        </a:defRPr>
      </a:lvl3pPr>
      <a:lvl4pPr algn="ctr" rtl="0" eaLnBrk="0" fontAlgn="base" hangingPunct="0">
        <a:spcBef>
          <a:spcPct val="0"/>
        </a:spcBef>
        <a:spcAft>
          <a:spcPct val="0"/>
        </a:spcAft>
        <a:defRPr sz="3600" b="1">
          <a:solidFill>
            <a:srgbClr val="0054A4"/>
          </a:solidFill>
          <a:latin typeface="Trebuchet MS" pitchFamily="34" charset="0"/>
        </a:defRPr>
      </a:lvl4pPr>
      <a:lvl5pPr algn="ctr" rtl="0" eaLnBrk="0" fontAlgn="base" hangingPunct="0">
        <a:spcBef>
          <a:spcPct val="0"/>
        </a:spcBef>
        <a:spcAft>
          <a:spcPct val="0"/>
        </a:spcAft>
        <a:defRPr sz="3600" b="1">
          <a:solidFill>
            <a:srgbClr val="0054A4"/>
          </a:solidFill>
          <a:latin typeface="Trebuchet MS" pitchFamily="34" charset="0"/>
        </a:defRPr>
      </a:lvl5pPr>
      <a:lvl6pPr marL="457200" algn="ctr" rtl="0" fontAlgn="base">
        <a:spcBef>
          <a:spcPct val="0"/>
        </a:spcBef>
        <a:spcAft>
          <a:spcPct val="0"/>
        </a:spcAft>
        <a:defRPr sz="3600" b="1">
          <a:solidFill>
            <a:srgbClr val="0054A4"/>
          </a:solidFill>
          <a:latin typeface="Trebuchet MS" pitchFamily="34" charset="0"/>
        </a:defRPr>
      </a:lvl6pPr>
      <a:lvl7pPr marL="914400" algn="ctr" rtl="0" fontAlgn="base">
        <a:spcBef>
          <a:spcPct val="0"/>
        </a:spcBef>
        <a:spcAft>
          <a:spcPct val="0"/>
        </a:spcAft>
        <a:defRPr sz="3600" b="1">
          <a:solidFill>
            <a:srgbClr val="0054A4"/>
          </a:solidFill>
          <a:latin typeface="Trebuchet MS" pitchFamily="34" charset="0"/>
        </a:defRPr>
      </a:lvl7pPr>
      <a:lvl8pPr marL="1371600" algn="ctr" rtl="0" fontAlgn="base">
        <a:spcBef>
          <a:spcPct val="0"/>
        </a:spcBef>
        <a:spcAft>
          <a:spcPct val="0"/>
        </a:spcAft>
        <a:defRPr sz="3600" b="1">
          <a:solidFill>
            <a:srgbClr val="0054A4"/>
          </a:solidFill>
          <a:latin typeface="Trebuchet MS" pitchFamily="34" charset="0"/>
        </a:defRPr>
      </a:lvl8pPr>
      <a:lvl9pPr marL="1828800" algn="ctr" rtl="0" fontAlgn="base">
        <a:spcBef>
          <a:spcPct val="0"/>
        </a:spcBef>
        <a:spcAft>
          <a:spcPct val="0"/>
        </a:spcAft>
        <a:defRPr sz="3600" b="1">
          <a:solidFill>
            <a:srgbClr val="0054A4"/>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pic>
        <p:nvPicPr>
          <p:cNvPr id="8" name="Picture 7" descr="afmc.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74"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79" y="-13447"/>
            <a:ext cx="9138242" cy="6858000"/>
          </a:xfrm>
          <a:prstGeom prst="rect">
            <a:avLst/>
          </a:prstGeom>
        </p:spPr>
      </p:pic>
      <p:sp>
        <p:nvSpPr>
          <p:cNvPr id="2" name="Title Placeholder 1"/>
          <p:cNvSpPr>
            <a:spLocks noGrp="1"/>
          </p:cNvSpPr>
          <p:nvPr>
            <p:ph type="title"/>
          </p:nvPr>
        </p:nvSpPr>
        <p:spPr>
          <a:xfrm>
            <a:off x="457200" y="1914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5C645-1D1F-4921-9200-CCD91DF4FBC5}" type="datetimeFigureOut">
              <a:rPr lang="en-CA" smtClean="0">
                <a:solidFill>
                  <a:prstClr val="black">
                    <a:tint val="75000"/>
                  </a:prstClr>
                </a:solidFill>
              </a:rPr>
              <a:pPr/>
              <a:t>17/06/2016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26306" y="6369797"/>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C7378-E559-4B4B-877D-177D7DC3F83A}" type="slidenum">
              <a:rPr lang="en-CA" smtClean="0">
                <a:solidFill>
                  <a:prstClr val="black">
                    <a:tint val="75000"/>
                  </a:prstClr>
                </a:solidFill>
              </a:rPr>
              <a:pPr/>
              <a:t>‹Nº›</a:t>
            </a:fld>
            <a:endParaRPr lang="en-CA">
              <a:solidFill>
                <a:prstClr val="black">
                  <a:tint val="75000"/>
                </a:prstClr>
              </a:solidFill>
            </a:endParaRPr>
          </a:p>
        </p:txBody>
      </p:sp>
      <p:pic>
        <p:nvPicPr>
          <p:cNvPr id="8" name="Picture 7" descr="afmc.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41" y="6318093"/>
            <a:ext cx="913513" cy="396820"/>
          </a:xfrm>
          <a:prstGeom prst="rect">
            <a:avLst/>
          </a:prstGeom>
        </p:spPr>
      </p:pic>
    </p:spTree>
    <p:extLst>
      <p:ext uri="{BB962C8B-B14F-4D97-AF65-F5344CB8AC3E}">
        <p14:creationId xmlns:p14="http://schemas.microsoft.com/office/powerpoint/2010/main" val="4144695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jpeg"/><Relationship Id="rId3" Type="http://schemas.openxmlformats.org/officeDocument/2006/relationships/tags" Target="../tags/tag4.xml"/><Relationship Id="rId7" Type="http://schemas.openxmlformats.org/officeDocument/2006/relationships/slideLayout" Target="../slideLayouts/slideLayout15.xml"/><Relationship Id="rId12" Type="http://schemas.openxmlformats.org/officeDocument/2006/relationships/image" Target="../media/image18.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7.jpeg"/><Relationship Id="rId5" Type="http://schemas.openxmlformats.org/officeDocument/2006/relationships/tags" Target="../tags/tag6.xml"/><Relationship Id="rId10" Type="http://schemas.openxmlformats.org/officeDocument/2006/relationships/hyperlink" Target="http://www.afmc.ca/fmec/index.php" TargetMode="External"/><Relationship Id="rId4" Type="http://schemas.openxmlformats.org/officeDocument/2006/relationships/tags" Target="../tags/tag5.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4825"/>
            <a:ext cx="7772400" cy="1944216"/>
          </a:xfrm>
        </p:spPr>
        <p:txBody>
          <a:bodyPr>
            <a:normAutofit fontScale="90000"/>
          </a:bodyPr>
          <a:lstStyle/>
          <a:p>
            <a:r>
              <a:rPr lang="en-US" dirty="0" smtClean="0"/>
              <a:t>Innovations and Emerging Areas</a:t>
            </a:r>
            <a:br>
              <a:rPr lang="en-US" dirty="0" smtClean="0"/>
            </a:br>
            <a:r>
              <a:rPr lang="en-US" dirty="0" smtClean="0"/>
              <a:t> in Canada</a:t>
            </a:r>
            <a:br>
              <a:rPr lang="en-US" dirty="0" smtClean="0"/>
            </a:br>
            <a:endParaRPr lang="en-CA" dirty="0"/>
          </a:p>
        </p:txBody>
      </p:sp>
      <p:sp>
        <p:nvSpPr>
          <p:cNvPr id="6" name="Subtitle 5"/>
          <p:cNvSpPr>
            <a:spLocks noGrp="1"/>
          </p:cNvSpPr>
          <p:nvPr>
            <p:ph type="subTitle" idx="1"/>
          </p:nvPr>
        </p:nvSpPr>
        <p:spPr>
          <a:xfrm>
            <a:off x="574766" y="3886200"/>
            <a:ext cx="7883434" cy="1221377"/>
          </a:xfrm>
        </p:spPr>
        <p:txBody>
          <a:bodyPr>
            <a:normAutofit/>
          </a:bodyPr>
          <a:lstStyle/>
          <a:p>
            <a:r>
              <a:rPr lang="en-CA" sz="2800" dirty="0" smtClean="0"/>
              <a:t>International Congress of Medical Education</a:t>
            </a:r>
          </a:p>
          <a:p>
            <a:r>
              <a:rPr lang="en-CA" sz="2800" dirty="0" err="1" smtClean="0"/>
              <a:t>Fraday</a:t>
            </a:r>
            <a:r>
              <a:rPr lang="en-CA" sz="2800" dirty="0" smtClean="0"/>
              <a:t> June 17 2016, 10 AM – Cancun, Mexico</a:t>
            </a:r>
            <a:endParaRPr lang="en-CA" sz="2800" dirty="0"/>
          </a:p>
        </p:txBody>
      </p:sp>
      <p:sp>
        <p:nvSpPr>
          <p:cNvPr id="7" name="Text Placeholder 6"/>
          <p:cNvSpPr>
            <a:spLocks noGrp="1"/>
          </p:cNvSpPr>
          <p:nvPr>
            <p:ph type="body" sz="quarter" idx="13"/>
          </p:nvPr>
        </p:nvSpPr>
        <p:spPr>
          <a:xfrm>
            <a:off x="395536" y="5445224"/>
            <a:ext cx="8294913" cy="914400"/>
          </a:xfrm>
        </p:spPr>
        <p:txBody>
          <a:bodyPr>
            <a:normAutofit lnSpcReduction="10000"/>
          </a:bodyPr>
          <a:lstStyle/>
          <a:p>
            <a:pPr lvl="0" eaLnBrk="0" fontAlgn="base" hangingPunct="0">
              <a:spcBef>
                <a:spcPct val="0"/>
              </a:spcBef>
              <a:spcAft>
                <a:spcPct val="0"/>
              </a:spcAft>
              <a:defRPr/>
            </a:pPr>
            <a:r>
              <a:rPr lang="en-CA" sz="2800" dirty="0">
                <a:solidFill>
                  <a:schemeClr val="bg1"/>
                </a:solidFill>
                <a:latin typeface="Helvetica"/>
              </a:rPr>
              <a:t>Dr. Geneviève Moineau, President and CEO,</a:t>
            </a:r>
          </a:p>
          <a:p>
            <a:pPr lvl="0" eaLnBrk="0" fontAlgn="base" hangingPunct="0">
              <a:spcBef>
                <a:spcPct val="0"/>
              </a:spcBef>
              <a:spcAft>
                <a:spcPct val="0"/>
              </a:spcAft>
              <a:defRPr/>
            </a:pPr>
            <a:r>
              <a:rPr lang="en-CA" sz="2800" dirty="0">
                <a:solidFill>
                  <a:schemeClr val="bg1"/>
                </a:solidFill>
                <a:latin typeface="Helvetica"/>
              </a:rPr>
              <a:t>Association of Faculties of Medicine of Canada </a:t>
            </a:r>
          </a:p>
          <a:p>
            <a:endParaRPr lang="en-CA" dirty="0"/>
          </a:p>
        </p:txBody>
      </p:sp>
    </p:spTree>
    <p:extLst>
      <p:ext uri="{BB962C8B-B14F-4D97-AF65-F5344CB8AC3E}">
        <p14:creationId xmlns:p14="http://schemas.microsoft.com/office/powerpoint/2010/main" val="2117508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Province of Qu</a:t>
            </a:r>
            <a:r>
              <a:rPr lang="fr-CA" dirty="0" err="1" smtClean="0"/>
              <a:t>ébec</a:t>
            </a:r>
            <a:endParaRPr lang="en-CA" dirty="0"/>
          </a:p>
        </p:txBody>
      </p:sp>
      <p:sp>
        <p:nvSpPr>
          <p:cNvPr id="3" name="Content Placeholder 2"/>
          <p:cNvSpPr>
            <a:spLocks noGrp="1"/>
          </p:cNvSpPr>
          <p:nvPr>
            <p:ph idx="1"/>
          </p:nvPr>
        </p:nvSpPr>
        <p:spPr>
          <a:xfrm>
            <a:off x="457200" y="1600200"/>
            <a:ext cx="8686800" cy="4525963"/>
          </a:xfrm>
        </p:spPr>
        <p:txBody>
          <a:bodyPr>
            <a:normAutofit fontScale="85000" lnSpcReduction="10000"/>
          </a:bodyPr>
          <a:lstStyle/>
          <a:p>
            <a:r>
              <a:rPr lang="en-US" b="1" dirty="0"/>
              <a:t>Too many </a:t>
            </a:r>
            <a:r>
              <a:rPr lang="en-US" b="1" dirty="0" smtClean="0"/>
              <a:t>sub-specialists</a:t>
            </a:r>
            <a:r>
              <a:rPr lang="en-US" b="1" dirty="0"/>
              <a:t>, not enough family physicians</a:t>
            </a:r>
            <a:endParaRPr lang="en-US" dirty="0"/>
          </a:p>
          <a:p>
            <a:pPr marL="0" indent="0">
              <a:buNone/>
            </a:pPr>
            <a:endParaRPr lang="en-US" dirty="0"/>
          </a:p>
          <a:p>
            <a:r>
              <a:rPr lang="en-US" dirty="0" smtClean="0"/>
              <a:t>We </a:t>
            </a:r>
            <a:r>
              <a:rPr lang="en-US" dirty="0"/>
              <a:t>cannot afford to train doctors who do not respond to the needs of the </a:t>
            </a:r>
            <a:r>
              <a:rPr lang="en-US" dirty="0" smtClean="0"/>
              <a:t>population.</a:t>
            </a:r>
            <a:endParaRPr lang="en-US" dirty="0"/>
          </a:p>
          <a:p>
            <a:pPr marL="0" indent="0">
              <a:buNone/>
            </a:pPr>
            <a:endParaRPr lang="en-US" dirty="0"/>
          </a:p>
          <a:p>
            <a:r>
              <a:rPr lang="en-US" dirty="0" smtClean="0"/>
              <a:t>Québec government </a:t>
            </a:r>
            <a:r>
              <a:rPr lang="en-US" dirty="0"/>
              <a:t>proposes a reversal of the traditional family medicine vs. specialty ratio to obtain, respectively, </a:t>
            </a:r>
            <a:r>
              <a:rPr lang="en-US" sz="3800" b="1" dirty="0"/>
              <a:t>55% family physicians </a:t>
            </a:r>
            <a:r>
              <a:rPr lang="en-US" dirty="0"/>
              <a:t>and 45% specialists, and that, </a:t>
            </a:r>
            <a:r>
              <a:rPr lang="en-US" dirty="0" smtClean="0"/>
              <a:t>as of </a:t>
            </a:r>
            <a:r>
              <a:rPr lang="en-US" dirty="0"/>
              <a:t>2017.</a:t>
            </a:r>
          </a:p>
          <a:p>
            <a:pPr marL="0" indent="0">
              <a:buNone/>
            </a:pPr>
            <a:r>
              <a:rPr lang="en-US" dirty="0"/>
              <a:t> </a:t>
            </a:r>
          </a:p>
          <a:p>
            <a:endParaRPr lang="en-CA" dirty="0"/>
          </a:p>
        </p:txBody>
      </p:sp>
    </p:spTree>
    <p:extLst>
      <p:ext uri="{BB962C8B-B14F-4D97-AF65-F5344CB8AC3E}">
        <p14:creationId xmlns:p14="http://schemas.microsoft.com/office/powerpoint/2010/main" val="380552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body" sz="half" idx="1"/>
          </p:nvPr>
        </p:nvSpPr>
        <p:spPr>
          <a:xfrm>
            <a:off x="457200" y="1219200"/>
            <a:ext cx="8305800" cy="5410200"/>
          </a:xfrm>
        </p:spPr>
        <p:txBody>
          <a:bodyPr/>
          <a:lstStyle/>
          <a:p>
            <a:pPr marL="609600" indent="-609600" eaLnBrk="1" hangingPunct="1"/>
            <a:endParaRPr lang="en-US" altLang="en-US" sz="2600" smtClean="0"/>
          </a:p>
        </p:txBody>
      </p:sp>
      <p:sp>
        <p:nvSpPr>
          <p:cNvPr id="20485" name="Rectangle 5"/>
          <p:cNvSpPr>
            <a:spLocks noChangeArrowheads="1"/>
          </p:cNvSpPr>
          <p:nvPr/>
        </p:nvSpPr>
        <p:spPr bwMode="auto">
          <a:xfrm>
            <a:off x="457200" y="1600200"/>
            <a:ext cx="8458200" cy="4876800"/>
          </a:xfrm>
          <a:prstGeom prst="rect">
            <a:avLst/>
          </a:prstGeom>
          <a:noFill/>
          <a:ln w="9525">
            <a:noFill/>
            <a:miter lim="800000"/>
            <a:headEnd/>
            <a:tailEnd/>
          </a:ln>
        </p:spPr>
        <p:txBody>
          <a:bodyPr/>
          <a:lstStyle/>
          <a:p>
            <a:pPr marL="609600" indent="-609600" defTabSz="457200" fontAlgn="auto">
              <a:lnSpc>
                <a:spcPct val="80000"/>
              </a:lnSpc>
              <a:spcBef>
                <a:spcPct val="20000"/>
              </a:spcBef>
              <a:spcAft>
                <a:spcPts val="0"/>
              </a:spcAft>
              <a:defRPr/>
            </a:pPr>
            <a:endParaRPr lang="en-US">
              <a:solidFill>
                <a:prstClr val="black"/>
              </a:solidFill>
              <a:latin typeface="Calibri" charset="0"/>
              <a:cs typeface="+mn-cs"/>
            </a:endParaRPr>
          </a:p>
          <a:p>
            <a:pPr marL="609600" indent="-609600" defTabSz="457200" fontAlgn="auto">
              <a:lnSpc>
                <a:spcPct val="80000"/>
              </a:lnSpc>
              <a:spcBef>
                <a:spcPct val="20000"/>
              </a:spcBef>
              <a:spcAft>
                <a:spcPts val="0"/>
              </a:spcAft>
              <a:defRPr/>
            </a:pPr>
            <a:endParaRPr lang="en-US">
              <a:solidFill>
                <a:prstClr val="black"/>
              </a:solidFill>
              <a:latin typeface="Calibri" charset="0"/>
              <a:cs typeface="+mn-cs"/>
            </a:endParaRPr>
          </a:p>
          <a:p>
            <a:pPr marL="609600" indent="-609600" defTabSz="457200" fontAlgn="auto">
              <a:lnSpc>
                <a:spcPct val="80000"/>
              </a:lnSpc>
              <a:spcBef>
                <a:spcPct val="20000"/>
              </a:spcBef>
              <a:spcAft>
                <a:spcPts val="0"/>
              </a:spcAft>
              <a:defRPr/>
            </a:pPr>
            <a:endParaRPr lang="en-US" sz="2400">
              <a:solidFill>
                <a:prstClr val="black"/>
              </a:solidFill>
              <a:latin typeface="Calibri" charset="0"/>
              <a:cs typeface="+mn-cs"/>
            </a:endParaRPr>
          </a:p>
          <a:p>
            <a:pPr marL="609600" indent="-609600" defTabSz="457200" fontAlgn="auto">
              <a:lnSpc>
                <a:spcPct val="80000"/>
              </a:lnSpc>
              <a:spcBef>
                <a:spcPct val="20000"/>
              </a:spcBef>
              <a:spcAft>
                <a:spcPts val="0"/>
              </a:spcAft>
              <a:defRPr/>
            </a:pPr>
            <a:endParaRPr lang="en-US" sz="2400">
              <a:solidFill>
                <a:prstClr val="black"/>
              </a:solidFill>
              <a:latin typeface="Calibri" charset="0"/>
              <a:cs typeface="+mn-cs"/>
            </a:endParaRPr>
          </a:p>
          <a:p>
            <a:pPr marL="609600" indent="-609600" defTabSz="457200" fontAlgn="auto">
              <a:lnSpc>
                <a:spcPct val="80000"/>
              </a:lnSpc>
              <a:spcBef>
                <a:spcPct val="20000"/>
              </a:spcBef>
              <a:spcAft>
                <a:spcPts val="0"/>
              </a:spcAft>
              <a:defRPr/>
            </a:pPr>
            <a:endParaRPr lang="en-US" sz="2400">
              <a:solidFill>
                <a:prstClr val="black"/>
              </a:solidFill>
              <a:latin typeface="Calibri" charset="0"/>
              <a:cs typeface="+mn-cs"/>
            </a:endParaRPr>
          </a:p>
        </p:txBody>
      </p:sp>
      <p:pic>
        <p:nvPicPr>
          <p:cNvPr id="809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948"/>
            <a:ext cx="9144000" cy="663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
          <p:cNvSpPr txBox="1">
            <a:spLocks noChangeArrowheads="1"/>
          </p:cNvSpPr>
          <p:nvPr/>
        </p:nvSpPr>
        <p:spPr bwMode="auto">
          <a:xfrm>
            <a:off x="7529513" y="549275"/>
            <a:ext cx="1385887"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800" b="1"/>
              <a:t>LÉGENDE</a:t>
            </a:r>
          </a:p>
          <a:p>
            <a:pPr eaLnBrk="1" hangingPunct="1"/>
            <a:endParaRPr lang="en-CA" altLang="en-US" sz="800" b="1"/>
          </a:p>
          <a:p>
            <a:pPr eaLnBrk="1" hangingPunct="1"/>
            <a:endParaRPr lang="en-CA" altLang="en-US" sz="800" b="1"/>
          </a:p>
          <a:p>
            <a:pPr eaLnBrk="1" hangingPunct="1"/>
            <a:r>
              <a:rPr lang="en-CA" altLang="en-US" sz="800" b="1"/>
              <a:t>Campus principaux</a:t>
            </a:r>
          </a:p>
          <a:p>
            <a:pPr eaLnBrk="1" hangingPunct="1"/>
            <a:endParaRPr lang="en-CA" altLang="en-US" sz="800" b="1"/>
          </a:p>
          <a:p>
            <a:pPr eaLnBrk="1" hangingPunct="1"/>
            <a:endParaRPr lang="en-CA" altLang="en-US" sz="800" b="1"/>
          </a:p>
          <a:p>
            <a:pPr eaLnBrk="1" hangingPunct="1"/>
            <a:r>
              <a:rPr lang="en-CA" altLang="en-US" sz="800" b="1"/>
              <a:t>Campus satellites</a:t>
            </a:r>
          </a:p>
          <a:p>
            <a:pPr eaLnBrk="1" hangingPunct="1"/>
            <a:endParaRPr lang="en-CA" altLang="en-US" sz="800" b="1"/>
          </a:p>
          <a:p>
            <a:pPr eaLnBrk="1" hangingPunct="1"/>
            <a:r>
              <a:rPr lang="en-CA" altLang="en-US" sz="800" b="1"/>
              <a:t>Emplacements d’enseignement clinique</a:t>
            </a:r>
          </a:p>
        </p:txBody>
      </p:sp>
    </p:spTree>
    <p:extLst>
      <p:ext uri="{BB962C8B-B14F-4D97-AF65-F5344CB8AC3E}">
        <p14:creationId xmlns:p14="http://schemas.microsoft.com/office/powerpoint/2010/main" val="264623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CanMEDS 2015</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5213" y="1230166"/>
            <a:ext cx="5182434" cy="531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CanMEDS 2015 – Leader Role</a:t>
            </a:r>
            <a:endParaRPr lang="en-CA" dirty="0"/>
          </a:p>
        </p:txBody>
      </p:sp>
      <p:sp>
        <p:nvSpPr>
          <p:cNvPr id="6" name="Content Placeholder 5"/>
          <p:cNvSpPr>
            <a:spLocks noGrp="1"/>
          </p:cNvSpPr>
          <p:nvPr>
            <p:ph idx="1"/>
          </p:nvPr>
        </p:nvSpPr>
        <p:spPr/>
        <p:txBody>
          <a:bodyPr/>
          <a:lstStyle/>
          <a:p>
            <a:r>
              <a:rPr lang="en-CA" dirty="0" smtClean="0"/>
              <a:t>Describes the </a:t>
            </a:r>
            <a:r>
              <a:rPr lang="en-CA" b="1" dirty="0" smtClean="0"/>
              <a:t>engagement</a:t>
            </a:r>
            <a:r>
              <a:rPr lang="en-CA" dirty="0" smtClean="0"/>
              <a:t> of all physicians in shared decision-making for the health care system</a:t>
            </a:r>
          </a:p>
          <a:p>
            <a:pPr marL="0" indent="0">
              <a:buNone/>
            </a:pPr>
            <a:endParaRPr lang="en-CA" dirty="0" smtClean="0"/>
          </a:p>
          <a:p>
            <a:r>
              <a:rPr lang="en-CA" dirty="0" smtClean="0"/>
              <a:t>Encompasses </a:t>
            </a:r>
            <a:r>
              <a:rPr lang="en-CA" b="1" dirty="0" smtClean="0"/>
              <a:t>collaborative leadership</a:t>
            </a:r>
            <a:r>
              <a:rPr lang="en-CA" dirty="0" smtClean="0"/>
              <a:t> and management skills</a:t>
            </a:r>
          </a:p>
          <a:p>
            <a:pPr marL="0" indent="0">
              <a:buNone/>
            </a:pPr>
            <a:endParaRPr lang="en-CA" dirty="0" smtClean="0"/>
          </a:p>
          <a:p>
            <a:r>
              <a:rPr lang="fr-CA" dirty="0" smtClean="0"/>
              <a:t>Leader as </a:t>
            </a:r>
            <a:r>
              <a:rPr lang="fr-CA" b="1" dirty="0" smtClean="0"/>
              <a:t>team </a:t>
            </a:r>
            <a:r>
              <a:rPr lang="fr-CA" b="1" dirty="0" err="1" smtClean="0"/>
              <a:t>player</a:t>
            </a:r>
            <a:endParaRPr lang="en-CA" b="1" dirty="0" smtClean="0"/>
          </a:p>
        </p:txBody>
      </p:sp>
    </p:spTree>
    <p:extLst>
      <p:ext uri="{BB962C8B-B14F-4D97-AF65-F5344CB8AC3E}">
        <p14:creationId xmlns:p14="http://schemas.microsoft.com/office/powerpoint/2010/main" val="21707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Government, New Opportunities</a:t>
            </a:r>
            <a:endParaRPr lang="en-CA" dirty="0"/>
          </a:p>
        </p:txBody>
      </p:sp>
      <p:sp>
        <p:nvSpPr>
          <p:cNvPr id="3" name="Content Placeholder 2"/>
          <p:cNvSpPr>
            <a:spLocks noGrp="1"/>
          </p:cNvSpPr>
          <p:nvPr>
            <p:ph idx="1"/>
          </p:nvPr>
        </p:nvSpPr>
        <p:spPr>
          <a:xfrm>
            <a:off x="141890" y="1600200"/>
            <a:ext cx="8544910" cy="4525963"/>
          </a:xfrm>
        </p:spPr>
        <p:txBody>
          <a:bodyPr/>
          <a:lstStyle/>
          <a:p>
            <a:pPr marL="0" indent="0">
              <a:buNone/>
            </a:pPr>
            <a:r>
              <a:rPr lang="en-US" dirty="0" smtClean="0"/>
              <a:t>Dr Jane Philpott </a:t>
            </a:r>
          </a:p>
          <a:p>
            <a:pPr marL="0" indent="0">
              <a:buNone/>
            </a:pPr>
            <a:r>
              <a:rPr lang="en-US" dirty="0" smtClean="0"/>
              <a:t>Federal Minister of Health</a:t>
            </a:r>
          </a:p>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903" y="1682797"/>
            <a:ext cx="2846990" cy="377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1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9144000" cy="1594502"/>
          </a:xfrm>
        </p:spPr>
        <p:txBody>
          <a:bodyPr>
            <a:normAutofit fontScale="90000"/>
          </a:bodyPr>
          <a:lstStyle/>
          <a:p>
            <a:r>
              <a:rPr lang="en-CA" b="1" dirty="0"/>
              <a:t>Every med school should admit one Inuit student this fall: federal health minister</a:t>
            </a:r>
            <a:br>
              <a:rPr lang="en-CA" b="1" dirty="0"/>
            </a:br>
            <a:endParaRPr lang="en-CA" dirty="0"/>
          </a:p>
        </p:txBody>
      </p:sp>
      <p:sp>
        <p:nvSpPr>
          <p:cNvPr id="3" name="Content Placeholder 2"/>
          <p:cNvSpPr>
            <a:spLocks noGrp="1"/>
          </p:cNvSpPr>
          <p:nvPr>
            <p:ph idx="1"/>
          </p:nvPr>
        </p:nvSpPr>
        <p:spPr>
          <a:xfrm>
            <a:off x="220717" y="1056290"/>
            <a:ext cx="8734097" cy="5580993"/>
          </a:xfrm>
        </p:spPr>
        <p:txBody>
          <a:bodyPr>
            <a:normAutofit fontScale="62500" lnSpcReduction="20000"/>
          </a:bodyPr>
          <a:lstStyle/>
          <a:p>
            <a:pPr marL="0" indent="0" algn="just">
              <a:buNone/>
            </a:pPr>
            <a:r>
              <a:rPr lang="en-CA" dirty="0"/>
              <a:t> </a:t>
            </a:r>
          </a:p>
          <a:p>
            <a:pPr marL="0" indent="0" algn="just">
              <a:buNone/>
            </a:pPr>
            <a:r>
              <a:rPr lang="en-CA" dirty="0" smtClean="0"/>
              <a:t>Written </a:t>
            </a:r>
            <a:r>
              <a:rPr lang="en-CA" dirty="0"/>
              <a:t>by Pat Rich on June 6, 2016 </a:t>
            </a:r>
            <a:endParaRPr lang="en-CA" dirty="0" smtClean="0"/>
          </a:p>
          <a:p>
            <a:pPr marL="0" indent="0" algn="just">
              <a:buNone/>
            </a:pPr>
            <a:endParaRPr lang="en-CA" dirty="0"/>
          </a:p>
          <a:p>
            <a:pPr marL="0" indent="0" algn="just">
              <a:buNone/>
            </a:pPr>
            <a:r>
              <a:rPr lang="en-CA" b="1" dirty="0"/>
              <a:t>OTTAWA | Federal Health Minister Dr. Jane Philpott wants to see every Canadian medical school admit at least one Inuit student this fall</a:t>
            </a:r>
            <a:r>
              <a:rPr lang="en-CA" b="1" dirty="0" smtClean="0"/>
              <a:t>.</a:t>
            </a:r>
            <a:endParaRPr lang="en-US" dirty="0"/>
          </a:p>
          <a:p>
            <a:pPr marL="0" indent="0" algn="just">
              <a:buNone/>
            </a:pPr>
            <a:endParaRPr lang="en-CA" dirty="0"/>
          </a:p>
          <a:p>
            <a:pPr marL="0" indent="0" algn="just">
              <a:buNone/>
            </a:pPr>
            <a:r>
              <a:rPr lang="en-CA" dirty="0" smtClean="0"/>
              <a:t>“</a:t>
            </a:r>
            <a:r>
              <a:rPr lang="en-CA" b="1" dirty="0" smtClean="0"/>
              <a:t>Many </a:t>
            </a:r>
            <a:r>
              <a:rPr lang="en-CA" b="1" dirty="0"/>
              <a:t>of our faculties of medicine already have programs promoting the admission of indigenous physicians—not specifically Inuit (but all First Nations peoples)—and this is part of our social accountability mandate</a:t>
            </a:r>
            <a:r>
              <a:rPr lang="en-CA" dirty="0"/>
              <a:t>,” </a:t>
            </a:r>
            <a:r>
              <a:rPr lang="en-CA" b="1" dirty="0"/>
              <a:t>said Dr. Geneviève Moineau</a:t>
            </a:r>
            <a:r>
              <a:rPr lang="en-CA" dirty="0"/>
              <a:t>, president and CEO of the Association of Faculties of Medicine of Canada, which serves as the national voice of the Canada’s 17 medical schools. Dr. Moineau, who was at the conference added that she spoke to the minister about this right after her speech and looks forward to continuing the discussion on this topic</a:t>
            </a:r>
            <a:r>
              <a:rPr lang="en-CA" dirty="0" smtClean="0"/>
              <a:t>.</a:t>
            </a:r>
          </a:p>
          <a:p>
            <a:pPr marL="0" indent="0" algn="just">
              <a:buNone/>
            </a:pPr>
            <a:endParaRPr lang="en-CA" dirty="0"/>
          </a:p>
          <a:p>
            <a:pPr marL="0" indent="0" algn="just">
              <a:buNone/>
            </a:pPr>
            <a:r>
              <a:rPr lang="en-CA" b="1" dirty="0"/>
              <a:t>Dr. </a:t>
            </a:r>
            <a:r>
              <a:rPr lang="en-CA" b="1" dirty="0" err="1"/>
              <a:t>Alika</a:t>
            </a:r>
            <a:r>
              <a:rPr lang="en-CA" b="1" dirty="0"/>
              <a:t> Lafontaine, president of the Indigenous Physicians Association of Canada</a:t>
            </a:r>
            <a:r>
              <a:rPr lang="en-CA" dirty="0"/>
              <a:t>, who was also at the conference said Dr. Philpott made some very good points about the need for Inuit physicians, and particularly that </a:t>
            </a:r>
            <a:r>
              <a:rPr lang="en-CA" b="1" dirty="0"/>
              <a:t>proportional representation</a:t>
            </a:r>
            <a:r>
              <a:rPr lang="en-CA" dirty="0"/>
              <a:t> is an important element of health equity.</a:t>
            </a:r>
          </a:p>
          <a:p>
            <a:pPr marL="0" indent="0" algn="just">
              <a:buNone/>
            </a:pPr>
            <a:endParaRPr lang="en-CA" dirty="0"/>
          </a:p>
        </p:txBody>
      </p:sp>
    </p:spTree>
    <p:extLst>
      <p:ext uri="{BB962C8B-B14F-4D97-AF65-F5344CB8AC3E}">
        <p14:creationId xmlns:p14="http://schemas.microsoft.com/office/powerpoint/2010/main" val="389250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err="1" smtClean="0"/>
              <a:t>Conclusion</a:t>
            </a:r>
            <a:endParaRPr lang="en-CA" dirty="0"/>
          </a:p>
        </p:txBody>
      </p:sp>
      <p:sp>
        <p:nvSpPr>
          <p:cNvPr id="6" name="Content Placeholder 5"/>
          <p:cNvSpPr>
            <a:spLocks noGrp="1"/>
          </p:cNvSpPr>
          <p:nvPr>
            <p:ph idx="1"/>
          </p:nvPr>
        </p:nvSpPr>
        <p:spPr/>
        <p:txBody>
          <a:bodyPr>
            <a:normAutofit lnSpcReduction="10000"/>
          </a:bodyPr>
          <a:lstStyle/>
          <a:p>
            <a:pPr marL="0" indent="0" algn="ctr">
              <a:buNone/>
            </a:pPr>
            <a:endParaRPr lang="en-CA" dirty="0" smtClean="0"/>
          </a:p>
          <a:p>
            <a:pPr marL="0" indent="0" algn="ctr">
              <a:buNone/>
            </a:pPr>
            <a:endParaRPr lang="en-US" dirty="0" smtClean="0"/>
          </a:p>
          <a:p>
            <a:pPr marL="0" indent="0" algn="ctr">
              <a:buNone/>
            </a:pPr>
            <a:endParaRPr lang="en-US" dirty="0"/>
          </a:p>
          <a:p>
            <a:pPr marL="0" indent="0" algn="ctr">
              <a:buNone/>
            </a:pPr>
            <a:endParaRPr lang="en-CA" dirty="0"/>
          </a:p>
          <a:p>
            <a:pPr marL="0" indent="0" algn="ctr">
              <a:buNone/>
            </a:pPr>
            <a:r>
              <a:rPr lang="en-CA" sz="6000" dirty="0" smtClean="0"/>
              <a:t>Questions/Comments?</a:t>
            </a:r>
          </a:p>
          <a:p>
            <a:pPr marL="0" indent="0" algn="ctr">
              <a:buNone/>
            </a:pPr>
            <a:r>
              <a:rPr lang="en-US" sz="6000" dirty="0" smtClean="0"/>
              <a:t>AFMC.ca</a:t>
            </a:r>
            <a:endParaRPr lang="en-CA" sz="6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7" y="1430119"/>
            <a:ext cx="29749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181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4825"/>
            <a:ext cx="7772400" cy="1944216"/>
          </a:xfrm>
        </p:spPr>
        <p:txBody>
          <a:bodyPr>
            <a:normAutofit fontScale="90000"/>
          </a:bodyPr>
          <a:lstStyle/>
          <a:p>
            <a:r>
              <a:rPr lang="en-CA" dirty="0" smtClean="0"/>
              <a:t>A Canadian Consensus on Core Competencies for Transition from Medical School to Residency</a:t>
            </a:r>
            <a:endParaRPr lang="en-CA" dirty="0"/>
          </a:p>
        </p:txBody>
      </p:sp>
      <p:sp>
        <p:nvSpPr>
          <p:cNvPr id="6" name="Subtitle 5"/>
          <p:cNvSpPr>
            <a:spLocks noGrp="1"/>
          </p:cNvSpPr>
          <p:nvPr>
            <p:ph type="subTitle" idx="1"/>
          </p:nvPr>
        </p:nvSpPr>
        <p:spPr>
          <a:xfrm>
            <a:off x="574766" y="3886200"/>
            <a:ext cx="7883434" cy="1221377"/>
          </a:xfrm>
        </p:spPr>
        <p:txBody>
          <a:bodyPr>
            <a:normAutofit/>
          </a:bodyPr>
          <a:lstStyle/>
          <a:p>
            <a:r>
              <a:rPr lang="en-CA" sz="2800" dirty="0" smtClean="0"/>
              <a:t>V International Congress of Medical Education</a:t>
            </a:r>
          </a:p>
          <a:p>
            <a:r>
              <a:rPr lang="en-CA" sz="2800" dirty="0" smtClean="0"/>
              <a:t>June 2016 – Cancun, Mexico</a:t>
            </a:r>
            <a:endParaRPr lang="en-CA" sz="2800" dirty="0"/>
          </a:p>
        </p:txBody>
      </p:sp>
      <p:sp>
        <p:nvSpPr>
          <p:cNvPr id="7" name="Text Placeholder 6"/>
          <p:cNvSpPr>
            <a:spLocks noGrp="1"/>
          </p:cNvSpPr>
          <p:nvPr>
            <p:ph type="body" sz="quarter" idx="13"/>
          </p:nvPr>
        </p:nvSpPr>
        <p:spPr>
          <a:xfrm>
            <a:off x="395536" y="5445224"/>
            <a:ext cx="8294913" cy="914400"/>
          </a:xfrm>
        </p:spPr>
        <p:txBody>
          <a:bodyPr>
            <a:normAutofit lnSpcReduction="10000"/>
          </a:bodyPr>
          <a:lstStyle/>
          <a:p>
            <a:pPr lvl="0" eaLnBrk="0" fontAlgn="base" hangingPunct="0">
              <a:spcBef>
                <a:spcPct val="0"/>
              </a:spcBef>
              <a:spcAft>
                <a:spcPct val="0"/>
              </a:spcAft>
              <a:defRPr/>
            </a:pPr>
            <a:r>
              <a:rPr lang="en-CA" sz="2800" dirty="0">
                <a:solidFill>
                  <a:schemeClr val="bg1"/>
                </a:solidFill>
                <a:latin typeface="Helvetica"/>
              </a:rPr>
              <a:t>Dr. Geneviève Moineau, President and CEO,</a:t>
            </a:r>
          </a:p>
          <a:p>
            <a:pPr lvl="0" eaLnBrk="0" fontAlgn="base" hangingPunct="0">
              <a:spcBef>
                <a:spcPct val="0"/>
              </a:spcBef>
              <a:spcAft>
                <a:spcPct val="0"/>
              </a:spcAft>
              <a:defRPr/>
            </a:pPr>
            <a:r>
              <a:rPr lang="en-CA" sz="2800" dirty="0">
                <a:solidFill>
                  <a:schemeClr val="bg1"/>
                </a:solidFill>
                <a:latin typeface="Helvetica"/>
              </a:rPr>
              <a:t>Association of Faculties of Medicine of Canada </a:t>
            </a:r>
          </a:p>
          <a:p>
            <a:endParaRPr lang="en-CA" dirty="0"/>
          </a:p>
        </p:txBody>
      </p:sp>
    </p:spTree>
    <p:extLst>
      <p:ext uri="{BB962C8B-B14F-4D97-AF65-F5344CB8AC3E}">
        <p14:creationId xmlns:p14="http://schemas.microsoft.com/office/powerpoint/2010/main" val="2006870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0"/>
            <a:ext cx="5184576" cy="6709452"/>
          </a:xfrm>
        </p:spPr>
      </p:pic>
    </p:spTree>
    <p:extLst>
      <p:ext uri="{BB962C8B-B14F-4D97-AF65-F5344CB8AC3E}">
        <p14:creationId xmlns:p14="http://schemas.microsoft.com/office/powerpoint/2010/main" val="4143836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Innovations and Emerging Areas</a:t>
            </a:r>
            <a:endParaRPr lang="en-CA" dirty="0"/>
          </a:p>
        </p:txBody>
      </p:sp>
      <p:sp>
        <p:nvSpPr>
          <p:cNvPr id="3" name="Subtitle 2"/>
          <p:cNvSpPr>
            <a:spLocks noGrp="1"/>
          </p:cNvSpPr>
          <p:nvPr>
            <p:ph type="subTitle" idx="1"/>
          </p:nvPr>
        </p:nvSpPr>
        <p:spPr>
          <a:xfrm>
            <a:off x="346841" y="3373821"/>
            <a:ext cx="8434552" cy="3831020"/>
          </a:xfrm>
        </p:spPr>
        <p:txBody>
          <a:bodyPr>
            <a:normAutofit/>
          </a:bodyPr>
          <a:lstStyle/>
          <a:p>
            <a:pPr marL="514350" indent="-514350" algn="l">
              <a:buFont typeface="+mj-lt"/>
              <a:buAutoNum type="arabicPeriod"/>
            </a:pPr>
            <a:r>
              <a:rPr lang="en-US" dirty="0" smtClean="0"/>
              <a:t>Workforce Planning with government</a:t>
            </a:r>
          </a:p>
          <a:p>
            <a:pPr marL="514350" indent="-514350" algn="l">
              <a:buFont typeface="+mj-lt"/>
              <a:buAutoNum type="arabicPeriod"/>
            </a:pPr>
            <a:r>
              <a:rPr lang="en-US" dirty="0" smtClean="0"/>
              <a:t>Ongoing focus on Family Medicine</a:t>
            </a:r>
          </a:p>
          <a:p>
            <a:pPr marL="514350" indent="-514350" algn="l">
              <a:buFont typeface="+mj-lt"/>
              <a:buAutoNum type="arabicPeriod"/>
            </a:pPr>
            <a:r>
              <a:rPr lang="en-US" dirty="0" smtClean="0"/>
              <a:t>Distribution of Medical Education</a:t>
            </a:r>
          </a:p>
          <a:p>
            <a:pPr marL="514350" indent="-514350" algn="l">
              <a:buFont typeface="+mj-lt"/>
              <a:buAutoNum type="arabicPeriod"/>
            </a:pPr>
            <a:r>
              <a:rPr lang="en-US" dirty="0" smtClean="0"/>
              <a:t>Leadership in Medical Education</a:t>
            </a:r>
          </a:p>
          <a:p>
            <a:pPr marL="514350" indent="-514350" algn="l">
              <a:buFont typeface="+mj-lt"/>
              <a:buAutoNum type="arabicPeriod"/>
            </a:pPr>
            <a:r>
              <a:rPr lang="en-US" dirty="0" smtClean="0"/>
              <a:t>Increased Focus on indigenous education</a:t>
            </a:r>
          </a:p>
          <a:p>
            <a:pPr algn="l"/>
            <a:r>
              <a:rPr lang="en-US" dirty="0" smtClean="0"/>
              <a:t> </a:t>
            </a:r>
          </a:p>
          <a:p>
            <a:endParaRPr lang="en-CA" dirty="0"/>
          </a:p>
        </p:txBody>
      </p:sp>
      <p:sp>
        <p:nvSpPr>
          <p:cNvPr id="4" name="Text Placeholder 3"/>
          <p:cNvSpPr>
            <a:spLocks noGrp="1"/>
          </p:cNvSpPr>
          <p:nvPr>
            <p:ph type="body" sz="quarter" idx="13"/>
          </p:nvPr>
        </p:nvSpPr>
        <p:spPr/>
        <p:txBody>
          <a:bodyPr/>
          <a:lstStyle/>
          <a:p>
            <a:r>
              <a:rPr lang="en-US" dirty="0" smtClean="0"/>
              <a:t> </a:t>
            </a:r>
            <a:endParaRPr lang="en-CA" dirty="0"/>
          </a:p>
        </p:txBody>
      </p:sp>
    </p:spTree>
    <p:extLst>
      <p:ext uri="{BB962C8B-B14F-4D97-AF65-F5344CB8AC3E}">
        <p14:creationId xmlns:p14="http://schemas.microsoft.com/office/powerpoint/2010/main" val="271553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839200" cy="3505200"/>
          </a:xfrm>
        </p:spPr>
        <p:txBody>
          <a:bodyPr>
            <a:normAutofit/>
          </a:bodyPr>
          <a:lstStyle/>
          <a:p>
            <a:pPr>
              <a:defRPr/>
            </a:pPr>
            <a:r>
              <a:rPr lang="en-US" sz="4400" dirty="0" smtClean="0">
                <a:ea typeface="ＭＳ Ｐゴシック" charset="-128"/>
              </a:rPr>
              <a:t>Social Accountability Mandate</a:t>
            </a:r>
            <a:br>
              <a:rPr lang="en-US" sz="4400" dirty="0" smtClean="0">
                <a:ea typeface="ＭＳ Ｐゴシック" charset="-128"/>
              </a:rPr>
            </a:br>
            <a:r>
              <a:rPr lang="en-US" sz="4400" dirty="0" smtClean="0">
                <a:ea typeface="ＭＳ Ｐゴシック" charset="-128"/>
              </a:rPr>
              <a:t>World Health Organization</a:t>
            </a:r>
            <a:r>
              <a:rPr lang="en-US" dirty="0" smtClean="0">
                <a:ea typeface="ＭＳ Ｐゴシック" charset="-128"/>
              </a:rPr>
              <a:t/>
            </a:r>
            <a:br>
              <a:rPr lang="en-US" dirty="0" smtClean="0">
                <a:ea typeface="ＭＳ Ｐゴシック" charset="-128"/>
              </a:rPr>
            </a:br>
            <a:endParaRPr lang="en-US" dirty="0">
              <a:ea typeface="ＭＳ Ｐゴシック" charset="-128"/>
            </a:endParaRPr>
          </a:p>
        </p:txBody>
      </p:sp>
      <p:sp>
        <p:nvSpPr>
          <p:cNvPr id="3" name="Subtitle 2"/>
          <p:cNvSpPr>
            <a:spLocks noGrp="1"/>
          </p:cNvSpPr>
          <p:nvPr>
            <p:ph type="subTitle" idx="1"/>
          </p:nvPr>
        </p:nvSpPr>
        <p:spPr>
          <a:xfrm>
            <a:off x="381000" y="2209800"/>
            <a:ext cx="8458200" cy="4114800"/>
          </a:xfrm>
        </p:spPr>
        <p:txBody>
          <a:bodyPr>
            <a:normAutofit lnSpcReduction="10000"/>
          </a:bodyPr>
          <a:lstStyle/>
          <a:p>
            <a:pPr>
              <a:defRPr/>
            </a:pPr>
            <a:r>
              <a:rPr lang="en-US" b="1" dirty="0" smtClean="0">
                <a:ea typeface="ＭＳ Ｐゴシック" charset="-128"/>
              </a:rPr>
              <a:t>"[Medical Schools have] the obligation to direct their education</a:t>
            </a:r>
            <a:r>
              <a:rPr lang="en-US" dirty="0" smtClean="0">
                <a:ea typeface="ＭＳ Ｐゴシック" charset="-128"/>
              </a:rPr>
              <a:t>, research and service activities </a:t>
            </a:r>
            <a:r>
              <a:rPr lang="en-US" b="1" dirty="0" smtClean="0">
                <a:ea typeface="ＭＳ Ｐゴシック" charset="-128"/>
              </a:rPr>
              <a:t>towards addressing the priority health concerns of the community, region, and/or nation they have a mandate to serve</a:t>
            </a:r>
            <a:r>
              <a:rPr lang="en-US" dirty="0" smtClean="0">
                <a:ea typeface="ＭＳ Ｐゴシック" charset="-128"/>
              </a:rPr>
              <a:t>. The priority health concerns are to be identified jointly by governments, health care organizations, health professionals and the public."</a:t>
            </a:r>
          </a:p>
          <a:p>
            <a:pPr>
              <a:defRPr/>
            </a:pPr>
            <a:endParaRPr lang="en-US" dirty="0" smtClean="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29890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128"/>
              </a:rPr>
              <a:t> </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73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74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
            <a:ext cx="8686800" cy="1143000"/>
          </a:xfrm>
        </p:spPr>
        <p:txBody>
          <a:bodyPr>
            <a:normAutofit fontScale="90000"/>
          </a:bodyPr>
          <a:lstStyle/>
          <a:p>
            <a:r>
              <a:rPr lang="en-US" altLang="en-US" b="1" dirty="0" err="1"/>
              <a:t>Responsabilité</a:t>
            </a:r>
            <a:r>
              <a:rPr lang="en-US" altLang="en-US" b="1" dirty="0"/>
              <a:t> </a:t>
            </a:r>
            <a:r>
              <a:rPr lang="en-US" altLang="en-US" b="1" dirty="0" err="1" smtClean="0"/>
              <a:t>sociale</a:t>
            </a:r>
            <a:r>
              <a:rPr lang="en-US" altLang="en-US" b="1" dirty="0" smtClean="0"/>
              <a:t> au Canada 2001</a:t>
            </a:r>
            <a:endParaRPr lang="en-CA" dirty="0"/>
          </a:p>
        </p:txBody>
      </p:sp>
      <p:sp>
        <p:nvSpPr>
          <p:cNvPr id="4" name="Rectangle 3"/>
          <p:cNvSpPr txBox="1">
            <a:spLocks noChangeArrowheads="1"/>
          </p:cNvSpPr>
          <p:nvPr>
            <p:custDataLst>
              <p:tags r:id="rId1"/>
            </p:custDataLst>
          </p:nvPr>
        </p:nvSpPr>
        <p:spPr>
          <a:xfrm>
            <a:off x="2588337" y="1905000"/>
            <a:ext cx="6629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3175">
              <a:buFontTx/>
              <a:buNone/>
            </a:pPr>
            <a:endParaRPr lang="fr-CA" altLang="en-US" sz="2800" b="1" dirty="0" smtClean="0">
              <a:solidFill>
                <a:prstClr val="black"/>
              </a:solidFill>
            </a:endParaRPr>
          </a:p>
          <a:p>
            <a:pPr indent="3175">
              <a:buFont typeface="Arial" panose="020B0604020202020204" pitchFamily="34" charset="0"/>
              <a:buNone/>
            </a:pPr>
            <a:r>
              <a:rPr lang="fr-CA" altLang="en-US" sz="2400" b="1" dirty="0" smtClean="0">
                <a:solidFill>
                  <a:prstClr val="black"/>
                </a:solidFill>
              </a:rPr>
              <a:t>AFMC avec Santé Canada (ministère fédéral)</a:t>
            </a:r>
          </a:p>
          <a:p>
            <a:pPr indent="3175">
              <a:buFontTx/>
              <a:buNone/>
            </a:pPr>
            <a:endParaRPr lang="fr-CA" altLang="en-US" sz="2800" b="1" dirty="0" smtClean="0">
              <a:solidFill>
                <a:prstClr val="black"/>
              </a:solidFill>
            </a:endParaRPr>
          </a:p>
          <a:p>
            <a:pPr indent="3175">
              <a:buFontTx/>
              <a:buNone/>
            </a:pPr>
            <a:endParaRPr lang="fr-CA" altLang="en-US" sz="2800" b="1" dirty="0" smtClean="0">
              <a:solidFill>
                <a:prstClr val="black"/>
              </a:solidFill>
            </a:endParaRPr>
          </a:p>
          <a:p>
            <a:pPr indent="3175">
              <a:buFontTx/>
              <a:buNone/>
            </a:pPr>
            <a:endParaRPr lang="fr-CA" altLang="en-US" sz="2800" b="1"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4" y="1905000"/>
            <a:ext cx="2735671" cy="3540280"/>
          </a:xfrm>
          <a:prstGeom prst="rect">
            <a:avLst/>
          </a:prstGeom>
        </p:spPr>
      </p:pic>
    </p:spTree>
    <p:extLst>
      <p:ext uri="{BB962C8B-B14F-4D97-AF65-F5344CB8AC3E}">
        <p14:creationId xmlns:p14="http://schemas.microsoft.com/office/powerpoint/2010/main" val="1475542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857250" y="1785938"/>
            <a:ext cx="8286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p:cNvGrpSpPr>
            <a:grpSpLocks/>
          </p:cNvGrpSpPr>
          <p:nvPr>
            <p:custDataLst>
              <p:tags r:id="rId2"/>
            </p:custDataLst>
          </p:nvPr>
        </p:nvGrpSpPr>
        <p:grpSpPr bwMode="auto">
          <a:xfrm>
            <a:off x="0" y="1785938"/>
            <a:ext cx="8286750" cy="285750"/>
            <a:chOff x="0" y="537641"/>
            <a:chExt cx="9144000" cy="428628"/>
          </a:xfrm>
        </p:grpSpPr>
        <p:pic>
          <p:nvPicPr>
            <p:cNvPr id="2048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125"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2"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480"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37641"/>
              <a:ext cx="280987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4" name="Picture 2" descr="FMEC - Future of Medical Education in Canada - A project funded by Health Canada">
            <a:hlinkClick r:id="rId10"/>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7938" y="214313"/>
            <a:ext cx="6219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FMEC_EnglishCove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993775" y="2187575"/>
            <a:ext cx="321786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FMEC_FrenchCove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5003800" y="2155825"/>
            <a:ext cx="31718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5"/>
          <p:cNvSpPr txBox="1">
            <a:spLocks noChangeArrowheads="1"/>
          </p:cNvSpPr>
          <p:nvPr>
            <p:custDataLst>
              <p:tags r:id="rId6"/>
            </p:custDataLst>
          </p:nvPr>
        </p:nvSpPr>
        <p:spPr bwMode="auto">
          <a:xfrm>
            <a:off x="6227763" y="260350"/>
            <a:ext cx="291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B71234"/>
                </a:solidFill>
                <a:latin typeface="Helvetica" pitchFamily="34" charset="0"/>
              </a:defRPr>
            </a:lvl1pPr>
            <a:lvl2pPr marL="742950" indent="-285750">
              <a:spcBef>
                <a:spcPct val="20000"/>
              </a:spcBef>
              <a:buChar char="–"/>
              <a:defRPr sz="2800">
                <a:solidFill>
                  <a:srgbClr val="B71234"/>
                </a:solidFill>
                <a:latin typeface="Helvetica" pitchFamily="34" charset="0"/>
              </a:defRPr>
            </a:lvl2pPr>
            <a:lvl3pPr marL="1143000" indent="-228600">
              <a:spcBef>
                <a:spcPct val="20000"/>
              </a:spcBef>
              <a:buChar char="•"/>
              <a:defRPr sz="2400">
                <a:solidFill>
                  <a:srgbClr val="B71234"/>
                </a:solidFill>
                <a:latin typeface="Helvetica" pitchFamily="34" charset="0"/>
              </a:defRPr>
            </a:lvl3pPr>
            <a:lvl4pPr marL="1600200" indent="-228600">
              <a:spcBef>
                <a:spcPct val="20000"/>
              </a:spcBef>
              <a:buChar char="–"/>
              <a:defRPr sz="2000">
                <a:solidFill>
                  <a:srgbClr val="B71234"/>
                </a:solidFill>
                <a:latin typeface="Helvetica" pitchFamily="34" charset="0"/>
              </a:defRPr>
            </a:lvl4pPr>
            <a:lvl5pPr marL="2057400" indent="-228600">
              <a:spcBef>
                <a:spcPct val="20000"/>
              </a:spcBef>
              <a:buChar char="»"/>
              <a:defRPr sz="2000">
                <a:solidFill>
                  <a:srgbClr val="B71234"/>
                </a:solidFill>
                <a:latin typeface="Helvetica" pitchFamily="34" charset="0"/>
              </a:defRPr>
            </a:lvl5pPr>
            <a:lvl6pPr marL="2514600" indent="-228600" eaLnBrk="0" fontAlgn="base" hangingPunct="0">
              <a:spcBef>
                <a:spcPct val="20000"/>
              </a:spcBef>
              <a:spcAft>
                <a:spcPct val="0"/>
              </a:spcAft>
              <a:buChar char="»"/>
              <a:defRPr sz="2000">
                <a:solidFill>
                  <a:srgbClr val="B71234"/>
                </a:solidFill>
                <a:latin typeface="Helvetica" pitchFamily="34" charset="0"/>
              </a:defRPr>
            </a:lvl6pPr>
            <a:lvl7pPr marL="2971800" indent="-228600" eaLnBrk="0" fontAlgn="base" hangingPunct="0">
              <a:spcBef>
                <a:spcPct val="20000"/>
              </a:spcBef>
              <a:spcAft>
                <a:spcPct val="0"/>
              </a:spcAft>
              <a:buChar char="»"/>
              <a:defRPr sz="2000">
                <a:solidFill>
                  <a:srgbClr val="B71234"/>
                </a:solidFill>
                <a:latin typeface="Helvetica" pitchFamily="34" charset="0"/>
              </a:defRPr>
            </a:lvl7pPr>
            <a:lvl8pPr marL="3429000" indent="-228600" eaLnBrk="0" fontAlgn="base" hangingPunct="0">
              <a:spcBef>
                <a:spcPct val="20000"/>
              </a:spcBef>
              <a:spcAft>
                <a:spcPct val="0"/>
              </a:spcAft>
              <a:buChar char="»"/>
              <a:defRPr sz="2000">
                <a:solidFill>
                  <a:srgbClr val="B71234"/>
                </a:solidFill>
                <a:latin typeface="Helvetica" pitchFamily="34" charset="0"/>
              </a:defRPr>
            </a:lvl8pPr>
            <a:lvl9pPr marL="3886200" indent="-228600" eaLnBrk="0" fontAlgn="base" hangingPunct="0">
              <a:spcBef>
                <a:spcPct val="20000"/>
              </a:spcBef>
              <a:spcAft>
                <a:spcPct val="0"/>
              </a:spcAft>
              <a:buChar char="»"/>
              <a:defRPr sz="2000">
                <a:solidFill>
                  <a:srgbClr val="B71234"/>
                </a:solidFill>
                <a:latin typeface="Helvetica" pitchFamily="34" charset="0"/>
              </a:defRPr>
            </a:lvl9pPr>
          </a:lstStyle>
          <a:p>
            <a:pPr defTabSz="914400" eaLnBrk="0" fontAlgn="base" hangingPunct="0">
              <a:spcBef>
                <a:spcPct val="0"/>
              </a:spcBef>
              <a:spcAft>
                <a:spcPct val="0"/>
              </a:spcAft>
              <a:buFontTx/>
              <a:buNone/>
            </a:pPr>
            <a:r>
              <a:rPr lang="en-US" altLang="en-US" sz="2400">
                <a:solidFill>
                  <a:srgbClr val="FFFFFF"/>
                </a:solidFill>
              </a:rPr>
              <a:t>www.afmc.ca/fmec/</a:t>
            </a:r>
            <a:endParaRPr lang="en-CA" altLang="en-US" sz="2400">
              <a:solidFill>
                <a:srgbClr val="FFFFFF"/>
              </a:solidFill>
            </a:endParaRPr>
          </a:p>
        </p:txBody>
      </p:sp>
    </p:spTree>
    <p:extLst>
      <p:ext uri="{BB962C8B-B14F-4D97-AF65-F5344CB8AC3E}">
        <p14:creationId xmlns:p14="http://schemas.microsoft.com/office/powerpoint/2010/main" val="19447623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2" b="1006"/>
          <a:stretch>
            <a:fillRect/>
          </a:stretch>
        </p:blipFill>
        <p:spPr bwMode="auto">
          <a:xfrm>
            <a:off x="539750" y="1700213"/>
            <a:ext cx="36576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1692275"/>
            <a:ext cx="3602038"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22860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5339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698"/>
            <a:ext cx="9144000" cy="1143000"/>
          </a:xfrm>
        </p:spPr>
        <p:txBody>
          <a:bodyPr>
            <a:normAutofit fontScale="90000"/>
          </a:bodyPr>
          <a:lstStyle/>
          <a:p>
            <a:r>
              <a:rPr lang="en-CA" dirty="0" smtClean="0"/>
              <a:t>Pan Canadian Physician Resource Planning</a:t>
            </a:r>
            <a:endParaRPr lang="en-CA" dirty="0"/>
          </a:p>
        </p:txBody>
      </p:sp>
      <p:sp>
        <p:nvSpPr>
          <p:cNvPr id="6" name="Content Placeholder 5"/>
          <p:cNvSpPr>
            <a:spLocks noGrp="1"/>
          </p:cNvSpPr>
          <p:nvPr>
            <p:ph idx="1"/>
          </p:nvPr>
        </p:nvSpPr>
        <p:spPr>
          <a:xfrm>
            <a:off x="0" y="1600200"/>
            <a:ext cx="9002110" cy="4525963"/>
          </a:xfrm>
        </p:spPr>
        <p:txBody>
          <a:bodyPr>
            <a:normAutofit/>
          </a:bodyPr>
          <a:lstStyle/>
          <a:p>
            <a:r>
              <a:rPr lang="en-CA" sz="3000" dirty="0" smtClean="0"/>
              <a:t>Physician Resource Planning Advisory Committee</a:t>
            </a:r>
          </a:p>
          <a:p>
            <a:r>
              <a:rPr lang="en-CA" sz="3000" dirty="0" smtClean="0"/>
              <a:t>Deputy Minister of Health mandated and funded </a:t>
            </a:r>
          </a:p>
          <a:p>
            <a:r>
              <a:rPr lang="en-CA" sz="3000" dirty="0" smtClean="0"/>
              <a:t>Joint venture of the Federal/Provincial/Territorial Committee on Health Workforce (CHW) and the AFMC</a:t>
            </a:r>
          </a:p>
          <a:p>
            <a:r>
              <a:rPr lang="en-CA" sz="3000" dirty="0" smtClean="0"/>
              <a:t>Membership also includes representatives from academic medicine including learners</a:t>
            </a:r>
          </a:p>
          <a:p>
            <a:r>
              <a:rPr lang="fr-CA" sz="3000" dirty="0" smtClean="0"/>
              <a:t>To </a:t>
            </a:r>
            <a:r>
              <a:rPr lang="fr-CA" sz="3000" b="1" dirty="0" err="1" smtClean="0"/>
              <a:t>determine</a:t>
            </a:r>
            <a:r>
              <a:rPr lang="fr-CA" sz="3000" b="1" dirty="0" smtClean="0"/>
              <a:t> the right </a:t>
            </a:r>
            <a:r>
              <a:rPr lang="fr-CA" sz="3000" b="1" dirty="0" err="1" smtClean="0"/>
              <a:t>number</a:t>
            </a:r>
            <a:r>
              <a:rPr lang="fr-CA" sz="3000" b="1" dirty="0" smtClean="0"/>
              <a:t>, mix and distribution of </a:t>
            </a:r>
            <a:r>
              <a:rPr lang="fr-CA" sz="3000" b="1" dirty="0" err="1" smtClean="0"/>
              <a:t>physicians</a:t>
            </a:r>
            <a:r>
              <a:rPr lang="fr-CA" sz="3000" b="1" dirty="0" smtClean="0"/>
              <a:t> to </a:t>
            </a:r>
            <a:r>
              <a:rPr lang="fr-CA" sz="3000" b="1" dirty="0" err="1" smtClean="0"/>
              <a:t>meet</a:t>
            </a:r>
            <a:r>
              <a:rPr lang="fr-CA" sz="3000" b="1" dirty="0" smtClean="0"/>
              <a:t> </a:t>
            </a:r>
            <a:r>
              <a:rPr lang="fr-CA" sz="3000" b="1" dirty="0" err="1" smtClean="0"/>
              <a:t>societal</a:t>
            </a:r>
            <a:r>
              <a:rPr lang="fr-CA" sz="3000" b="1" dirty="0" smtClean="0"/>
              <a:t> </a:t>
            </a:r>
            <a:r>
              <a:rPr lang="fr-CA" sz="3000" b="1" dirty="0" err="1" smtClean="0"/>
              <a:t>needs</a:t>
            </a:r>
            <a:r>
              <a:rPr lang="fr-CA" sz="3000" b="1" dirty="0" smtClean="0"/>
              <a:t> (FMEC PG </a:t>
            </a:r>
            <a:r>
              <a:rPr lang="fr-CA" sz="3000" b="1" dirty="0" err="1" smtClean="0"/>
              <a:t>Rec</a:t>
            </a:r>
            <a:r>
              <a:rPr lang="fr-CA" sz="3000" b="1" dirty="0" smtClean="0"/>
              <a:t> 1)</a:t>
            </a:r>
            <a:endParaRPr lang="en-CA" sz="3000" b="1" dirty="0"/>
          </a:p>
        </p:txBody>
      </p:sp>
    </p:spTree>
    <p:extLst>
      <p:ext uri="{BB962C8B-B14F-4D97-AF65-F5344CB8AC3E}">
        <p14:creationId xmlns:p14="http://schemas.microsoft.com/office/powerpoint/2010/main" val="103445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Medicine as a Specialty</a:t>
            </a:r>
            <a:endParaRPr lang="en-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4013" y="1287028"/>
            <a:ext cx="4130565" cy="527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913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PN-bi-template">
  <a:themeElements>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PN-bi-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CPN-b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PN-b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PN-b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PN-b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PN-b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PN-b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PN-b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PN-b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PN-b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PN-b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PN-b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PN-b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FMC">
      <a:dk1>
        <a:srgbClr val="0054A4"/>
      </a:dk1>
      <a:lt1>
        <a:srgbClr val="FCEE1E"/>
      </a:lt1>
      <a:dk2>
        <a:srgbClr val="F1CB00"/>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1277</TotalTime>
  <Words>411</Words>
  <Application>Microsoft Office PowerPoint</Application>
  <PresentationFormat>Presentación en pantalla (4:3)</PresentationFormat>
  <Paragraphs>88</Paragraphs>
  <Slides>18</Slides>
  <Notes>1</Notes>
  <HiddenSlides>0</HiddenSlides>
  <MMClips>0</MMClips>
  <ScaleCrop>false</ScaleCrop>
  <HeadingPairs>
    <vt:vector size="4" baseType="variant">
      <vt:variant>
        <vt:lpstr>Tema</vt:lpstr>
      </vt:variant>
      <vt:variant>
        <vt:i4>11</vt:i4>
      </vt:variant>
      <vt:variant>
        <vt:lpstr>Títulos de diapositiva</vt:lpstr>
      </vt:variant>
      <vt:variant>
        <vt:i4>18</vt:i4>
      </vt:variant>
    </vt:vector>
  </HeadingPairs>
  <TitlesOfParts>
    <vt:vector size="29" baseType="lpstr">
      <vt:lpstr>Custom Design</vt:lpstr>
      <vt:lpstr>CCPN-bi-template</vt:lpstr>
      <vt:lpstr>Office Theme</vt:lpstr>
      <vt:lpstr>1_Custom Design</vt:lpstr>
      <vt:lpstr>2_Custom Design</vt:lpstr>
      <vt:lpstr>3_Custom Design</vt:lpstr>
      <vt:lpstr>4_Custom Design</vt:lpstr>
      <vt:lpstr>5_Custom Design</vt:lpstr>
      <vt:lpstr>6_Custom Design</vt:lpstr>
      <vt:lpstr>Ripple</vt:lpstr>
      <vt:lpstr>1_Ripple</vt:lpstr>
      <vt:lpstr>Innovations and Emerging Areas  in Canada </vt:lpstr>
      <vt:lpstr>Innovations and Emerging Areas</vt:lpstr>
      <vt:lpstr>Social Accountability Mandate World Health Organization </vt:lpstr>
      <vt:lpstr> </vt:lpstr>
      <vt:lpstr>Responsabilité sociale au Canada 2001</vt:lpstr>
      <vt:lpstr>Presentación de PowerPoint</vt:lpstr>
      <vt:lpstr>Presentación de PowerPoint</vt:lpstr>
      <vt:lpstr>Pan Canadian Physician Resource Planning</vt:lpstr>
      <vt:lpstr>Family Medicine as a Specialty</vt:lpstr>
      <vt:lpstr>Province of Québec</vt:lpstr>
      <vt:lpstr>Presentación de PowerPoint</vt:lpstr>
      <vt:lpstr>CanMEDS 2015</vt:lpstr>
      <vt:lpstr>CanMEDS 2015 – Leader Role</vt:lpstr>
      <vt:lpstr>New Government, New Opportunities</vt:lpstr>
      <vt:lpstr>Every med school should admit one Inuit student this fall: federal health minister </vt:lpstr>
      <vt:lpstr>Conclusion</vt:lpstr>
      <vt:lpstr>A Canadian Consensus on Core Competencies for Transition from Medical School to Residency</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 POINT</dc:title>
  <dc:creator>Derek  Lamothe</dc:creator>
  <cp:lastModifiedBy>JJ Dom</cp:lastModifiedBy>
  <cp:revision>54</cp:revision>
  <dcterms:created xsi:type="dcterms:W3CDTF">2015-11-16T14:20:42Z</dcterms:created>
  <dcterms:modified xsi:type="dcterms:W3CDTF">2016-06-17T14:48:32Z</dcterms:modified>
</cp:coreProperties>
</file>