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16"/>
  </p:notesMasterIdLst>
  <p:sldIdLst>
    <p:sldId id="256" r:id="rId2"/>
    <p:sldId id="265" r:id="rId3"/>
    <p:sldId id="266" r:id="rId4"/>
    <p:sldId id="260" r:id="rId5"/>
    <p:sldId id="261" r:id="rId6"/>
    <p:sldId id="262" r:id="rId7"/>
    <p:sldId id="263" r:id="rId8"/>
    <p:sldId id="268" r:id="rId9"/>
    <p:sldId id="269" r:id="rId10"/>
    <p:sldId id="267" r:id="rId11"/>
    <p:sldId id="273" r:id="rId12"/>
    <p:sldId id="270" r:id="rId13"/>
    <p:sldId id="271" r:id="rId14"/>
    <p:sldId id="259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7" autoAdjust="0"/>
    <p:restoredTop sz="94660"/>
  </p:normalViewPr>
  <p:slideViewPr>
    <p:cSldViewPr>
      <p:cViewPr varScale="1">
        <p:scale>
          <a:sx n="64" d="100"/>
          <a:sy n="64" d="100"/>
        </p:scale>
        <p:origin x="-133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A8AEB-CAA6-4E7A-B41F-B834A6B8250E}" type="datetimeFigureOut">
              <a:rPr lang="es-MX" smtClean="0"/>
              <a:t>10/06/2016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C1F63-0D2C-4CBD-8ECB-8BAD5DB6C35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27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C1F63-0D2C-4CBD-8ECB-8BAD5DB6C356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623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C1F63-0D2C-4CBD-8ECB-8BAD5DB6C356}" type="slidenum">
              <a:rPr lang="es-MX" smtClean="0"/>
              <a:t>14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2810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870349-0547-4EE8-B154-D09630974AAE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AEB430-86B2-4608-A28E-1C2617B2B196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16057-270C-4297-A46E-DCE2EA189283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A1EC0-1BBC-4319-B8C0-C591A1A77CC5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214EA-6606-4BFD-9E75-5319CC0AC984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7D04BF-CAAA-4542-BECF-94DC26FFD391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CDDFC9-AAF7-48D4-BDE9-E511275991E7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BB2516-1A97-42C2-8C98-F607B57277F8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313ED4-2F57-4549-AEC2-DB8FE570EBFA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0C52A67-C2CD-49E3-9E54-45B09113B2F4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519392-2539-4850-83BA-234AFAFC1288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E6FA3B-7F45-4D07-8E72-585CEDE77C8B}" type="datetime1">
              <a:rPr lang="es-MX" smtClean="0"/>
              <a:t>10/06/2016</a:t>
            </a:fld>
            <a:endParaRPr lang="es-MX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619854-C557-4E4D-BAA4-8F05CC9DBEEA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8496944" cy="1829761"/>
          </a:xfrm>
        </p:spPr>
        <p:txBody>
          <a:bodyPr>
            <a:noAutofit/>
          </a:bodyPr>
          <a:lstStyle/>
          <a:p>
            <a:r>
              <a:rPr lang="es-MX" sz="3000" b="0" dirty="0"/>
              <a:t>Importancia de la </a:t>
            </a:r>
            <a:r>
              <a:rPr lang="es-MX" sz="3000" b="0" dirty="0" smtClean="0"/>
              <a:t>acreditación internacional y </a:t>
            </a:r>
            <a:r>
              <a:rPr lang="es-MX" sz="3000" b="0" dirty="0"/>
              <a:t>sus ajustes </a:t>
            </a:r>
            <a:r>
              <a:rPr lang="es-MX" sz="3000" b="0" dirty="0" smtClean="0"/>
              <a:t>a las distintas condiciones políticas</a:t>
            </a:r>
            <a:r>
              <a:rPr lang="es-MX" sz="3000" b="0" dirty="0"/>
              <a:t>, sociales y económicas</a:t>
            </a:r>
            <a:endParaRPr lang="es-MX" sz="3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3813472"/>
            <a:ext cx="7772400" cy="119970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Junio 17, 2016</a:t>
            </a:r>
          </a:p>
          <a:p>
            <a:r>
              <a:rPr lang="es-MX" sz="2400" dirty="0" smtClean="0"/>
              <a:t>Dr. Ricardo León Bórquez. M.C.A.</a:t>
            </a:r>
          </a:p>
          <a:p>
            <a:endParaRPr lang="es-MX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3350061" cy="1080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693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Existe gran diversidad de escuelas y facultades de medicina tanto públicas como privadas.</a:t>
            </a:r>
          </a:p>
          <a:p>
            <a:pPr lvl="1"/>
            <a:r>
              <a:rPr lang="es-MX" dirty="0" smtClean="0"/>
              <a:t>Por compromisos de partidos políticos se autorizan nuevas escuelas (populismo)</a:t>
            </a:r>
          </a:p>
          <a:p>
            <a:pPr lvl="1"/>
            <a:r>
              <a:rPr lang="es-MX" dirty="0" smtClean="0"/>
              <a:t>La constitución no tiene contemplada la limitación de apertura de escuelas</a:t>
            </a:r>
          </a:p>
          <a:p>
            <a:r>
              <a:rPr lang="es-MX" dirty="0" smtClean="0"/>
              <a:t>No ha existido una relación de colaboración entre los Sistemas de Salud Mexicanos y los formadores de recursos humanos</a:t>
            </a:r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¿Qué problema tenemos en México? - Político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107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Actualmente existe excelente colaboración con la Secretaría de Salud (Ministerio) y la Secretaria de Educación. </a:t>
            </a:r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¿Qué problema tenemos en México? - Político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573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Existe gran diversidad de escuelas y facultades de medicina tanto públicas como privadas.</a:t>
            </a:r>
          </a:p>
          <a:p>
            <a:r>
              <a:rPr lang="es-MX" dirty="0" smtClean="0"/>
              <a:t>Calidad</a:t>
            </a:r>
          </a:p>
          <a:p>
            <a:r>
              <a:rPr lang="es-MX" dirty="0" smtClean="0"/>
              <a:t>Desigualdad económica extrema</a:t>
            </a:r>
          </a:p>
          <a:p>
            <a:r>
              <a:rPr lang="es-MX" dirty="0" smtClean="0"/>
              <a:t>Seguridad – Servicio Social</a:t>
            </a:r>
            <a:endParaRPr lang="es-MX" dirty="0" smtClean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¿Qué problema tenemos en México? - Sociales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202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Existen </a:t>
            </a:r>
            <a:r>
              <a:rPr lang="es-MX" dirty="0" smtClean="0"/>
              <a:t>diferencias económicas en distintas regiones del </a:t>
            </a:r>
            <a:r>
              <a:rPr lang="es-MX" dirty="0" smtClean="0"/>
              <a:t>País</a:t>
            </a:r>
            <a:endParaRPr lang="es-MX" dirty="0" smtClean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¿Qué problema tenemos en México? - Económicos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22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688032" y="292494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s-MX" sz="6000" b="1" dirty="0" smtClean="0"/>
              <a:t>Gracias</a:t>
            </a:r>
            <a:endParaRPr lang="es-MX" sz="600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123" y="1196752"/>
            <a:ext cx="3350061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4" name="3 CuadroTexto"/>
          <p:cNvSpPr txBox="1"/>
          <p:nvPr/>
        </p:nvSpPr>
        <p:spPr>
          <a:xfrm>
            <a:off x="3359124" y="4149080"/>
            <a:ext cx="2509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dirty="0" smtClean="0"/>
              <a:t>rleonbor@gmail.com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814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Propicia </a:t>
            </a:r>
            <a:r>
              <a:rPr lang="es-MX" dirty="0"/>
              <a:t>el mejoramiento de la calidad de </a:t>
            </a:r>
            <a:r>
              <a:rPr lang="es-MX" dirty="0" smtClean="0"/>
              <a:t>las escuelas y facultades de medicina.</a:t>
            </a:r>
            <a:endParaRPr lang="es-MX" dirty="0"/>
          </a:p>
          <a:p>
            <a:r>
              <a:rPr lang="es-MX" dirty="0" smtClean="0"/>
              <a:t>Propicia </a:t>
            </a:r>
            <a:r>
              <a:rPr lang="es-MX" dirty="0"/>
              <a:t>la idoneidad y la solidez de las </a:t>
            </a:r>
            <a:r>
              <a:rPr lang="es-MX" dirty="0" smtClean="0"/>
              <a:t>escuelas y facultades de medicina ante el gobierno y la sociedad</a:t>
            </a:r>
            <a:endParaRPr lang="es-MX" dirty="0"/>
          </a:p>
          <a:p>
            <a:r>
              <a:rPr lang="es-MX" dirty="0"/>
              <a:t>Es un incentivo para que </a:t>
            </a:r>
            <a:r>
              <a:rPr lang="es-MX" dirty="0" smtClean="0"/>
              <a:t>se verifique </a:t>
            </a:r>
            <a:r>
              <a:rPr lang="es-MX" dirty="0"/>
              <a:t>el cumplimiento de </a:t>
            </a:r>
            <a:r>
              <a:rPr lang="es-MX" dirty="0" smtClean="0"/>
              <a:t>la </a:t>
            </a:r>
            <a:r>
              <a:rPr lang="es-MX" dirty="0"/>
              <a:t>misión, sus propósitos y sus objetivos </a:t>
            </a:r>
            <a:r>
              <a:rPr lang="es-MX" dirty="0" smtClean="0"/>
              <a:t>de </a:t>
            </a:r>
            <a:r>
              <a:rPr lang="es-MX" dirty="0"/>
              <a:t>acuerdo con sus propios estatutos.</a:t>
            </a:r>
          </a:p>
          <a:p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¿Por qué es importante?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860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Propicia el auto-estudio permanente </a:t>
            </a:r>
            <a:r>
              <a:rPr lang="es-MX" dirty="0"/>
              <a:t>de </a:t>
            </a:r>
            <a:r>
              <a:rPr lang="es-MX" dirty="0" smtClean="0"/>
              <a:t>los programas </a:t>
            </a:r>
            <a:r>
              <a:rPr lang="es-MX" dirty="0"/>
              <a:t>académicos en el contexto de una cultura de la </a:t>
            </a:r>
            <a:r>
              <a:rPr lang="es-MX" dirty="0" smtClean="0"/>
              <a:t>evaluación internacional.</a:t>
            </a:r>
          </a:p>
          <a:p>
            <a:r>
              <a:rPr lang="es-MX" dirty="0"/>
              <a:t>Brinda información confiable a los usuarios del servicio educativo de las escuelas y facultades de medicina.</a:t>
            </a:r>
          </a:p>
          <a:p>
            <a:r>
              <a:rPr lang="es-MX" dirty="0"/>
              <a:t>Es un incentivo para los académicos, en la medida en que permite objetivar el sentido y la credibilidad de su trabajo y propiciar el reconocimiento de sus realizaciones</a:t>
            </a:r>
            <a:r>
              <a:rPr lang="es-MX" dirty="0" smtClean="0"/>
              <a:t>.</a:t>
            </a:r>
            <a:endParaRPr lang="es-MX" dirty="0"/>
          </a:p>
          <a:p>
            <a:pPr marL="109728" indent="0">
              <a:buNone/>
            </a:pPr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¿Por qué es importante?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337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 </a:t>
            </a:r>
            <a:r>
              <a:rPr lang="es-MX" dirty="0"/>
              <a:t>inicios del año 1950 en los </a:t>
            </a:r>
            <a:r>
              <a:rPr lang="es-MX" dirty="0" smtClean="0"/>
              <a:t>EUA surge la necesidad de poder determinar la preparación académica de médicos graduados en el extranjero (MGE) para tener acceso a programas de entrenamiento en especialidades.</a:t>
            </a:r>
          </a:p>
          <a:p>
            <a:r>
              <a:rPr lang="es-MX" dirty="0" smtClean="0"/>
              <a:t>Esta fue una preocupación de organizaciones médicas, hospitales, agencias de licencias estatales y el público en general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Antecedentes</a:t>
            </a:r>
            <a:br>
              <a:rPr lang="es-MX" dirty="0" smtClean="0"/>
            </a:br>
            <a:r>
              <a:rPr lang="es-MX" sz="2000" dirty="0" smtClean="0"/>
              <a:t>(caso de EUA)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83196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Así mismo en la misma época surgen oportunidades para los MGE como consecuencia de un explosivo crecimiento de la demanda de servicios hospitalarios,  incremento de oportunidades económicas para médicos y una mayor necesidad de médicos residentes para poder cubrir los servicios de salud, dando lugar a un mayor número de espacios para formar especialistas.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Antecedentes</a:t>
            </a:r>
            <a:r>
              <a:rPr lang="es-MX" dirty="0"/>
              <a:t/>
            </a:r>
            <a:br>
              <a:rPr lang="es-MX" dirty="0"/>
            </a:br>
            <a:r>
              <a:rPr lang="es-MX" sz="2000" dirty="0"/>
              <a:t>(caso de EUA)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531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Para asegurar la calidad de los MGE que aplicaban a estas oportunidades surge en </a:t>
            </a:r>
            <a:r>
              <a:rPr lang="es-MX" dirty="0" smtClean="0"/>
              <a:t>1956 una organización privada, no lucrativa llamada Servicios de Evaluación para Médicos Graduados en el Extranjero (ESFMG en inglés)</a:t>
            </a:r>
          </a:p>
          <a:p>
            <a:pPr lvl="1"/>
            <a:r>
              <a:rPr lang="es-MX" dirty="0" smtClean="0"/>
              <a:t>Para dar respuesta a las preguntas de las instituciones responsables de posgrado</a:t>
            </a:r>
          </a:p>
          <a:p>
            <a:pPr lvl="1"/>
            <a:r>
              <a:rPr lang="es-MX" dirty="0" smtClean="0"/>
              <a:t>Verificar credenciales, conocimiento médico y dominio del idioma inglés</a:t>
            </a:r>
          </a:p>
          <a:p>
            <a:pPr lvl="1"/>
            <a:r>
              <a:rPr lang="es-MX" dirty="0" smtClean="0"/>
              <a:t>Certificar que el MGE cumplía los requisitos previos</a:t>
            </a:r>
            <a:endParaRPr lang="es-MX" dirty="0"/>
          </a:p>
          <a:p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Antecedentes</a:t>
            </a:r>
            <a:br>
              <a:rPr lang="es-MX" dirty="0"/>
            </a:br>
            <a:r>
              <a:rPr lang="es-MX" sz="2000" dirty="0"/>
              <a:t>(caso de EUA)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410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Ese mismo año cambia de nombre a Consejo de Educación de Médicos Graduados en el Extranjero (ECFMG en inglés) </a:t>
            </a:r>
          </a:p>
          <a:p>
            <a:r>
              <a:rPr lang="es-MX" dirty="0" smtClean="0"/>
              <a:t>Desarrolla procedimientos para validación de credenciales y con el apoyo del Consejo Nacional de Examinadores Médicos (NBME en inglés) implementan el examen </a:t>
            </a:r>
            <a:r>
              <a:rPr lang="es-MX" smtClean="0"/>
              <a:t>de ciencias </a:t>
            </a:r>
            <a:r>
              <a:rPr lang="es-MX" dirty="0" smtClean="0"/>
              <a:t>médicas y de conocimientos del idioma inglés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Antecedentes</a:t>
            </a:r>
            <a:br>
              <a:rPr lang="es-MX" dirty="0"/>
            </a:br>
            <a:r>
              <a:rPr lang="es-MX" sz="2000" dirty="0"/>
              <a:t>(caso de EUA)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269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ECFMG en junio del 2010 determinó que para el año 2023 todo MGE debe proceder de una Escuela o Facultad de Medicina con acreditación internacional.</a:t>
            </a:r>
          </a:p>
          <a:p>
            <a:r>
              <a:rPr lang="es-MX" dirty="0" smtClean="0"/>
              <a:t>Para alcanzar este objetivo la Federación Mundial de Educación Médica (WFME) se transforma en el organismo regulador de la acreditación internacional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Antecedentes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583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La WFME esta conformada por seis asociaciones miembros </a:t>
            </a:r>
            <a:endParaRPr lang="es-MX" dirty="0" smtClean="0"/>
          </a:p>
          <a:p>
            <a:pPr lvl="1"/>
            <a:r>
              <a:rPr lang="es-MX" dirty="0" smtClean="0"/>
              <a:t>AMEE - Europea</a:t>
            </a:r>
          </a:p>
          <a:p>
            <a:pPr lvl="1"/>
            <a:r>
              <a:rPr lang="es-MX" dirty="0" smtClean="0"/>
              <a:t>AMEEMR – Mediterráneo oriental</a:t>
            </a:r>
          </a:p>
          <a:p>
            <a:pPr lvl="1"/>
            <a:r>
              <a:rPr lang="es-MX" dirty="0" smtClean="0"/>
              <a:t>AMEWPR – Región del Pacífico Occidental</a:t>
            </a:r>
          </a:p>
          <a:p>
            <a:pPr lvl="1"/>
            <a:r>
              <a:rPr lang="es-MX" dirty="0" smtClean="0"/>
              <a:t>AMSA – África </a:t>
            </a:r>
          </a:p>
          <a:p>
            <a:pPr lvl="1"/>
            <a:r>
              <a:rPr lang="es-MX" dirty="0" smtClean="0"/>
              <a:t>PAFAMS (FEPAFEM)</a:t>
            </a:r>
          </a:p>
          <a:p>
            <a:pPr lvl="1"/>
            <a:r>
              <a:rPr lang="es-MX" dirty="0" smtClean="0"/>
              <a:t>SEARAME – Sureste de Asia</a:t>
            </a:r>
          </a:p>
          <a:p>
            <a:r>
              <a:rPr lang="es-MX" dirty="0" smtClean="0"/>
              <a:t>FEPAFEM es responsable de la acreditación del </a:t>
            </a:r>
            <a:r>
              <a:rPr lang="es-MX" dirty="0"/>
              <a:t>continente Americano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XX COPAEM - AMFEM 2016</a:t>
            </a:r>
            <a:endParaRPr lang="es-MX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Antecedentes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279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4984</TotalTime>
  <Words>704</Words>
  <Application>Microsoft Office PowerPoint</Application>
  <PresentationFormat>Presentación en pantalla (4:3)</PresentationFormat>
  <Paragraphs>67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Concurrencia</vt:lpstr>
      <vt:lpstr>Importancia de la acreditación internacional y sus ajustes a las distintas condiciones políticas, sociales y económicas</vt:lpstr>
      <vt:lpstr>¿Por qué es importante?</vt:lpstr>
      <vt:lpstr>¿Por qué es importante?</vt:lpstr>
      <vt:lpstr>Antecedentes (caso de EUA)</vt:lpstr>
      <vt:lpstr>Antecedentes (caso de EUA)</vt:lpstr>
      <vt:lpstr>Antecedentes (caso de EUA)</vt:lpstr>
      <vt:lpstr>Antecedentes (caso de EUA)</vt:lpstr>
      <vt:lpstr>Antecedentes</vt:lpstr>
      <vt:lpstr>Antecedentes</vt:lpstr>
      <vt:lpstr>¿Qué problema tenemos en México? - Político</vt:lpstr>
      <vt:lpstr>¿Qué problema tenemos en México? - Político</vt:lpstr>
      <vt:lpstr>¿Qué problema tenemos en México? - Sociales</vt:lpstr>
      <vt:lpstr>¿Qué problema tenemos en México? - Económicos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Escuela de Medicina del Futuro</dc:title>
  <dc:creator>Dr. León</dc:creator>
  <cp:lastModifiedBy>Dr. León</cp:lastModifiedBy>
  <cp:revision>183</cp:revision>
  <dcterms:created xsi:type="dcterms:W3CDTF">2014-05-13T15:39:07Z</dcterms:created>
  <dcterms:modified xsi:type="dcterms:W3CDTF">2016-06-10T18:28:03Z</dcterms:modified>
</cp:coreProperties>
</file>