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gif" ContentType="image/gi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6" r:id="rId1"/>
  </p:sldMasterIdLst>
  <p:sldIdLst>
    <p:sldId id="299" r:id="rId2"/>
    <p:sldId id="304" r:id="rId3"/>
    <p:sldId id="302" r:id="rId4"/>
    <p:sldId id="295" r:id="rId5"/>
    <p:sldId id="305" r:id="rId6"/>
    <p:sldId id="306" r:id="rId7"/>
    <p:sldId id="303" r:id="rId8"/>
    <p:sldId id="308" r:id="rId9"/>
    <p:sldId id="309" r:id="rId10"/>
    <p:sldId id="310" r:id="rId11"/>
    <p:sldId id="311" r:id="rId12"/>
    <p:sldId id="274" r:id="rId13"/>
    <p:sldId id="301" r:id="rId14"/>
    <p:sldId id="296" r:id="rId15"/>
    <p:sldId id="276" r:id="rId16"/>
    <p:sldId id="316" r:id="rId17"/>
    <p:sldId id="317" r:id="rId18"/>
    <p:sldId id="318" r:id="rId19"/>
    <p:sldId id="332" r:id="rId20"/>
    <p:sldId id="319" r:id="rId21"/>
    <p:sldId id="320" r:id="rId22"/>
    <p:sldId id="321" r:id="rId23"/>
    <p:sldId id="322" r:id="rId24"/>
    <p:sldId id="323" r:id="rId25"/>
    <p:sldId id="325" r:id="rId26"/>
    <p:sldId id="326" r:id="rId27"/>
    <p:sldId id="327" r:id="rId28"/>
    <p:sldId id="328" r:id="rId29"/>
    <p:sldId id="329" r:id="rId30"/>
    <p:sldId id="330" r:id="rId31"/>
    <p:sldId id="331" r:id="rId3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694"/>
    <p:restoredTop sz="94728"/>
  </p:normalViewPr>
  <p:slideViewPr>
    <p:cSldViewPr snapToGrid="0" snapToObjects="1">
      <p:cViewPr>
        <p:scale>
          <a:sx n="83" d="100"/>
          <a:sy n="83" d="100"/>
        </p:scale>
        <p:origin x="496" y="4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esProps" Target="presProps.xml"/><Relationship Id="rId34" Type="http://schemas.openxmlformats.org/officeDocument/2006/relationships/viewProps" Target="viewProps.xml"/><Relationship Id="rId35" Type="http://schemas.openxmlformats.org/officeDocument/2006/relationships/theme" Target="theme/theme1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ltGray">
          <a:xfrm>
            <a:off x="0" y="0"/>
            <a:ext cx="9143999" cy="513543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355848"/>
            <a:ext cx="8077200" cy="1673352"/>
          </a:xfrm>
        </p:spPr>
        <p:txBody>
          <a:bodyPr vert="horz" lIns="91440" tIns="0" rIns="45720" bIns="0" rtlCol="0" anchor="t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/>
            </a:lvl1pPr>
          </a:lstStyle>
          <a:p>
            <a:r>
              <a:rPr kumimoji="0" lang="en-GB" smtClean="0"/>
              <a:t>Click to edit Master title style</a:t>
            </a:r>
            <a:endParaRPr kumimoji="0"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828800"/>
            <a:ext cx="8077200" cy="1499616"/>
          </a:xfrm>
        </p:spPr>
        <p:txBody>
          <a:bodyPr lIns="118872" tIns="0" rIns="45720" bIns="0" anchor="b"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0" lang="en-GB" smtClean="0"/>
              <a:t>Click to edit Master subtitle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56686-CDE1-B243-A5CF-B0B95CD137E1}" type="datetimeFigureOut">
              <a:rPr lang="en-US" smtClean="0"/>
              <a:pPr/>
              <a:t>6/13/16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49670-1B9A-EE48-A21F-31A631A0999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Rectangle 9"/>
          <p:cNvSpPr/>
          <p:nvPr/>
        </p:nvSpPr>
        <p:spPr bwMode="invGray">
          <a:xfrm>
            <a:off x="0" y="5128334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GB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GB" smtClean="0"/>
              <a:t>Click to edit Master text styles</a:t>
            </a:r>
          </a:p>
          <a:p>
            <a:pPr lvl="1" eaLnBrk="1" latinLnBrk="0" hangingPunct="1"/>
            <a:r>
              <a:rPr lang="en-GB" smtClean="0"/>
              <a:t>Second level</a:t>
            </a:r>
          </a:p>
          <a:p>
            <a:pPr lvl="2" eaLnBrk="1" latinLnBrk="0" hangingPunct="1"/>
            <a:r>
              <a:rPr lang="en-GB" smtClean="0"/>
              <a:t>Third level</a:t>
            </a:r>
          </a:p>
          <a:p>
            <a:pPr lvl="3" eaLnBrk="1" latinLnBrk="0" hangingPunct="1"/>
            <a:r>
              <a:rPr lang="en-GB" smtClean="0"/>
              <a:t>Fourth level</a:t>
            </a:r>
          </a:p>
          <a:p>
            <a:pPr lvl="4" eaLnBrk="1" latinLnBrk="0" hangingPunct="1"/>
            <a:r>
              <a:rPr lang="en-GB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56686-CDE1-B243-A5CF-B0B95CD137E1}" type="datetimeFigureOut">
              <a:rPr lang="en-US" smtClean="0"/>
              <a:pPr/>
              <a:t>6/13/16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49670-1B9A-EE48-A21F-31A631A0999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invGray">
          <a:xfrm>
            <a:off x="6598920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108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8" name="Rectangle 7"/>
          <p:cNvSpPr/>
          <p:nvPr/>
        </p:nvSpPr>
        <p:spPr bwMode="ltGray">
          <a:xfrm>
            <a:off x="6647687" y="0"/>
            <a:ext cx="2514601" cy="685800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274640"/>
            <a:ext cx="1905000" cy="5851525"/>
          </a:xfrm>
        </p:spPr>
        <p:txBody>
          <a:bodyPr vert="eaVert"/>
          <a:lstStyle/>
          <a:p>
            <a:r>
              <a:rPr kumimoji="0" lang="en-GB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04800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GB" smtClean="0"/>
              <a:t>Click to edit Master text styles</a:t>
            </a:r>
          </a:p>
          <a:p>
            <a:pPr lvl="1" eaLnBrk="1" latinLnBrk="0" hangingPunct="1"/>
            <a:r>
              <a:rPr lang="en-GB" smtClean="0"/>
              <a:t>Second level</a:t>
            </a:r>
          </a:p>
          <a:p>
            <a:pPr lvl="2" eaLnBrk="1" latinLnBrk="0" hangingPunct="1"/>
            <a:r>
              <a:rPr lang="en-GB" smtClean="0"/>
              <a:t>Third level</a:t>
            </a:r>
          </a:p>
          <a:p>
            <a:pPr lvl="3" eaLnBrk="1" latinLnBrk="0" hangingPunct="1"/>
            <a:r>
              <a:rPr lang="en-GB" smtClean="0"/>
              <a:t>Fourth level</a:t>
            </a:r>
          </a:p>
          <a:p>
            <a:pPr lvl="4" eaLnBrk="1" latinLnBrk="0" hangingPunct="1"/>
            <a:r>
              <a:rPr lang="en-GB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56686-CDE1-B243-A5CF-B0B95CD137E1}" type="datetimeFigureOut">
              <a:rPr lang="en-US" smtClean="0"/>
              <a:pPr/>
              <a:t>6/13/16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40597" y="6377459"/>
            <a:ext cx="3836404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49670-1B9A-EE48-A21F-31A631A0999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252728"/>
          </a:xfrm>
        </p:spPr>
        <p:txBody>
          <a:bodyPr/>
          <a:lstStyle/>
          <a:p>
            <a:r>
              <a:rPr kumimoji="0" lang="en-GB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GB" smtClean="0"/>
              <a:t>Click to edit Master text styles</a:t>
            </a:r>
          </a:p>
          <a:p>
            <a:pPr lvl="1" eaLnBrk="1" latinLnBrk="0" hangingPunct="1"/>
            <a:r>
              <a:rPr lang="en-GB" smtClean="0"/>
              <a:t>Second level</a:t>
            </a:r>
          </a:p>
          <a:p>
            <a:pPr lvl="2" eaLnBrk="1" latinLnBrk="0" hangingPunct="1"/>
            <a:r>
              <a:rPr lang="en-GB" smtClean="0"/>
              <a:t>Third level</a:t>
            </a:r>
          </a:p>
          <a:p>
            <a:pPr lvl="3" eaLnBrk="1" latinLnBrk="0" hangingPunct="1"/>
            <a:r>
              <a:rPr lang="en-GB" smtClean="0"/>
              <a:t>Fourth level</a:t>
            </a:r>
          </a:p>
          <a:p>
            <a:pPr lvl="4" eaLnBrk="1" latinLnBrk="0" hangingPunct="1"/>
            <a:r>
              <a:rPr lang="en-GB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56686-CDE1-B243-A5CF-B0B95CD137E1}" type="datetimeFigureOut">
              <a:rPr lang="en-US" smtClean="0"/>
              <a:pPr/>
              <a:t>6/13/16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49670-1B9A-EE48-A21F-31A631A0999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ltGray">
          <a:xfrm>
            <a:off x="0" y="1"/>
            <a:ext cx="9144000" cy="260252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2" name="Rectangle 11"/>
          <p:cNvSpPr/>
          <p:nvPr/>
        </p:nvSpPr>
        <p:spPr bwMode="invGray">
          <a:xfrm>
            <a:off x="0" y="2602520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9808" y="118872"/>
            <a:ext cx="8013192" cy="1636776"/>
          </a:xfrm>
        </p:spPr>
        <p:txBody>
          <a:bodyPr vert="horz" lIns="91440" tIns="0" rIns="91440" bIns="0" rtlCol="0" anchor="b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 cap="none" baseline="0"/>
            </a:lvl1pPr>
          </a:lstStyle>
          <a:p>
            <a:r>
              <a:rPr kumimoji="0" lang="en-GB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0664" y="1828800"/>
            <a:ext cx="8022336" cy="685800"/>
          </a:xfrm>
        </p:spPr>
        <p:txBody>
          <a:bodyPr lIns="146304" tIns="0" rIns="45720" bIns="0"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eaLnBrk="1" latinLnBrk="0" hangingPunct="1"/>
            <a:r>
              <a:rPr kumimoji="0"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56686-CDE1-B243-A5CF-B0B95CD137E1}" type="datetimeFigureOut">
              <a:rPr lang="en-US" smtClean="0"/>
              <a:pPr/>
              <a:t>6/13/16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49670-1B9A-EE48-A21F-31A631A0999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GB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73936"/>
            <a:ext cx="4038600" cy="4623816"/>
          </a:xfrm>
        </p:spPr>
        <p:txBody>
          <a:bodyPr lIns="9144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eaLnBrk="1" latinLnBrk="0" hangingPunct="1"/>
            <a:r>
              <a:rPr lang="en-GB" smtClean="0"/>
              <a:t>Click to edit Master text styles</a:t>
            </a:r>
          </a:p>
          <a:p>
            <a:pPr lvl="1" eaLnBrk="1" latinLnBrk="0" hangingPunct="1"/>
            <a:r>
              <a:rPr lang="en-GB" smtClean="0"/>
              <a:t>Second level</a:t>
            </a:r>
          </a:p>
          <a:p>
            <a:pPr lvl="2" eaLnBrk="1" latinLnBrk="0" hangingPunct="1"/>
            <a:r>
              <a:rPr lang="en-GB" smtClean="0"/>
              <a:t>Third level</a:t>
            </a:r>
          </a:p>
          <a:p>
            <a:pPr lvl="3" eaLnBrk="1" latinLnBrk="0" hangingPunct="1"/>
            <a:r>
              <a:rPr lang="en-GB" smtClean="0"/>
              <a:t>Fourth level</a:t>
            </a:r>
          </a:p>
          <a:p>
            <a:pPr lvl="4" eaLnBrk="1" latinLnBrk="0" hangingPunct="1"/>
            <a:r>
              <a:rPr lang="en-GB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73936"/>
            <a:ext cx="4038600" cy="46238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eaLnBrk="1" latinLnBrk="0" hangingPunct="1"/>
            <a:r>
              <a:rPr lang="en-GB" smtClean="0"/>
              <a:t>Click to edit Master text styles</a:t>
            </a:r>
          </a:p>
          <a:p>
            <a:pPr lvl="1" eaLnBrk="1" latinLnBrk="0" hangingPunct="1"/>
            <a:r>
              <a:rPr lang="en-GB" smtClean="0"/>
              <a:t>Second level</a:t>
            </a:r>
          </a:p>
          <a:p>
            <a:pPr lvl="2" eaLnBrk="1" latinLnBrk="0" hangingPunct="1"/>
            <a:r>
              <a:rPr lang="en-GB" smtClean="0"/>
              <a:t>Third level</a:t>
            </a:r>
          </a:p>
          <a:p>
            <a:pPr lvl="3" eaLnBrk="1" latinLnBrk="0" hangingPunct="1"/>
            <a:r>
              <a:rPr lang="en-GB" smtClean="0"/>
              <a:t>Fourth level</a:t>
            </a:r>
          </a:p>
          <a:p>
            <a:pPr lvl="4" eaLnBrk="1" latinLnBrk="0" hangingPunct="1"/>
            <a:r>
              <a:rPr lang="en-GB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56686-CDE1-B243-A5CF-B0B95CD137E1}" type="datetimeFigureOut">
              <a:rPr lang="en-US" smtClean="0"/>
              <a:pPr/>
              <a:t>6/13/16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49670-1B9A-EE48-A21F-31A631A0999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0" lang="en-GB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98987"/>
            <a:ext cx="4040188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eaLnBrk="1" latinLnBrk="0" hangingPunct="1"/>
            <a:r>
              <a:rPr kumimoji="0"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495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eaLnBrk="1" latinLnBrk="0" hangingPunct="1"/>
            <a:r>
              <a:rPr lang="en-GB" smtClean="0"/>
              <a:t>Click to edit Master text styles</a:t>
            </a:r>
          </a:p>
          <a:p>
            <a:pPr lvl="1" eaLnBrk="1" latinLnBrk="0" hangingPunct="1"/>
            <a:r>
              <a:rPr lang="en-GB" smtClean="0"/>
              <a:t>Second level</a:t>
            </a:r>
          </a:p>
          <a:p>
            <a:pPr lvl="2" eaLnBrk="1" latinLnBrk="0" hangingPunct="1"/>
            <a:r>
              <a:rPr lang="en-GB" smtClean="0"/>
              <a:t>Third level</a:t>
            </a:r>
          </a:p>
          <a:p>
            <a:pPr lvl="3" eaLnBrk="1" latinLnBrk="0" hangingPunct="1"/>
            <a:r>
              <a:rPr lang="en-GB" smtClean="0"/>
              <a:t>Fourth level</a:t>
            </a:r>
          </a:p>
          <a:p>
            <a:pPr lvl="4" eaLnBrk="1" latinLnBrk="0" hangingPunct="1"/>
            <a:r>
              <a:rPr lang="en-GB" smtClean="0"/>
              <a:t>Fifth level</a:t>
            </a:r>
            <a:endParaRPr kumimoji="0"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698987"/>
            <a:ext cx="4041775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eaLnBrk="1" latinLnBrk="0" hangingPunct="1"/>
            <a:r>
              <a:rPr kumimoji="0"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495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eaLnBrk="1" latinLnBrk="0" hangingPunct="1"/>
            <a:r>
              <a:rPr lang="en-GB" smtClean="0"/>
              <a:t>Click to edit Master text styles</a:t>
            </a:r>
          </a:p>
          <a:p>
            <a:pPr lvl="1" eaLnBrk="1" latinLnBrk="0" hangingPunct="1"/>
            <a:r>
              <a:rPr lang="en-GB" smtClean="0"/>
              <a:t>Second level</a:t>
            </a:r>
          </a:p>
          <a:p>
            <a:pPr lvl="2" eaLnBrk="1" latinLnBrk="0" hangingPunct="1"/>
            <a:r>
              <a:rPr lang="en-GB" smtClean="0"/>
              <a:t>Third level</a:t>
            </a:r>
          </a:p>
          <a:p>
            <a:pPr lvl="3" eaLnBrk="1" latinLnBrk="0" hangingPunct="1"/>
            <a:r>
              <a:rPr lang="en-GB" smtClean="0"/>
              <a:t>Fourth level</a:t>
            </a:r>
          </a:p>
          <a:p>
            <a:pPr lvl="4" eaLnBrk="1" latinLnBrk="0" hangingPunct="1"/>
            <a:r>
              <a:rPr lang="en-GB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56686-CDE1-B243-A5CF-B0B95CD137E1}" type="datetimeFigureOut">
              <a:rPr lang="en-US" smtClean="0"/>
              <a:pPr/>
              <a:t>6/13/16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49670-1B9A-EE48-A21F-31A631A0999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GB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56686-CDE1-B243-A5CF-B0B95CD137E1}" type="datetimeFigureOut">
              <a:rPr lang="en-US" smtClean="0"/>
              <a:pPr/>
              <a:t>6/13/16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49670-1B9A-EE48-A21F-31A631A0999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56686-CDE1-B243-A5CF-B0B95CD137E1}" type="datetimeFigureOut">
              <a:rPr lang="en-US" smtClean="0"/>
              <a:pPr/>
              <a:t>6/13/16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49670-1B9A-EE48-A21F-31A631A0999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838" y="152400"/>
            <a:ext cx="2523744" cy="978408"/>
          </a:xfrm>
        </p:spPr>
        <p:txBody>
          <a:bodyPr vert="horz" lIns="73152" rIns="45720" bIns="0" rtlCol="0" anchor="b">
            <a:normAutofit/>
            <a:sp3d prstMaterial="matte"/>
          </a:bodyPr>
          <a:lstStyle>
            <a:lvl1pPr algn="l">
              <a:defRPr sz="2000" b="0"/>
            </a:lvl1pPr>
          </a:lstStyle>
          <a:p>
            <a:r>
              <a:rPr kumimoji="0" lang="en-GB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9377" y="1743133"/>
            <a:ext cx="5920641" cy="455888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eaLnBrk="1" latinLnBrk="0" hangingPunct="1"/>
            <a:r>
              <a:rPr lang="en-GB" smtClean="0"/>
              <a:t>Click to edit Master text styles</a:t>
            </a:r>
          </a:p>
          <a:p>
            <a:pPr lvl="1" eaLnBrk="1" latinLnBrk="0" hangingPunct="1"/>
            <a:r>
              <a:rPr lang="en-GB" smtClean="0"/>
              <a:t>Second level</a:t>
            </a:r>
          </a:p>
          <a:p>
            <a:pPr lvl="2" eaLnBrk="1" latinLnBrk="0" hangingPunct="1"/>
            <a:r>
              <a:rPr lang="en-GB" smtClean="0"/>
              <a:t>Third level</a:t>
            </a:r>
          </a:p>
          <a:p>
            <a:pPr lvl="3" eaLnBrk="1" latinLnBrk="0" hangingPunct="1"/>
            <a:r>
              <a:rPr lang="en-GB" smtClean="0"/>
              <a:t>Fourth level</a:t>
            </a:r>
          </a:p>
          <a:p>
            <a:pPr lvl="4" eaLnBrk="1" latinLnBrk="0" hangingPunct="1"/>
            <a:r>
              <a:rPr lang="en-GB" smtClean="0"/>
              <a:t>Fifth level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838" y="1730018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eaLnBrk="1" latinLnBrk="0" hangingPunct="1"/>
            <a:r>
              <a:rPr kumimoji="0"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56686-CDE1-B243-A5CF-B0B95CD137E1}" type="datetimeFigureOut">
              <a:rPr lang="en-US" smtClean="0"/>
              <a:pPr/>
              <a:t>6/13/16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49670-1B9A-EE48-A21F-31A631A0999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Rectangle 11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9" name="Rectangle 8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592" y="155448"/>
            <a:ext cx="2525150" cy="978408"/>
          </a:xfr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</a:lstStyle>
          <a:p>
            <a:r>
              <a:rPr kumimoji="0" lang="en-GB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903805" y="1484808"/>
            <a:ext cx="6247397" cy="5373192"/>
          </a:xfrm>
          <a:solidFill>
            <a:schemeClr val="bg2">
              <a:shade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kumimoji="0" lang="en-GB" dirty="0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4592" y="1728216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eaLnBrk="1" latinLnBrk="0" hangingPunct="1"/>
            <a:r>
              <a:rPr kumimoji="0"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64592" y="1170432"/>
            <a:ext cx="2523744" cy="201168"/>
          </a:xfrm>
        </p:spPr>
        <p:txBody>
          <a:bodyPr/>
          <a:lstStyle/>
          <a:p>
            <a:fld id="{E8656686-CDE1-B243-A5CF-B0B95CD137E1}" type="datetimeFigureOut">
              <a:rPr lang="en-US" smtClean="0"/>
              <a:pPr/>
              <a:t>6/13/16</a:t>
            </a:fld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9" name="Rectangle 8"/>
          <p:cNvSpPr/>
          <p:nvPr/>
        </p:nvSpPr>
        <p:spPr bwMode="invGray"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35808" y="1170432"/>
            <a:ext cx="5193792" cy="201168"/>
          </a:xfrm>
        </p:spPr>
        <p:txBody>
          <a:bodyPr/>
          <a:lstStyle>
            <a:lvl1pPr>
              <a:defRPr>
                <a:solidFill>
                  <a:schemeClr val="bg1">
                    <a:shade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339328" y="1170432"/>
            <a:ext cx="733864" cy="201168"/>
          </a:xfrm>
        </p:spPr>
        <p:txBody>
          <a:bodyPr/>
          <a:lstStyle/>
          <a:p>
            <a:fld id="{26F49670-1B9A-EE48-A21F-31A631A0999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 bwMode="invGray">
          <a:xfrm>
            <a:off x="0" y="1435895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7" name="Rectangle 6"/>
          <p:cNvSpPr/>
          <p:nvPr/>
        </p:nvSpPr>
        <p:spPr bwMode="ltGray">
          <a:xfrm>
            <a:off x="0" y="0"/>
            <a:ext cx="9143999" cy="143373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51062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/>
          <a:p>
            <a:r>
              <a:rPr kumimoji="0" lang="en-GB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75191"/>
            <a:ext cx="8229600" cy="4625609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/>
          <a:p>
            <a:pPr lvl="0" eaLnBrk="1" latinLnBrk="0" hangingPunct="1"/>
            <a:r>
              <a:rPr kumimoji="0" lang="en-GB" smtClean="0"/>
              <a:t>Click to edit Master text styles</a:t>
            </a:r>
          </a:p>
          <a:p>
            <a:pPr lvl="1" eaLnBrk="1" latinLnBrk="0" hangingPunct="1"/>
            <a:r>
              <a:rPr kumimoji="0" lang="en-GB" smtClean="0"/>
              <a:t>Second level</a:t>
            </a:r>
          </a:p>
          <a:p>
            <a:pPr lvl="2" eaLnBrk="1" latinLnBrk="0" hangingPunct="1"/>
            <a:r>
              <a:rPr kumimoji="0" lang="en-GB" smtClean="0"/>
              <a:t>Third level</a:t>
            </a:r>
          </a:p>
          <a:p>
            <a:pPr lvl="3" eaLnBrk="1" latinLnBrk="0" hangingPunct="1"/>
            <a:r>
              <a:rPr kumimoji="0" lang="en-GB" smtClean="0"/>
              <a:t>Fourth level</a:t>
            </a:r>
          </a:p>
          <a:p>
            <a:pPr lvl="4" eaLnBrk="1" latinLnBrk="0" hangingPunct="1"/>
            <a:r>
              <a:rPr kumimoji="0" lang="en-GB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476999"/>
            <a:ext cx="2133600" cy="274320"/>
          </a:xfrm>
          <a:prstGeom prst="rect">
            <a:avLst/>
          </a:prstGeom>
        </p:spPr>
        <p:txBody>
          <a:bodyPr vert="horz" lIns="109728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</a:lstStyle>
          <a:p>
            <a:fld id="{E8656686-CDE1-B243-A5CF-B0B95CD137E1}" type="datetimeFigureOut">
              <a:rPr lang="en-US" smtClean="0"/>
              <a:pPr/>
              <a:t>6/13/16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40596" y="6476999"/>
            <a:ext cx="5507719" cy="274320"/>
          </a:xfrm>
          <a:prstGeom prst="rect">
            <a:avLst/>
          </a:prstGeom>
        </p:spPr>
        <p:txBody>
          <a:bodyPr vert="horz" lIns="45720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04396" y="6476999"/>
            <a:ext cx="733864" cy="274320"/>
          </a:xfrm>
          <a:prstGeom prst="rect">
            <a:avLst/>
          </a:prstGeom>
        </p:spPr>
        <p:txBody>
          <a:bodyPr vert="horz" bIns="0" rtlCol="0" anchor="b"/>
          <a:lstStyle>
            <a:lvl1pPr algn="r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</a:lstStyle>
          <a:p>
            <a:fld id="{26F49670-1B9A-EE48-A21F-31A631A0999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rtl="0" eaLnBrk="1" latinLnBrk="0" hangingPunct="1">
        <a:spcBef>
          <a:spcPct val="0"/>
        </a:spcBef>
        <a:buNone/>
        <a:defRPr kumimoji="0" sz="4500" b="1" kern="1200">
          <a:solidFill>
            <a:schemeClr val="accent1">
              <a:satMod val="150000"/>
            </a:schemeClr>
          </a:solidFill>
          <a:effectLst/>
          <a:latin typeface="+mj-lt"/>
          <a:ea typeface="+mj-ea"/>
          <a:cs typeface="+mj-cs"/>
        </a:defRPr>
      </a:lvl1pPr>
    </p:titleStyle>
    <p:bodyStyle>
      <a:lvl1pPr marL="438912" indent="-320040" algn="l" rtl="0" eaLnBrk="1" latinLnBrk="0" hangingPunct="1">
        <a:spcBef>
          <a:spcPts val="0"/>
        </a:spcBef>
        <a:buClr>
          <a:schemeClr val="accent1"/>
        </a:buClr>
        <a:buSzPct val="80000"/>
        <a:buFont typeface="Wingdings 2"/>
        <a:buChar char="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1520" indent="-27432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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3"/>
        </a:buClr>
        <a:buFont typeface="Arial"/>
        <a:buChar char="▪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16152" indent="-182880" algn="l" rtl="0" eaLnBrk="1" latinLnBrk="0" hangingPunct="1">
        <a:spcBef>
          <a:spcPct val="20000"/>
        </a:spcBef>
        <a:buClr>
          <a:schemeClr val="accent4"/>
        </a:buClr>
        <a:buFont typeface="Arial"/>
        <a:buChar char="▪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indent="-182880" algn="l" rtl="0" eaLnBrk="1" latinLnBrk="0" hangingPunct="1">
        <a:spcBef>
          <a:spcPct val="20000"/>
        </a:spcBef>
        <a:buClr>
          <a:schemeClr val="accent5"/>
        </a:buClr>
        <a:buFont typeface="Wingdings 3"/>
        <a:buChar char=""/>
        <a:defRPr kumimoji="0" lang="en-US" sz="2000" kern="1200" smtClean="0">
          <a:solidFill>
            <a:schemeClr val="tx1"/>
          </a:solidFill>
          <a:latin typeface="+mn-lt"/>
          <a:ea typeface="+mn-ea"/>
          <a:cs typeface="+mn-cs"/>
        </a:defRPr>
      </a:lvl5pPr>
      <a:lvl6pPr marL="1627632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231136" indent="-182880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3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4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5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6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7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8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9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0.jpg"/><Relationship Id="rId3" Type="http://schemas.openxmlformats.org/officeDocument/2006/relationships/image" Target="../media/image21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2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3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4" Type="http://schemas.openxmlformats.org/officeDocument/2006/relationships/image" Target="../media/image28.jpeg"/><Relationship Id="rId5" Type="http://schemas.openxmlformats.org/officeDocument/2006/relationships/image" Target="../media/image29.gif"/><Relationship Id="rId6" Type="http://schemas.openxmlformats.org/officeDocument/2006/relationships/image" Target="../media/image30.gif"/><Relationship Id="rId7" Type="http://schemas.openxmlformats.org/officeDocument/2006/relationships/image" Target="../media/image31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gi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2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Importance of accreditation and adjustments to the various political, social and economic changing environments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err="1" smtClean="0"/>
              <a:t>Trudie</a:t>
            </a:r>
            <a:r>
              <a:rPr lang="en-US" dirty="0" smtClean="0"/>
              <a:t> E Roberts</a:t>
            </a:r>
          </a:p>
          <a:p>
            <a:r>
              <a:rPr lang="en-US" dirty="0" smtClean="0"/>
              <a:t> Director Leeds Institute of Medical Education, UK and AMEE President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0876" y="89270"/>
            <a:ext cx="2833352" cy="231819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4532" y="5572105"/>
            <a:ext cx="2561940" cy="816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70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Functions of the GMC</a:t>
            </a:r>
            <a:endParaRPr lang="en-US" dirty="0"/>
          </a:p>
        </p:txBody>
      </p:sp>
      <p:pic>
        <p:nvPicPr>
          <p:cNvPr id="5" name="Content Placeholder 4" descr="Scan.jp2"/>
          <p:cNvPicPr>
            <a:picLocks noGrp="1" noChangeAspect="1"/>
          </p:cNvPicPr>
          <p:nvPr>
            <p:ph idx="1"/>
          </p:nvPr>
        </p:nvPicPr>
        <p:blipFill>
          <a:blip r:embed="rId2"/>
          <a:srcRect l="-51841" r="-51841"/>
          <a:stretch>
            <a:fillRect/>
          </a:stretch>
        </p:blipFill>
        <p:spPr>
          <a:xfrm rot="16200000">
            <a:off x="457200" y="1775191"/>
            <a:ext cx="8229600" cy="4625609"/>
          </a:xfrm>
        </p:spPr>
      </p:pic>
    </p:spTree>
    <p:extLst>
      <p:ext uri="{BB962C8B-B14F-4D97-AF65-F5344CB8AC3E}">
        <p14:creationId xmlns:p14="http://schemas.microsoft.com/office/powerpoint/2010/main" val="1067620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Regulation and quality assurance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The GMC through its system of quality assurance of basic medical education inspects all medical schools in the UK</a:t>
            </a:r>
          </a:p>
          <a:p>
            <a:r>
              <a:rPr lang="en-US" dirty="0" smtClean="0"/>
              <a:t>From 2012 there has been a programme of revalidation for all doctors</a:t>
            </a:r>
            <a:endParaRPr lang="en-US" dirty="0"/>
          </a:p>
        </p:txBody>
      </p:sp>
      <p:pic>
        <p:nvPicPr>
          <p:cNvPr id="5" name="Content Placeholder 4" descr="GMC.jpg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t="-7252" b="-725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271334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 population of doctors in the UK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In 2014 267,168 doctors on the medical register</a:t>
            </a:r>
          </a:p>
          <a:p>
            <a:r>
              <a:rPr lang="en-US" dirty="0" smtClean="0"/>
              <a:t>236,908 had a licence to practise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0421" y="1999823"/>
            <a:ext cx="3120687" cy="417204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Four largest specialty groups by PMQ</a:t>
            </a:r>
            <a:endParaRPr lang="en-US" sz="3600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719" y="1942868"/>
            <a:ext cx="7882562" cy="4075452"/>
          </a:xfrm>
        </p:spPr>
      </p:pic>
    </p:spTree>
    <p:extLst>
      <p:ext uri="{BB962C8B-B14F-4D97-AF65-F5344CB8AC3E}">
        <p14:creationId xmlns:p14="http://schemas.microsoft.com/office/powerpoint/2010/main" val="321983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1" name="Text Box 6"/>
          <p:cNvSpPr txBox="1">
            <a:spLocks noChangeArrowheads="1"/>
          </p:cNvSpPr>
          <p:nvPr/>
        </p:nvSpPr>
        <p:spPr bwMode="auto">
          <a:xfrm>
            <a:off x="971550" y="2133600"/>
            <a:ext cx="7345363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>
              <a:buClr>
                <a:schemeClr val="tx1"/>
              </a:buClr>
              <a:buSzPct val="130000"/>
            </a:pPr>
            <a:endParaRPr lang="en-GB" sz="2400" dirty="0"/>
          </a:p>
          <a:p>
            <a:pPr eaLnBrk="0" hangingPunct="0">
              <a:buClr>
                <a:schemeClr val="tx1"/>
              </a:buClr>
              <a:buSzPct val="130000"/>
              <a:buFontTx/>
              <a:buChar char="•"/>
            </a:pPr>
            <a:endParaRPr lang="en-GB" sz="2400" dirty="0"/>
          </a:p>
        </p:txBody>
      </p:sp>
      <p:sp>
        <p:nvSpPr>
          <p:cNvPr id="19462" name="Rectangle 6"/>
          <p:cNvSpPr>
            <a:spLocks noGrp="1" noChangeArrowheads="1"/>
          </p:cNvSpPr>
          <p:nvPr/>
        </p:nvSpPr>
        <p:spPr bwMode="auto">
          <a:xfrm>
            <a:off x="457200" y="4572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r>
              <a:rPr lang="en-GB" sz="2800" dirty="0">
                <a:solidFill>
                  <a:schemeClr val="tx2"/>
                </a:solidFill>
              </a:rPr>
              <a:t>Fitness to Practise </a:t>
            </a:r>
            <a:r>
              <a:rPr lang="en-GB" sz="2800" dirty="0" smtClean="0">
                <a:solidFill>
                  <a:schemeClr val="tx2"/>
                </a:solidFill>
              </a:rPr>
              <a:t>2014</a:t>
            </a:r>
            <a:endParaRPr lang="en-GB" sz="2800" dirty="0">
              <a:solidFill>
                <a:schemeClr val="tx2"/>
              </a:solidFill>
            </a:endParaRPr>
          </a:p>
        </p:txBody>
      </p:sp>
      <p:sp>
        <p:nvSpPr>
          <p:cNvPr id="8" name="AutoShape 3"/>
          <p:cNvSpPr>
            <a:spLocks noChangeArrowheads="1"/>
          </p:cNvSpPr>
          <p:nvPr/>
        </p:nvSpPr>
        <p:spPr bwMode="auto">
          <a:xfrm>
            <a:off x="371475" y="2112963"/>
            <a:ext cx="2286000" cy="990600"/>
          </a:xfrm>
          <a:prstGeom prst="flowChartAlternateProcess">
            <a:avLst/>
          </a:prstGeom>
          <a:solidFill>
            <a:schemeClr val="accent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GB" sz="2000" b="1" dirty="0" smtClean="0"/>
              <a:t>236,908</a:t>
            </a:r>
            <a:endParaRPr lang="en-GB" sz="2000" b="1" dirty="0"/>
          </a:p>
          <a:p>
            <a:pPr algn="ctr"/>
            <a:r>
              <a:rPr lang="en-GB" sz="2000" b="1" dirty="0"/>
              <a:t>doctors in</a:t>
            </a:r>
          </a:p>
          <a:p>
            <a:pPr algn="ctr"/>
            <a:r>
              <a:rPr lang="en-GB" sz="2000" b="1" dirty="0"/>
              <a:t>practice</a:t>
            </a:r>
          </a:p>
        </p:txBody>
      </p:sp>
      <p:sp>
        <p:nvSpPr>
          <p:cNvPr id="9" name="AutoShape 4"/>
          <p:cNvSpPr>
            <a:spLocks noChangeArrowheads="1"/>
          </p:cNvSpPr>
          <p:nvPr/>
        </p:nvSpPr>
        <p:spPr bwMode="auto">
          <a:xfrm>
            <a:off x="1828800" y="3200400"/>
            <a:ext cx="2514600" cy="914400"/>
          </a:xfrm>
          <a:prstGeom prst="flowChartAlternateProcess">
            <a:avLst/>
          </a:prstGeom>
          <a:solidFill>
            <a:schemeClr val="accent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GB" sz="2000" b="1" dirty="0" smtClean="0"/>
              <a:t>2750</a:t>
            </a:r>
            <a:endParaRPr lang="en-GB" sz="2000" b="1" dirty="0"/>
          </a:p>
          <a:p>
            <a:pPr algn="ctr"/>
            <a:r>
              <a:rPr lang="en-GB" sz="2000" b="1" dirty="0"/>
              <a:t>GMC</a:t>
            </a:r>
          </a:p>
          <a:p>
            <a:pPr algn="ctr"/>
            <a:r>
              <a:rPr lang="en-GB" sz="2000" b="1" dirty="0"/>
              <a:t>investigations</a:t>
            </a:r>
          </a:p>
        </p:txBody>
      </p:sp>
      <p:sp>
        <p:nvSpPr>
          <p:cNvPr id="10" name="AutoShape 5"/>
          <p:cNvSpPr>
            <a:spLocks noChangeArrowheads="1"/>
          </p:cNvSpPr>
          <p:nvPr/>
        </p:nvSpPr>
        <p:spPr bwMode="auto">
          <a:xfrm>
            <a:off x="5419725" y="4332288"/>
            <a:ext cx="1524000" cy="762000"/>
          </a:xfrm>
          <a:prstGeom prst="flowChartAlternateProcess">
            <a:avLst/>
          </a:prstGeom>
          <a:solidFill>
            <a:schemeClr val="accent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GB" sz="2000" b="1" dirty="0"/>
              <a:t>319</a:t>
            </a:r>
          </a:p>
          <a:p>
            <a:pPr algn="ctr"/>
            <a:r>
              <a:rPr lang="en-GB" sz="2000" b="1" dirty="0"/>
              <a:t>hearings</a:t>
            </a:r>
          </a:p>
        </p:txBody>
      </p:sp>
      <p:sp>
        <p:nvSpPr>
          <p:cNvPr id="11" name="AutoShape 6"/>
          <p:cNvSpPr>
            <a:spLocks noChangeArrowheads="1"/>
          </p:cNvSpPr>
          <p:nvPr/>
        </p:nvSpPr>
        <p:spPr bwMode="auto">
          <a:xfrm>
            <a:off x="6943725" y="5094288"/>
            <a:ext cx="1828800" cy="914400"/>
          </a:xfrm>
          <a:prstGeom prst="flowChartAlternateProcess">
            <a:avLst/>
          </a:prstGeom>
          <a:solidFill>
            <a:srgbClr val="FE445F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GB" sz="2000" b="1" dirty="0" smtClean="0"/>
              <a:t>22</a:t>
            </a:r>
            <a:endParaRPr lang="en-GB" sz="2000" b="1" dirty="0"/>
          </a:p>
          <a:p>
            <a:pPr algn="ctr"/>
            <a:r>
              <a:rPr lang="en-GB" sz="2000" b="1" dirty="0"/>
              <a:t>erased/</a:t>
            </a:r>
          </a:p>
          <a:p>
            <a:pPr algn="ctr"/>
            <a:r>
              <a:rPr lang="en-GB" sz="2000" b="1" dirty="0"/>
              <a:t>suspended</a:t>
            </a:r>
          </a:p>
        </p:txBody>
      </p:sp>
      <p:sp>
        <p:nvSpPr>
          <p:cNvPr id="12" name="Oval 11"/>
          <p:cNvSpPr>
            <a:spLocks noChangeArrowheads="1"/>
          </p:cNvSpPr>
          <p:nvPr/>
        </p:nvSpPr>
        <p:spPr bwMode="auto">
          <a:xfrm>
            <a:off x="4206875" y="1781175"/>
            <a:ext cx="1676400" cy="1371600"/>
          </a:xfrm>
          <a:prstGeom prst="ellipse">
            <a:avLst/>
          </a:prstGeom>
          <a:solidFill>
            <a:schemeClr val="accent1"/>
          </a:solidFill>
          <a:ln w="28575">
            <a:solidFill>
              <a:srgbClr val="00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GB" sz="2000" b="1" dirty="0" smtClean="0"/>
              <a:t>8884</a:t>
            </a:r>
            <a:endParaRPr lang="en-GB" sz="2000" b="1" dirty="0"/>
          </a:p>
          <a:p>
            <a:pPr algn="ctr"/>
            <a:r>
              <a:rPr lang="en-GB" sz="2000" b="1" dirty="0"/>
              <a:t>complaints</a:t>
            </a:r>
          </a:p>
        </p:txBody>
      </p:sp>
      <p:sp>
        <p:nvSpPr>
          <p:cNvPr id="13" name="Oval 12"/>
          <p:cNvSpPr>
            <a:spLocks noChangeArrowheads="1"/>
          </p:cNvSpPr>
          <p:nvPr/>
        </p:nvSpPr>
        <p:spPr bwMode="auto">
          <a:xfrm>
            <a:off x="6367463" y="3221038"/>
            <a:ext cx="1371600" cy="1371600"/>
          </a:xfrm>
          <a:prstGeom prst="ellipse">
            <a:avLst/>
          </a:prstGeom>
          <a:solidFill>
            <a:schemeClr val="accent1"/>
          </a:solidFill>
          <a:ln w="28575">
            <a:solidFill>
              <a:srgbClr val="00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GB" sz="2000" b="1" dirty="0" smtClean="0"/>
              <a:t>862</a:t>
            </a:r>
            <a:endParaRPr lang="en-GB" sz="2000" b="1" dirty="0"/>
          </a:p>
          <a:p>
            <a:pPr algn="ctr"/>
            <a:r>
              <a:rPr lang="en-GB" sz="2000" b="1" dirty="0"/>
              <a:t>not GMC</a:t>
            </a:r>
          </a:p>
        </p:txBody>
      </p:sp>
      <p:sp>
        <p:nvSpPr>
          <p:cNvPr id="14" name="Oval 13"/>
          <p:cNvSpPr>
            <a:spLocks noChangeArrowheads="1"/>
          </p:cNvSpPr>
          <p:nvPr/>
        </p:nvSpPr>
        <p:spPr bwMode="auto">
          <a:xfrm>
            <a:off x="3702050" y="3797300"/>
            <a:ext cx="1981200" cy="1219200"/>
          </a:xfrm>
          <a:prstGeom prst="ellipse">
            <a:avLst/>
          </a:prstGeom>
          <a:solidFill>
            <a:schemeClr val="accent1"/>
          </a:solidFill>
          <a:ln w="28575">
            <a:solidFill>
              <a:srgbClr val="00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GB" sz="2000" b="1" dirty="0" smtClean="0"/>
              <a:t>593</a:t>
            </a:r>
            <a:endParaRPr lang="en-GB" sz="2000" b="1" dirty="0"/>
          </a:p>
          <a:p>
            <a:pPr algn="ctr"/>
            <a:r>
              <a:rPr lang="en-GB" sz="2000" b="1" dirty="0"/>
              <a:t>to employer</a:t>
            </a:r>
            <a:r>
              <a:rPr lang="en-GB" sz="2000" dirty="0"/>
              <a:t> </a:t>
            </a:r>
          </a:p>
        </p:txBody>
      </p:sp>
      <p:sp>
        <p:nvSpPr>
          <p:cNvPr id="15" name="Line 10"/>
          <p:cNvSpPr>
            <a:spLocks noChangeShapeType="1"/>
          </p:cNvSpPr>
          <p:nvPr/>
        </p:nvSpPr>
        <p:spPr bwMode="auto">
          <a:xfrm flipV="1">
            <a:off x="2693988" y="2573338"/>
            <a:ext cx="1600200" cy="76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6" name="Line 11"/>
          <p:cNvSpPr>
            <a:spLocks noChangeShapeType="1"/>
          </p:cNvSpPr>
          <p:nvPr/>
        </p:nvSpPr>
        <p:spPr bwMode="auto">
          <a:xfrm>
            <a:off x="5791200" y="2789238"/>
            <a:ext cx="1066800" cy="609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7" name="Line 12"/>
          <p:cNvSpPr>
            <a:spLocks noChangeShapeType="1"/>
          </p:cNvSpPr>
          <p:nvPr/>
        </p:nvSpPr>
        <p:spPr bwMode="auto">
          <a:xfrm flipH="1">
            <a:off x="4926013" y="3078163"/>
            <a:ext cx="228600" cy="762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8" name="Oval 17"/>
          <p:cNvSpPr>
            <a:spLocks noChangeArrowheads="1"/>
          </p:cNvSpPr>
          <p:nvPr/>
        </p:nvSpPr>
        <p:spPr bwMode="auto">
          <a:xfrm>
            <a:off x="2262188" y="4878388"/>
            <a:ext cx="990600" cy="9906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GB" sz="2000" b="1" dirty="0"/>
              <a:t>Advice</a:t>
            </a:r>
          </a:p>
          <a:p>
            <a:pPr algn="ctr"/>
            <a:r>
              <a:rPr lang="en-GB" sz="2000" b="1" dirty="0" smtClean="0"/>
              <a:t>213</a:t>
            </a:r>
            <a:endParaRPr lang="en-GB" sz="2000" b="1" dirty="0"/>
          </a:p>
        </p:txBody>
      </p:sp>
      <p:sp>
        <p:nvSpPr>
          <p:cNvPr id="19" name="AutoShape 14"/>
          <p:cNvSpPr>
            <a:spLocks noChangeArrowheads="1"/>
          </p:cNvSpPr>
          <p:nvPr/>
        </p:nvSpPr>
        <p:spPr bwMode="auto">
          <a:xfrm>
            <a:off x="5934075" y="1925638"/>
            <a:ext cx="1295400" cy="914400"/>
          </a:xfrm>
          <a:prstGeom prst="octagon">
            <a:avLst>
              <a:gd name="adj" fmla="val 29287"/>
            </a:avLst>
          </a:prstGeom>
          <a:solidFill>
            <a:schemeClr val="accent6">
              <a:lumMod val="75000"/>
            </a:schemeClr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GB" sz="2000" b="1" dirty="0"/>
              <a:t>Warning</a:t>
            </a:r>
          </a:p>
          <a:p>
            <a:pPr algn="ctr"/>
            <a:r>
              <a:rPr lang="en-GB" sz="2000" b="1" dirty="0" smtClean="0"/>
              <a:t>79</a:t>
            </a:r>
            <a:endParaRPr lang="en-GB" sz="2000" b="1" dirty="0"/>
          </a:p>
        </p:txBody>
      </p:sp>
      <p:sp>
        <p:nvSpPr>
          <p:cNvPr id="20" name="Oval 19"/>
          <p:cNvSpPr>
            <a:spLocks noChangeArrowheads="1"/>
          </p:cNvSpPr>
          <p:nvPr/>
        </p:nvSpPr>
        <p:spPr bwMode="auto">
          <a:xfrm>
            <a:off x="4999038" y="3078163"/>
            <a:ext cx="1981200" cy="9144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GB" sz="2000" b="1" dirty="0"/>
              <a:t>Conditions</a:t>
            </a:r>
          </a:p>
          <a:p>
            <a:pPr algn="ctr"/>
            <a:r>
              <a:rPr lang="en-GB" sz="2000" b="1" dirty="0" smtClean="0"/>
              <a:t>51</a:t>
            </a:r>
            <a:endParaRPr lang="en-GB" sz="2000" b="1" dirty="0"/>
          </a:p>
        </p:txBody>
      </p:sp>
      <p:sp>
        <p:nvSpPr>
          <p:cNvPr id="21" name="Text Box 16"/>
          <p:cNvSpPr txBox="1">
            <a:spLocks noChangeArrowheads="1"/>
          </p:cNvSpPr>
          <p:nvPr/>
        </p:nvSpPr>
        <p:spPr bwMode="auto">
          <a:xfrm>
            <a:off x="3616549" y="5310188"/>
            <a:ext cx="1398140" cy="707886"/>
          </a:xfrm>
          <a:prstGeom prst="rect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GB" sz="2000" b="1" dirty="0"/>
              <a:t>No action</a:t>
            </a:r>
          </a:p>
          <a:p>
            <a:pPr algn="ctr"/>
            <a:r>
              <a:rPr lang="en-GB" sz="2000" b="1" dirty="0" smtClean="0"/>
              <a:t>1428</a:t>
            </a:r>
            <a:endParaRPr lang="en-GB" sz="2000" b="1" dirty="0"/>
          </a:p>
        </p:txBody>
      </p:sp>
    </p:spTree>
    <p:extLst>
      <p:ext uri="{BB962C8B-B14F-4D97-AF65-F5344CB8AC3E}">
        <p14:creationId xmlns:p14="http://schemas.microsoft.com/office/powerpoint/2010/main" val="1528297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"/>
                            </p:stCondLst>
                            <p:childTnLst>
                              <p:par>
                                <p:cTn id="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000"/>
                            </p:stCondLst>
                            <p:childTnLst>
                              <p:par>
                                <p:cTn id="7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0"/>
                            </p:stCondLst>
                            <p:childTnLst>
                              <p:par>
                                <p:cTn id="7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9" grpId="0" animBg="1"/>
      <p:bldP spid="20" grpId="0" animBg="1"/>
      <p:bldP spid="2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Referrals to the GMC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73936"/>
            <a:ext cx="4191000" cy="4623816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/>
              <a:t>GMC </a:t>
            </a:r>
            <a:r>
              <a:rPr lang="en-US" dirty="0" err="1"/>
              <a:t>FtP</a:t>
            </a:r>
            <a:r>
              <a:rPr lang="en-US" dirty="0"/>
              <a:t> referrals 2010-2014</a:t>
            </a:r>
          </a:p>
          <a:p>
            <a:r>
              <a:rPr lang="en-US" dirty="0"/>
              <a:t>70 -85% male</a:t>
            </a:r>
          </a:p>
          <a:p>
            <a:r>
              <a:rPr lang="en-US" dirty="0"/>
              <a:t>49% doctors &gt;50yrs old</a:t>
            </a:r>
          </a:p>
          <a:p>
            <a:r>
              <a:rPr lang="en-US" dirty="0"/>
              <a:t>77% poor communication cases were about males</a:t>
            </a:r>
          </a:p>
          <a:p>
            <a:r>
              <a:rPr lang="en-US" dirty="0"/>
              <a:t>44% cases non- UK graduate  (22% EEA)</a:t>
            </a:r>
          </a:p>
          <a:p>
            <a:r>
              <a:rPr lang="en-US" dirty="0"/>
              <a:t>59/1000 doctors were about non-UK graduates</a:t>
            </a:r>
          </a:p>
          <a:p>
            <a:r>
              <a:rPr lang="en-US" dirty="0" err="1"/>
              <a:t>Cf</a:t>
            </a:r>
            <a:r>
              <a:rPr lang="en-US" dirty="0"/>
              <a:t> 38/1000 doctors who were UK graduates</a:t>
            </a:r>
          </a:p>
          <a:p>
            <a:pPr>
              <a:buNone/>
            </a:pPr>
            <a:endParaRPr lang="en-US" dirty="0" smtClean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1576" y="1773238"/>
            <a:ext cx="3471847" cy="4624387"/>
          </a:xfr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Regulation of Doctors in Europe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Quality assurance of medical education is shared – medical councils, local authorities and ministries</a:t>
            </a:r>
          </a:p>
          <a:p>
            <a:r>
              <a:rPr lang="en-US" dirty="0" smtClean="0"/>
              <a:t>Regulation is often decentralised</a:t>
            </a:r>
          </a:p>
          <a:p>
            <a:r>
              <a:rPr lang="en-US" dirty="0" smtClean="0"/>
              <a:t>Revalidation is at different stages</a:t>
            </a:r>
          </a:p>
          <a:p>
            <a:pPr>
              <a:buNone/>
            </a:pPr>
            <a:r>
              <a:rPr lang="en-US" dirty="0" smtClean="0"/>
              <a:t>			</a:t>
            </a:r>
            <a:r>
              <a:rPr lang="en-US" sz="1800" dirty="0" smtClean="0"/>
              <a:t>Rand report for GMC</a:t>
            </a:r>
          </a:p>
          <a:p>
            <a:pPr>
              <a:buNone/>
            </a:pPr>
            <a:r>
              <a:rPr lang="en-US" sz="1800" dirty="0" smtClean="0"/>
              <a:t>				2009</a:t>
            </a:r>
            <a:endParaRPr lang="en-US" dirty="0"/>
          </a:p>
        </p:txBody>
      </p:sp>
      <p:pic>
        <p:nvPicPr>
          <p:cNvPr id="9" name="Content Placeholder 8" descr="EEA map.jpg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t="-7252" b="-725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105597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Regulation outside Europe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en-US" dirty="0" smtClean="0"/>
              <a:t>Rand Report: </a:t>
            </a:r>
            <a:r>
              <a:rPr lang="en-US" sz="2000" dirty="0" smtClean="0"/>
              <a:t>Egypt, India, Nigeria, Pakistan, South Africa</a:t>
            </a:r>
          </a:p>
          <a:p>
            <a:r>
              <a:rPr lang="en-US" sz="2595" dirty="0" smtClean="0"/>
              <a:t>Registration is mandatory</a:t>
            </a:r>
          </a:p>
          <a:p>
            <a:r>
              <a:rPr lang="en-US" sz="2595" dirty="0" smtClean="0"/>
              <a:t>All countries have a code of ethics</a:t>
            </a:r>
          </a:p>
          <a:p>
            <a:r>
              <a:rPr lang="en-US" sz="2595" dirty="0" smtClean="0"/>
              <a:t>All have </a:t>
            </a:r>
            <a:r>
              <a:rPr lang="en-US" sz="2595" dirty="0" err="1" smtClean="0"/>
              <a:t>FtP</a:t>
            </a:r>
            <a:r>
              <a:rPr lang="en-US" sz="2595" dirty="0" smtClean="0"/>
              <a:t> processes</a:t>
            </a:r>
          </a:p>
          <a:p>
            <a:r>
              <a:rPr lang="en-US" sz="2595" dirty="0" smtClean="0"/>
              <a:t>Core set of requirements for registration</a:t>
            </a:r>
          </a:p>
          <a:p>
            <a:r>
              <a:rPr lang="en-US" sz="2595" dirty="0" smtClean="0"/>
              <a:t>Nigeria compulsory CPD or license is not renewed</a:t>
            </a:r>
          </a:p>
          <a:p>
            <a:r>
              <a:rPr lang="en-US" sz="2595" dirty="0" smtClean="0"/>
              <a:t>India some parts reapply for registration but admin only</a:t>
            </a:r>
            <a:endParaRPr lang="en-US" sz="2595" dirty="0"/>
          </a:p>
        </p:txBody>
      </p:sp>
      <p:pic>
        <p:nvPicPr>
          <p:cNvPr id="5" name="Content Placeholder 4" descr="world_600w.jpg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t="-41118" b="-4111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6096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New graduate issues</a:t>
            </a:r>
            <a:endParaRPr lang="en-US" sz="36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Quality assurance across UK Universities</a:t>
            </a:r>
          </a:p>
          <a:p>
            <a:r>
              <a:rPr lang="en-US" dirty="0" smtClean="0"/>
              <a:t>English language ability of EEA graduates at the start of training (F1) </a:t>
            </a:r>
            <a:endParaRPr lang="en-US" dirty="0"/>
          </a:p>
        </p:txBody>
      </p:sp>
      <p:pic>
        <p:nvPicPr>
          <p:cNvPr id="7" name="Content Placeholder 6" descr="women-doctors.jpg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t="-34505" b="-3450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663526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New UK Medical Licensing Assessment</a:t>
            </a:r>
            <a:endParaRPr lang="en-US" sz="3600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sz="3200" dirty="0" smtClean="0"/>
              <a:t>Coming in 2022</a:t>
            </a:r>
            <a:endParaRPr lang="en-US" sz="3200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500" y="2180431"/>
            <a:ext cx="3810000" cy="3810000"/>
          </a:xfrm>
        </p:spPr>
      </p:pic>
    </p:spTree>
    <p:extLst>
      <p:ext uri="{BB962C8B-B14F-4D97-AF65-F5344CB8AC3E}">
        <p14:creationId xmlns:p14="http://schemas.microsoft.com/office/powerpoint/2010/main" val="33410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94169" y="2335129"/>
            <a:ext cx="8013192" cy="1636776"/>
          </a:xfrm>
        </p:spPr>
        <p:txBody>
          <a:bodyPr/>
          <a:lstStyle/>
          <a:p>
            <a:r>
              <a:rPr lang="en-US" dirty="0" smtClean="0"/>
              <a:t>What is the problem?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7769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GMC registration requirements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Within the EEA there is mutual recognition of equivalent training and qualifications. </a:t>
            </a:r>
          </a:p>
          <a:p>
            <a:r>
              <a:rPr lang="en-US" dirty="0" smtClean="0"/>
              <a:t>Doctors who are citizens of another EEA country and have completed their basic medical training are entitled </a:t>
            </a:r>
            <a:r>
              <a:rPr lang="en-US" smtClean="0"/>
              <a:t>to registration </a:t>
            </a:r>
            <a:r>
              <a:rPr lang="en-US" dirty="0" smtClean="0"/>
              <a:t>with the GMC in the UK</a:t>
            </a:r>
            <a:endParaRPr lang="en-US" dirty="0"/>
          </a:p>
        </p:txBody>
      </p:sp>
      <p:pic>
        <p:nvPicPr>
          <p:cNvPr id="7" name="Content Placeholder 6" descr="Healthcare professionals.jpg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t="-77584" b="-7758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803394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GMC registration requirements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Doctors outside the EEA need to demonstrate they:</a:t>
            </a:r>
          </a:p>
          <a:p>
            <a:pPr lvl="1"/>
            <a:r>
              <a:rPr lang="en-US" dirty="0" smtClean="0"/>
              <a:t>hold an acceptable primary medical qualification </a:t>
            </a:r>
          </a:p>
          <a:p>
            <a:pPr lvl="1"/>
            <a:r>
              <a:rPr lang="en-US" dirty="0" smtClean="0"/>
              <a:t>have the requisite knowledge and skills for registration</a:t>
            </a:r>
          </a:p>
          <a:p>
            <a:pPr lvl="1"/>
            <a:r>
              <a:rPr lang="en-US" dirty="0" smtClean="0"/>
              <a:t>are in good standing</a:t>
            </a:r>
          </a:p>
          <a:p>
            <a:pPr lvl="1"/>
            <a:r>
              <a:rPr lang="en-US" dirty="0" smtClean="0"/>
              <a:t>have the necessary knowledge of English.</a:t>
            </a:r>
            <a:endParaRPr lang="en-US" dirty="0"/>
          </a:p>
        </p:txBody>
      </p:sp>
      <p:pic>
        <p:nvPicPr>
          <p:cNvPr id="5" name="Content Placeholder 4" descr="healthcare team.jpg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-3743" r="-374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421706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English language testing</a:t>
            </a:r>
            <a:endParaRPr lang="en-US" sz="36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Usually IELTS</a:t>
            </a:r>
          </a:p>
          <a:p>
            <a:endParaRPr lang="en-US" dirty="0" smtClean="0"/>
          </a:p>
          <a:p>
            <a:r>
              <a:rPr lang="en-US" dirty="0" smtClean="0"/>
              <a:t>No longer exempt</a:t>
            </a:r>
          </a:p>
          <a:p>
            <a:pPr lvl="1"/>
            <a:r>
              <a:rPr lang="en-US" dirty="0" smtClean="0"/>
              <a:t>Citizens of the EEA</a:t>
            </a:r>
          </a:p>
          <a:p>
            <a:pPr lvl="1"/>
            <a:r>
              <a:rPr lang="en-US" dirty="0" smtClean="0"/>
              <a:t>Swiss nationals</a:t>
            </a:r>
          </a:p>
          <a:p>
            <a:endParaRPr lang="en-US" dirty="0" smtClean="0"/>
          </a:p>
          <a:p>
            <a:r>
              <a:rPr lang="en-US" dirty="0" smtClean="0"/>
              <a:t>Not exempt</a:t>
            </a:r>
          </a:p>
          <a:p>
            <a:pPr lvl="1"/>
            <a:r>
              <a:rPr lang="en-US" dirty="0" smtClean="0"/>
              <a:t>All other international graduates</a:t>
            </a:r>
          </a:p>
          <a:p>
            <a:pPr lvl="1"/>
            <a:endParaRPr lang="en-US" dirty="0" smtClean="0"/>
          </a:p>
          <a:p>
            <a:pPr lvl="1">
              <a:buNone/>
            </a:pPr>
            <a:endParaRPr lang="en-US" dirty="0" smtClean="0"/>
          </a:p>
          <a:p>
            <a:pPr lvl="1">
              <a:buClr>
                <a:srgbClr val="FFFF00"/>
              </a:buClr>
              <a:buSzPct val="100000"/>
              <a:buFont typeface="Arial"/>
              <a:buChar char="•"/>
            </a:pPr>
            <a:endParaRPr lang="en-US" dirty="0" smtClean="0"/>
          </a:p>
        </p:txBody>
      </p:sp>
      <p:pic>
        <p:nvPicPr>
          <p:cNvPr id="6" name="Content Placeholder 5" descr="English Tree.jpg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t="-22650" b="-2265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716828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686800" cy="1252728"/>
          </a:xfrm>
        </p:spPr>
        <p:txBody>
          <a:bodyPr>
            <a:normAutofit/>
          </a:bodyPr>
          <a:lstStyle/>
          <a:p>
            <a:r>
              <a:rPr lang="en-US" sz="3200" dirty="0" smtClean="0"/>
              <a:t>Professional and linguistic assessments board 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The PLAB test is the main route by which International Medical Graduates (IMGs) demonstrate that they have the necessary skills and knowledge to practise medicine in the UK.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5528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PLAB 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Part 1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Computer-marked written examination</a:t>
            </a:r>
          </a:p>
          <a:p>
            <a:r>
              <a:rPr lang="en-US" dirty="0" smtClean="0"/>
              <a:t>Consisting of </a:t>
            </a:r>
            <a:r>
              <a:rPr lang="en-US" dirty="0" smtClean="0"/>
              <a:t>200 single </a:t>
            </a:r>
            <a:r>
              <a:rPr lang="en-US" dirty="0" smtClean="0"/>
              <a:t>best answer (SBA) </a:t>
            </a:r>
            <a:r>
              <a:rPr lang="en-US" dirty="0" smtClean="0"/>
              <a:t>questions including </a:t>
            </a:r>
            <a:r>
              <a:rPr lang="en-US" dirty="0" smtClean="0"/>
              <a:t>images, </a:t>
            </a:r>
            <a:r>
              <a:rPr lang="en-US" dirty="0" smtClean="0"/>
              <a:t>ECGs </a:t>
            </a:r>
            <a:r>
              <a:rPr lang="en-US" dirty="0" smtClean="0"/>
              <a:t>and x-rays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Part 2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/>
              <a:t>Objective Structured Clinical Examination (OSCE). It takes the form of 14 clinical </a:t>
            </a:r>
            <a:r>
              <a:rPr lang="en-US" dirty="0" smtClean="0"/>
              <a:t>stations</a:t>
            </a:r>
            <a:endParaRPr lang="en-US" dirty="0"/>
          </a:p>
          <a:p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3063" y="4425156"/>
            <a:ext cx="1345698" cy="202252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311" y="5074046"/>
            <a:ext cx="2307808" cy="1536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251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6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Revalidation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To work as a doctor in the UK in addition to being registered you now need to have a </a:t>
            </a:r>
            <a:r>
              <a:rPr lang="en-US" dirty="0" err="1" smtClean="0"/>
              <a:t>licence</a:t>
            </a:r>
            <a:r>
              <a:rPr lang="en-US" dirty="0" smtClean="0"/>
              <a:t> to practice</a:t>
            </a:r>
          </a:p>
          <a:p>
            <a:endParaRPr lang="en-US" dirty="0"/>
          </a:p>
        </p:txBody>
      </p:sp>
      <p:pic>
        <p:nvPicPr>
          <p:cNvPr id="12" name="Content Placeholder 11" descr="specialist doctors.jpg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-15500" r="-15500"/>
          <a:stretch>
            <a:fillRect/>
          </a:stretch>
        </p:blipFill>
        <p:spPr/>
      </p:pic>
      <p:sp>
        <p:nvSpPr>
          <p:cNvPr id="23557" name="Text Box 6"/>
          <p:cNvSpPr txBox="1">
            <a:spLocks noChangeArrowheads="1"/>
          </p:cNvSpPr>
          <p:nvPr/>
        </p:nvSpPr>
        <p:spPr bwMode="auto">
          <a:xfrm>
            <a:off x="971550" y="2133600"/>
            <a:ext cx="7345363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>
              <a:buClr>
                <a:schemeClr val="tx1"/>
              </a:buClr>
              <a:buSzPct val="130000"/>
            </a:pPr>
            <a:endParaRPr lang="en-GB" sz="2400"/>
          </a:p>
          <a:p>
            <a:pPr eaLnBrk="0" hangingPunct="0">
              <a:buClr>
                <a:schemeClr val="tx1"/>
              </a:buClr>
              <a:buSzPct val="130000"/>
              <a:buFontTx/>
              <a:buChar char="•"/>
            </a:pPr>
            <a:endParaRPr lang="en-GB" sz="2400"/>
          </a:p>
        </p:txBody>
      </p:sp>
    </p:spTree>
    <p:extLst>
      <p:ext uri="{BB962C8B-B14F-4D97-AF65-F5344CB8AC3E}">
        <p14:creationId xmlns:p14="http://schemas.microsoft.com/office/powerpoint/2010/main" val="984366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522874"/>
            <a:ext cx="8229600" cy="12510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What is a </a:t>
            </a:r>
            <a:r>
              <a:rPr lang="en-US" dirty="0" err="1" smtClean="0"/>
              <a:t>licence</a:t>
            </a:r>
            <a:r>
              <a:rPr lang="en-US" dirty="0" smtClean="0"/>
              <a:t> to </a:t>
            </a:r>
            <a:r>
              <a:rPr lang="en-US" dirty="0" err="1" smtClean="0"/>
              <a:t>practise</a:t>
            </a:r>
            <a:r>
              <a:rPr lang="en-US" dirty="0" smtClean="0"/>
              <a:t>?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>
              <a:spcBef>
                <a:spcPct val="15000"/>
              </a:spcBef>
              <a:spcAft>
                <a:spcPct val="15000"/>
              </a:spcAft>
              <a:buSzPct val="130000"/>
              <a:buFontTx/>
              <a:buChar char="•"/>
            </a:pPr>
            <a:r>
              <a:rPr lang="en-GB" dirty="0" smtClean="0"/>
              <a:t>Licences to practise are generic and do not restrict doctors to work in a particular specialty or field of practice. </a:t>
            </a:r>
          </a:p>
          <a:p>
            <a:pPr>
              <a:spcBef>
                <a:spcPct val="15000"/>
              </a:spcBef>
              <a:spcAft>
                <a:spcPct val="15000"/>
              </a:spcAft>
              <a:buSzPct val="130000"/>
              <a:buFontTx/>
              <a:buChar char="•"/>
            </a:pPr>
            <a:r>
              <a:rPr lang="en-GB" dirty="0" smtClean="0"/>
              <a:t> Licences will require periodic renewal by </a:t>
            </a:r>
            <a:r>
              <a:rPr lang="en-GB" sz="3200" b="1" dirty="0" smtClean="0"/>
              <a:t>revalidation</a:t>
            </a:r>
            <a:r>
              <a:rPr lang="en-GB" sz="3200" dirty="0" smtClean="0"/>
              <a:t>. </a:t>
            </a:r>
            <a:endParaRPr lang="en-US" dirty="0"/>
          </a:p>
        </p:txBody>
      </p:sp>
      <p:pic>
        <p:nvPicPr>
          <p:cNvPr id="13" name="Content Placeholder 12" descr="DoctorsPrep.jpg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t="-31789" b="-3178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110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7" name="Text Box 5"/>
          <p:cNvSpPr txBox="1">
            <a:spLocks noChangeArrowheads="1"/>
          </p:cNvSpPr>
          <p:nvPr/>
        </p:nvSpPr>
        <p:spPr bwMode="auto">
          <a:xfrm>
            <a:off x="468313" y="981075"/>
            <a:ext cx="7920037" cy="1004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  <a:buFont typeface="Arial" charset="0"/>
              <a:buChar char="●"/>
            </a:pPr>
            <a:endParaRPr lang="en-GB" sz="2400"/>
          </a:p>
          <a:p>
            <a:pPr eaLnBrk="0" hangingPunct="0">
              <a:spcBef>
                <a:spcPct val="50000"/>
              </a:spcBef>
              <a:buFont typeface="Arial" charset="0"/>
              <a:buNone/>
            </a:pPr>
            <a:endParaRPr lang="en-GB" sz="2400"/>
          </a:p>
        </p:txBody>
      </p:sp>
      <p:sp>
        <p:nvSpPr>
          <p:cNvPr id="38918" name="Rectangle 6"/>
          <p:cNvSpPr>
            <a:spLocks noChangeArrowheads="1"/>
          </p:cNvSpPr>
          <p:nvPr/>
        </p:nvSpPr>
        <p:spPr bwMode="auto">
          <a:xfrm>
            <a:off x="1835150" y="598488"/>
            <a:ext cx="35623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GB" sz="3600"/>
              <a:t>How will it work?</a:t>
            </a:r>
          </a:p>
        </p:txBody>
      </p:sp>
      <p:sp>
        <p:nvSpPr>
          <p:cNvPr id="41991" name="Oval 7"/>
          <p:cNvSpPr>
            <a:spLocks noChangeArrowheads="1"/>
          </p:cNvSpPr>
          <p:nvPr/>
        </p:nvSpPr>
        <p:spPr bwMode="auto">
          <a:xfrm>
            <a:off x="3779838" y="2781300"/>
            <a:ext cx="1728787" cy="1728788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992" name="Oval 8"/>
          <p:cNvSpPr>
            <a:spLocks noChangeArrowheads="1"/>
          </p:cNvSpPr>
          <p:nvPr/>
        </p:nvSpPr>
        <p:spPr bwMode="auto">
          <a:xfrm>
            <a:off x="179388" y="1989138"/>
            <a:ext cx="2951162" cy="3024187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993" name="Text Box 9"/>
          <p:cNvSpPr txBox="1">
            <a:spLocks noChangeArrowheads="1"/>
          </p:cNvSpPr>
          <p:nvPr/>
        </p:nvSpPr>
        <p:spPr bwMode="auto">
          <a:xfrm>
            <a:off x="250825" y="2636838"/>
            <a:ext cx="2881313" cy="16192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GB" sz="2000" b="1" dirty="0"/>
              <a:t>5 Annual Appraisals</a:t>
            </a:r>
          </a:p>
          <a:p>
            <a:pPr algn="ctr"/>
            <a:r>
              <a:rPr lang="en-GB" sz="1600" dirty="0">
                <a:solidFill>
                  <a:schemeClr val="tx2"/>
                </a:solidFill>
              </a:rPr>
              <a:t>Feedback from others about their work Information about the quality of their work</a:t>
            </a:r>
          </a:p>
          <a:p>
            <a:pPr algn="ctr"/>
            <a:r>
              <a:rPr lang="en-GB" sz="1600" dirty="0">
                <a:solidFill>
                  <a:schemeClr val="tx2"/>
                </a:solidFill>
              </a:rPr>
              <a:t>Evidence that they are keeping up to date </a:t>
            </a:r>
            <a:endParaRPr lang="en-GB" dirty="0"/>
          </a:p>
        </p:txBody>
      </p:sp>
      <p:sp>
        <p:nvSpPr>
          <p:cNvPr id="41994" name="Text Box 10"/>
          <p:cNvSpPr txBox="1">
            <a:spLocks noChangeArrowheads="1"/>
          </p:cNvSpPr>
          <p:nvPr/>
        </p:nvSpPr>
        <p:spPr bwMode="auto">
          <a:xfrm>
            <a:off x="3779838" y="3284538"/>
            <a:ext cx="1800225" cy="70167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GB" sz="2000" b="1"/>
              <a:t>Responsible Officer</a:t>
            </a:r>
            <a:endParaRPr lang="en-GB"/>
          </a:p>
        </p:txBody>
      </p:sp>
      <p:sp>
        <p:nvSpPr>
          <p:cNvPr id="41995" name="AutoShape 11"/>
          <p:cNvSpPr>
            <a:spLocks noChangeArrowheads="1"/>
          </p:cNvSpPr>
          <p:nvPr/>
        </p:nvSpPr>
        <p:spPr bwMode="auto">
          <a:xfrm rot="5400000">
            <a:off x="3240088" y="3249613"/>
            <a:ext cx="431800" cy="647700"/>
          </a:xfrm>
          <a:prstGeom prst="upArrow">
            <a:avLst>
              <a:gd name="adj1" fmla="val 50000"/>
              <a:gd name="adj2" fmla="val 37500"/>
            </a:avLst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996" name="AutoShape 12"/>
          <p:cNvSpPr>
            <a:spLocks noChangeArrowheads="1"/>
          </p:cNvSpPr>
          <p:nvPr/>
        </p:nvSpPr>
        <p:spPr bwMode="auto">
          <a:xfrm rot="5400000">
            <a:off x="6300787" y="2565401"/>
            <a:ext cx="504825" cy="2089150"/>
          </a:xfrm>
          <a:prstGeom prst="upArrow">
            <a:avLst>
              <a:gd name="adj1" fmla="val 50000"/>
              <a:gd name="adj2" fmla="val 103459"/>
            </a:avLst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997" name="Text Box 13"/>
          <p:cNvSpPr txBox="1">
            <a:spLocks noChangeArrowheads="1"/>
          </p:cNvSpPr>
          <p:nvPr/>
        </p:nvSpPr>
        <p:spPr bwMode="auto">
          <a:xfrm>
            <a:off x="5508625" y="3429000"/>
            <a:ext cx="2089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GB"/>
              <a:t>Recommendation</a:t>
            </a:r>
          </a:p>
        </p:txBody>
      </p:sp>
      <p:sp>
        <p:nvSpPr>
          <p:cNvPr id="41998" name="Text Box 14"/>
          <p:cNvSpPr txBox="1">
            <a:spLocks noChangeArrowheads="1"/>
          </p:cNvSpPr>
          <p:nvPr/>
        </p:nvSpPr>
        <p:spPr bwMode="auto">
          <a:xfrm>
            <a:off x="7740650" y="3429000"/>
            <a:ext cx="1223963" cy="39687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GB" sz="2000" b="1"/>
              <a:t>  GMC</a:t>
            </a:r>
            <a:endParaRPr lang="en-GB"/>
          </a:p>
        </p:txBody>
      </p:sp>
      <p:sp>
        <p:nvSpPr>
          <p:cNvPr id="41999" name="Oval 15"/>
          <p:cNvSpPr>
            <a:spLocks noChangeArrowheads="1"/>
          </p:cNvSpPr>
          <p:nvPr/>
        </p:nvSpPr>
        <p:spPr bwMode="auto">
          <a:xfrm>
            <a:off x="7596188" y="2924175"/>
            <a:ext cx="1368425" cy="1368425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does it work?</a:t>
            </a:r>
            <a:endParaRPr lang="en-US" dirty="0"/>
          </a:p>
        </p:txBody>
      </p:sp>
      <p:sp>
        <p:nvSpPr>
          <p:cNvPr id="17" name="Content Placeholder 1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18" name="Content Placeholder 4" descr="doctors_000.jpg"/>
          <p:cNvPicPr>
            <a:picLocks noChangeAspect="1"/>
          </p:cNvPicPr>
          <p:nvPr/>
        </p:nvPicPr>
        <p:blipFill>
          <a:blip r:embed="rId2"/>
          <a:srcRect t="-7252" b="-7252"/>
          <a:stretch>
            <a:fillRect/>
          </a:stretch>
        </p:blipFill>
        <p:spPr>
          <a:xfrm>
            <a:off x="6628443" y="299539"/>
            <a:ext cx="1928408" cy="2207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20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9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19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19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19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19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19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19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419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19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91" grpId="0" animBg="1"/>
      <p:bldP spid="41992" grpId="0" animBg="1"/>
      <p:bldP spid="41993" grpId="0"/>
      <p:bldP spid="41994" grpId="0"/>
      <p:bldP spid="41995" grpId="0" animBg="1"/>
      <p:bldP spid="41996" grpId="0" animBg="1"/>
      <p:bldP spid="41997" grpId="0"/>
      <p:bldP spid="41998" grpId="0"/>
      <p:bldP spid="4199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Revalidation in Europe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5845" name="Text Box 6"/>
          <p:cNvSpPr txBox="1">
            <a:spLocks noChangeArrowheads="1"/>
          </p:cNvSpPr>
          <p:nvPr/>
        </p:nvSpPr>
        <p:spPr bwMode="auto">
          <a:xfrm>
            <a:off x="971550" y="2133600"/>
            <a:ext cx="7345363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>
              <a:buClr>
                <a:schemeClr val="tx1"/>
              </a:buClr>
              <a:buSzPct val="130000"/>
            </a:pPr>
            <a:endParaRPr lang="en-GB" sz="2400"/>
          </a:p>
          <a:p>
            <a:pPr eaLnBrk="0" hangingPunct="0">
              <a:buClr>
                <a:schemeClr val="tx1"/>
              </a:buClr>
              <a:buSzPct val="130000"/>
              <a:buFontTx/>
              <a:buChar char="•"/>
            </a:pPr>
            <a:endParaRPr lang="en-GB" sz="2400"/>
          </a:p>
        </p:txBody>
      </p:sp>
      <p:pic>
        <p:nvPicPr>
          <p:cNvPr id="35847" name="Content Placeholder 3" descr="screen shot of revalidation wave.jpg"/>
          <p:cNvPicPr>
            <a:picLocks noChangeAspect="1"/>
          </p:cNvPicPr>
          <p:nvPr/>
        </p:nvPicPr>
        <p:blipFill>
          <a:blip r:embed="rId2"/>
          <a:srcRect l="-8791" r="-8791"/>
          <a:stretch>
            <a:fillRect/>
          </a:stretch>
        </p:blipFill>
        <p:spPr bwMode="auto">
          <a:xfrm>
            <a:off x="457200" y="1775191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54909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Revalidation in Europe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smtClean="0"/>
              <a:t> </a:t>
            </a:r>
            <a:endParaRPr lang="en-US" dirty="0"/>
          </a:p>
        </p:txBody>
      </p:sp>
      <p:sp>
        <p:nvSpPr>
          <p:cNvPr id="36869" name="Text Box 6"/>
          <p:cNvSpPr txBox="1">
            <a:spLocks noChangeArrowheads="1"/>
          </p:cNvSpPr>
          <p:nvPr/>
        </p:nvSpPr>
        <p:spPr bwMode="auto">
          <a:xfrm>
            <a:off x="971550" y="2133600"/>
            <a:ext cx="7345363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>
              <a:buClr>
                <a:schemeClr val="tx1"/>
              </a:buClr>
              <a:buSzPct val="130000"/>
            </a:pPr>
            <a:endParaRPr lang="en-GB" sz="2400"/>
          </a:p>
          <a:p>
            <a:pPr eaLnBrk="0" hangingPunct="0">
              <a:buClr>
                <a:schemeClr val="tx1"/>
              </a:buClr>
              <a:buSzPct val="130000"/>
              <a:buFontTx/>
              <a:buChar char="•"/>
            </a:pPr>
            <a:endParaRPr lang="en-GB" sz="2400"/>
          </a:p>
        </p:txBody>
      </p:sp>
      <p:sp>
        <p:nvSpPr>
          <p:cNvPr id="7" name="TextBox 6"/>
          <p:cNvSpPr txBox="1"/>
          <p:nvPr/>
        </p:nvSpPr>
        <p:spPr>
          <a:xfrm>
            <a:off x="1420690" y="1571942"/>
            <a:ext cx="7391400" cy="516449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indent="-342900" eaLnBrk="0" hangingPunct="0">
              <a:spcBef>
                <a:spcPct val="20000"/>
              </a:spcBef>
              <a:buFont typeface="Wingdings" charset="2"/>
              <a:buChar char="l"/>
              <a:defRPr/>
            </a:pPr>
            <a:r>
              <a:rPr lang="en-US" sz="2800" kern="0" dirty="0" smtClean="0">
                <a:solidFill>
                  <a:srgbClr val="000000"/>
                </a:solidFill>
                <a:latin typeface="Arial"/>
              </a:rPr>
              <a:t>Portugal – no revalidation requirements</a:t>
            </a:r>
          </a:p>
          <a:p>
            <a:pPr marL="342900" indent="-342900" eaLnBrk="0" hangingPunct="0">
              <a:spcBef>
                <a:spcPct val="20000"/>
              </a:spcBef>
              <a:buFont typeface="Wingdings" charset="2"/>
              <a:buChar char="l"/>
              <a:defRPr/>
            </a:pPr>
            <a:r>
              <a:rPr lang="en-US" sz="2800" kern="0" dirty="0" smtClean="0">
                <a:solidFill>
                  <a:srgbClr val="000000"/>
                </a:solidFill>
                <a:latin typeface="Arial"/>
              </a:rPr>
              <a:t>Belgium – voluntary CME, peer review and financial incentives</a:t>
            </a:r>
          </a:p>
          <a:p>
            <a:pPr marL="342900" indent="-342900" eaLnBrk="0" hangingPunct="0">
              <a:spcBef>
                <a:spcPct val="20000"/>
              </a:spcBef>
              <a:buFont typeface="Wingdings" charset="2"/>
              <a:buChar char="l"/>
              <a:defRPr/>
            </a:pPr>
            <a:r>
              <a:rPr lang="en-US" sz="2800" kern="0" dirty="0" smtClean="0">
                <a:solidFill>
                  <a:srgbClr val="000000"/>
                </a:solidFill>
                <a:latin typeface="Arial"/>
              </a:rPr>
              <a:t>Germany – compulsory CME and financial penalties</a:t>
            </a:r>
          </a:p>
          <a:p>
            <a:pPr marL="342900" indent="-342900" eaLnBrk="0" hangingPunct="0">
              <a:spcBef>
                <a:spcPct val="20000"/>
              </a:spcBef>
              <a:buFont typeface="Wingdings" charset="2"/>
              <a:buChar char="l"/>
              <a:defRPr/>
            </a:pPr>
            <a:r>
              <a:rPr lang="en-US" sz="2800" kern="0" dirty="0" smtClean="0">
                <a:solidFill>
                  <a:srgbClr val="000000"/>
                </a:solidFill>
                <a:latin typeface="Arial"/>
              </a:rPr>
              <a:t>Netherlands – compulsory CME and peer review</a:t>
            </a:r>
          </a:p>
          <a:p>
            <a:pPr marL="342900" indent="-342900" eaLnBrk="0" hangingPunct="0">
              <a:spcBef>
                <a:spcPct val="20000"/>
              </a:spcBef>
              <a:buFont typeface="Wingdings" charset="2"/>
              <a:buChar char="l"/>
              <a:defRPr/>
            </a:pPr>
            <a:r>
              <a:rPr lang="en-US" sz="2800" kern="0" dirty="0" smtClean="0">
                <a:solidFill>
                  <a:srgbClr val="000000"/>
                </a:solidFill>
                <a:latin typeface="Arial"/>
              </a:rPr>
              <a:t>Spain – introducing initial voluntary scheme. </a:t>
            </a:r>
          </a:p>
          <a:p>
            <a:pPr marL="342900" indent="-342900" eaLnBrk="0" hangingPunct="0">
              <a:spcBef>
                <a:spcPct val="20000"/>
              </a:spcBef>
              <a:buFont typeface="Wingdings" charset="2"/>
              <a:buChar char="l"/>
              <a:defRPr/>
            </a:pPr>
            <a:r>
              <a:rPr lang="en-US" sz="2800" kern="0" dirty="0" smtClean="0">
                <a:solidFill>
                  <a:srgbClr val="000000"/>
                </a:solidFill>
                <a:latin typeface="Arial"/>
              </a:rPr>
              <a:t>Poland – recertification but no sanctions</a:t>
            </a:r>
          </a:p>
          <a:p>
            <a:pPr>
              <a:defRPr/>
            </a:pPr>
            <a:endParaRPr lang="en-US" dirty="0"/>
          </a:p>
        </p:txBody>
      </p:sp>
      <p:pic>
        <p:nvPicPr>
          <p:cNvPr id="11" name="Picture 10" descr="poland flag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807" y="6119971"/>
            <a:ext cx="898281" cy="561658"/>
          </a:xfrm>
          <a:prstGeom prst="rect">
            <a:avLst/>
          </a:prstGeom>
        </p:spPr>
      </p:pic>
      <p:pic>
        <p:nvPicPr>
          <p:cNvPr id="12" name="Picture 11" descr="belgium-flag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773" y="2282629"/>
            <a:ext cx="960315" cy="631267"/>
          </a:xfrm>
          <a:prstGeom prst="rect">
            <a:avLst/>
          </a:prstGeom>
        </p:spPr>
      </p:pic>
      <p:pic>
        <p:nvPicPr>
          <p:cNvPr id="13" name="Picture 12" descr="german-flag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1448" y="3206190"/>
            <a:ext cx="1069242" cy="645780"/>
          </a:xfrm>
          <a:prstGeom prst="rect">
            <a:avLst/>
          </a:prstGeom>
        </p:spPr>
      </p:pic>
      <p:pic>
        <p:nvPicPr>
          <p:cNvPr id="14" name="Picture 13" descr="dutch flag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3211" y="4099170"/>
            <a:ext cx="1115646" cy="747598"/>
          </a:xfrm>
          <a:prstGeom prst="rect">
            <a:avLst/>
          </a:prstGeom>
        </p:spPr>
      </p:pic>
      <p:pic>
        <p:nvPicPr>
          <p:cNvPr id="15" name="Picture 14" descr="spain-flag.gi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6807" y="5168795"/>
            <a:ext cx="982050" cy="644054"/>
          </a:xfrm>
          <a:prstGeom prst="rect">
            <a:avLst/>
          </a:prstGeom>
        </p:spPr>
      </p:pic>
      <p:pic>
        <p:nvPicPr>
          <p:cNvPr id="16" name="Picture 15" descr="portugal-flag.gi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4773" y="1422913"/>
            <a:ext cx="1045917" cy="710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581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28599" y="147834"/>
            <a:ext cx="8686800" cy="1293028"/>
          </a:xfrm>
        </p:spPr>
        <p:txBody>
          <a:bodyPr>
            <a:normAutofit/>
          </a:bodyPr>
          <a:lstStyle/>
          <a:p>
            <a:pPr algn="ctr"/>
            <a:r>
              <a:rPr lang="en-US" sz="2800" dirty="0" smtClean="0"/>
              <a:t>World population and Numbers of medical professionals</a:t>
            </a:r>
            <a:endParaRPr lang="en-US" sz="28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788" y="2193925"/>
            <a:ext cx="6866423" cy="4070350"/>
          </a:xfrm>
        </p:spPr>
      </p:pic>
      <p:sp>
        <p:nvSpPr>
          <p:cNvPr id="7" name="Rectangle 6"/>
          <p:cNvSpPr/>
          <p:nvPr/>
        </p:nvSpPr>
        <p:spPr>
          <a:xfrm>
            <a:off x="1250577" y="2407023"/>
            <a:ext cx="578223" cy="1882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429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 summary….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Free movement of doctors and mutual recognition of qualifications across the </a:t>
            </a:r>
            <a:r>
              <a:rPr lang="en-US" dirty="0" smtClean="0"/>
              <a:t>EEA – language testing</a:t>
            </a:r>
            <a:endParaRPr lang="en-US" dirty="0" smtClean="0"/>
          </a:p>
          <a:p>
            <a:r>
              <a:rPr lang="en-US" dirty="0" smtClean="0"/>
              <a:t>Other </a:t>
            </a:r>
            <a:r>
              <a:rPr lang="en-US" dirty="0" err="1" smtClean="0"/>
              <a:t>IMGs</a:t>
            </a:r>
            <a:r>
              <a:rPr lang="en-US" dirty="0" smtClean="0"/>
              <a:t> have English language testing and take the PLAB test</a:t>
            </a:r>
          </a:p>
          <a:p>
            <a:r>
              <a:rPr lang="en-US" dirty="0" smtClean="0"/>
              <a:t>All doctors working in the UK </a:t>
            </a:r>
            <a:r>
              <a:rPr lang="en-US" dirty="0" smtClean="0"/>
              <a:t>are</a:t>
            </a:r>
            <a:r>
              <a:rPr lang="en-US" dirty="0" smtClean="0"/>
              <a:t> </a:t>
            </a:r>
            <a:r>
              <a:rPr lang="en-US" dirty="0" smtClean="0"/>
              <a:t>required to </a:t>
            </a:r>
            <a:r>
              <a:rPr lang="en-US" dirty="0" smtClean="0"/>
              <a:t>revalidate</a:t>
            </a:r>
          </a:p>
          <a:p>
            <a:r>
              <a:rPr lang="en-US" dirty="0" smtClean="0"/>
              <a:t>MLA introduced in 2022</a:t>
            </a:r>
            <a:endParaRPr lang="en-US" dirty="0"/>
          </a:p>
        </p:txBody>
      </p:sp>
      <p:pic>
        <p:nvPicPr>
          <p:cNvPr id="5" name="Content Placeholder 4" descr="doctors_stethoscope-13168.jpg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t="-7252" b="-725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204590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Thank you </a:t>
            </a:r>
            <a:br>
              <a:rPr lang="en-US" dirty="0" smtClean="0"/>
            </a:br>
            <a:r>
              <a:rPr lang="en-US" dirty="0" smtClean="0"/>
              <a:t>Any questions?</a:t>
            </a:r>
            <a:endParaRPr lang="en-US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8" name="Picture 7" descr="ER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800" y="382765"/>
            <a:ext cx="4648200" cy="339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159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8900" y="210303"/>
            <a:ext cx="6870700" cy="6022975"/>
          </a:xfrm>
        </p:spPr>
      </p:pic>
    </p:spTree>
    <p:extLst>
      <p:ext uri="{BB962C8B-B14F-4D97-AF65-F5344CB8AC3E}">
        <p14:creationId xmlns:p14="http://schemas.microsoft.com/office/powerpoint/2010/main" val="1486348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Telegraph GMC.jpg"/>
          <p:cNvPicPr>
            <a:picLocks noGrp="1" noChangeAspect="1"/>
          </p:cNvPicPr>
          <p:nvPr>
            <p:ph idx="4294967295"/>
          </p:nvPr>
        </p:nvPicPr>
        <p:blipFill>
          <a:blip r:embed="rId2"/>
          <a:srcRect t="-2678" b="-2678"/>
          <a:stretch>
            <a:fillRect/>
          </a:stretch>
        </p:blipFill>
        <p:spPr>
          <a:xfrm>
            <a:off x="0" y="712923"/>
            <a:ext cx="8887344" cy="4995702"/>
          </a:xfrm>
        </p:spPr>
      </p:pic>
    </p:spTree>
    <p:extLst>
      <p:ext uri="{BB962C8B-B14F-4D97-AF65-F5344CB8AC3E}">
        <p14:creationId xmlns:p14="http://schemas.microsoft.com/office/powerpoint/2010/main" val="1394200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human side….</a:t>
            </a:r>
            <a:endParaRPr lang="en-US" dirty="0"/>
          </a:p>
        </p:txBody>
      </p:sp>
      <p:pic>
        <p:nvPicPr>
          <p:cNvPr id="4" name="Content Placeholder 3" descr="Dr Urbani.png"/>
          <p:cNvPicPr>
            <a:picLocks noGrp="1" noChangeAspect="1"/>
          </p:cNvPicPr>
          <p:nvPr>
            <p:ph idx="1"/>
          </p:nvPr>
        </p:nvPicPr>
        <p:blipFill>
          <a:blip r:embed="rId2"/>
          <a:srcRect l="-66176" r="-6617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26403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95320"/>
            <a:ext cx="8077200" cy="1673352"/>
          </a:xfrm>
        </p:spPr>
        <p:txBody>
          <a:bodyPr>
            <a:noAutofit/>
          </a:bodyPr>
          <a:lstStyle/>
          <a:p>
            <a:r>
              <a:rPr lang="en-US" dirty="0" smtClean="0"/>
              <a:t>Primum non nocere: </a:t>
            </a:r>
            <a:r>
              <a:rPr lang="en-US" sz="3600" dirty="0" smtClean="0"/>
              <a:t>patient safety and assuring medical professional competence for a global workforce</a:t>
            </a:r>
            <a:r>
              <a:rPr lang="en-GB" dirty="0" smtClean="0"/>
              <a:t/>
            </a:r>
            <a:br>
              <a:rPr lang="en-GB" dirty="0" smtClean="0"/>
            </a:b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4554" y="0"/>
            <a:ext cx="2280707" cy="186603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366" y="5505185"/>
            <a:ext cx="2966634" cy="945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174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Regulation of Doctors in the UK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All doctors wishing to work in any capacity in the UK, whether in the NHS or elsewhere, must be registered and licensed to practise with the GMC.</a:t>
            </a:r>
            <a:endParaRPr lang="en-US" dirty="0"/>
          </a:p>
        </p:txBody>
      </p:sp>
      <p:pic>
        <p:nvPicPr>
          <p:cNvPr id="7" name="Content Placeholder 6" descr="_40121245_gmcsign203.jpg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t="-26462" b="-2646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209153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purpose of the GMC…..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…is to protect, promote and maintain the health and safety of the public by ensuring proper standards in the practice of medicine</a:t>
            </a:r>
            <a:r>
              <a:rPr lang="en-US" b="1" dirty="0" smtClean="0"/>
              <a:t>.</a:t>
            </a:r>
            <a:endParaRPr lang="en-US" dirty="0"/>
          </a:p>
        </p:txBody>
      </p:sp>
      <p:pic>
        <p:nvPicPr>
          <p:cNvPr id="5" name="Content Placeholder 4" descr="GMC photo.jpg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t="-21565" b="-2156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604047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theme/theme1.xml><?xml version="1.0" encoding="utf-8"?>
<a:theme xmlns:a="http://schemas.openxmlformats.org/drawingml/2006/main" name="Module">
  <a:themeElements>
    <a:clrScheme name="Module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Module">
      <a:majorFont>
        <a:latin typeface="Corbel"/>
        <a:ea typeface=""/>
        <a:cs typeface=""/>
        <a:font script="Jpan" typeface="ＭＳ ゴシック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ＭＳ ゴシック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Modul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Module.thmx</Template>
  <TotalTime>4669</TotalTime>
  <Words>760</Words>
  <Application>Microsoft Macintosh PowerPoint</Application>
  <PresentationFormat>On-screen Show (4:3)</PresentationFormat>
  <Paragraphs>144</Paragraphs>
  <Slides>31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7" baseType="lpstr">
      <vt:lpstr>Corbel</vt:lpstr>
      <vt:lpstr>Wingdings</vt:lpstr>
      <vt:lpstr>Wingdings 2</vt:lpstr>
      <vt:lpstr>Wingdings 3</vt:lpstr>
      <vt:lpstr>Arial</vt:lpstr>
      <vt:lpstr>Module</vt:lpstr>
      <vt:lpstr>Importance of accreditation and adjustments to the various political, social and economic changing environments</vt:lpstr>
      <vt:lpstr>What is the problem?</vt:lpstr>
      <vt:lpstr>World population and Numbers of medical professionals</vt:lpstr>
      <vt:lpstr>PowerPoint Presentation</vt:lpstr>
      <vt:lpstr>PowerPoint Presentation</vt:lpstr>
      <vt:lpstr>The human side….</vt:lpstr>
      <vt:lpstr>Primum non nocere: patient safety and assuring medical professional competence for a global workforce </vt:lpstr>
      <vt:lpstr>Regulation of Doctors in the UK </vt:lpstr>
      <vt:lpstr>The purpose of the GMC…..</vt:lpstr>
      <vt:lpstr>Functions of the GMC</vt:lpstr>
      <vt:lpstr>Regulation and quality assurance</vt:lpstr>
      <vt:lpstr>The population of doctors in the UK</vt:lpstr>
      <vt:lpstr>Four largest specialty groups by PMQ</vt:lpstr>
      <vt:lpstr>PowerPoint Presentation</vt:lpstr>
      <vt:lpstr>Referrals to the GMC</vt:lpstr>
      <vt:lpstr>Regulation of Doctors in Europe</vt:lpstr>
      <vt:lpstr>Regulation outside Europe</vt:lpstr>
      <vt:lpstr>New graduate issues</vt:lpstr>
      <vt:lpstr>New UK Medical Licensing Assessment</vt:lpstr>
      <vt:lpstr>GMC registration requirements</vt:lpstr>
      <vt:lpstr>GMC registration requirements</vt:lpstr>
      <vt:lpstr>English language testing</vt:lpstr>
      <vt:lpstr>Professional and linguistic assessments board </vt:lpstr>
      <vt:lpstr>PLAB </vt:lpstr>
      <vt:lpstr>Revalidation</vt:lpstr>
      <vt:lpstr>What is a licence to practise? </vt:lpstr>
      <vt:lpstr>How does it work?</vt:lpstr>
      <vt:lpstr>Revalidation in Europe</vt:lpstr>
      <vt:lpstr>Revalidation in Europe</vt:lpstr>
      <vt:lpstr>In summary….</vt:lpstr>
      <vt:lpstr>Thank you  Any questions?</vt:lpstr>
    </vt:vector>
  </TitlesOfParts>
  <Company>University of Leeds</Company>
  <LinksUpToDate>false</LinksUpToDate>
  <SharedDoc>false</SharedDoc>
  <HyperlinksChanged>false</HyperlinksChanged>
  <AppVersion>15.0022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Primum non nocere: patient safety and assuring medical professional competence for a global workforce </dc:title>
  <dc:creator>Trudie Roberts</dc:creator>
  <cp:lastModifiedBy>Microsoft Office User</cp:lastModifiedBy>
  <cp:revision>22</cp:revision>
  <dcterms:created xsi:type="dcterms:W3CDTF">2012-07-08T22:35:16Z</dcterms:created>
  <dcterms:modified xsi:type="dcterms:W3CDTF">2016-06-13T16:38:15Z</dcterms:modified>
</cp:coreProperties>
</file>