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311" r:id="rId4"/>
    <p:sldId id="293" r:id="rId5"/>
    <p:sldId id="294" r:id="rId6"/>
    <p:sldId id="295" r:id="rId7"/>
    <p:sldId id="296" r:id="rId8"/>
    <p:sldId id="300" r:id="rId9"/>
    <p:sldId id="302" r:id="rId10"/>
    <p:sldId id="303" r:id="rId11"/>
    <p:sldId id="304" r:id="rId12"/>
    <p:sldId id="301" r:id="rId13"/>
    <p:sldId id="309" r:id="rId14"/>
    <p:sldId id="307" r:id="rId15"/>
    <p:sldId id="312" r:id="rId16"/>
    <p:sldId id="314" r:id="rId17"/>
    <p:sldId id="31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orte" initials="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C0712-9779-4EBD-99CD-5C5D785271CA}" type="doc">
      <dgm:prSet loTypeId="urn:microsoft.com/office/officeart/2005/8/layout/funnel1" loCatId="process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893887A-51D3-4AD0-97D7-835151906A76}">
      <dgm:prSet phldrT="[Texto]"/>
      <dgm:spPr/>
      <dgm:t>
        <a:bodyPr/>
        <a:lstStyle/>
        <a:p>
          <a:r>
            <a:rPr lang="es-MX" dirty="0" smtClean="0"/>
            <a:t>Biomédico</a:t>
          </a:r>
          <a:endParaRPr lang="es-MX" dirty="0"/>
        </a:p>
      </dgm:t>
    </dgm:pt>
    <dgm:pt modelId="{814BBE16-CDFD-425B-9309-3D75FDDDD330}" type="parTrans" cxnId="{5C98FD2F-95FF-4A99-ADC0-0149094A67FB}">
      <dgm:prSet/>
      <dgm:spPr/>
      <dgm:t>
        <a:bodyPr/>
        <a:lstStyle/>
        <a:p>
          <a:endParaRPr lang="es-MX"/>
        </a:p>
      </dgm:t>
    </dgm:pt>
    <dgm:pt modelId="{1EC98582-DD72-4D08-8060-DE18CBD73C1E}" type="sibTrans" cxnId="{5C98FD2F-95FF-4A99-ADC0-0149094A67FB}">
      <dgm:prSet/>
      <dgm:spPr/>
      <dgm:t>
        <a:bodyPr/>
        <a:lstStyle/>
        <a:p>
          <a:endParaRPr lang="es-MX"/>
        </a:p>
      </dgm:t>
    </dgm:pt>
    <dgm:pt modelId="{FA9D431D-3464-4C25-99FC-C7251F819C9F}">
      <dgm:prSet phldrT="[Texto]"/>
      <dgm:spPr/>
      <dgm:t>
        <a:bodyPr/>
        <a:lstStyle/>
        <a:p>
          <a:r>
            <a:rPr lang="es-MX" dirty="0" smtClean="0"/>
            <a:t>Humanístico</a:t>
          </a:r>
          <a:endParaRPr lang="es-MX" dirty="0"/>
        </a:p>
      </dgm:t>
    </dgm:pt>
    <dgm:pt modelId="{30BA61AB-60D9-4583-AE1E-BE3BFE09B0F3}" type="parTrans" cxnId="{4157ED19-C8F5-4039-B2DF-E0CE2BD4E1D2}">
      <dgm:prSet/>
      <dgm:spPr/>
      <dgm:t>
        <a:bodyPr/>
        <a:lstStyle/>
        <a:p>
          <a:endParaRPr lang="es-MX"/>
        </a:p>
      </dgm:t>
    </dgm:pt>
    <dgm:pt modelId="{8E2337A1-F3A1-4028-B7AA-9A9AAFDC3B15}" type="sibTrans" cxnId="{4157ED19-C8F5-4039-B2DF-E0CE2BD4E1D2}">
      <dgm:prSet/>
      <dgm:spPr/>
      <dgm:t>
        <a:bodyPr/>
        <a:lstStyle/>
        <a:p>
          <a:endParaRPr lang="es-MX"/>
        </a:p>
      </dgm:t>
    </dgm:pt>
    <dgm:pt modelId="{363BD2D3-601D-4A77-A13B-4293A8C593C9}">
      <dgm:prSet phldrT="[Texto]"/>
      <dgm:spPr/>
      <dgm:t>
        <a:bodyPr/>
        <a:lstStyle/>
        <a:p>
          <a:r>
            <a:rPr lang="es-MX" dirty="0" smtClean="0"/>
            <a:t>Sociomédico</a:t>
          </a:r>
          <a:endParaRPr lang="es-MX" dirty="0"/>
        </a:p>
      </dgm:t>
    </dgm:pt>
    <dgm:pt modelId="{DFC9EEB3-AC4E-4694-9536-25844D5BEE62}" type="parTrans" cxnId="{3E8384FA-2B0B-4068-88DE-D1A0B6282ECF}">
      <dgm:prSet/>
      <dgm:spPr/>
      <dgm:t>
        <a:bodyPr/>
        <a:lstStyle/>
        <a:p>
          <a:endParaRPr lang="es-MX"/>
        </a:p>
      </dgm:t>
    </dgm:pt>
    <dgm:pt modelId="{F9C9699A-E4EC-4C7B-8F52-3A5BEA28BAF4}" type="sibTrans" cxnId="{3E8384FA-2B0B-4068-88DE-D1A0B6282ECF}">
      <dgm:prSet/>
      <dgm:spPr/>
      <dgm:t>
        <a:bodyPr/>
        <a:lstStyle/>
        <a:p>
          <a:endParaRPr lang="es-MX"/>
        </a:p>
      </dgm:t>
    </dgm:pt>
    <dgm:pt modelId="{8ABCC338-1A9D-4ABB-A2D1-D7DA5B57761B}">
      <dgm:prSet phldrT="[Texto]"/>
      <dgm:spPr/>
      <dgm:t>
        <a:bodyPr/>
        <a:lstStyle/>
        <a:p>
          <a:r>
            <a:rPr lang="es-MX" dirty="0" smtClean="0"/>
            <a:t>Médico </a:t>
          </a:r>
          <a:endParaRPr lang="es-MX" dirty="0"/>
        </a:p>
      </dgm:t>
    </dgm:pt>
    <dgm:pt modelId="{D586DF8C-4B8B-49A2-A883-CB6715594631}" type="parTrans" cxnId="{0E84AF9F-FA46-4ACE-AB0A-FAF8504FD79D}">
      <dgm:prSet/>
      <dgm:spPr/>
      <dgm:t>
        <a:bodyPr/>
        <a:lstStyle/>
        <a:p>
          <a:endParaRPr lang="es-MX"/>
        </a:p>
      </dgm:t>
    </dgm:pt>
    <dgm:pt modelId="{C008A043-EBBF-442F-8F32-03DEBF2E4C14}" type="sibTrans" cxnId="{0E84AF9F-FA46-4ACE-AB0A-FAF8504FD79D}">
      <dgm:prSet/>
      <dgm:spPr/>
      <dgm:t>
        <a:bodyPr/>
        <a:lstStyle/>
        <a:p>
          <a:endParaRPr lang="es-MX"/>
        </a:p>
      </dgm:t>
    </dgm:pt>
    <dgm:pt modelId="{C9637DD4-40EF-4816-AEEC-AE7D0A6F9A80}" type="pres">
      <dgm:prSet presAssocID="{848C0712-9779-4EBD-99CD-5C5D785271C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9D4555C-908F-42E6-BE4F-51E42C265BCB}" type="pres">
      <dgm:prSet presAssocID="{848C0712-9779-4EBD-99CD-5C5D785271CA}" presName="ellipse" presStyleLbl="trBgShp" presStyleIdx="0" presStyleCnt="1" custLinFactNeighborX="-6545" custLinFactNeighborY="4733"/>
      <dgm:spPr/>
    </dgm:pt>
    <dgm:pt modelId="{11228CF7-843E-4918-8F7F-4C96501C5C7A}" type="pres">
      <dgm:prSet presAssocID="{848C0712-9779-4EBD-99CD-5C5D785271CA}" presName="arrow1" presStyleLbl="fgShp" presStyleIdx="0" presStyleCnt="1" custLinFactNeighborX="-18404" custLinFactNeighborY="5249"/>
      <dgm:spPr/>
    </dgm:pt>
    <dgm:pt modelId="{D9D25432-1ED7-4AD0-8426-85E39B4565E9}" type="pres">
      <dgm:prSet presAssocID="{848C0712-9779-4EBD-99CD-5C5D785271C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2A31C-080F-4CE7-A9A8-F4B9765EA85A}" type="pres">
      <dgm:prSet presAssocID="{FA9D431D-3464-4C25-99FC-C7251F819C9F}" presName="item1" presStyleLbl="node1" presStyleIdx="0" presStyleCnt="3" custLinFactNeighborX="-22120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E84A74-5EF0-471F-9707-37B4CE4E00D6}" type="pres">
      <dgm:prSet presAssocID="{363BD2D3-601D-4A77-A13B-4293A8C593C9}" presName="item2" presStyleLbl="node1" presStyleIdx="1" presStyleCnt="3" custLinFactNeighborX="-5445" custLinFactNeighborY="-2773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A2EAAB-BA7B-4272-A9D9-041CE485D76D}" type="pres">
      <dgm:prSet presAssocID="{8ABCC338-1A9D-4ABB-A2D1-D7DA5B57761B}" presName="item3" presStyleLbl="node1" presStyleIdx="2" presStyleCnt="3" custLinFactNeighborX="1322" custLinFactNeighborY="-35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0C4F18-143B-43F8-B2F4-C9495508E66F}" type="pres">
      <dgm:prSet presAssocID="{848C0712-9779-4EBD-99CD-5C5D785271CA}" presName="funnel" presStyleLbl="trAlignAcc1" presStyleIdx="0" presStyleCnt="1" custLinFactNeighborX="-2698" custLinFactNeighborY="-2078"/>
      <dgm:spPr/>
      <dgm:t>
        <a:bodyPr/>
        <a:lstStyle/>
        <a:p>
          <a:endParaRPr lang="es-MX"/>
        </a:p>
      </dgm:t>
    </dgm:pt>
  </dgm:ptLst>
  <dgm:cxnLst>
    <dgm:cxn modelId="{4443AAA6-FEE6-4586-81C6-043552E46329}" type="presOf" srcId="{848C0712-9779-4EBD-99CD-5C5D785271CA}" destId="{C9637DD4-40EF-4816-AEEC-AE7D0A6F9A80}" srcOrd="0" destOrd="0" presId="urn:microsoft.com/office/officeart/2005/8/layout/funnel1"/>
    <dgm:cxn modelId="{694FD292-3C48-4D9D-9F69-4E87E7F7F919}" type="presOf" srcId="{FA9D431D-3464-4C25-99FC-C7251F819C9F}" destId="{BAE84A74-5EF0-471F-9707-37B4CE4E00D6}" srcOrd="0" destOrd="0" presId="urn:microsoft.com/office/officeart/2005/8/layout/funnel1"/>
    <dgm:cxn modelId="{B44B5EE5-C677-4FED-95C6-1BBBA23CFD33}" type="presOf" srcId="{363BD2D3-601D-4A77-A13B-4293A8C593C9}" destId="{FE22A31C-080F-4CE7-A9A8-F4B9765EA85A}" srcOrd="0" destOrd="0" presId="urn:microsoft.com/office/officeart/2005/8/layout/funnel1"/>
    <dgm:cxn modelId="{5C98FD2F-95FF-4A99-ADC0-0149094A67FB}" srcId="{848C0712-9779-4EBD-99CD-5C5D785271CA}" destId="{0893887A-51D3-4AD0-97D7-835151906A76}" srcOrd="0" destOrd="0" parTransId="{814BBE16-CDFD-425B-9309-3D75FDDDD330}" sibTransId="{1EC98582-DD72-4D08-8060-DE18CBD73C1E}"/>
    <dgm:cxn modelId="{3E8384FA-2B0B-4068-88DE-D1A0B6282ECF}" srcId="{848C0712-9779-4EBD-99CD-5C5D785271CA}" destId="{363BD2D3-601D-4A77-A13B-4293A8C593C9}" srcOrd="2" destOrd="0" parTransId="{DFC9EEB3-AC4E-4694-9536-25844D5BEE62}" sibTransId="{F9C9699A-E4EC-4C7B-8F52-3A5BEA28BAF4}"/>
    <dgm:cxn modelId="{D6F814A4-A51A-4017-BCEF-44319A886016}" type="presOf" srcId="{0893887A-51D3-4AD0-97D7-835151906A76}" destId="{C8A2EAAB-BA7B-4272-A9D9-041CE485D76D}" srcOrd="0" destOrd="0" presId="urn:microsoft.com/office/officeart/2005/8/layout/funnel1"/>
    <dgm:cxn modelId="{32564501-520E-4EFB-A5A9-BEB1F58DF62B}" type="presOf" srcId="{8ABCC338-1A9D-4ABB-A2D1-D7DA5B57761B}" destId="{D9D25432-1ED7-4AD0-8426-85E39B4565E9}" srcOrd="0" destOrd="0" presId="urn:microsoft.com/office/officeart/2005/8/layout/funnel1"/>
    <dgm:cxn modelId="{0E84AF9F-FA46-4ACE-AB0A-FAF8504FD79D}" srcId="{848C0712-9779-4EBD-99CD-5C5D785271CA}" destId="{8ABCC338-1A9D-4ABB-A2D1-D7DA5B57761B}" srcOrd="3" destOrd="0" parTransId="{D586DF8C-4B8B-49A2-A883-CB6715594631}" sibTransId="{C008A043-EBBF-442F-8F32-03DEBF2E4C14}"/>
    <dgm:cxn modelId="{4157ED19-C8F5-4039-B2DF-E0CE2BD4E1D2}" srcId="{848C0712-9779-4EBD-99CD-5C5D785271CA}" destId="{FA9D431D-3464-4C25-99FC-C7251F819C9F}" srcOrd="1" destOrd="0" parTransId="{30BA61AB-60D9-4583-AE1E-BE3BFE09B0F3}" sibTransId="{8E2337A1-F3A1-4028-B7AA-9A9AAFDC3B15}"/>
    <dgm:cxn modelId="{21967FAD-B977-464E-AD00-761E3CB9FFE8}" type="presParOf" srcId="{C9637DD4-40EF-4816-AEEC-AE7D0A6F9A80}" destId="{29D4555C-908F-42E6-BE4F-51E42C265BCB}" srcOrd="0" destOrd="0" presId="urn:microsoft.com/office/officeart/2005/8/layout/funnel1"/>
    <dgm:cxn modelId="{307B8BDC-63FC-4797-831F-C370F818095D}" type="presParOf" srcId="{C9637DD4-40EF-4816-AEEC-AE7D0A6F9A80}" destId="{11228CF7-843E-4918-8F7F-4C96501C5C7A}" srcOrd="1" destOrd="0" presId="urn:microsoft.com/office/officeart/2005/8/layout/funnel1"/>
    <dgm:cxn modelId="{95F2C2E4-F202-4DF4-BF10-11750234BA10}" type="presParOf" srcId="{C9637DD4-40EF-4816-AEEC-AE7D0A6F9A80}" destId="{D9D25432-1ED7-4AD0-8426-85E39B4565E9}" srcOrd="2" destOrd="0" presId="urn:microsoft.com/office/officeart/2005/8/layout/funnel1"/>
    <dgm:cxn modelId="{05FE50B4-261B-4CFD-8767-7A13778283EA}" type="presParOf" srcId="{C9637DD4-40EF-4816-AEEC-AE7D0A6F9A80}" destId="{FE22A31C-080F-4CE7-A9A8-F4B9765EA85A}" srcOrd="3" destOrd="0" presId="urn:microsoft.com/office/officeart/2005/8/layout/funnel1"/>
    <dgm:cxn modelId="{815E9AC5-DF01-4CA9-99F0-F6A70BEE365B}" type="presParOf" srcId="{C9637DD4-40EF-4816-AEEC-AE7D0A6F9A80}" destId="{BAE84A74-5EF0-471F-9707-37B4CE4E00D6}" srcOrd="4" destOrd="0" presId="urn:microsoft.com/office/officeart/2005/8/layout/funnel1"/>
    <dgm:cxn modelId="{ADFEEDCB-07D8-47FB-B681-9B6E9FC804E9}" type="presParOf" srcId="{C9637DD4-40EF-4816-AEEC-AE7D0A6F9A80}" destId="{C8A2EAAB-BA7B-4272-A9D9-041CE485D76D}" srcOrd="5" destOrd="0" presId="urn:microsoft.com/office/officeart/2005/8/layout/funnel1"/>
    <dgm:cxn modelId="{0DFB3A56-EF28-4947-A8D8-D01FAA200851}" type="presParOf" srcId="{C9637DD4-40EF-4816-AEEC-AE7D0A6F9A80}" destId="{7D0C4F18-143B-43F8-B2F4-C9495508E66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09A27-4BF4-43BF-9BC2-506C24C23CD5}" type="datetimeFigureOut">
              <a:rPr lang="es-MX" smtClean="0"/>
              <a:t>17/06/2016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F8331-BE4C-4361-87EF-9DFB74B3C9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80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F8331-BE4C-4361-87EF-9DFB74B3C9B6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50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4800" dirty="0"/>
              <a:t/>
            </a:r>
            <a:br>
              <a:rPr lang="es-MX" sz="4800" dirty="0"/>
            </a:b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FORMACION INTEGRAL Y EVALUACION</a:t>
            </a:r>
            <a:b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0583" y="3985364"/>
            <a:ext cx="10961915" cy="2872636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M.C. Guillermo Storey Montalvo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FACULTAD DE MEDICINA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AUTÓNOMA DE YUCATÁN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www.amfem.edu.mx/templates/amfem_v1/images/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8597" y="90224"/>
            <a:ext cx="5814565" cy="1882955"/>
          </a:xfrm>
          <a:prstGeom prst="rect">
            <a:avLst/>
          </a:prstGeom>
          <a:noFill/>
        </p:spPr>
      </p:pic>
      <p:pic>
        <p:nvPicPr>
          <p:cNvPr id="1030" name="Picture 6" descr="http://seeklogo.com/images/U/Universidad_Aut_and__243_noma_de_Yucat_and__225_n_uady-logo-91D8219BD8-seeklogo.co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0" y="5445049"/>
            <a:ext cx="1040130" cy="10401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442" y="2167920"/>
            <a:ext cx="11301033" cy="3559111"/>
          </a:xfrm>
        </p:spPr>
        <p:txBody>
          <a:bodyPr>
            <a:normAutofit lnSpcReduction="1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3200" b="1" dirty="0" smtClean="0"/>
              <a:t> </a:t>
            </a:r>
            <a:r>
              <a:rPr lang="es-MX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SUMATIVA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 valorar el conjunto de conocimientos, habilidades y actitudes alcanzados por el estudiante al término de un ciclo de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formación.</a:t>
            </a:r>
            <a:endParaRPr lang="es-MX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efectúa al completar un curso o unidad didáctica, para determinar el grado con que los objetivos de la instrucción fueron alcanzados, asignar calificaciones, o certificar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</a:t>
            </a:r>
            <a:r>
              <a:rPr lang="es-MX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27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464649"/>
            <a:ext cx="978408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22672" y="1985440"/>
            <a:ext cx="6987651" cy="3866909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EVALUACIÓN</a:t>
            </a:r>
          </a:p>
          <a:p>
            <a:pPr lvl="0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Evaluaciones escritas</a:t>
            </a:r>
          </a:p>
          <a:p>
            <a:pPr lvl="0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valuaciones clínicas/prácticas</a:t>
            </a:r>
          </a:p>
          <a:p>
            <a:pPr lvl="0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Observación</a:t>
            </a:r>
          </a:p>
          <a:p>
            <a:pPr lvl="0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Portafolios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otros registros del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desempeño</a:t>
            </a:r>
          </a:p>
          <a:p>
            <a:pPr lvl="0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Autoevaluación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evaluación por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182" y="1886552"/>
            <a:ext cx="4272564" cy="476382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-3454383" y="6388768"/>
            <a:ext cx="11467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es-MX" sz="1100" i="1" dirty="0"/>
              <a:t>Fernando Flores Hernández , Nancy Contreras Michel, Adrián Martínez González. Rev. </a:t>
            </a:r>
            <a:r>
              <a:rPr lang="es-MX" sz="1100" i="1" dirty="0" err="1"/>
              <a:t>Fedm</a:t>
            </a:r>
            <a:r>
              <a:rPr lang="es-MX" sz="1100" i="1" dirty="0"/>
              <a:t> </a:t>
            </a:r>
            <a:r>
              <a:rPr lang="es-MX" sz="1100" dirty="0" err="1"/>
              <a:t>Unam</a:t>
            </a:r>
            <a:r>
              <a:rPr lang="es-MX" sz="1100" dirty="0"/>
              <a:t> Vol. 55, </a:t>
            </a:r>
            <a:r>
              <a:rPr lang="es-MX" sz="1100" dirty="0" err="1"/>
              <a:t>N.o</a:t>
            </a:r>
            <a:r>
              <a:rPr lang="es-MX" sz="1100" dirty="0"/>
              <a:t> 3. Mayo-Junio  2012</a:t>
            </a:r>
            <a:endParaRPr lang="es-MX" sz="1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39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0888" y="476681"/>
            <a:ext cx="978408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06654" y="2284299"/>
            <a:ext cx="6557067" cy="411480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Criterios de credibilidad</a:t>
            </a:r>
          </a:p>
          <a:p>
            <a:pPr algn="just">
              <a:lnSpc>
                <a:spcPct val="150000"/>
              </a:lnSpc>
            </a:pP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instrumentos para evaluación en educación médica deben reunir una serie de criterios para que el proceso tenga sustento científico y práctico, los más frecuentes son la validez, la confiabilidad, y la factibilidad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incluyendo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costo.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n 6" descr="http://www.facmed.unam.mx/sms/seam2k1/2006/img/007.jpg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382" y="2732255"/>
            <a:ext cx="4354249" cy="34186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8443" y="2538663"/>
            <a:ext cx="5702968" cy="3489158"/>
          </a:xfrm>
        </p:spPr>
        <p:txBody>
          <a:bodyPr>
            <a:normAutofit fontScale="77500" lnSpcReduction="2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VENTAJAS/DESVENTAJAS</a:t>
            </a: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exámenes escritos, particularmente los de selección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múltiple, pesar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sus ventajas psicométricas se encuentran “en el corazón del currículo oculto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con énfasis en la memorización de datos en lugar de la aplicación del conocimiento en la solución de problemas .</a:t>
            </a: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 parcialmente la escala de la Pirámide  propuesta por Miller.</a:t>
            </a:r>
            <a:endParaRPr lang="es-MX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 descr="http://scielo.isciii.es/img/revistas/edu/v12n4/revision_fig_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656" y="2326709"/>
            <a:ext cx="5674734" cy="3701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7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008" y="1792936"/>
            <a:ext cx="11409317" cy="4709464"/>
          </a:xfrm>
        </p:spPr>
        <p:txBody>
          <a:bodyPr>
            <a:normAutofit lnSpcReduction="1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 qué evaluar?</a:t>
            </a:r>
            <a:endParaRPr lang="es-MX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 clarificar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ajustar objetivos y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contenidos.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Diagnostica situaciones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influyen en el proceso educativo.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Mantiene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constantes los niveles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académicos.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seleccionar y adecuar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conocimientos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las necesidades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sociales.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 la 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actuación de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alumnos y  profesores.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 predecir resultados, orientar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alumno </a:t>
            </a: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Favorece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investigación educativa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innovación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educativa </a:t>
            </a:r>
            <a:endParaRPr lang="es-MX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62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57" y="1792936"/>
            <a:ext cx="11868443" cy="4709464"/>
          </a:xfrm>
        </p:spPr>
        <p:txBody>
          <a:bodyPr>
            <a:normAutofit fontScale="92500" lnSpcReduction="1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MX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Herramienta indispensable para evaluar el proceso de enseñanza/aprendizaje. 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alta responsabilidad para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planeación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ejecución.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Ningún método por sí mismo tiene la posibilidad de evaluar todos los dominios, por lo cual es necesario diseñar evaluaciones que involucren diversas estrategias.</a:t>
            </a:r>
            <a:r>
              <a:rPr lang="es-MX" sz="2800" dirty="0" smtClean="0"/>
              <a:t> </a:t>
            </a: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conocimiento y la adquisición de competencias tienen diferentes niveles, por lo cual para el diseño de evaluaciones resulta útil tener en cuenta la taxonomía de Bloom y la Pirámide de la competencia de Miller.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formación Integral demanda una evaluación integral.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es  mejor aliada  o  el talón de Aquiles del proceso educativo.</a:t>
            </a:r>
          </a:p>
          <a:p>
            <a:endParaRPr lang="es-MX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1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0599" y="1826188"/>
            <a:ext cx="6935371" cy="4832947"/>
          </a:xfrm>
        </p:spPr>
        <p:txBody>
          <a:bodyPr>
            <a:normAutofit fontScale="85000" lnSpcReduction="2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RETOS</a:t>
            </a:r>
            <a:endParaRPr lang="es-MX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 con herramientas de evaluación objetivas e integradoras.</a:t>
            </a:r>
          </a:p>
          <a:p>
            <a:pPr algn="just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Involucrar a todos los actores del proceso educativo. </a:t>
            </a:r>
          </a:p>
          <a:p>
            <a:pPr algn="just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 con docentes actualizados y competentes para aplicar métodos de evaluación acorde con las tendencias educativas</a:t>
            </a:r>
            <a:r>
              <a:rPr lang="es-MX" sz="2800" dirty="0" smtClean="0"/>
              <a:t>. </a:t>
            </a: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Innovar la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no utilizarla como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herramienta punitiva, sino en un elemento fundamental del proceso de retroalimentación y consejería de los estudiantes, que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contribuya a la formación  integral y proveer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aprendizajes. </a:t>
            </a:r>
            <a:endParaRPr lang="es-MX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964527" y="1815942"/>
            <a:ext cx="6146795" cy="26583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" pitchFamily="2" charset="2"/>
              <a:buNone/>
            </a:pPr>
            <a:r>
              <a:rPr lang="es-MX" b="1" i="1" dirty="0" smtClean="0"/>
              <a:t>La evaluación debe mirar hacia todas las áreas </a:t>
            </a:r>
          </a:p>
          <a:p>
            <a:pPr marL="0" indent="0" algn="r">
              <a:buFont typeface="Wingdings" pitchFamily="2" charset="2"/>
              <a:buNone/>
            </a:pPr>
            <a:r>
              <a:rPr lang="es-MX" b="1" i="1" dirty="0" smtClean="0"/>
              <a:t>e integrarlas *</a:t>
            </a:r>
          </a:p>
          <a:p>
            <a:pPr marL="0" indent="0" algn="r">
              <a:buFont typeface="Wingdings" pitchFamily="2" charset="2"/>
              <a:buNone/>
            </a:pPr>
            <a:endParaRPr lang="es-MX" b="1" i="1" dirty="0" smtClean="0"/>
          </a:p>
          <a:p>
            <a:pPr marL="0" indent="0" algn="r">
              <a:buFont typeface="Wingdings" pitchFamily="2" charset="2"/>
              <a:buNone/>
            </a:pPr>
            <a:endParaRPr lang="es-MX" b="1" i="1" dirty="0" smtClean="0">
              <a:solidFill>
                <a:srgbClr val="FF0000"/>
              </a:solidFill>
            </a:endParaRPr>
          </a:p>
          <a:p>
            <a:pPr marL="0" indent="0" algn="r">
              <a:buFont typeface="Wingdings" pitchFamily="2" charset="2"/>
              <a:buNone/>
            </a:pPr>
            <a:endParaRPr lang="es-MX" b="1" i="1" dirty="0" smtClean="0">
              <a:solidFill>
                <a:srgbClr val="FF0000"/>
              </a:solidFill>
            </a:endParaRPr>
          </a:p>
          <a:p>
            <a:pPr marL="0" indent="0" algn="r">
              <a:buFont typeface="Wingdings" pitchFamily="2" charset="2"/>
              <a:buNone/>
            </a:pPr>
            <a:r>
              <a:rPr lang="es-MX" b="1" i="1" dirty="0" smtClean="0">
                <a:solidFill>
                  <a:srgbClr val="FF0000"/>
                </a:solidFill>
              </a:rPr>
              <a:t>							</a:t>
            </a:r>
            <a:endParaRPr lang="es-MX" b="1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03898926"/>
              </p:ext>
            </p:extLst>
          </p:nvPr>
        </p:nvGraphicFramePr>
        <p:xfrm>
          <a:off x="8001457" y="3674824"/>
          <a:ext cx="3926121" cy="292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lecha derecha 7"/>
          <p:cNvSpPr/>
          <p:nvPr/>
        </p:nvSpPr>
        <p:spPr>
          <a:xfrm rot="1880732">
            <a:off x="7561524" y="2321619"/>
            <a:ext cx="1924287" cy="11275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Formación de un Médico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464127" y="5655952"/>
            <a:ext cx="55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826" y="1997612"/>
            <a:ext cx="5832115" cy="4374087"/>
          </a:xfrm>
        </p:spPr>
      </p:pic>
      <p:sp>
        <p:nvSpPr>
          <p:cNvPr id="10" name="CuadroTexto 9"/>
          <p:cNvSpPr txBox="1"/>
          <p:nvPr/>
        </p:nvSpPr>
        <p:spPr>
          <a:xfrm>
            <a:off x="281354" y="3785066"/>
            <a:ext cx="56270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 !!!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04775" y="5236144"/>
            <a:ext cx="4064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M.C.  Guillermo  Storey Montalvo</a:t>
            </a:r>
          </a:p>
          <a:p>
            <a:endParaRPr lang="es-MX" dirty="0"/>
          </a:p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smontal@correo.uady.mx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87309" y="5486400"/>
            <a:ext cx="485022" cy="673074"/>
          </a:xfrm>
          <a:prstGeom prst="rect">
            <a:avLst/>
          </a:prstGeom>
          <a:solidFill>
            <a:srgbClr val="0070C0"/>
          </a:solidFill>
        </p:spPr>
      </p:pic>
    </p:spTree>
    <p:extLst>
      <p:ext uri="{BB962C8B-B14F-4D97-AF65-F5344CB8AC3E}">
        <p14:creationId xmlns:p14="http://schemas.microsoft.com/office/powerpoint/2010/main" val="321957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074" y="2237874"/>
            <a:ext cx="11249526" cy="3457876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Conceptos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 de la evaluación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</a:t>
            </a:r>
            <a:r>
              <a:rPr lang="es-MX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sumativa</a:t>
            </a: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evaluación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evaluar?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 evaluar?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Retos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Font typeface="Wingdings" panose="05000000000000000000" pitchFamily="2" charset="2"/>
              <a:buChar char="§"/>
            </a:pPr>
            <a:endParaRPr lang="es-MX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Font typeface="Wingdings" panose="05000000000000000000" pitchFamily="2" charset="2"/>
              <a:buChar char="§"/>
            </a:pPr>
            <a:endPara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Font typeface="Wingdings" panose="05000000000000000000" pitchFamily="2" charset="2"/>
              <a:buChar char="§"/>
            </a:pPr>
            <a:endPara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2" indent="0" algn="ctr">
              <a:lnSpc>
                <a:spcPct val="150000"/>
              </a:lnSpc>
              <a:buNone/>
            </a:pPr>
            <a:endParaRPr lang="es-MX" sz="1050" dirty="0" smtClean="0"/>
          </a:p>
        </p:txBody>
      </p:sp>
      <p:pic>
        <p:nvPicPr>
          <p:cNvPr id="5" name="Picture 2" descr="http://www.amfem.edu.mx/templates/amfem_v1/images/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3837" y="3447035"/>
            <a:ext cx="5814565" cy="1882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78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11680"/>
            <a:ext cx="10801349" cy="4526280"/>
          </a:xfrm>
        </p:spPr>
        <p:txBody>
          <a:bodyPr>
            <a:normAutofit fontScale="92500" lnSpcReduction="10000"/>
          </a:bodyPr>
          <a:lstStyle/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perspectiva de aprendizaje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intencionado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Orientado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fortalecimiento de una personalidad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ética y crítica.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Promueve en el estudiante  la capacidad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reconocer e interactuar con su entorno para que construya su identidad cultural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79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11680"/>
            <a:ext cx="10801349" cy="4526280"/>
          </a:xfrm>
        </p:spPr>
        <p:txBody>
          <a:bodyPr>
            <a:normAutofit lnSpcReduction="10000"/>
          </a:bodyPr>
          <a:lstStyle/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Promueve</a:t>
            </a:r>
            <a:r>
              <a:rPr lang="es-MX" sz="3000" dirty="0"/>
              <a:t>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desarrollo humano a través de un proceso que precisa de una visión centrada en la persona, orientada al desarrollo aspectos como la inteligencia emocional, intelectual, social, material y ética fundamentada en valores. </a:t>
            </a:r>
          </a:p>
          <a:p>
            <a:pPr marL="457200" lvl="2" indent="0" algn="just">
              <a:lnSpc>
                <a:spcPct val="200000"/>
              </a:lnSpc>
              <a:buNone/>
            </a:pPr>
            <a:endParaRPr lang="es-MX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92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11680"/>
            <a:ext cx="10801349" cy="4526280"/>
          </a:xfrm>
        </p:spPr>
        <p:txBody>
          <a:bodyPr>
            <a:normAutofit fontScale="92500"/>
          </a:bodyPr>
          <a:lstStyle/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formación integral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considera 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continuo de desarrollo de todas las potencialidades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ser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 que lo orienta hacia la búsqueda de su plenitud,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aprender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ser, aprender a hacer, aprender a aprender,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aprender a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emprender y aprender a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convivir”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s-MX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357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11680"/>
            <a:ext cx="10801349" cy="4526280"/>
          </a:xfrm>
        </p:spPr>
        <p:txBody>
          <a:bodyPr>
            <a:normAutofit fontScale="70000" lnSpcReduction="20000"/>
          </a:bodyPr>
          <a:lstStyle/>
          <a:p>
            <a:pPr lvl="3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pertinente entonces preguntarnos si: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instituciones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procuran una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integral, considerando a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 como un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complejo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abierto y permanente,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mediante el cual se contribuye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exclusivamente al desarrollo de competencias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profesionales, sino también,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formar estudiantes con nuevas actitudes y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competencias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intelectuales.</a:t>
            </a:r>
          </a:p>
        </p:txBody>
      </p:sp>
    </p:spTree>
    <p:extLst>
      <p:ext uri="{BB962C8B-B14F-4D97-AF65-F5344CB8AC3E}">
        <p14:creationId xmlns:p14="http://schemas.microsoft.com/office/powerpoint/2010/main" val="7693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1263" y="1792936"/>
            <a:ext cx="10202779" cy="3729559"/>
          </a:xfrm>
        </p:spPr>
        <p:txBody>
          <a:bodyPr>
            <a:normAutofit fontScale="25000" lnSpcReduction="20000"/>
          </a:bodyPr>
          <a:lstStyle/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del estudiante motivo de reflexión: </a:t>
            </a:r>
          </a:p>
          <a:p>
            <a:pPr lvl="2" algn="just">
              <a:lnSpc>
                <a:spcPct val="200000"/>
              </a:lnSpc>
            </a:pP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Currículo orientado para confrontar los conocimientos específicos con la realidad. </a:t>
            </a:r>
          </a:p>
          <a:p>
            <a:pPr lvl="2" algn="just">
              <a:lnSpc>
                <a:spcPct val="200000"/>
              </a:lnSpc>
            </a:pP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 la teoría con la práctica y estableciendo un proceso relacionando los problemas y necesidades de la población. </a:t>
            </a:r>
          </a:p>
          <a:p>
            <a:pPr lvl="2" algn="just">
              <a:lnSpc>
                <a:spcPct val="200000"/>
              </a:lnSpc>
            </a:pP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 estrategias educativas y experiencias de aprendizaje en escenarios reales.</a:t>
            </a:r>
            <a:endParaRPr lang="es-MX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3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06" y="2081462"/>
            <a:ext cx="11514220" cy="4420937"/>
          </a:xfrm>
        </p:spPr>
        <p:txBody>
          <a:bodyPr>
            <a:normAutofit fontScale="25000" lnSpcReduction="20000"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la evaluación</a:t>
            </a:r>
            <a:r>
              <a:rPr lang="es-MX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s-MX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un componente indispensable del proceso educativo. 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termina si </a:t>
            </a: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lograron los objetivos del proceso de enseñanza </a:t>
            </a: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aprendizaje. 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mplica </a:t>
            </a: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proceso sistemático de acopio de información a través de la aplicación de instrumentos válidos y </a:t>
            </a: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confiables.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s-MX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objetivamente los logros del aprendizaje en lo cuantitativo y en lo </a:t>
            </a: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cualitativo.</a:t>
            </a:r>
          </a:p>
          <a:p>
            <a:pPr marL="457200" lvl="2" indent="0" algn="just">
              <a:lnSpc>
                <a:spcPct val="170000"/>
              </a:lnSpc>
              <a:buNone/>
            </a:pPr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41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1268730"/>
            <a:ext cx="9784080" cy="5242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INTEGRAL Y Evaluación en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009" y="2161236"/>
            <a:ext cx="11137900" cy="4341164"/>
          </a:xfrm>
        </p:spPr>
        <p:txBody>
          <a:bodyPr>
            <a:normAutofit/>
          </a:bodyPr>
          <a:lstStyle/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EVALUACIÓN DEL APRENDIZAJE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Diagnóstica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Sumativa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s-MX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s-MX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ormativa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s-MX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4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6250</TotalTime>
  <Words>851</Words>
  <Application>Microsoft Office PowerPoint</Application>
  <PresentationFormat>Personalizado</PresentationFormat>
  <Paragraphs>114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Con bandas</vt:lpstr>
      <vt:lpstr> FORMACION INTEGRAL Y EVALUACION PANEL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  <vt:lpstr>Formación INTEGRAL Y Evaluación en educación médica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Desarrollo integral del estudiante</dc:title>
  <dc:creator>Christian Rodriguez</dc:creator>
  <cp:lastModifiedBy>JJ Dom</cp:lastModifiedBy>
  <cp:revision>191</cp:revision>
  <dcterms:created xsi:type="dcterms:W3CDTF">2016-02-05T06:41:41Z</dcterms:created>
  <dcterms:modified xsi:type="dcterms:W3CDTF">2016-06-17T16:32:35Z</dcterms:modified>
</cp:coreProperties>
</file>