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9" r:id="rId4"/>
    <p:sldId id="270" r:id="rId5"/>
    <p:sldId id="274" r:id="rId6"/>
    <p:sldId id="273" r:id="rId7"/>
    <p:sldId id="266" r:id="rId8"/>
    <p:sldId id="267" r:id="rId9"/>
    <p:sldId id="276" r:id="rId10"/>
    <p:sldId id="271" r:id="rId11"/>
    <p:sldId id="260" r:id="rId12"/>
    <p:sldId id="261" r:id="rId13"/>
    <p:sldId id="262" r:id="rId14"/>
    <p:sldId id="263" r:id="rId15"/>
    <p:sldId id="264" r:id="rId16"/>
    <p:sldId id="265" r:id="rId17"/>
    <p:sldId id="275" r:id="rId18"/>
    <p:sldId id="268" r:id="rId19"/>
    <p:sldId id="277"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4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590510C-1138-4FB4-ADAA-C37091352F2F}" type="datetimeFigureOut">
              <a:rPr lang="es-MX" smtClean="0"/>
              <a:t>17/06/2016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06F5B5-DCF8-49F7-B790-B91D7B9F16FD}" type="slidenum">
              <a:rPr lang="es-MX" smtClean="0"/>
              <a:t>‹Nº›</a:t>
            </a:fld>
            <a:endParaRPr lang="es-MX"/>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9485" y="-104613"/>
            <a:ext cx="9283485" cy="6962614"/>
          </a:xfrm>
          <a:prstGeom prst="rect">
            <a:avLst/>
          </a:prstGeom>
        </p:spPr>
      </p:pic>
    </p:spTree>
    <p:extLst>
      <p:ext uri="{BB962C8B-B14F-4D97-AF65-F5344CB8AC3E}">
        <p14:creationId xmlns:p14="http://schemas.microsoft.com/office/powerpoint/2010/main" val="105803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590510C-1138-4FB4-ADAA-C37091352F2F}" type="datetimeFigureOut">
              <a:rPr lang="es-MX" smtClean="0"/>
              <a:t>17/06/2016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3252043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590510C-1138-4FB4-ADAA-C37091352F2F}" type="datetimeFigureOut">
              <a:rPr lang="es-MX" smtClean="0"/>
              <a:t>17/06/2016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279487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590510C-1138-4FB4-ADAA-C37091352F2F}" type="datetimeFigureOut">
              <a:rPr lang="es-MX" smtClean="0"/>
              <a:t>17/06/2016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3344993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590510C-1138-4FB4-ADAA-C37091352F2F}" type="datetimeFigureOut">
              <a:rPr lang="es-MX" smtClean="0"/>
              <a:t>17/06/2016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603407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590510C-1138-4FB4-ADAA-C37091352F2F}" type="datetimeFigureOut">
              <a:rPr lang="es-MX" smtClean="0"/>
              <a:t>17/06/2016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3122674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590510C-1138-4FB4-ADAA-C37091352F2F}" type="datetimeFigureOut">
              <a:rPr lang="es-MX" smtClean="0"/>
              <a:t>17/06/2016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386768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590510C-1138-4FB4-ADAA-C37091352F2F}" type="datetimeFigureOut">
              <a:rPr lang="es-MX" smtClean="0"/>
              <a:t>17/06/2016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411881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0510C-1138-4FB4-ADAA-C37091352F2F}" type="datetimeFigureOut">
              <a:rPr lang="es-MX" smtClean="0"/>
              <a:t>17/06/2016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224226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590510C-1138-4FB4-ADAA-C37091352F2F}" type="datetimeFigureOut">
              <a:rPr lang="es-MX" smtClean="0"/>
              <a:t>17/06/2016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3713295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590510C-1138-4FB4-ADAA-C37091352F2F}" type="datetimeFigureOut">
              <a:rPr lang="es-MX" smtClean="0"/>
              <a:t>17/06/2016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F06F5B5-DCF8-49F7-B790-B91D7B9F16FD}" type="slidenum">
              <a:rPr lang="es-MX" smtClean="0"/>
              <a:t>‹Nº›</a:t>
            </a:fld>
            <a:endParaRPr lang="es-MX"/>
          </a:p>
        </p:txBody>
      </p:sp>
    </p:spTree>
    <p:extLst>
      <p:ext uri="{BB962C8B-B14F-4D97-AF65-F5344CB8AC3E}">
        <p14:creationId xmlns:p14="http://schemas.microsoft.com/office/powerpoint/2010/main" val="2790272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0510C-1138-4FB4-ADAA-C37091352F2F}" type="datetimeFigureOut">
              <a:rPr lang="es-MX" smtClean="0"/>
              <a:t>17/06/2016</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6F5B5-DCF8-49F7-B790-B91D7B9F16FD}" type="slidenum">
              <a:rPr lang="es-MX" smtClean="0"/>
              <a:t>‹Nº›</a:t>
            </a:fld>
            <a:endParaRPr lang="es-MX"/>
          </a:p>
        </p:txBody>
      </p: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4742" y="1"/>
            <a:ext cx="9144000" cy="6858000"/>
          </a:xfrm>
          <a:prstGeom prst="rect">
            <a:avLst/>
          </a:prstGeom>
        </p:spPr>
      </p:pic>
    </p:spTree>
    <p:extLst>
      <p:ext uri="{BB962C8B-B14F-4D97-AF65-F5344CB8AC3E}">
        <p14:creationId xmlns:p14="http://schemas.microsoft.com/office/powerpoint/2010/main" val="2763065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147918" y="-121025"/>
            <a:ext cx="147918" cy="541916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TextBox 2"/>
          <p:cNvSpPr txBox="1"/>
          <p:nvPr/>
        </p:nvSpPr>
        <p:spPr>
          <a:xfrm>
            <a:off x="631064" y="1172675"/>
            <a:ext cx="8202758" cy="646331"/>
          </a:xfrm>
          <a:prstGeom prst="rect">
            <a:avLst/>
          </a:prstGeom>
          <a:noFill/>
        </p:spPr>
        <p:txBody>
          <a:bodyPr wrap="none" rtlCol="0">
            <a:spAutoFit/>
          </a:bodyPr>
          <a:lstStyle/>
          <a:p>
            <a:r>
              <a:rPr lang="es-MX" sz="3600" dirty="0"/>
              <a:t>La Experiencia Mexicana del Servicio Social</a:t>
            </a:r>
          </a:p>
        </p:txBody>
      </p:sp>
      <p:sp>
        <p:nvSpPr>
          <p:cNvPr id="4" name="TextBox 3"/>
          <p:cNvSpPr txBox="1"/>
          <p:nvPr/>
        </p:nvSpPr>
        <p:spPr>
          <a:xfrm>
            <a:off x="1171978" y="1819006"/>
            <a:ext cx="7244227" cy="584775"/>
          </a:xfrm>
          <a:prstGeom prst="rect">
            <a:avLst/>
          </a:prstGeom>
          <a:noFill/>
        </p:spPr>
        <p:txBody>
          <a:bodyPr wrap="none" rtlCol="0">
            <a:spAutoFit/>
          </a:bodyPr>
          <a:lstStyle/>
          <a:p>
            <a:r>
              <a:rPr lang="es-MX" sz="3200" b="1" dirty="0"/>
              <a:t>“Un visión desde la Medicina Académica”</a:t>
            </a:r>
          </a:p>
        </p:txBody>
      </p:sp>
      <p:sp>
        <p:nvSpPr>
          <p:cNvPr id="5" name="TextBox 4"/>
          <p:cNvSpPr txBox="1"/>
          <p:nvPr/>
        </p:nvSpPr>
        <p:spPr>
          <a:xfrm>
            <a:off x="2678534" y="2897746"/>
            <a:ext cx="3810018" cy="954107"/>
          </a:xfrm>
          <a:prstGeom prst="rect">
            <a:avLst/>
          </a:prstGeom>
          <a:noFill/>
        </p:spPr>
        <p:txBody>
          <a:bodyPr wrap="none" rtlCol="0">
            <a:spAutoFit/>
          </a:bodyPr>
          <a:lstStyle/>
          <a:p>
            <a:pPr algn="ctr"/>
            <a:r>
              <a:rPr lang="es-MX" sz="2800" dirty="0"/>
              <a:t>Dr. Jorge E. Valdez García</a:t>
            </a:r>
          </a:p>
          <a:p>
            <a:pPr algn="ctr"/>
            <a:r>
              <a:rPr lang="es-MX" sz="2800" dirty="0"/>
              <a:t>Decano</a:t>
            </a:r>
          </a:p>
        </p:txBody>
      </p:sp>
    </p:spTree>
    <p:extLst>
      <p:ext uri="{BB962C8B-B14F-4D97-AF65-F5344CB8AC3E}">
        <p14:creationId xmlns:p14="http://schemas.microsoft.com/office/powerpoint/2010/main" val="3223822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¿Qué conceptualización tenemos del servicio social en Medicina?</a:t>
            </a:r>
          </a:p>
        </p:txBody>
      </p:sp>
      <p:sp>
        <p:nvSpPr>
          <p:cNvPr id="3" name="Content Placeholder 2"/>
          <p:cNvSpPr>
            <a:spLocks noGrp="1"/>
          </p:cNvSpPr>
          <p:nvPr>
            <p:ph idx="1"/>
          </p:nvPr>
        </p:nvSpPr>
        <p:spPr>
          <a:xfrm>
            <a:off x="628650" y="1999782"/>
            <a:ext cx="7886700" cy="3171378"/>
          </a:xfrm>
        </p:spPr>
        <p:txBody>
          <a:bodyPr/>
          <a:lstStyle/>
          <a:p>
            <a:r>
              <a:rPr lang="es-MX" dirty="0"/>
              <a:t>Como:</a:t>
            </a:r>
          </a:p>
          <a:p>
            <a:pPr marL="514350" indent="-514350">
              <a:buFont typeface="+mj-lt"/>
              <a:buAutoNum type="arabicPeriod"/>
            </a:pPr>
            <a:r>
              <a:rPr lang="es-MX" dirty="0"/>
              <a:t>¿Una retribución a la sociedad?</a:t>
            </a:r>
          </a:p>
          <a:p>
            <a:pPr marL="514350" indent="-514350">
              <a:buFont typeface="+mj-lt"/>
              <a:buAutoNum type="arabicPeriod"/>
            </a:pPr>
            <a:r>
              <a:rPr lang="es-MX" dirty="0"/>
              <a:t>¿Una practica profesional?</a:t>
            </a:r>
          </a:p>
          <a:p>
            <a:pPr marL="514350" indent="-514350">
              <a:buFont typeface="+mj-lt"/>
              <a:buAutoNum type="arabicPeriod"/>
            </a:pPr>
            <a:r>
              <a:rPr lang="es-MX" dirty="0"/>
              <a:t>¿ Una actividad de solidaridad social?</a:t>
            </a:r>
          </a:p>
          <a:p>
            <a:pPr marL="514350" indent="-514350">
              <a:buFont typeface="+mj-lt"/>
              <a:buAutoNum type="arabicPeriod"/>
            </a:pPr>
            <a:r>
              <a:rPr lang="es-MX" dirty="0"/>
              <a:t>¿Una actividad académica?</a:t>
            </a:r>
          </a:p>
          <a:p>
            <a:pPr marL="514350" indent="-514350">
              <a:buFont typeface="+mj-lt"/>
              <a:buAutoNum type="arabicPeriod"/>
            </a:pPr>
            <a:endParaRPr lang="es-MX" dirty="0"/>
          </a:p>
          <a:p>
            <a:pPr marL="514350" indent="-514350">
              <a:buFont typeface="+mj-lt"/>
              <a:buAutoNum type="arabicPeriod"/>
            </a:pPr>
            <a:endParaRPr lang="es-MX" dirty="0"/>
          </a:p>
        </p:txBody>
      </p:sp>
    </p:spTree>
    <p:extLst>
      <p:ext uri="{BB962C8B-B14F-4D97-AF65-F5344CB8AC3E}">
        <p14:creationId xmlns:p14="http://schemas.microsoft.com/office/powerpoint/2010/main" val="2612713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90"/>
          <p:cNvSpPr txBox="1">
            <a:spLocks noChangeArrowheads="1"/>
          </p:cNvSpPr>
          <p:nvPr/>
        </p:nvSpPr>
        <p:spPr bwMode="ltGray">
          <a:xfrm>
            <a:off x="326645" y="1394116"/>
            <a:ext cx="7991475"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buFont typeface="Wingdings" panose="05000000000000000000" pitchFamily="2" charset="2"/>
              <a:buNone/>
            </a:pPr>
            <a:r>
              <a:rPr lang="es-MX" altLang="es-MX" dirty="0"/>
              <a:t>Lo anterior implica que:</a:t>
            </a:r>
          </a:p>
          <a:p>
            <a:pPr algn="just">
              <a:buFont typeface="Wingdings" panose="05000000000000000000" pitchFamily="2" charset="2"/>
              <a:buNone/>
            </a:pPr>
            <a:r>
              <a:rPr lang="es-MX" altLang="es-MX" b="1" dirty="0"/>
              <a:t>Las instituciones educativas</a:t>
            </a:r>
            <a:r>
              <a:rPr lang="es-MX" altLang="es-MX" dirty="0"/>
              <a:t>:</a:t>
            </a:r>
          </a:p>
          <a:p>
            <a:pPr algn="just">
              <a:buFont typeface="Wingdings" panose="05000000000000000000" pitchFamily="2" charset="2"/>
              <a:buNone/>
            </a:pPr>
            <a:endParaRPr lang="es-MX" altLang="es-MX" dirty="0"/>
          </a:p>
          <a:p>
            <a:pPr algn="just">
              <a:buFont typeface="Wingdings" panose="05000000000000000000" pitchFamily="2" charset="2"/>
              <a:buNone/>
            </a:pPr>
            <a:r>
              <a:rPr lang="es-MX" altLang="es-MX" dirty="0"/>
              <a:t>Aborden el Servicio Social con un </a:t>
            </a:r>
            <a:r>
              <a:rPr lang="es-MX" altLang="es-MX" b="1" dirty="0"/>
              <a:t>enfoque filosófico</a:t>
            </a:r>
            <a:r>
              <a:rPr lang="es-MX" altLang="es-MX" dirty="0"/>
              <a:t>.</a:t>
            </a:r>
          </a:p>
          <a:p>
            <a:pPr algn="just">
              <a:buFont typeface="Wingdings" panose="05000000000000000000" pitchFamily="2" charset="2"/>
              <a:buNone/>
            </a:pPr>
            <a:r>
              <a:rPr lang="es-MX" altLang="es-MX" dirty="0"/>
              <a:t>Promuevan que los pasantes hagan suyos los principios de solidaridad, compromiso social, humanismo y reciprocidad.</a:t>
            </a:r>
          </a:p>
          <a:p>
            <a:pPr algn="just">
              <a:buFont typeface="Wingdings" panose="05000000000000000000" pitchFamily="2" charset="2"/>
              <a:buChar char="ü"/>
            </a:pPr>
            <a:endParaRPr lang="es-MX" altLang="es-MX" dirty="0"/>
          </a:p>
          <a:p>
            <a:pPr algn="just">
              <a:buFont typeface="Wingdings" panose="05000000000000000000" pitchFamily="2" charset="2"/>
              <a:buNone/>
            </a:pPr>
            <a:r>
              <a:rPr lang="es-MX" altLang="es-MX" b="1" dirty="0"/>
              <a:t>Las instituciones de Salud</a:t>
            </a:r>
            <a:r>
              <a:rPr lang="es-MX" altLang="es-MX" dirty="0"/>
              <a:t>:</a:t>
            </a:r>
          </a:p>
          <a:p>
            <a:pPr algn="just">
              <a:buFont typeface="Wingdings" panose="05000000000000000000" pitchFamily="2" charset="2"/>
              <a:buChar char="ü"/>
            </a:pPr>
            <a:endParaRPr lang="es-MX" altLang="es-MX" dirty="0"/>
          </a:p>
          <a:p>
            <a:pPr algn="just">
              <a:buFont typeface="Wingdings" panose="05000000000000000000" pitchFamily="2" charset="2"/>
              <a:buNone/>
            </a:pPr>
            <a:r>
              <a:rPr lang="es-MX" altLang="es-MX" b="1" dirty="0"/>
              <a:t>Abandonen el sentido utilitario </a:t>
            </a:r>
            <a:r>
              <a:rPr lang="es-MX" altLang="es-MX" dirty="0"/>
              <a:t>de que los pasantes son fuerza de trabajo substituta de ausencias laborales.</a:t>
            </a:r>
          </a:p>
          <a:p>
            <a:pPr algn="just">
              <a:buFont typeface="Wingdings" panose="05000000000000000000" pitchFamily="2" charset="2"/>
              <a:buNone/>
            </a:pPr>
            <a:r>
              <a:rPr lang="es-MX" altLang="es-MX" dirty="0"/>
              <a:t>Adopten criterios de equidad de género, búsqueda de alternativas para madres, interculturalidad, trato digno, respeto y reconocimiento de la labor de los pasantes. </a:t>
            </a:r>
          </a:p>
          <a:p>
            <a:pPr algn="just">
              <a:buFont typeface="Wingdings" panose="05000000000000000000" pitchFamily="2" charset="2"/>
              <a:buNone/>
            </a:pPr>
            <a:endParaRPr lang="es-MX" altLang="es-MX" dirty="0"/>
          </a:p>
        </p:txBody>
      </p:sp>
      <p:sp>
        <p:nvSpPr>
          <p:cNvPr id="17414" name="Text Box 6"/>
          <p:cNvSpPr txBox="1">
            <a:spLocks noChangeArrowheads="1"/>
          </p:cNvSpPr>
          <p:nvPr/>
        </p:nvSpPr>
        <p:spPr bwMode="auto">
          <a:xfrm>
            <a:off x="2095276" y="353298"/>
            <a:ext cx="56964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MX" altLang="es-MX" sz="3600" dirty="0"/>
              <a:t>EJE: CONCEPTUALIZACIÓN</a:t>
            </a:r>
            <a:endParaRPr lang="es-ES" altLang="es-MX" sz="3600" dirty="0"/>
          </a:p>
        </p:txBody>
      </p:sp>
    </p:spTree>
    <p:extLst>
      <p:ext uri="{BB962C8B-B14F-4D97-AF65-F5344CB8AC3E}">
        <p14:creationId xmlns:p14="http://schemas.microsoft.com/office/powerpoint/2010/main" val="2542841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90"/>
          <p:cNvSpPr txBox="1">
            <a:spLocks noChangeArrowheads="1"/>
          </p:cNvSpPr>
          <p:nvPr/>
        </p:nvSpPr>
        <p:spPr bwMode="ltGray">
          <a:xfrm>
            <a:off x="755405" y="1952178"/>
            <a:ext cx="7127875"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buFont typeface="Wingdings" panose="05000000000000000000" pitchFamily="2" charset="2"/>
              <a:buNone/>
            </a:pPr>
            <a:r>
              <a:rPr lang="es-ES" altLang="es-MX" sz="2400" dirty="0"/>
              <a:t>Se promoverá el establecimiento de Programas Académicos base (único), factible de llevarse a cabo durante el desarrollo del servicio social, por todas las Instituciones Educativas y de Salud, cuya función sea fortalecer el proceso de enseñanza-aprendizaje de los médicos pasantes.</a:t>
            </a:r>
            <a:endParaRPr lang="es-MX" altLang="es-MX" sz="2400" dirty="0"/>
          </a:p>
        </p:txBody>
      </p:sp>
      <p:sp>
        <p:nvSpPr>
          <p:cNvPr id="28677" name="Text Box 5"/>
          <p:cNvSpPr txBox="1">
            <a:spLocks noChangeArrowheads="1"/>
          </p:cNvSpPr>
          <p:nvPr/>
        </p:nvSpPr>
        <p:spPr bwMode="auto">
          <a:xfrm>
            <a:off x="910419" y="510638"/>
            <a:ext cx="58252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MX" altLang="es-MX" sz="3600" dirty="0"/>
              <a:t>EJE: PROGRAMA ACADÉMICO</a:t>
            </a:r>
            <a:endParaRPr lang="es-ES" altLang="es-MX" sz="3600" dirty="0"/>
          </a:p>
        </p:txBody>
      </p:sp>
    </p:spTree>
    <p:extLst>
      <p:ext uri="{BB962C8B-B14F-4D97-AF65-F5344CB8AC3E}">
        <p14:creationId xmlns:p14="http://schemas.microsoft.com/office/powerpoint/2010/main" val="4083804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90"/>
          <p:cNvSpPr txBox="1">
            <a:spLocks noChangeArrowheads="1"/>
          </p:cNvSpPr>
          <p:nvPr/>
        </p:nvSpPr>
        <p:spPr bwMode="ltGray">
          <a:xfrm>
            <a:off x="218942" y="946150"/>
            <a:ext cx="867568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buFont typeface="Wingdings" panose="05000000000000000000" pitchFamily="2" charset="2"/>
              <a:buNone/>
            </a:pPr>
            <a:r>
              <a:rPr lang="es-MX" altLang="es-MX" dirty="0"/>
              <a:t>Generar un </a:t>
            </a:r>
            <a:r>
              <a:rPr lang="es-MX" altLang="es-MX" b="1" dirty="0"/>
              <a:t>Modelo de Programa Académico </a:t>
            </a:r>
            <a:r>
              <a:rPr lang="es-MX" altLang="es-MX" dirty="0"/>
              <a:t>a las Instituciones Educativas que permita que: </a:t>
            </a:r>
          </a:p>
          <a:p>
            <a:pPr algn="just">
              <a:buFont typeface="Wingdings" panose="05000000000000000000" pitchFamily="2" charset="2"/>
              <a:buNone/>
            </a:pPr>
            <a:endParaRPr lang="es-MX" altLang="es-MX" dirty="0"/>
          </a:p>
          <a:p>
            <a:pPr algn="just">
              <a:buFont typeface="Wingdings" panose="05000000000000000000" pitchFamily="2" charset="2"/>
              <a:buNone/>
            </a:pPr>
            <a:r>
              <a:rPr lang="es-MX" altLang="es-MX" dirty="0"/>
              <a:t>Los pasantes desarrollen sus acciones basadas en un programa académico  con  base en el Programa Nacional de Salud y en los programas estatales</a:t>
            </a:r>
          </a:p>
          <a:p>
            <a:pPr algn="just">
              <a:buFont typeface="Wingdings" panose="05000000000000000000" pitchFamily="2" charset="2"/>
              <a:buNone/>
            </a:pPr>
            <a:endParaRPr lang="es-MX" altLang="es-MX" dirty="0"/>
          </a:p>
          <a:p>
            <a:pPr algn="just">
              <a:buFont typeface="Wingdings" panose="05000000000000000000" pitchFamily="2" charset="2"/>
              <a:buNone/>
            </a:pPr>
            <a:r>
              <a:rPr lang="es-MX" altLang="es-MX" sz="2000" b="1" dirty="0"/>
              <a:t>Facilite el proceso de Integración-Docencia-Servicio</a:t>
            </a:r>
            <a:r>
              <a:rPr lang="es-MX" altLang="es-MX" dirty="0"/>
              <a:t>. </a:t>
            </a:r>
          </a:p>
          <a:p>
            <a:pPr algn="just">
              <a:buFont typeface="Wingdings" panose="05000000000000000000" pitchFamily="2" charset="2"/>
              <a:buNone/>
            </a:pPr>
            <a:endParaRPr lang="es-MX" altLang="es-MX" dirty="0"/>
          </a:p>
          <a:p>
            <a:pPr algn="just">
              <a:buFont typeface="Wingdings" panose="05000000000000000000" pitchFamily="2" charset="2"/>
              <a:buNone/>
            </a:pPr>
            <a:r>
              <a:rPr lang="es-MX" altLang="es-MX" dirty="0"/>
              <a:t>Incluya un sistema de </a:t>
            </a:r>
            <a:r>
              <a:rPr lang="es-MX" altLang="es-MX" b="1" dirty="0"/>
              <a:t>supervisión y evaluación objetiva </a:t>
            </a:r>
            <a:r>
              <a:rPr lang="es-MX" altLang="es-MX" dirty="0"/>
              <a:t>que refuerce el aprendizaje de los pasantes. </a:t>
            </a:r>
          </a:p>
          <a:p>
            <a:pPr algn="just">
              <a:buFont typeface="Wingdings" panose="05000000000000000000" pitchFamily="2" charset="2"/>
              <a:buNone/>
            </a:pPr>
            <a:endParaRPr lang="es-MX" altLang="es-MX" dirty="0"/>
          </a:p>
          <a:p>
            <a:pPr algn="just">
              <a:buFont typeface="Wingdings" panose="05000000000000000000" pitchFamily="2" charset="2"/>
              <a:buNone/>
            </a:pPr>
            <a:r>
              <a:rPr lang="es-MX" altLang="es-MX" dirty="0"/>
              <a:t>Mejore la </a:t>
            </a:r>
            <a:r>
              <a:rPr lang="es-MX" altLang="es-MX" b="1" dirty="0"/>
              <a:t>calidad de la enseñanza </a:t>
            </a:r>
            <a:r>
              <a:rPr lang="es-MX" altLang="es-MX" dirty="0"/>
              <a:t>durante el servicio social, incluyendo la capacitación en servicio, asesoría  a distancia y permita la interacción con los pasantes en tiempo real mediante una plataforma informática en línea que la Secretaría de Salud pondrá en operación en la próxima promoción.</a:t>
            </a:r>
          </a:p>
          <a:p>
            <a:pPr algn="just">
              <a:buFont typeface="Wingdings" panose="05000000000000000000" pitchFamily="2" charset="2"/>
              <a:buNone/>
            </a:pPr>
            <a:endParaRPr lang="es-MX" altLang="es-MX" dirty="0"/>
          </a:p>
          <a:p>
            <a:pPr algn="just"/>
            <a:endParaRPr lang="es-MX" altLang="es-MX" dirty="0"/>
          </a:p>
        </p:txBody>
      </p:sp>
      <p:sp>
        <p:nvSpPr>
          <p:cNvPr id="18438" name="Text Box 6"/>
          <p:cNvSpPr txBox="1">
            <a:spLocks noChangeArrowheads="1"/>
          </p:cNvSpPr>
          <p:nvPr/>
        </p:nvSpPr>
        <p:spPr bwMode="auto">
          <a:xfrm>
            <a:off x="1889214" y="253061"/>
            <a:ext cx="51117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3200" dirty="0"/>
              <a:t>EJE: PROGRAMA ACADÉMICO</a:t>
            </a:r>
            <a:endParaRPr lang="es-ES" altLang="es-MX" sz="3200" dirty="0"/>
          </a:p>
        </p:txBody>
      </p:sp>
    </p:spTree>
    <p:extLst>
      <p:ext uri="{BB962C8B-B14F-4D97-AF65-F5344CB8AC3E}">
        <p14:creationId xmlns:p14="http://schemas.microsoft.com/office/powerpoint/2010/main" val="3724999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Text Box 5"/>
          <p:cNvSpPr txBox="1">
            <a:spLocks noChangeArrowheads="1"/>
          </p:cNvSpPr>
          <p:nvPr/>
        </p:nvSpPr>
        <p:spPr bwMode="auto">
          <a:xfrm>
            <a:off x="412124" y="620713"/>
            <a:ext cx="703960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s-MX" altLang="es-MX" sz="3600" dirty="0"/>
              <a:t>EJE: PROGRAMA OPERATIVO</a:t>
            </a:r>
            <a:endParaRPr lang="es-ES" altLang="es-MX" sz="3600" dirty="0"/>
          </a:p>
        </p:txBody>
      </p:sp>
      <p:sp>
        <p:nvSpPr>
          <p:cNvPr id="29702" name="Text Box 90"/>
          <p:cNvSpPr txBox="1">
            <a:spLocks noChangeArrowheads="1"/>
          </p:cNvSpPr>
          <p:nvPr/>
        </p:nvSpPr>
        <p:spPr bwMode="ltGray">
          <a:xfrm>
            <a:off x="691010" y="1836268"/>
            <a:ext cx="712787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buFont typeface="Wingdings" panose="05000000000000000000" pitchFamily="2" charset="2"/>
              <a:buNone/>
            </a:pPr>
            <a:r>
              <a:rPr lang="es-ES" altLang="es-MX" sz="2400" dirty="0"/>
              <a:t>Se promoverá el establecimiento de </a:t>
            </a:r>
            <a:r>
              <a:rPr lang="es-ES" altLang="es-MX" sz="2400" b="1" dirty="0"/>
              <a:t>Programas  Operativo base (único)</a:t>
            </a:r>
            <a:r>
              <a:rPr lang="es-ES" altLang="es-MX" sz="2400" dirty="0"/>
              <a:t>, factible de llevarse a cabo durante el desarrollo del servicio social, por todas las Instituciones de Salud, cuya función sea fortalecer el proceso de enseñanza-aprendizaje de los médicos pasantes.</a:t>
            </a:r>
            <a:endParaRPr lang="es-MX" altLang="es-MX" sz="2400" dirty="0"/>
          </a:p>
        </p:txBody>
      </p:sp>
    </p:spTree>
    <p:extLst>
      <p:ext uri="{BB962C8B-B14F-4D97-AF65-F5344CB8AC3E}">
        <p14:creationId xmlns:p14="http://schemas.microsoft.com/office/powerpoint/2010/main" val="3486141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90"/>
          <p:cNvSpPr txBox="1">
            <a:spLocks noChangeArrowheads="1"/>
          </p:cNvSpPr>
          <p:nvPr/>
        </p:nvSpPr>
        <p:spPr bwMode="ltGray">
          <a:xfrm>
            <a:off x="0" y="1017588"/>
            <a:ext cx="8549941"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buFont typeface="Wingdings" panose="05000000000000000000" pitchFamily="2" charset="2"/>
              <a:buNone/>
            </a:pPr>
            <a:r>
              <a:rPr lang="es-MX" altLang="es-MX" sz="2000" dirty="0"/>
              <a:t>La Secretaría de Salud propondrá un Modelo de Programa Operativo a los Servicios Estatales de Salud que promueva: </a:t>
            </a:r>
          </a:p>
          <a:p>
            <a:pPr marL="285750" indent="-285750" algn="just">
              <a:buFont typeface="Arial" panose="020B0604020202020204" pitchFamily="34" charset="0"/>
              <a:buChar char="•"/>
            </a:pPr>
            <a:r>
              <a:rPr lang="es-MX" altLang="es-MX" sz="2000" dirty="0"/>
              <a:t>La vinculación con las instituciones educativas. </a:t>
            </a:r>
          </a:p>
          <a:p>
            <a:pPr algn="just">
              <a:buFont typeface="Wingdings" panose="05000000000000000000" pitchFamily="2" charset="2"/>
              <a:buNone/>
            </a:pPr>
            <a:endParaRPr lang="es-MX" altLang="es-MX" sz="2000" dirty="0"/>
          </a:p>
          <a:p>
            <a:pPr marL="285750" indent="-285750" algn="just">
              <a:buFont typeface="Arial" panose="020B0604020202020204" pitchFamily="34" charset="0"/>
              <a:buChar char="•"/>
            </a:pPr>
            <a:r>
              <a:rPr lang="es-MX" altLang="es-MX" sz="2000" dirty="0"/>
              <a:t>La coordinación entre los niveles de gobierno federal, estatal y municipal para el logro de los objetivos de los programas de salud. </a:t>
            </a:r>
          </a:p>
          <a:p>
            <a:pPr algn="just">
              <a:buFont typeface="Wingdings" panose="05000000000000000000" pitchFamily="2" charset="2"/>
              <a:buNone/>
            </a:pPr>
            <a:endParaRPr lang="es-MX" altLang="es-MX" sz="2000" dirty="0"/>
          </a:p>
          <a:p>
            <a:pPr marL="285750" indent="-285750" algn="just">
              <a:buFont typeface="Arial" panose="020B0604020202020204" pitchFamily="34" charset="0"/>
              <a:buChar char="•"/>
            </a:pPr>
            <a:r>
              <a:rPr lang="es-MX" altLang="es-MX" sz="2000" dirty="0"/>
              <a:t>La incorporación de acciones específicas de acuerdo con la demografía, epidemiología regional e interculturalidad. </a:t>
            </a:r>
          </a:p>
          <a:p>
            <a:pPr algn="just">
              <a:buFont typeface="Wingdings" panose="05000000000000000000" pitchFamily="2" charset="2"/>
              <a:buNone/>
            </a:pPr>
            <a:endParaRPr lang="es-MX" altLang="es-MX" sz="2000" dirty="0"/>
          </a:p>
          <a:p>
            <a:pPr marL="285750" indent="-285750" algn="just">
              <a:buFont typeface="Arial" panose="020B0604020202020204" pitchFamily="34" charset="0"/>
              <a:buChar char="•"/>
            </a:pPr>
            <a:r>
              <a:rPr lang="es-MX" altLang="es-MX" sz="2000" b="1" u="sng" dirty="0"/>
              <a:t>La complementación de las actividades académicas y asistenciales.</a:t>
            </a:r>
          </a:p>
          <a:p>
            <a:pPr algn="just">
              <a:buFont typeface="Wingdings" panose="05000000000000000000" pitchFamily="2" charset="2"/>
              <a:buNone/>
            </a:pPr>
            <a:endParaRPr lang="es-MX" altLang="es-MX" sz="2000" b="1" dirty="0"/>
          </a:p>
          <a:p>
            <a:pPr marL="285750" indent="-285750" algn="just">
              <a:buFont typeface="Arial" panose="020B0604020202020204" pitchFamily="34" charset="0"/>
              <a:buChar char="•"/>
            </a:pPr>
            <a:r>
              <a:rPr lang="es-MX" altLang="es-MX" sz="2000" b="1" dirty="0"/>
              <a:t>La evaluación cognoscitiva, psicomotora y afectiva de los pasantes.</a:t>
            </a:r>
          </a:p>
          <a:p>
            <a:pPr algn="just">
              <a:buFont typeface="Wingdings" panose="05000000000000000000" pitchFamily="2" charset="2"/>
              <a:buNone/>
            </a:pPr>
            <a:endParaRPr lang="es-MX" altLang="es-MX" sz="2000" dirty="0"/>
          </a:p>
          <a:p>
            <a:pPr algn="just">
              <a:buFont typeface="Wingdings" panose="05000000000000000000" pitchFamily="2" charset="2"/>
              <a:buNone/>
            </a:pPr>
            <a:endParaRPr lang="es-MX" altLang="es-MX" dirty="0"/>
          </a:p>
        </p:txBody>
      </p:sp>
      <p:sp>
        <p:nvSpPr>
          <p:cNvPr id="19462" name="Text Box 6"/>
          <p:cNvSpPr txBox="1">
            <a:spLocks noChangeArrowheads="1"/>
          </p:cNvSpPr>
          <p:nvPr/>
        </p:nvSpPr>
        <p:spPr bwMode="auto">
          <a:xfrm>
            <a:off x="1212369" y="247225"/>
            <a:ext cx="612520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s-MX" altLang="es-MX" sz="3600" b="1" dirty="0"/>
              <a:t>EJE: PROGRAMA OPERATIVO</a:t>
            </a:r>
            <a:endParaRPr lang="es-ES" altLang="es-MX" sz="3600" b="1" dirty="0"/>
          </a:p>
        </p:txBody>
      </p:sp>
    </p:spTree>
    <p:extLst>
      <p:ext uri="{BB962C8B-B14F-4D97-AF65-F5344CB8AC3E}">
        <p14:creationId xmlns:p14="http://schemas.microsoft.com/office/powerpoint/2010/main" val="2669677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90"/>
          <p:cNvSpPr txBox="1">
            <a:spLocks noChangeArrowheads="1"/>
          </p:cNvSpPr>
          <p:nvPr/>
        </p:nvSpPr>
        <p:spPr bwMode="ltGray">
          <a:xfrm>
            <a:off x="270456" y="1468393"/>
            <a:ext cx="7970391"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es-MX" altLang="es-MX" sz="2000" dirty="0"/>
              <a:t>Existe un gran número de preceptos legales que tienen relación con la prestación del servicio social.</a:t>
            </a:r>
          </a:p>
          <a:p>
            <a:pPr algn="just"/>
            <a:endParaRPr lang="es-MX" altLang="es-MX" sz="2000" dirty="0"/>
          </a:p>
          <a:p>
            <a:pPr algn="just"/>
            <a:r>
              <a:rPr lang="es-MX" altLang="es-MX" sz="2000" dirty="0"/>
              <a:t>Los pasantes desconocen los lineamientos, normas y fundamentos legales por lo que es obligatorio realizar el servicio social.</a:t>
            </a:r>
          </a:p>
          <a:p>
            <a:pPr algn="just"/>
            <a:endParaRPr lang="es-MX" altLang="es-MX" sz="2000" dirty="0"/>
          </a:p>
          <a:p>
            <a:pPr algn="just"/>
            <a:r>
              <a:rPr lang="es-MX" altLang="es-MX" sz="2000" dirty="0"/>
              <a:t>La operatividad del servicio social no es obstaculizada por la legislación sino por la falta de organización y coordinación de los diversos instrumentos jurídicos y normativos.</a:t>
            </a:r>
          </a:p>
          <a:p>
            <a:pPr algn="just"/>
            <a:endParaRPr lang="es-MX" altLang="es-MX" sz="2000" dirty="0"/>
          </a:p>
          <a:p>
            <a:pPr algn="just"/>
            <a:r>
              <a:rPr lang="es-MX" altLang="es-MX" sz="2000" dirty="0"/>
              <a:t>Requiere concluirse de forma alineada con la Norma Oficial Mexicana</a:t>
            </a:r>
            <a:r>
              <a:rPr lang="es-MX" altLang="es-MX" dirty="0"/>
              <a:t>.</a:t>
            </a:r>
          </a:p>
          <a:p>
            <a:pPr algn="just"/>
            <a:endParaRPr lang="es-MX" altLang="es-MX" dirty="0"/>
          </a:p>
          <a:p>
            <a:pPr algn="just"/>
            <a:endParaRPr lang="es-MX" altLang="es-MX" dirty="0"/>
          </a:p>
        </p:txBody>
      </p:sp>
      <p:sp>
        <p:nvSpPr>
          <p:cNvPr id="31749" name="Text Box 5"/>
          <p:cNvSpPr txBox="1">
            <a:spLocks noChangeArrowheads="1"/>
          </p:cNvSpPr>
          <p:nvPr/>
        </p:nvSpPr>
        <p:spPr bwMode="auto">
          <a:xfrm>
            <a:off x="2339975" y="476250"/>
            <a:ext cx="5111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MX" altLang="es-MX" sz="3600" dirty="0"/>
              <a:t>EJE: NORMATIVIDAD</a:t>
            </a:r>
            <a:endParaRPr lang="es-ES" altLang="es-MX" sz="3600" dirty="0"/>
          </a:p>
        </p:txBody>
      </p:sp>
    </p:spTree>
    <p:extLst>
      <p:ext uri="{BB962C8B-B14F-4D97-AF65-F5344CB8AC3E}">
        <p14:creationId xmlns:p14="http://schemas.microsoft.com/office/powerpoint/2010/main" val="3664383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034" y="566670"/>
            <a:ext cx="7881870" cy="4832092"/>
          </a:xfrm>
          <a:prstGeom prst="rect">
            <a:avLst/>
          </a:prstGeom>
        </p:spPr>
        <p:txBody>
          <a:bodyPr wrap="square">
            <a:spAutoFit/>
          </a:bodyPr>
          <a:lstStyle/>
          <a:p>
            <a:r>
              <a:rPr lang="es-MX" sz="2800" dirty="0">
                <a:solidFill>
                  <a:srgbClr val="666666"/>
                </a:solidFill>
                <a:latin typeface="arial" panose="020B0604020202020204" pitchFamily="34" charset="0"/>
              </a:rPr>
              <a:t>En la norma oficial mexicana de 2013, referente al servicio social en campos clínicos, este se define como “el trabajo de carácter temporal y mediante retribución, que ejecutan y prestan los pasantes en interés de la sociedad y del Estado”. El pasante es considerado como </a:t>
            </a:r>
            <a:r>
              <a:rPr lang="es-MX" sz="2800" b="1" dirty="0">
                <a:solidFill>
                  <a:srgbClr val="666666"/>
                </a:solidFill>
                <a:latin typeface="arial" panose="020B0604020202020204" pitchFamily="34" charset="0"/>
              </a:rPr>
              <a:t>“el estudiante de una institución de educación superior que cumple con los requisitos académicos, administrativos y jurídicos para prestar el servicio social en un campo clínico </a:t>
            </a:r>
            <a:r>
              <a:rPr lang="es-MX" sz="2800" dirty="0">
                <a:solidFill>
                  <a:srgbClr val="666666"/>
                </a:solidFill>
                <a:latin typeface="arial" panose="020B0604020202020204" pitchFamily="34" charset="0"/>
              </a:rPr>
              <a:t>(VIII)”.</a:t>
            </a:r>
            <a:endParaRPr lang="es-MX" sz="2800" dirty="0"/>
          </a:p>
        </p:txBody>
      </p:sp>
    </p:spTree>
    <p:extLst>
      <p:ext uri="{BB962C8B-B14F-4D97-AF65-F5344CB8AC3E}">
        <p14:creationId xmlns:p14="http://schemas.microsoft.com/office/powerpoint/2010/main" val="852754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78063"/>
          </a:xfrm>
        </p:spPr>
        <p:txBody>
          <a:bodyPr>
            <a:normAutofit fontScale="90000"/>
          </a:bodyPr>
          <a:lstStyle/>
          <a:p>
            <a:r>
              <a:rPr lang="es-MX" dirty="0"/>
              <a:t>Comentarios</a:t>
            </a:r>
          </a:p>
        </p:txBody>
      </p:sp>
      <p:sp>
        <p:nvSpPr>
          <p:cNvPr id="3" name="Content Placeholder 2"/>
          <p:cNvSpPr>
            <a:spLocks noGrp="1"/>
          </p:cNvSpPr>
          <p:nvPr>
            <p:ph idx="1"/>
          </p:nvPr>
        </p:nvSpPr>
        <p:spPr>
          <a:xfrm>
            <a:off x="443114" y="1143045"/>
            <a:ext cx="8257772" cy="4351338"/>
          </a:xfrm>
        </p:spPr>
        <p:txBody>
          <a:bodyPr>
            <a:normAutofit fontScale="85000" lnSpcReduction="20000"/>
          </a:bodyPr>
          <a:lstStyle/>
          <a:p>
            <a:pPr marL="0" indent="0">
              <a:buNone/>
            </a:pPr>
            <a:r>
              <a:rPr lang="es-MX" dirty="0"/>
              <a:t>La esencia del servicio social y su operación se han mantenido prácticamente intactas desde sus inicios y los cambios han estado más ligados a la distribución de pasantes entre las instituciones públicas. </a:t>
            </a:r>
          </a:p>
          <a:p>
            <a:pPr marL="0" indent="0">
              <a:buNone/>
            </a:pPr>
            <a:r>
              <a:rPr lang="es-MX" dirty="0"/>
              <a:t>Durante este largo periodo otros países han implementado modelos distintos con mejores resultados:</a:t>
            </a:r>
          </a:p>
          <a:p>
            <a:pPr marL="0" indent="0">
              <a:buNone/>
            </a:pPr>
            <a:r>
              <a:rPr lang="es-MX" dirty="0"/>
              <a:t>	En </a:t>
            </a:r>
            <a:r>
              <a:rPr lang="es-MX" b="1" dirty="0"/>
              <a:t>Colombia</a:t>
            </a:r>
            <a:r>
              <a:rPr lang="es-MX" dirty="0"/>
              <a:t>, por ejemplo, el servicio social se realiza una vez que el médico ha sido graduado y existe una tarifa diferencial de pagos a favor de aquellos que deciden ir a un área rural.</a:t>
            </a:r>
            <a:endParaRPr lang="es-MX" baseline="30000" dirty="0"/>
          </a:p>
          <a:p>
            <a:pPr marL="0" indent="0">
              <a:buNone/>
            </a:pPr>
            <a:r>
              <a:rPr lang="es-MX" baseline="30000" dirty="0"/>
              <a:t>	</a:t>
            </a:r>
            <a:r>
              <a:rPr lang="es-MX" dirty="0"/>
              <a:t> En </a:t>
            </a:r>
            <a:r>
              <a:rPr lang="es-MX" b="1" dirty="0"/>
              <a:t>Chile</a:t>
            </a:r>
            <a:r>
              <a:rPr lang="es-MX" dirty="0"/>
              <a:t>, el servicio social tiene una duración de tres años en áreas rurales y los estudiantes obtienen puntos a favor si deciden presentar el examen de residencias médicas para ingresar a estudiar la especialidad clínica.</a:t>
            </a:r>
            <a:endParaRPr lang="es-MX" baseline="30000" dirty="0"/>
          </a:p>
          <a:p>
            <a:pPr marL="0" indent="0">
              <a:buNone/>
            </a:pPr>
            <a:r>
              <a:rPr lang="es-MX" baseline="30000" dirty="0"/>
              <a:t>	</a:t>
            </a:r>
            <a:r>
              <a:rPr lang="es-MX" dirty="0"/>
              <a:t>En </a:t>
            </a:r>
            <a:r>
              <a:rPr lang="es-MX" b="1" dirty="0"/>
              <a:t>México</a:t>
            </a:r>
            <a:r>
              <a:rPr lang="es-MX" dirty="0"/>
              <a:t> no existen ese tipo de incentivos</a:t>
            </a:r>
          </a:p>
        </p:txBody>
      </p:sp>
    </p:spTree>
    <p:extLst>
      <p:ext uri="{BB962C8B-B14F-4D97-AF65-F5344CB8AC3E}">
        <p14:creationId xmlns:p14="http://schemas.microsoft.com/office/powerpoint/2010/main" val="1357780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6563" y="1933576"/>
            <a:ext cx="7772400" cy="1021556"/>
          </a:xfrm>
        </p:spPr>
        <p:txBody>
          <a:bodyPr/>
          <a:lstStyle/>
          <a:p>
            <a:pPr algn="ctr"/>
            <a:r>
              <a:rPr lang="es-MX" sz="4950" dirty="0"/>
              <a:t>GRACIAS</a:t>
            </a:r>
          </a:p>
        </p:txBody>
      </p:sp>
      <p:sp>
        <p:nvSpPr>
          <p:cNvPr id="5" name="Text Placeholder 4"/>
          <p:cNvSpPr>
            <a:spLocks noGrp="1"/>
          </p:cNvSpPr>
          <p:nvPr>
            <p:ph type="body" idx="1"/>
          </p:nvPr>
        </p:nvSpPr>
        <p:spPr>
          <a:xfrm>
            <a:off x="598488" y="2955133"/>
            <a:ext cx="7772400" cy="1125140"/>
          </a:xfrm>
        </p:spPr>
        <p:txBody>
          <a:bodyPr/>
          <a:lstStyle/>
          <a:p>
            <a:pPr algn="ctr"/>
            <a:r>
              <a:rPr lang="es-MX" dirty="0"/>
              <a:t>Jorge.valdez@itesm.mx</a:t>
            </a:r>
          </a:p>
        </p:txBody>
      </p:sp>
    </p:spTree>
    <p:extLst>
      <p:ext uri="{BB962C8B-B14F-4D97-AF65-F5344CB8AC3E}">
        <p14:creationId xmlns:p14="http://schemas.microsoft.com/office/powerpoint/2010/main" val="451245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16699"/>
          </a:xfrm>
        </p:spPr>
        <p:txBody>
          <a:bodyPr/>
          <a:lstStyle/>
          <a:p>
            <a:r>
              <a:rPr lang="es-MX" dirty="0"/>
              <a:t>Introducción</a:t>
            </a:r>
          </a:p>
        </p:txBody>
      </p:sp>
      <p:sp>
        <p:nvSpPr>
          <p:cNvPr id="3" name="Content Placeholder 2"/>
          <p:cNvSpPr>
            <a:spLocks noGrp="1"/>
          </p:cNvSpPr>
          <p:nvPr>
            <p:ph idx="1"/>
          </p:nvPr>
        </p:nvSpPr>
        <p:spPr>
          <a:xfrm>
            <a:off x="409709" y="1081825"/>
            <a:ext cx="7886700" cy="4351338"/>
          </a:xfrm>
        </p:spPr>
        <p:txBody>
          <a:bodyPr>
            <a:normAutofit lnSpcReduction="10000"/>
          </a:bodyPr>
          <a:lstStyle/>
          <a:p>
            <a:r>
              <a:rPr lang="es-MX" dirty="0"/>
              <a:t>El servicio social de medicina en México es pionero en el ámbito internacional. Nacido de una coyuntura política particular hace más de siete décadas, se arraigó como parte de un esquema de prestación de servicios ambulatorios a poblaciones rurales y pobres y se ha mantenido sin cambios a pesar de las transformaciones que el sistema de salud mexicano ha experimentado, entre ellas, la creación del Instituto Mexicano del Seguro Social en 1943, la descentralización de la Secretaría de Salud en 1983 y la reforma financiera del Seguro Popular en 2003.</a:t>
            </a:r>
            <a:r>
              <a:rPr lang="es-MX" baseline="30000" dirty="0"/>
              <a:t>31</a:t>
            </a:r>
            <a:endParaRPr lang="es-MX" dirty="0"/>
          </a:p>
        </p:txBody>
      </p:sp>
    </p:spTree>
    <p:extLst>
      <p:ext uri="{BB962C8B-B14F-4D97-AF65-F5344CB8AC3E}">
        <p14:creationId xmlns:p14="http://schemas.microsoft.com/office/powerpoint/2010/main" val="115482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58367"/>
          </a:xfrm>
        </p:spPr>
        <p:txBody>
          <a:bodyPr>
            <a:normAutofit/>
          </a:bodyPr>
          <a:lstStyle/>
          <a:p>
            <a:r>
              <a:rPr lang="es-MX" sz="3200" dirty="0"/>
              <a:t>¿QUE ES EL SERVICIO SOCIAL DE MEDICINA?</a:t>
            </a:r>
          </a:p>
        </p:txBody>
      </p:sp>
      <p:sp>
        <p:nvSpPr>
          <p:cNvPr id="3" name="Content Placeholder 2"/>
          <p:cNvSpPr>
            <a:spLocks noGrp="1"/>
          </p:cNvSpPr>
          <p:nvPr>
            <p:ph idx="1"/>
          </p:nvPr>
        </p:nvSpPr>
        <p:spPr>
          <a:xfrm>
            <a:off x="628650" y="1516532"/>
            <a:ext cx="7886700" cy="4351338"/>
          </a:xfrm>
        </p:spPr>
        <p:txBody>
          <a:bodyPr/>
          <a:lstStyle/>
          <a:p>
            <a:pPr marL="0" indent="0">
              <a:buNone/>
            </a:pPr>
            <a:r>
              <a:rPr lang="es-MX" dirty="0"/>
              <a:t>Corresponde al ultimo año de formación profesional del egresado de las instituciones educativas. </a:t>
            </a:r>
          </a:p>
          <a:p>
            <a:pPr marL="0" indent="0">
              <a:buNone/>
            </a:pPr>
            <a:r>
              <a:rPr lang="es-MX" dirty="0"/>
              <a:t>Aunque no tiene créditos curriculares forma parte del </a:t>
            </a:r>
            <a:r>
              <a:rPr lang="es-MX" b="1" dirty="0"/>
              <a:t>plan de estudios de la carrera por lo que su carácter académico es ineludible</a:t>
            </a:r>
            <a:r>
              <a:rPr lang="es-MX" dirty="0"/>
              <a:t>, constituyendo además un requisito obligatorio para la titulación de acuerdo a lo estipulado en la Constitución Política de los Estados Unidos Mexicanos, la Ley de Salud y la Legislación Universitaria. </a:t>
            </a:r>
          </a:p>
        </p:txBody>
      </p:sp>
    </p:spTree>
    <p:extLst>
      <p:ext uri="{BB962C8B-B14F-4D97-AF65-F5344CB8AC3E}">
        <p14:creationId xmlns:p14="http://schemas.microsoft.com/office/powerpoint/2010/main" val="4171852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09882"/>
          </a:xfrm>
        </p:spPr>
        <p:txBody>
          <a:bodyPr>
            <a:normAutofit/>
          </a:bodyPr>
          <a:lstStyle/>
          <a:p>
            <a:r>
              <a:rPr lang="es-MX" sz="2800" dirty="0"/>
              <a:t>¿CUALES SON LOS OBJETIVOS DEL SERVICIO SOCIAL?</a:t>
            </a:r>
          </a:p>
        </p:txBody>
      </p:sp>
      <p:sp>
        <p:nvSpPr>
          <p:cNvPr id="3" name="Content Placeholder 2"/>
          <p:cNvSpPr>
            <a:spLocks noGrp="1"/>
          </p:cNvSpPr>
          <p:nvPr>
            <p:ph idx="1"/>
          </p:nvPr>
        </p:nvSpPr>
        <p:spPr>
          <a:xfrm>
            <a:off x="289774" y="1468191"/>
            <a:ext cx="8564451" cy="4567104"/>
          </a:xfrm>
        </p:spPr>
        <p:txBody>
          <a:bodyPr>
            <a:normAutofit fontScale="92500" lnSpcReduction="10000"/>
          </a:bodyPr>
          <a:lstStyle/>
          <a:p>
            <a:pPr marL="0" indent="0">
              <a:buNone/>
            </a:pPr>
            <a:r>
              <a:rPr lang="es-MX" dirty="0"/>
              <a:t>1. Contribuir a la </a:t>
            </a:r>
            <a:r>
              <a:rPr lang="es-MX" b="1" dirty="0"/>
              <a:t>conservación de la salud de la población </a:t>
            </a:r>
            <a:r>
              <a:rPr lang="es-MX" dirty="0"/>
              <a:t>del país, proporcionando en las </a:t>
            </a:r>
            <a:r>
              <a:rPr lang="es-MX" b="1" dirty="0"/>
              <a:t>Unidades de Atención Primaria </a:t>
            </a:r>
            <a:r>
              <a:rPr lang="es-MX" dirty="0"/>
              <a:t>a la Salud (UAPS) servicios de calidad profesional y humanística.</a:t>
            </a:r>
          </a:p>
          <a:p>
            <a:pPr marL="0" indent="0">
              <a:buNone/>
            </a:pPr>
            <a:r>
              <a:rPr lang="es-MX" dirty="0"/>
              <a:t> 2. Colaborar al </a:t>
            </a:r>
            <a:r>
              <a:rPr lang="es-MX" b="1" dirty="0"/>
              <a:t>desarrollo de la comunidad </a:t>
            </a:r>
            <a:r>
              <a:rPr lang="es-MX" dirty="0"/>
              <a:t>especialmente en poblaciones rurales, zonas marginadas urbanas y aquellas con mayor carencia de servicios de salud, favoreciendo la realización de actividades de </a:t>
            </a:r>
            <a:r>
              <a:rPr lang="es-MX" b="1" dirty="0"/>
              <a:t>promoción para la salud, prevención, asistencia directa, educación e investigación para la salud. </a:t>
            </a:r>
          </a:p>
          <a:p>
            <a:pPr marL="0" indent="0">
              <a:buNone/>
            </a:pPr>
            <a:r>
              <a:rPr lang="es-MX" dirty="0"/>
              <a:t>3. Coadyuvar con las instituciones de Educación Superior para </a:t>
            </a:r>
            <a:r>
              <a:rPr lang="es-MX" b="1" dirty="0"/>
              <a:t>consolidar la formación del médico, </a:t>
            </a:r>
            <a:r>
              <a:rPr lang="es-MX" dirty="0"/>
              <a:t>fortaleciéndole una conciencia de solidaridad y compromiso social.</a:t>
            </a:r>
          </a:p>
        </p:txBody>
      </p:sp>
    </p:spTree>
    <p:extLst>
      <p:ext uri="{BB962C8B-B14F-4D97-AF65-F5344CB8AC3E}">
        <p14:creationId xmlns:p14="http://schemas.microsoft.com/office/powerpoint/2010/main" val="1822757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p.4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246" y="425958"/>
            <a:ext cx="7069473" cy="5028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496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p.4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030" y="272178"/>
            <a:ext cx="7781925" cy="5267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8360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a:t>El pasante en </a:t>
            </a:r>
            <a:r>
              <a:rPr lang="es-MX" dirty="0" err="1"/>
              <a:t>serviciosocial</a:t>
            </a:r>
            <a:r>
              <a:rPr lang="es-MX" dirty="0"/>
              <a:t> como fuerza laboral</a:t>
            </a:r>
          </a:p>
        </p:txBody>
      </p:sp>
      <p:pic>
        <p:nvPicPr>
          <p:cNvPr id="1026" name="Picture 2" descr="http://bvs.insp.mx/rsp/_files/Image/2013/vol%2055%20No%205%20Sep%20Octu/9reformafigura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906073"/>
            <a:ext cx="8665633" cy="3773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965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bvs.insp.mx/rsp/_files/Image/2013/vol%2055%20No%205%20Sep%20Octu/9reforma%20cuadro%20I.png"/>
          <p:cNvPicPr>
            <a:picLocks noChangeAspect="1" noChangeArrowheads="1"/>
          </p:cNvPicPr>
          <p:nvPr/>
        </p:nvPicPr>
        <p:blipFill rotWithShape="1">
          <a:blip r:embed="rId2">
            <a:extLst>
              <a:ext uri="{28A0092B-C50C-407E-A947-70E740481C1C}">
                <a14:useLocalDpi xmlns:a14="http://schemas.microsoft.com/office/drawing/2010/main" val="0"/>
              </a:ext>
            </a:extLst>
          </a:blip>
          <a:srcRect t="1" b="42506"/>
          <a:stretch/>
        </p:blipFill>
        <p:spPr bwMode="auto">
          <a:xfrm>
            <a:off x="353267" y="525886"/>
            <a:ext cx="3613426" cy="479308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bvs.insp.mx/rsp/_files/Image/2013/vol%2055%20No%205%20Sep%20Octu/9reforma%20cuadro%20I.png"/>
          <p:cNvPicPr>
            <a:picLocks noChangeAspect="1" noChangeArrowheads="1"/>
          </p:cNvPicPr>
          <p:nvPr/>
        </p:nvPicPr>
        <p:blipFill rotWithShape="1">
          <a:blip r:embed="rId2">
            <a:extLst>
              <a:ext uri="{28A0092B-C50C-407E-A947-70E740481C1C}">
                <a14:useLocalDpi xmlns:a14="http://schemas.microsoft.com/office/drawing/2010/main" val="0"/>
              </a:ext>
            </a:extLst>
          </a:blip>
          <a:srcRect l="492" t="57965" r="-492" b="213"/>
          <a:stretch/>
        </p:blipFill>
        <p:spPr bwMode="auto">
          <a:xfrm>
            <a:off x="4300426" y="2034862"/>
            <a:ext cx="3678971" cy="3567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593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p.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606" y="1439325"/>
            <a:ext cx="8462871" cy="3351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21771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486</TotalTime>
  <Words>954</Words>
  <Application>Microsoft Office PowerPoint</Application>
  <PresentationFormat>Presentación en pantalla (4:3)</PresentationFormat>
  <Paragraphs>73</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Arial</vt:lpstr>
      <vt:lpstr>Calibri</vt:lpstr>
      <vt:lpstr>Calibri Light</vt:lpstr>
      <vt:lpstr>Wingdings</vt:lpstr>
      <vt:lpstr>Tema de Office</vt:lpstr>
      <vt:lpstr>Presentación de PowerPoint</vt:lpstr>
      <vt:lpstr>Introducción</vt:lpstr>
      <vt:lpstr>¿QUE ES EL SERVICIO SOCIAL DE MEDICINA?</vt:lpstr>
      <vt:lpstr>¿CUALES SON LOS OBJETIVOS DEL SERVICIO SOCIAL?</vt:lpstr>
      <vt:lpstr>Presentación de PowerPoint</vt:lpstr>
      <vt:lpstr>Presentación de PowerPoint</vt:lpstr>
      <vt:lpstr>El pasante en serviciosocial como fuerza laboral</vt:lpstr>
      <vt:lpstr>Presentación de PowerPoint</vt:lpstr>
      <vt:lpstr>Presentación de PowerPoint</vt:lpstr>
      <vt:lpstr>¿Qué conceptualización tenemos del servicio social en Medicina?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Comentarios</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Carlos Carrazco Arroyo</dc:creator>
  <cp:lastModifiedBy>Juan José Domínguez Robert</cp:lastModifiedBy>
  <cp:revision>28</cp:revision>
  <dcterms:created xsi:type="dcterms:W3CDTF">2013-11-11T16:42:02Z</dcterms:created>
  <dcterms:modified xsi:type="dcterms:W3CDTF">2016-06-17T14:19:03Z</dcterms:modified>
</cp:coreProperties>
</file>