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xlsm" ContentType="application/vnd.ms-excel.sheet.macroEnabled.12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embeddings/oleObject5.bin" ContentType="application/vnd.openxmlformats-officedocument.oleObject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  <p:sldMasterId id="2147483851" r:id="rId2"/>
    <p:sldMasterId id="2147483866" r:id="rId3"/>
  </p:sldMasterIdLst>
  <p:notesMasterIdLst>
    <p:notesMasterId r:id="rId56"/>
  </p:notesMasterIdLst>
  <p:sldIdLst>
    <p:sldId id="257" r:id="rId4"/>
    <p:sldId id="339" r:id="rId5"/>
    <p:sldId id="360" r:id="rId6"/>
    <p:sldId id="340" r:id="rId7"/>
    <p:sldId id="344" r:id="rId8"/>
    <p:sldId id="345" r:id="rId9"/>
    <p:sldId id="346" r:id="rId10"/>
    <p:sldId id="369" r:id="rId11"/>
    <p:sldId id="370" r:id="rId12"/>
    <p:sldId id="371" r:id="rId13"/>
    <p:sldId id="372" r:id="rId14"/>
    <p:sldId id="348" r:id="rId15"/>
    <p:sldId id="341" r:id="rId16"/>
    <p:sldId id="347" r:id="rId17"/>
    <p:sldId id="342" r:id="rId18"/>
    <p:sldId id="353" r:id="rId19"/>
    <p:sldId id="351" r:id="rId20"/>
    <p:sldId id="332" r:id="rId21"/>
    <p:sldId id="333" r:id="rId22"/>
    <p:sldId id="336" r:id="rId23"/>
    <p:sldId id="337" r:id="rId24"/>
    <p:sldId id="334" r:id="rId25"/>
    <p:sldId id="338" r:id="rId26"/>
    <p:sldId id="354" r:id="rId27"/>
    <p:sldId id="358" r:id="rId28"/>
    <p:sldId id="331" r:id="rId29"/>
    <p:sldId id="343" r:id="rId30"/>
    <p:sldId id="352" r:id="rId31"/>
    <p:sldId id="355" r:id="rId32"/>
    <p:sldId id="357" r:id="rId33"/>
    <p:sldId id="335" r:id="rId34"/>
    <p:sldId id="349" r:id="rId35"/>
    <p:sldId id="283" r:id="rId36"/>
    <p:sldId id="274" r:id="rId37"/>
    <p:sldId id="368" r:id="rId38"/>
    <p:sldId id="359" r:id="rId39"/>
    <p:sldId id="350" r:id="rId40"/>
    <p:sldId id="286" r:id="rId41"/>
    <p:sldId id="287" r:id="rId42"/>
    <p:sldId id="296" r:id="rId43"/>
    <p:sldId id="284" r:id="rId44"/>
    <p:sldId id="297" r:id="rId45"/>
    <p:sldId id="315" r:id="rId46"/>
    <p:sldId id="285" r:id="rId47"/>
    <p:sldId id="328" r:id="rId48"/>
    <p:sldId id="317" r:id="rId49"/>
    <p:sldId id="363" r:id="rId50"/>
    <p:sldId id="366" r:id="rId51"/>
    <p:sldId id="367" r:id="rId52"/>
    <p:sldId id="325" r:id="rId53"/>
    <p:sldId id="326" r:id="rId54"/>
    <p:sldId id="321" r:id="rId5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D1E8FF"/>
    <a:srgbClr val="336699"/>
    <a:srgbClr val="6699FF"/>
    <a:srgbClr val="003399"/>
    <a:srgbClr val="009999"/>
    <a:srgbClr val="436D47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4660"/>
  </p:normalViewPr>
  <p:slideViewPr>
    <p:cSldViewPr>
      <p:cViewPr>
        <p:scale>
          <a:sx n="59" d="100"/>
          <a:sy n="59" d="100"/>
        </p:scale>
        <p:origin x="-2248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A%20V\Escritorio\Peru\Libro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1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516839930651545"/>
          <c:y val="0.0425797532844275"/>
          <c:w val="0.828489814101821"/>
          <c:h val="0.8265648378858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Hoja1!$A$12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Hoja1!$B$12:$G$12</c:f>
              <c:numCache>
                <c:formatCode>General</c:formatCode>
                <c:ptCount val="6"/>
                <c:pt idx="0">
                  <c:v>30.0</c:v>
                </c:pt>
                <c:pt idx="1">
                  <c:v>75.0</c:v>
                </c:pt>
                <c:pt idx="2">
                  <c:v>77.0</c:v>
                </c:pt>
                <c:pt idx="3">
                  <c:v>80.0</c:v>
                </c:pt>
                <c:pt idx="4">
                  <c:v>112.0</c:v>
                </c:pt>
                <c:pt idx="5">
                  <c:v>149.0</c:v>
                </c:pt>
              </c:numCache>
            </c:numRef>
          </c:val>
        </c:ser>
        <c:ser>
          <c:idx val="1"/>
          <c:order val="1"/>
          <c:tx>
            <c:strRef>
              <c:f>Hoja1!$A$13</c:f>
              <c:strCache>
                <c:ptCount val="1"/>
                <c:pt idx="0">
                  <c:v>MEXICO</c:v>
                </c:pt>
              </c:strCache>
            </c:strRef>
          </c:tx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Hoja1!$B$13:$G$13</c:f>
              <c:numCache>
                <c:formatCode>General</c:formatCode>
                <c:ptCount val="6"/>
                <c:pt idx="0">
                  <c:v>20.0</c:v>
                </c:pt>
                <c:pt idx="1">
                  <c:v>50.0</c:v>
                </c:pt>
                <c:pt idx="2">
                  <c:v>57.0</c:v>
                </c:pt>
                <c:pt idx="3">
                  <c:v>58.0</c:v>
                </c:pt>
                <c:pt idx="4">
                  <c:v>68.0</c:v>
                </c:pt>
                <c:pt idx="5">
                  <c:v>78.0</c:v>
                </c:pt>
              </c:numCache>
            </c:numRef>
          </c:val>
        </c:ser>
        <c:ser>
          <c:idx val="2"/>
          <c:order val="2"/>
          <c:tx>
            <c:strRef>
              <c:f>Hoja1!$A$14</c:f>
              <c:strCache>
                <c:ptCount val="1"/>
                <c:pt idx="0">
                  <c:v>COLOMBIA</c:v>
                </c:pt>
              </c:strCache>
            </c:strRef>
          </c:tx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Hoja1!$B$14:$G$14</c:f>
              <c:numCache>
                <c:formatCode>General</c:formatCode>
                <c:ptCount val="6"/>
                <c:pt idx="0">
                  <c:v>8.0</c:v>
                </c:pt>
                <c:pt idx="1">
                  <c:v>14.0</c:v>
                </c:pt>
                <c:pt idx="2">
                  <c:v>19.0</c:v>
                </c:pt>
                <c:pt idx="3">
                  <c:v>20.0</c:v>
                </c:pt>
                <c:pt idx="4">
                  <c:v>30.0</c:v>
                </c:pt>
                <c:pt idx="5">
                  <c:v>39.0</c:v>
                </c:pt>
              </c:numCache>
            </c:numRef>
          </c:val>
        </c:ser>
        <c:ser>
          <c:idx val="3"/>
          <c:order val="3"/>
          <c:tx>
            <c:strRef>
              <c:f>Hoja1!$A$15</c:f>
              <c:strCache>
                <c:ptCount val="1"/>
                <c:pt idx="0">
                  <c:v>PERU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Hoja1!$B$15:$G$15</c:f>
              <c:numCache>
                <c:formatCode>General</c:formatCode>
                <c:ptCount val="6"/>
                <c:pt idx="0">
                  <c:v>3.0</c:v>
                </c:pt>
                <c:pt idx="1">
                  <c:v>8.0</c:v>
                </c:pt>
                <c:pt idx="2">
                  <c:v>12.0</c:v>
                </c:pt>
                <c:pt idx="3">
                  <c:v>13.0</c:v>
                </c:pt>
                <c:pt idx="4">
                  <c:v>23.0</c:v>
                </c:pt>
                <c:pt idx="5">
                  <c:v>30.0</c:v>
                </c:pt>
              </c:numCache>
            </c:numRef>
          </c:val>
        </c:ser>
        <c:ser>
          <c:idx val="4"/>
          <c:order val="4"/>
          <c:tx>
            <c:strRef>
              <c:f>Hoja1!$A$16</c:f>
              <c:strCache>
                <c:ptCount val="1"/>
                <c:pt idx="0">
                  <c:v>ARGENTINA</c:v>
                </c:pt>
              </c:strCache>
            </c:strRef>
          </c:tx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Hoja1!$B$16:$G$16</c:f>
              <c:numCache>
                <c:formatCode>General</c:formatCode>
                <c:ptCount val="6"/>
                <c:pt idx="0">
                  <c:v>9.0</c:v>
                </c:pt>
                <c:pt idx="1">
                  <c:v>10.0</c:v>
                </c:pt>
                <c:pt idx="2">
                  <c:v>10.0</c:v>
                </c:pt>
                <c:pt idx="3">
                  <c:v>12.0</c:v>
                </c:pt>
                <c:pt idx="4">
                  <c:v>21.0</c:v>
                </c:pt>
                <c:pt idx="5">
                  <c:v>29.0</c:v>
                </c:pt>
              </c:numCache>
            </c:numRef>
          </c:val>
        </c:ser>
        <c:ser>
          <c:idx val="5"/>
          <c:order val="5"/>
          <c:tx>
            <c:strRef>
              <c:f>Hoja1!$A$17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Hoja1!$B$17:$G$17</c:f>
              <c:numCache>
                <c:formatCode>General</c:formatCode>
                <c:ptCount val="6"/>
                <c:pt idx="0">
                  <c:v>2.0</c:v>
                </c:pt>
                <c:pt idx="1">
                  <c:v>4.0</c:v>
                </c:pt>
                <c:pt idx="2">
                  <c:v>5.0</c:v>
                </c:pt>
                <c:pt idx="3">
                  <c:v>8.0</c:v>
                </c:pt>
                <c:pt idx="4">
                  <c:v>18.0</c:v>
                </c:pt>
                <c:pt idx="5">
                  <c:v>22.0</c:v>
                </c:pt>
              </c:numCache>
            </c:numRef>
          </c:val>
        </c:ser>
        <c:ser>
          <c:idx val="6"/>
          <c:order val="6"/>
          <c:tx>
            <c:strRef>
              <c:f>Hoja1!$A$18</c:f>
              <c:strCache>
                <c:ptCount val="1"/>
                <c:pt idx="0">
                  <c:v>VENEZUELA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Hoja1!$B$11:$G$11</c:f>
              <c:numCache>
                <c:formatCode>General</c:formatCode>
                <c:ptCount val="6"/>
                <c:pt idx="0">
                  <c:v>1969.0</c:v>
                </c:pt>
                <c:pt idx="1">
                  <c:v>1975.0</c:v>
                </c:pt>
                <c:pt idx="2">
                  <c:v>1988.0</c:v>
                </c:pt>
                <c:pt idx="3">
                  <c:v>1992.0</c:v>
                </c:pt>
                <c:pt idx="4">
                  <c:v>2004.0</c:v>
                </c:pt>
                <c:pt idx="5">
                  <c:v>2010.0</c:v>
                </c:pt>
              </c:numCache>
            </c:numRef>
          </c:cat>
          <c:val>
            <c:numRef>
              <c:f>Hoja1!$B$18:$G$18</c:f>
              <c:numCache>
                <c:formatCode>General</c:formatCode>
                <c:ptCount val="6"/>
                <c:pt idx="0">
                  <c:v>6.0</c:v>
                </c:pt>
                <c:pt idx="1">
                  <c:v>7.0</c:v>
                </c:pt>
                <c:pt idx="2">
                  <c:v>8.0</c:v>
                </c:pt>
                <c:pt idx="3">
                  <c:v>10.0</c:v>
                </c:pt>
                <c:pt idx="4">
                  <c:v>11.0</c:v>
                </c:pt>
                <c:pt idx="5">
                  <c:v>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4213592"/>
        <c:axId val="-2084210712"/>
        <c:axId val="0"/>
      </c:bar3DChart>
      <c:catAx>
        <c:axId val="-2084213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84210712"/>
        <c:crosses val="autoZero"/>
        <c:auto val="1"/>
        <c:lblAlgn val="ctr"/>
        <c:lblOffset val="100"/>
        <c:noMultiLvlLbl val="0"/>
      </c:catAx>
      <c:valAx>
        <c:axId val="-2084210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213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386608038446"/>
          <c:y val="0.111298336397373"/>
          <c:w val="0.130226224279809"/>
          <c:h val="0.7774031327864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2">
              <a:lumMod val="75000"/>
            </a:schemeClr>
          </a:solidFill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847473098551"/>
          <c:y val="0.118108815225251"/>
          <c:w val="0.634252645107115"/>
          <c:h val="0.80816491091124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'grafica 1'!$B$3</c:f>
              <c:strCache>
                <c:ptCount val="1"/>
                <c:pt idx="0">
                  <c:v>DESEMPLEADO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'grafica 1'!$A$4:$A$8</c:f>
              <c:strCache>
                <c:ptCount val="5"/>
                <c:pt idx="0">
                  <c:v>MEDICOS </c:v>
                </c:pt>
                <c:pt idx="1">
                  <c:v>ODONTOLOGOS</c:v>
                </c:pt>
                <c:pt idx="2">
                  <c:v>QFBS</c:v>
                </c:pt>
                <c:pt idx="3">
                  <c:v>LIC. ENF</c:v>
                </c:pt>
                <c:pt idx="4">
                  <c:v>ENF. TEC.</c:v>
                </c:pt>
              </c:strCache>
            </c:strRef>
          </c:cat>
          <c:val>
            <c:numRef>
              <c:f>'grafica 1'!$B$4:$B$8</c:f>
              <c:numCache>
                <c:formatCode>General</c:formatCode>
                <c:ptCount val="5"/>
                <c:pt idx="0">
                  <c:v>18.1</c:v>
                </c:pt>
                <c:pt idx="1">
                  <c:v>25.7</c:v>
                </c:pt>
                <c:pt idx="2">
                  <c:v>21.3</c:v>
                </c:pt>
                <c:pt idx="3">
                  <c:v>25.5</c:v>
                </c:pt>
                <c:pt idx="4">
                  <c:v>33.1</c:v>
                </c:pt>
              </c:numCache>
            </c:numRef>
          </c:val>
        </c:ser>
        <c:ser>
          <c:idx val="1"/>
          <c:order val="1"/>
          <c:tx>
            <c:strRef>
              <c:f>'grafica 1'!$C$3</c:f>
              <c:strCache>
                <c:ptCount val="1"/>
                <c:pt idx="0">
                  <c:v>TRABAJA EN AREA AJENA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'grafica 1'!$A$4:$A$8</c:f>
              <c:strCache>
                <c:ptCount val="5"/>
                <c:pt idx="0">
                  <c:v>MEDICOS </c:v>
                </c:pt>
                <c:pt idx="1">
                  <c:v>ODONTOLOGOS</c:v>
                </c:pt>
                <c:pt idx="2">
                  <c:v>QFBS</c:v>
                </c:pt>
                <c:pt idx="3">
                  <c:v>LIC. ENF</c:v>
                </c:pt>
                <c:pt idx="4">
                  <c:v>ENF. TEC.</c:v>
                </c:pt>
              </c:strCache>
            </c:strRef>
          </c:cat>
          <c:val>
            <c:numRef>
              <c:f>'grafica 1'!$C$4:$C$8</c:f>
              <c:numCache>
                <c:formatCode>General</c:formatCode>
                <c:ptCount val="5"/>
                <c:pt idx="0">
                  <c:v>8.6</c:v>
                </c:pt>
                <c:pt idx="1">
                  <c:v>18.7</c:v>
                </c:pt>
                <c:pt idx="2">
                  <c:v>28.3</c:v>
                </c:pt>
                <c:pt idx="3">
                  <c:v>10.6</c:v>
                </c:pt>
                <c:pt idx="4">
                  <c:v>18.3</c:v>
                </c:pt>
              </c:numCache>
            </c:numRef>
          </c:val>
        </c:ser>
        <c:ser>
          <c:idx val="2"/>
          <c:order val="2"/>
          <c:tx>
            <c:strRef>
              <c:f>'grafica 1'!$D$3</c:f>
              <c:strCache>
                <c:ptCount val="1"/>
                <c:pt idx="0">
                  <c:v>TRABAJA EN SU FORMACIÓN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'grafica 1'!$A$4:$A$8</c:f>
              <c:strCache>
                <c:ptCount val="5"/>
                <c:pt idx="0">
                  <c:v>MEDICOS </c:v>
                </c:pt>
                <c:pt idx="1">
                  <c:v>ODONTOLOGOS</c:v>
                </c:pt>
                <c:pt idx="2">
                  <c:v>QFBS</c:v>
                </c:pt>
                <c:pt idx="3">
                  <c:v>LIC. ENF</c:v>
                </c:pt>
                <c:pt idx="4">
                  <c:v>ENF. TEC.</c:v>
                </c:pt>
              </c:strCache>
            </c:strRef>
          </c:cat>
          <c:val>
            <c:numRef>
              <c:f>'grafica 1'!$D$4:$D$8</c:f>
              <c:numCache>
                <c:formatCode>General</c:formatCode>
                <c:ptCount val="5"/>
                <c:pt idx="0">
                  <c:v>73.3</c:v>
                </c:pt>
                <c:pt idx="1">
                  <c:v>55.6</c:v>
                </c:pt>
                <c:pt idx="2">
                  <c:v>50.4</c:v>
                </c:pt>
                <c:pt idx="3">
                  <c:v>63.9</c:v>
                </c:pt>
                <c:pt idx="4">
                  <c:v>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1965624"/>
        <c:axId val="-2081961864"/>
        <c:axId val="0"/>
      </c:bar3DChart>
      <c:catAx>
        <c:axId val="-208196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s-ES"/>
          </a:p>
        </c:txPr>
        <c:crossAx val="-20819618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8196186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s-ES"/>
          </a:p>
        </c:txPr>
        <c:crossAx val="-208196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5736627045742"/>
          <c:y val="0.166713858084731"/>
          <c:w val="0.231780318104417"/>
          <c:h val="0.266302288248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Hoja2!$A$2</c:f>
              <c:strCache>
                <c:ptCount val="1"/>
                <c:pt idx="0">
                  <c:v>Médicos en formación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l">
                <a:rot lat="0" lon="0" rev="1800000"/>
              </a:lightRig>
            </a:scene3d>
            <a:sp3d contourW="10160" prstMaterial="dkEdge">
              <a:bevelT w="38100" h="50800" prst="angle"/>
              <a:contourClr>
                <a:scrgbClr r="0" g="0" b="0">
                  <a:shade val="40000"/>
                  <a:satMod val="15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Hoja2!$B$1:$E$1</c:f>
              <c:numCache>
                <c:formatCode>General</c:formatCode>
                <c:ptCount val="4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</c:numCache>
            </c:numRef>
          </c:cat>
          <c:val>
            <c:numRef>
              <c:f>Hoja2!$B$2:$E$2</c:f>
              <c:numCache>
                <c:formatCode>#,##0</c:formatCode>
                <c:ptCount val="4"/>
                <c:pt idx="0" formatCode="#,##0\ \ \ ">
                  <c:v>38337.0</c:v>
                </c:pt>
                <c:pt idx="1">
                  <c:v>40390.0</c:v>
                </c:pt>
                <c:pt idx="2">
                  <c:v>40172.0</c:v>
                </c:pt>
                <c:pt idx="3">
                  <c:v>39621.0</c:v>
                </c:pt>
              </c:numCache>
            </c:numRef>
          </c:val>
        </c:ser>
        <c:ser>
          <c:idx val="1"/>
          <c:order val="1"/>
          <c:tx>
            <c:strRef>
              <c:f>Hoja2!$A$3</c:f>
              <c:strCache>
                <c:ptCount val="1"/>
                <c:pt idx="0">
                  <c:v>Médicos especialistas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l">
                <a:rot lat="0" lon="0" rev="1800000"/>
              </a:lightRig>
            </a:scene3d>
            <a:sp3d contourW="10160" prstMaterial="dkEdge">
              <a:bevelT w="38100" h="50800" prst="angle"/>
              <a:contourClr>
                <a:scrgbClr r="0" g="0" b="0">
                  <a:shade val="40000"/>
                  <a:satMod val="15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Hoja2!$B$1:$E$1</c:f>
              <c:numCache>
                <c:formatCode>General</c:formatCode>
                <c:ptCount val="4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</c:numCache>
            </c:numRef>
          </c:cat>
          <c:val>
            <c:numRef>
              <c:f>Hoja2!$B$3:$E$3</c:f>
              <c:numCache>
                <c:formatCode>#,##0</c:formatCode>
                <c:ptCount val="4"/>
                <c:pt idx="0" formatCode="#,##0\ \ \ ">
                  <c:v>81524.0</c:v>
                </c:pt>
                <c:pt idx="1">
                  <c:v>87153.0</c:v>
                </c:pt>
                <c:pt idx="2">
                  <c:v>87394.0</c:v>
                </c:pt>
                <c:pt idx="3">
                  <c:v>81364.0</c:v>
                </c:pt>
              </c:numCache>
            </c:numRef>
          </c:val>
        </c:ser>
        <c:ser>
          <c:idx val="2"/>
          <c:order val="2"/>
          <c:tx>
            <c:strRef>
              <c:f>Hoja2!$A$4</c:f>
              <c:strCache>
                <c:ptCount val="1"/>
                <c:pt idx="0">
                  <c:v>Médicos generales y familiares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l">
                <a:rot lat="0" lon="0" rev="1800000"/>
              </a:lightRig>
            </a:scene3d>
            <a:sp3d contourW="10160" prstMaterial="dkEdge">
              <a:bevelT w="38100" h="50800" prst="angle"/>
              <a:contourClr>
                <a:scrgbClr r="0" g="0" b="0">
                  <a:shade val="40000"/>
                  <a:satMod val="15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Hoja2!$B$1:$E$1</c:f>
              <c:numCache>
                <c:formatCode>General</c:formatCode>
                <c:ptCount val="4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</c:numCache>
            </c:numRef>
          </c:cat>
          <c:val>
            <c:numRef>
              <c:f>Hoja2!$B$4:$E$4</c:f>
              <c:numCache>
                <c:formatCode>#,##0</c:formatCode>
                <c:ptCount val="4"/>
                <c:pt idx="0">
                  <c:v>52752.0</c:v>
                </c:pt>
                <c:pt idx="1">
                  <c:v>57961.0</c:v>
                </c:pt>
                <c:pt idx="2">
                  <c:v>58927.0</c:v>
                </c:pt>
                <c:pt idx="3">
                  <c:v>60433.0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92928888"/>
        <c:axId val="-2092925336"/>
      </c:barChart>
      <c:catAx>
        <c:axId val="-209292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092925336"/>
        <c:crosses val="autoZero"/>
        <c:auto val="1"/>
        <c:lblAlgn val="ctr"/>
        <c:lblOffset val="100"/>
        <c:noMultiLvlLbl val="0"/>
      </c:catAx>
      <c:valAx>
        <c:axId val="-2092925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\ 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092928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44A33"/>
            </a:solidFill>
          </c:spPr>
          <c:invertIfNegative val="0"/>
          <c:dLbls>
            <c:dLbl>
              <c:idx val="0"/>
              <c:layout>
                <c:manualLayout>
                  <c:x val="0.0229095046904956"/>
                  <c:y val="0.0190865753316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Hoja1!$A$3:$A$34</c:f>
              <c:strCache>
                <c:ptCount val="32"/>
                <c:pt idx="0">
                  <c:v>DF</c:v>
                </c:pt>
                <c:pt idx="1">
                  <c:v>BCS</c:v>
                </c:pt>
                <c:pt idx="2">
                  <c:v>COL</c:v>
                </c:pt>
                <c:pt idx="3">
                  <c:v>AGS</c:v>
                </c:pt>
                <c:pt idx="4">
                  <c:v>CAM</c:v>
                </c:pt>
                <c:pt idx="5">
                  <c:v>COA</c:v>
                </c:pt>
                <c:pt idx="6">
                  <c:v>DUR</c:v>
                </c:pt>
                <c:pt idx="7">
                  <c:v>TAM</c:v>
                </c:pt>
                <c:pt idx="8">
                  <c:v>NAY</c:v>
                </c:pt>
                <c:pt idx="9">
                  <c:v>YUC</c:v>
                </c:pt>
                <c:pt idx="10">
                  <c:v>QROO</c:v>
                </c:pt>
                <c:pt idx="11">
                  <c:v>MOR</c:v>
                </c:pt>
                <c:pt idx="12">
                  <c:v>SIN</c:v>
                </c:pt>
                <c:pt idx="13">
                  <c:v>TAB</c:v>
                </c:pt>
                <c:pt idx="14">
                  <c:v>TLAX</c:v>
                </c:pt>
                <c:pt idx="15">
                  <c:v>BC</c:v>
                </c:pt>
                <c:pt idx="16">
                  <c:v>JAL</c:v>
                </c:pt>
                <c:pt idx="17">
                  <c:v>SON</c:v>
                </c:pt>
                <c:pt idx="18">
                  <c:v>CHIH</c:v>
                </c:pt>
                <c:pt idx="19">
                  <c:v>ZAC</c:v>
                </c:pt>
                <c:pt idx="20">
                  <c:v>QRO</c:v>
                </c:pt>
                <c:pt idx="21">
                  <c:v>NL</c:v>
                </c:pt>
                <c:pt idx="22">
                  <c:v>SLP</c:v>
                </c:pt>
                <c:pt idx="23">
                  <c:v>VER</c:v>
                </c:pt>
                <c:pt idx="24">
                  <c:v>MICH</c:v>
                </c:pt>
                <c:pt idx="25">
                  <c:v>GTO</c:v>
                </c:pt>
                <c:pt idx="26">
                  <c:v>HGO</c:v>
                </c:pt>
                <c:pt idx="27">
                  <c:v>MEX</c:v>
                </c:pt>
                <c:pt idx="28">
                  <c:v>GRO</c:v>
                </c:pt>
                <c:pt idx="29">
                  <c:v>PUE</c:v>
                </c:pt>
                <c:pt idx="30">
                  <c:v>OAX</c:v>
                </c:pt>
                <c:pt idx="31">
                  <c:v>CHIS</c:v>
                </c:pt>
              </c:strCache>
            </c:strRef>
          </c:cat>
          <c:val>
            <c:numRef>
              <c:f>Hoja1!$E$3:$E$34</c:f>
              <c:numCache>
                <c:formatCode>0.00</c:formatCode>
                <c:ptCount val="32"/>
                <c:pt idx="0">
                  <c:v>1.983304593913268</c:v>
                </c:pt>
                <c:pt idx="1">
                  <c:v>1.058206919168683</c:v>
                </c:pt>
                <c:pt idx="2">
                  <c:v>1.041106783916882</c:v>
                </c:pt>
                <c:pt idx="3">
                  <c:v>0.992601297154468</c:v>
                </c:pt>
                <c:pt idx="4">
                  <c:v>0.872431094085265</c:v>
                </c:pt>
                <c:pt idx="5">
                  <c:v>0.865365546837646</c:v>
                </c:pt>
                <c:pt idx="6">
                  <c:v>0.835440769283484</c:v>
                </c:pt>
                <c:pt idx="7">
                  <c:v>0.815870036667736</c:v>
                </c:pt>
                <c:pt idx="8">
                  <c:v>0.794295426970263</c:v>
                </c:pt>
                <c:pt idx="9">
                  <c:v>0.792093239664276</c:v>
                </c:pt>
                <c:pt idx="10">
                  <c:v>0.767697420978467</c:v>
                </c:pt>
                <c:pt idx="11">
                  <c:v>0.762996936125002</c:v>
                </c:pt>
                <c:pt idx="12">
                  <c:v>0.760150829137087</c:v>
                </c:pt>
                <c:pt idx="13">
                  <c:v>0.752197715196239</c:v>
                </c:pt>
                <c:pt idx="14">
                  <c:v>0.749154688402359</c:v>
                </c:pt>
                <c:pt idx="15">
                  <c:v>0.739704545181016</c:v>
                </c:pt>
                <c:pt idx="16">
                  <c:v>0.716840949352561</c:v>
                </c:pt>
                <c:pt idx="17">
                  <c:v>0.685964017189976</c:v>
                </c:pt>
                <c:pt idx="18">
                  <c:v>0.639169809465834</c:v>
                </c:pt>
                <c:pt idx="19">
                  <c:v>0.629604734471866</c:v>
                </c:pt>
                <c:pt idx="20">
                  <c:v>0.628636616805152</c:v>
                </c:pt>
                <c:pt idx="21">
                  <c:v>0.61687185441679</c:v>
                </c:pt>
                <c:pt idx="22">
                  <c:v>0.599153576080585</c:v>
                </c:pt>
                <c:pt idx="23">
                  <c:v>0.594456905478332</c:v>
                </c:pt>
                <c:pt idx="24">
                  <c:v>0.57087173726771</c:v>
                </c:pt>
                <c:pt idx="25">
                  <c:v>0.566462402720952</c:v>
                </c:pt>
                <c:pt idx="26">
                  <c:v>0.560517723299455</c:v>
                </c:pt>
                <c:pt idx="27">
                  <c:v>0.560369233599691</c:v>
                </c:pt>
                <c:pt idx="28">
                  <c:v>0.528398184228369</c:v>
                </c:pt>
                <c:pt idx="29">
                  <c:v>0.525248233587105</c:v>
                </c:pt>
                <c:pt idx="30">
                  <c:v>0.474862294466797</c:v>
                </c:pt>
                <c:pt idx="31">
                  <c:v>0.395961415611601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338376"/>
        <c:axId val="-2098335368"/>
      </c:barChart>
      <c:catAx>
        <c:axId val="-2098338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098335368"/>
        <c:crosses val="autoZero"/>
        <c:auto val="1"/>
        <c:lblAlgn val="ctr"/>
        <c:lblOffset val="100"/>
        <c:noMultiLvlLbl val="0"/>
      </c:catAx>
      <c:valAx>
        <c:axId val="-2098335368"/>
        <c:scaling>
          <c:orientation val="minMax"/>
          <c:max val="2.0"/>
          <c:min val="0.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098338376"/>
        <c:crosses val="autoZero"/>
        <c:crossBetween val="between"/>
      </c:valAx>
    </c:plotArea>
    <c:plotVisOnly val="1"/>
    <c:dispBlanksAs val="gap"/>
    <c:showDLblsOverMax val="0"/>
  </c:chart>
  <c:spPr>
    <a:ln w="19050">
      <a:solidFill>
        <a:schemeClr val="bg1">
          <a:lumMod val="65000"/>
        </a:schemeClr>
      </a:solidFill>
    </a:ln>
    <a:effectLst>
      <a:outerShdw blurRad="50800" dist="38100" dir="2700000" algn="ctr" rotWithShape="0">
        <a:srgbClr val="000000">
          <a:alpha val="43000"/>
        </a:srgbClr>
      </a:outerShdw>
    </a:effectLst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Brecha de médicos especialistas por 100,000 habitantes </a:t>
            </a:r>
            <a:r>
              <a:rPr lang="es-ES" sz="1800" b="1" i="0" u="none" strike="noStrike" baseline="0"/>
              <a:t>Aumento de la demanda 30%</a:t>
            </a:r>
            <a:endParaRPr lang="es-E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Brechas!$B$45</c:f>
              <c:strCache>
                <c:ptCount val="1"/>
                <c:pt idx="0">
                  <c:v>Razón de especialistas por 100,000 Habitantes Estimado</c:v>
                </c:pt>
              </c:strCache>
            </c:strRef>
          </c:tx>
          <c:marker>
            <c:symbol val="circle"/>
            <c:size val="4"/>
          </c:marker>
          <c:cat>
            <c:numRef>
              <c:f>Brechas!$A$46:$A$63</c:f>
              <c:numCache>
                <c:formatCode>General</c:formatCode>
                <c:ptCount val="1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</c:numCache>
            </c:numRef>
          </c:cat>
          <c:val>
            <c:numRef>
              <c:f>Brechas!$B$46:$B$63</c:f>
              <c:numCache>
                <c:formatCode>#,##0</c:formatCode>
                <c:ptCount val="18"/>
                <c:pt idx="0">
                  <c:v>77.0</c:v>
                </c:pt>
                <c:pt idx="1">
                  <c:v>76.0932857462285</c:v>
                </c:pt>
                <c:pt idx="2">
                  <c:v>75.4304490956728</c:v>
                </c:pt>
                <c:pt idx="3">
                  <c:v>74.68660823946956</c:v>
                </c:pt>
                <c:pt idx="4">
                  <c:v>74.01005552243143</c:v>
                </c:pt>
                <c:pt idx="5">
                  <c:v>73.8535268449073</c:v>
                </c:pt>
                <c:pt idx="6">
                  <c:v>74.2401655431874</c:v>
                </c:pt>
                <c:pt idx="7">
                  <c:v>75.01047433206755</c:v>
                </c:pt>
                <c:pt idx="8">
                  <c:v>76.1017856887954</c:v>
                </c:pt>
                <c:pt idx="9">
                  <c:v>77.29927403206118</c:v>
                </c:pt>
                <c:pt idx="10">
                  <c:v>78.60305370404175</c:v>
                </c:pt>
                <c:pt idx="11">
                  <c:v>80.0114537811017</c:v>
                </c:pt>
                <c:pt idx="12">
                  <c:v>81.52331667560955</c:v>
                </c:pt>
                <c:pt idx="13">
                  <c:v>83.13776189315205</c:v>
                </c:pt>
                <c:pt idx="14">
                  <c:v>84.85360915783443</c:v>
                </c:pt>
                <c:pt idx="15">
                  <c:v>86.66959631826377</c:v>
                </c:pt>
                <c:pt idx="16">
                  <c:v>88.5848157473781</c:v>
                </c:pt>
                <c:pt idx="17">
                  <c:v>90.5999948987925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Brechas!$C$45</c:f>
              <c:strCache>
                <c:ptCount val="1"/>
                <c:pt idx="0">
                  <c:v>Meta de especialistas por 100,000 Habitantes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ymbol val="circle"/>
            <c:size val="4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cat>
            <c:numRef>
              <c:f>Brechas!$A$46:$A$63</c:f>
              <c:numCache>
                <c:formatCode>General</c:formatCode>
                <c:ptCount val="1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</c:numCache>
            </c:numRef>
          </c:cat>
          <c:val>
            <c:numRef>
              <c:f>Brechas!$C$46:$C$63</c:f>
              <c:numCache>
                <c:formatCode>0</c:formatCode>
                <c:ptCount val="18"/>
                <c:pt idx="0">
                  <c:v>77.0</c:v>
                </c:pt>
                <c:pt idx="1">
                  <c:v>81.16220434320695</c:v>
                </c:pt>
                <c:pt idx="2">
                  <c:v>85.83956657175648</c:v>
                </c:pt>
                <c:pt idx="3">
                  <c:v>90.51692880030607</c:v>
                </c:pt>
                <c:pt idx="4">
                  <c:v>95.19429102885564</c:v>
                </c:pt>
                <c:pt idx="5">
                  <c:v>99.87165325740521</c:v>
                </c:pt>
                <c:pt idx="6">
                  <c:v>104.5490154859548</c:v>
                </c:pt>
                <c:pt idx="7">
                  <c:v>109.2263777145043</c:v>
                </c:pt>
                <c:pt idx="8">
                  <c:v>113.9037399430539</c:v>
                </c:pt>
                <c:pt idx="9">
                  <c:v>118.5811021716035</c:v>
                </c:pt>
                <c:pt idx="10">
                  <c:v>123.258464400153</c:v>
                </c:pt>
                <c:pt idx="11">
                  <c:v>127.9358266287026</c:v>
                </c:pt>
                <c:pt idx="12">
                  <c:v>132.6131888572522</c:v>
                </c:pt>
                <c:pt idx="13">
                  <c:v>137.2905510858017</c:v>
                </c:pt>
                <c:pt idx="14">
                  <c:v>141.9679133143513</c:v>
                </c:pt>
                <c:pt idx="15">
                  <c:v>146.6452755429008</c:v>
                </c:pt>
                <c:pt idx="16">
                  <c:v>151.3226377714505</c:v>
                </c:pt>
                <c:pt idx="17">
                  <c:v>156.0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702056"/>
        <c:axId val="-2098218088"/>
      </c:lineChart>
      <c:catAx>
        <c:axId val="-208770205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/>
        </c:spPr>
        <c:crossAx val="-2098218088"/>
        <c:crosses val="autoZero"/>
        <c:auto val="1"/>
        <c:lblAlgn val="ctr"/>
        <c:lblOffset val="100"/>
        <c:noMultiLvlLbl val="0"/>
      </c:catAx>
      <c:valAx>
        <c:axId val="-209821808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crossAx val="-208770205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PowerPoint]Hoja1'!$A$9:$AF$9</c:f>
              <c:strCache>
                <c:ptCount val="32"/>
                <c:pt idx="0">
                  <c:v>Anestesiólogos</c:v>
                </c:pt>
                <c:pt idx="1">
                  <c:v>Odontólogos</c:v>
                </c:pt>
                <c:pt idx="2">
                  <c:v>Pediatras</c:v>
                </c:pt>
                <c:pt idx="3">
                  <c:v>Ginecoobstetras</c:v>
                </c:pt>
                <c:pt idx="4">
                  <c:v>Cirujanos: general y especializado</c:v>
                </c:pt>
                <c:pt idx="5">
                  <c:v>Internistas</c:v>
                </c:pt>
                <c:pt idx="6">
                  <c:v>Otros*</c:v>
                </c:pt>
                <c:pt idx="7">
                  <c:v>Urgenciólogos*</c:v>
                </c:pt>
                <c:pt idx="8">
                  <c:v>Traumatólogos</c:v>
                </c:pt>
                <c:pt idx="9">
                  <c:v>Radiólogos</c:v>
                </c:pt>
                <c:pt idx="10">
                  <c:v>Oftalmólogos*</c:v>
                </c:pt>
                <c:pt idx="11">
                  <c:v>Cardiólogos</c:v>
                </c:pt>
                <c:pt idx="12">
                  <c:v>Otorrinolaringólogos*</c:v>
                </c:pt>
                <c:pt idx="13">
                  <c:v>Psiquiatras*</c:v>
                </c:pt>
                <c:pt idx="14">
                  <c:v>Oncólogos</c:v>
                </c:pt>
                <c:pt idx="15">
                  <c:v>Urólogos</c:v>
                </c:pt>
                <c:pt idx="16">
                  <c:v>Neurólogos</c:v>
                </c:pt>
                <c:pt idx="17">
                  <c:v>Nefrólogos</c:v>
                </c:pt>
                <c:pt idx="18">
                  <c:v>Rehabilitación*</c:v>
                </c:pt>
                <c:pt idx="19">
                  <c:v>Ortopedistas</c:v>
                </c:pt>
                <c:pt idx="20">
                  <c:v>Dermatólogos*</c:v>
                </c:pt>
                <c:pt idx="21">
                  <c:v>Cirujanos Plásticos*</c:v>
                </c:pt>
                <c:pt idx="22">
                  <c:v>Neumólogos</c:v>
                </c:pt>
                <c:pt idx="23">
                  <c:v>Hematólogos</c:v>
                </c:pt>
                <c:pt idx="24">
                  <c:v>Endocrinólogos*</c:v>
                </c:pt>
                <c:pt idx="25">
                  <c:v>Angiólogos*</c:v>
                </c:pt>
                <c:pt idx="26">
                  <c:v>Infectólogos*</c:v>
                </c:pt>
                <c:pt idx="27">
                  <c:v>Reumatólogos*</c:v>
                </c:pt>
                <c:pt idx="28">
                  <c:v>Alergólogos*</c:v>
                </c:pt>
                <c:pt idx="29">
                  <c:v>Geriatras*</c:v>
                </c:pt>
                <c:pt idx="30">
                  <c:v>Proctólogos*</c:v>
                </c:pt>
                <c:pt idx="31">
                  <c:v>Genetistas*</c:v>
                </c:pt>
              </c:strCache>
            </c:strRef>
          </c:cat>
          <c:val>
            <c:numRef>
              <c:f>'[Gráfico en Microsoft PowerPoint]Hoja1'!$A$10:$AF$10</c:f>
              <c:numCache>
                <c:formatCode>#,##0\ \ \ </c:formatCode>
                <c:ptCount val="32"/>
                <c:pt idx="0">
                  <c:v>11674.0</c:v>
                </c:pt>
                <c:pt idx="1">
                  <c:v>10778.0</c:v>
                </c:pt>
                <c:pt idx="2">
                  <c:v>10516.0</c:v>
                </c:pt>
                <c:pt idx="3">
                  <c:v>10005.0</c:v>
                </c:pt>
                <c:pt idx="4">
                  <c:v>8923.0</c:v>
                </c:pt>
                <c:pt idx="5">
                  <c:v>6804.0</c:v>
                </c:pt>
                <c:pt idx="6">
                  <c:v>5745.0</c:v>
                </c:pt>
                <c:pt idx="7">
                  <c:v>4658.0</c:v>
                </c:pt>
                <c:pt idx="8">
                  <c:v>3903.0</c:v>
                </c:pt>
                <c:pt idx="9">
                  <c:v>2795.0</c:v>
                </c:pt>
                <c:pt idx="10">
                  <c:v>1582.0</c:v>
                </c:pt>
                <c:pt idx="11">
                  <c:v>1511.0</c:v>
                </c:pt>
                <c:pt idx="12">
                  <c:v>1282.0</c:v>
                </c:pt>
                <c:pt idx="13">
                  <c:v>1236.0</c:v>
                </c:pt>
                <c:pt idx="14">
                  <c:v>1084.0</c:v>
                </c:pt>
                <c:pt idx="15">
                  <c:v>977.0</c:v>
                </c:pt>
                <c:pt idx="16">
                  <c:v>780.0</c:v>
                </c:pt>
                <c:pt idx="17">
                  <c:v>731.0</c:v>
                </c:pt>
                <c:pt idx="18">
                  <c:v>681.0</c:v>
                </c:pt>
                <c:pt idx="19">
                  <c:v>604.0</c:v>
                </c:pt>
                <c:pt idx="20">
                  <c:v>580.0</c:v>
                </c:pt>
                <c:pt idx="21">
                  <c:v>554.0</c:v>
                </c:pt>
                <c:pt idx="22">
                  <c:v>522.0</c:v>
                </c:pt>
                <c:pt idx="23">
                  <c:v>485.0</c:v>
                </c:pt>
                <c:pt idx="24">
                  <c:v>352.0</c:v>
                </c:pt>
                <c:pt idx="25">
                  <c:v>312.0</c:v>
                </c:pt>
                <c:pt idx="26">
                  <c:v>265.0</c:v>
                </c:pt>
                <c:pt idx="27">
                  <c:v>250.0</c:v>
                </c:pt>
                <c:pt idx="28">
                  <c:v>244.0</c:v>
                </c:pt>
                <c:pt idx="29">
                  <c:v>169.0</c:v>
                </c:pt>
                <c:pt idx="30">
                  <c:v>139.0</c:v>
                </c:pt>
                <c:pt idx="31">
                  <c:v>68.0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2087146200"/>
        <c:axId val="-2087523864"/>
      </c:barChart>
      <c:catAx>
        <c:axId val="-2087146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087523864"/>
        <c:crosses val="autoZero"/>
        <c:auto val="1"/>
        <c:lblAlgn val="ctr"/>
        <c:lblOffset val="100"/>
        <c:noMultiLvlLbl val="0"/>
      </c:catAx>
      <c:valAx>
        <c:axId val="-2087523864"/>
        <c:scaling>
          <c:orientation val="minMax"/>
        </c:scaling>
        <c:delete val="1"/>
        <c:axPos val="l"/>
        <c:numFmt formatCode="#,##0\ \ \ " sourceLinked="1"/>
        <c:majorTickMark val="none"/>
        <c:minorTickMark val="none"/>
        <c:tickLblPos val="nextTo"/>
        <c:crossAx val="-208714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782065083445"/>
          <c:y val="0.0626352730355065"/>
          <c:w val="0.899217934916553"/>
          <c:h val="0.6779002435943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344A33"/>
            </a:solidFill>
          </c:spPr>
          <c:invertIfNegative val="0"/>
          <c:dPt>
            <c:idx val="30"/>
            <c:invertIfNegative val="0"/>
            <c:bubble3D val="0"/>
            <c:spPr>
              <a:solidFill>
                <a:srgbClr val="990000"/>
              </a:solidFill>
            </c:spPr>
          </c:dPt>
          <c:cat>
            <c:strRef>
              <c:f>Hoja1!$A$2:$A$35</c:f>
              <c:strCache>
                <c:ptCount val="34"/>
                <c:pt idx="0">
                  <c:v>Grecia</c:v>
                </c:pt>
                <c:pt idx="1">
                  <c:v>Austria</c:v>
                </c:pt>
                <c:pt idx="2">
                  <c:v>Noruega</c:v>
                </c:pt>
                <c:pt idx="3">
                  <c:v>Portugal</c:v>
                </c:pt>
                <c:pt idx="4">
                  <c:v>Siuza</c:v>
                </c:pt>
                <c:pt idx="5">
                  <c:v>Suecia</c:v>
                </c:pt>
                <c:pt idx="6">
                  <c:v>España</c:v>
                </c:pt>
                <c:pt idx="7">
                  <c:v>Alemania</c:v>
                </c:pt>
                <c:pt idx="8">
                  <c:v>Italia</c:v>
                </c:pt>
                <c:pt idx="9">
                  <c:v>Islandia</c:v>
                </c:pt>
                <c:pt idx="10">
                  <c:v>Rep. Checa</c:v>
                </c:pt>
                <c:pt idx="11">
                  <c:v>Israel</c:v>
                </c:pt>
                <c:pt idx="12">
                  <c:v>Dinamarca</c:v>
                </c:pt>
                <c:pt idx="13">
                  <c:v>Rep. Eslovaca</c:v>
                </c:pt>
                <c:pt idx="14">
                  <c:v>Finlandia</c:v>
                </c:pt>
                <c:pt idx="15">
                  <c:v>Francia</c:v>
                </c:pt>
                <c:pt idx="16">
                  <c:v>Estonia</c:v>
                </c:pt>
                <c:pt idx="17">
                  <c:v>Irlanda</c:v>
                </c:pt>
                <c:pt idx="18">
                  <c:v>Australia</c:v>
                </c:pt>
                <c:pt idx="19">
                  <c:v>Bélgica</c:v>
                </c:pt>
                <c:pt idx="20">
                  <c:v>Países bajos</c:v>
                </c:pt>
                <c:pt idx="21">
                  <c:v>Hungría</c:v>
                </c:pt>
                <c:pt idx="22">
                  <c:v>Luxemburgo</c:v>
                </c:pt>
                <c:pt idx="23">
                  <c:v>Reino Unido</c:v>
                </c:pt>
                <c:pt idx="24">
                  <c:v>Nueva Zelanda</c:v>
                </c:pt>
                <c:pt idx="25">
                  <c:v>Estados Unidos</c:v>
                </c:pt>
                <c:pt idx="26">
                  <c:v>Eslovenia</c:v>
                </c:pt>
                <c:pt idx="27">
                  <c:v>Canadá</c:v>
                </c:pt>
                <c:pt idx="28">
                  <c:v>Japón</c:v>
                </c:pt>
                <c:pt idx="29">
                  <c:v>Polonia</c:v>
                </c:pt>
                <c:pt idx="30">
                  <c:v>México</c:v>
                </c:pt>
                <c:pt idx="31">
                  <c:v>Corea</c:v>
                </c:pt>
                <c:pt idx="32">
                  <c:v>Turquía</c:v>
                </c:pt>
                <c:pt idx="33">
                  <c:v>Chile</c:v>
                </c:pt>
              </c:strCache>
            </c:strRef>
          </c:cat>
          <c:val>
            <c:numRef>
              <c:f>Hoja1!$B$2:$B$35</c:f>
              <c:numCache>
                <c:formatCode>0.0</c:formatCode>
                <c:ptCount val="34"/>
                <c:pt idx="0">
                  <c:v>6.13</c:v>
                </c:pt>
                <c:pt idx="1">
                  <c:v>4.78</c:v>
                </c:pt>
                <c:pt idx="2">
                  <c:v>4.07</c:v>
                </c:pt>
                <c:pt idx="3">
                  <c:v>3.82</c:v>
                </c:pt>
                <c:pt idx="4">
                  <c:v>3.809999999999999</c:v>
                </c:pt>
                <c:pt idx="5">
                  <c:v>3.8</c:v>
                </c:pt>
                <c:pt idx="6">
                  <c:v>3.78</c:v>
                </c:pt>
                <c:pt idx="7">
                  <c:v>3.73</c:v>
                </c:pt>
                <c:pt idx="8">
                  <c:v>3.68</c:v>
                </c:pt>
                <c:pt idx="9">
                  <c:v>3.6</c:v>
                </c:pt>
                <c:pt idx="10">
                  <c:v>3.58</c:v>
                </c:pt>
                <c:pt idx="11">
                  <c:v>3.5</c:v>
                </c:pt>
                <c:pt idx="12">
                  <c:v>3.48</c:v>
                </c:pt>
                <c:pt idx="13">
                  <c:v>3.34</c:v>
                </c:pt>
                <c:pt idx="14">
                  <c:v>3.27</c:v>
                </c:pt>
                <c:pt idx="15">
                  <c:v>3.27</c:v>
                </c:pt>
                <c:pt idx="16">
                  <c:v>3.24</c:v>
                </c:pt>
                <c:pt idx="17">
                  <c:v>3.13</c:v>
                </c:pt>
                <c:pt idx="18">
                  <c:v>3.08</c:v>
                </c:pt>
                <c:pt idx="19">
                  <c:v>2.92</c:v>
                </c:pt>
                <c:pt idx="20">
                  <c:v>2.92</c:v>
                </c:pt>
                <c:pt idx="21">
                  <c:v>2.87</c:v>
                </c:pt>
                <c:pt idx="22">
                  <c:v>2.77</c:v>
                </c:pt>
                <c:pt idx="23">
                  <c:v>2.71</c:v>
                </c:pt>
                <c:pt idx="24">
                  <c:v>2.61</c:v>
                </c:pt>
                <c:pt idx="25">
                  <c:v>2.44</c:v>
                </c:pt>
                <c:pt idx="26">
                  <c:v>2.43</c:v>
                </c:pt>
                <c:pt idx="27">
                  <c:v>2.37</c:v>
                </c:pt>
                <c:pt idx="28">
                  <c:v>2.23</c:v>
                </c:pt>
                <c:pt idx="29">
                  <c:v>2.18</c:v>
                </c:pt>
                <c:pt idx="30">
                  <c:v>2.03</c:v>
                </c:pt>
                <c:pt idx="31">
                  <c:v>1.990000000000003</c:v>
                </c:pt>
                <c:pt idx="32">
                  <c:v>1.690000000000002</c:v>
                </c:pt>
                <c:pt idx="33">
                  <c:v>1.43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-2087227336"/>
        <c:axId val="-2087501480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OCDE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Hoja1!$A$2:$A$35</c:f>
              <c:strCache>
                <c:ptCount val="34"/>
                <c:pt idx="0">
                  <c:v>Grecia</c:v>
                </c:pt>
                <c:pt idx="1">
                  <c:v>Austria</c:v>
                </c:pt>
                <c:pt idx="2">
                  <c:v>Noruega</c:v>
                </c:pt>
                <c:pt idx="3">
                  <c:v>Portugal</c:v>
                </c:pt>
                <c:pt idx="4">
                  <c:v>Siuza</c:v>
                </c:pt>
                <c:pt idx="5">
                  <c:v>Suecia</c:v>
                </c:pt>
                <c:pt idx="6">
                  <c:v>España</c:v>
                </c:pt>
                <c:pt idx="7">
                  <c:v>Alemania</c:v>
                </c:pt>
                <c:pt idx="8">
                  <c:v>Italia</c:v>
                </c:pt>
                <c:pt idx="9">
                  <c:v>Islandia</c:v>
                </c:pt>
                <c:pt idx="10">
                  <c:v>Rep. Checa</c:v>
                </c:pt>
                <c:pt idx="11">
                  <c:v>Israel</c:v>
                </c:pt>
                <c:pt idx="12">
                  <c:v>Dinamarca</c:v>
                </c:pt>
                <c:pt idx="13">
                  <c:v>Rep. Eslovaca</c:v>
                </c:pt>
                <c:pt idx="14">
                  <c:v>Finlandia</c:v>
                </c:pt>
                <c:pt idx="15">
                  <c:v>Francia</c:v>
                </c:pt>
                <c:pt idx="16">
                  <c:v>Estonia</c:v>
                </c:pt>
                <c:pt idx="17">
                  <c:v>Irlanda</c:v>
                </c:pt>
                <c:pt idx="18">
                  <c:v>Australia</c:v>
                </c:pt>
                <c:pt idx="19">
                  <c:v>Bélgica</c:v>
                </c:pt>
                <c:pt idx="20">
                  <c:v>Países bajos</c:v>
                </c:pt>
                <c:pt idx="21">
                  <c:v>Hungría</c:v>
                </c:pt>
                <c:pt idx="22">
                  <c:v>Luxemburgo</c:v>
                </c:pt>
                <c:pt idx="23">
                  <c:v>Reino Unido</c:v>
                </c:pt>
                <c:pt idx="24">
                  <c:v>Nueva Zelanda</c:v>
                </c:pt>
                <c:pt idx="25">
                  <c:v>Estados Unidos</c:v>
                </c:pt>
                <c:pt idx="26">
                  <c:v>Eslovenia</c:v>
                </c:pt>
                <c:pt idx="27">
                  <c:v>Canadá</c:v>
                </c:pt>
                <c:pt idx="28">
                  <c:v>Japón</c:v>
                </c:pt>
                <c:pt idx="29">
                  <c:v>Polonia</c:v>
                </c:pt>
                <c:pt idx="30">
                  <c:v>México</c:v>
                </c:pt>
                <c:pt idx="31">
                  <c:v>Corea</c:v>
                </c:pt>
                <c:pt idx="32">
                  <c:v>Turquía</c:v>
                </c:pt>
                <c:pt idx="33">
                  <c:v>Chile</c:v>
                </c:pt>
              </c:strCache>
            </c:strRef>
          </c:cat>
          <c:val>
            <c:numRef>
              <c:f>Hoja1!$C$2:$C$35</c:f>
              <c:numCache>
                <c:formatCode>General</c:formatCode>
                <c:ptCount val="34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  <c:pt idx="5">
                  <c:v>3.1</c:v>
                </c:pt>
                <c:pt idx="6">
                  <c:v>3.1</c:v>
                </c:pt>
                <c:pt idx="7">
                  <c:v>3.1</c:v>
                </c:pt>
                <c:pt idx="8">
                  <c:v>3.1</c:v>
                </c:pt>
                <c:pt idx="9">
                  <c:v>3.1</c:v>
                </c:pt>
                <c:pt idx="10">
                  <c:v>3.1</c:v>
                </c:pt>
                <c:pt idx="11">
                  <c:v>3.1</c:v>
                </c:pt>
                <c:pt idx="12">
                  <c:v>3.1</c:v>
                </c:pt>
                <c:pt idx="13">
                  <c:v>3.1</c:v>
                </c:pt>
                <c:pt idx="14">
                  <c:v>3.1</c:v>
                </c:pt>
                <c:pt idx="15">
                  <c:v>3.1</c:v>
                </c:pt>
                <c:pt idx="16">
                  <c:v>3.1</c:v>
                </c:pt>
                <c:pt idx="17">
                  <c:v>3.1</c:v>
                </c:pt>
                <c:pt idx="18">
                  <c:v>3.1</c:v>
                </c:pt>
                <c:pt idx="19">
                  <c:v>3.1</c:v>
                </c:pt>
                <c:pt idx="20">
                  <c:v>3.1</c:v>
                </c:pt>
                <c:pt idx="21">
                  <c:v>3.1</c:v>
                </c:pt>
                <c:pt idx="22">
                  <c:v>3.1</c:v>
                </c:pt>
                <c:pt idx="23">
                  <c:v>3.1</c:v>
                </c:pt>
                <c:pt idx="24">
                  <c:v>3.1</c:v>
                </c:pt>
                <c:pt idx="25">
                  <c:v>3.1</c:v>
                </c:pt>
                <c:pt idx="26">
                  <c:v>3.1</c:v>
                </c:pt>
                <c:pt idx="27">
                  <c:v>3.1</c:v>
                </c:pt>
                <c:pt idx="28">
                  <c:v>3.1</c:v>
                </c:pt>
                <c:pt idx="29">
                  <c:v>3.1</c:v>
                </c:pt>
                <c:pt idx="30">
                  <c:v>3.1</c:v>
                </c:pt>
                <c:pt idx="31">
                  <c:v>3.1</c:v>
                </c:pt>
                <c:pt idx="32">
                  <c:v>3.1</c:v>
                </c:pt>
                <c:pt idx="33">
                  <c:v>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227336"/>
        <c:axId val="-2087501480"/>
      </c:lineChart>
      <c:catAx>
        <c:axId val="-2087227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es-ES"/>
          </a:p>
        </c:txPr>
        <c:crossAx val="-2087501480"/>
        <c:crosses val="autoZero"/>
        <c:auto val="1"/>
        <c:lblAlgn val="ctr"/>
        <c:lblOffset val="100"/>
        <c:tickLblSkip val="1"/>
        <c:noMultiLvlLbl val="0"/>
      </c:catAx>
      <c:valAx>
        <c:axId val="-2087501480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-2087227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 Narrow" pitchFamily="34" charset="0"/>
        </a:defRPr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'[Chart in Microsoft Office PowerPoint]Hoja1'!$A$1:$Y$1</c:f>
              <c:numCache>
                <c:formatCode>General</c:formatCode>
                <c:ptCount val="25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</c:numCache>
            </c:numRef>
          </c:cat>
          <c:val>
            <c:numRef>
              <c:f>'[Chart in Microsoft Office PowerPoint]Hoja1'!$A$2:$Y$2</c:f>
              <c:numCache>
                <c:formatCode>General</c:formatCode>
                <c:ptCount val="25"/>
                <c:pt idx="0">
                  <c:v>355.0</c:v>
                </c:pt>
                <c:pt idx="1">
                  <c:v>4029.0</c:v>
                </c:pt>
                <c:pt idx="2">
                  <c:v>3806.0</c:v>
                </c:pt>
                <c:pt idx="3">
                  <c:v>3717.0</c:v>
                </c:pt>
                <c:pt idx="4">
                  <c:v>3612.0</c:v>
                </c:pt>
                <c:pt idx="5">
                  <c:v>3846.0</c:v>
                </c:pt>
                <c:pt idx="6">
                  <c:v>3669.0</c:v>
                </c:pt>
                <c:pt idx="7">
                  <c:v>3717.0</c:v>
                </c:pt>
                <c:pt idx="8">
                  <c:v>3775.0</c:v>
                </c:pt>
                <c:pt idx="9" formatCode="#,##0">
                  <c:v>4171.0</c:v>
                </c:pt>
                <c:pt idx="10" formatCode="#,##0">
                  <c:v>3378.0</c:v>
                </c:pt>
                <c:pt idx="11" formatCode="#,##0">
                  <c:v>4470.0</c:v>
                </c:pt>
                <c:pt idx="12" formatCode="#,##0">
                  <c:v>4519.0</c:v>
                </c:pt>
                <c:pt idx="13" formatCode="#,##0">
                  <c:v>4005.0</c:v>
                </c:pt>
                <c:pt idx="14" formatCode="#,##0">
                  <c:v>5213.0</c:v>
                </c:pt>
                <c:pt idx="15" formatCode="#,##0">
                  <c:v>5521.0</c:v>
                </c:pt>
                <c:pt idx="16" formatCode="#,##0">
                  <c:v>6991.0</c:v>
                </c:pt>
                <c:pt idx="17" formatCode="#,##0">
                  <c:v>6250.0</c:v>
                </c:pt>
                <c:pt idx="18" formatCode="#,##0">
                  <c:v>6213.0</c:v>
                </c:pt>
                <c:pt idx="19" formatCode="#,##0">
                  <c:v>6242.0</c:v>
                </c:pt>
                <c:pt idx="20" formatCode="#,##0">
                  <c:v>6203.0</c:v>
                </c:pt>
                <c:pt idx="21" formatCode="#,##0">
                  <c:v>6954.0</c:v>
                </c:pt>
                <c:pt idx="22" formatCode="#,##0">
                  <c:v>6939.0</c:v>
                </c:pt>
                <c:pt idx="23" formatCode="#,##0">
                  <c:v>7133.0</c:v>
                </c:pt>
                <c:pt idx="24" formatCode="#,##0">
                  <c:v>7735.0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'[Chart in Microsoft Office PowerPoint]Hoja1'!$A$1:$Y$1</c:f>
              <c:numCache>
                <c:formatCode>General</c:formatCode>
                <c:ptCount val="25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</c:numCache>
            </c:numRef>
          </c:cat>
          <c:val>
            <c:numRef>
              <c:f>'[Chart in Microsoft Office PowerPoint]Hoja1'!$A$3:$Y$3</c:f>
              <c:numCache>
                <c:formatCode>General</c:formatCode>
                <c:ptCount val="25"/>
                <c:pt idx="0">
                  <c:v>9459.0</c:v>
                </c:pt>
                <c:pt idx="1">
                  <c:v>9615.0</c:v>
                </c:pt>
                <c:pt idx="2">
                  <c:v>8816.0</c:v>
                </c:pt>
                <c:pt idx="3">
                  <c:v>8849.0</c:v>
                </c:pt>
                <c:pt idx="4">
                  <c:v>9878.0</c:v>
                </c:pt>
                <c:pt idx="5">
                  <c:v>11108.0</c:v>
                </c:pt>
                <c:pt idx="6">
                  <c:v>11667.0</c:v>
                </c:pt>
                <c:pt idx="7">
                  <c:v>12550.0</c:v>
                </c:pt>
                <c:pt idx="8">
                  <c:v>14583.0</c:v>
                </c:pt>
                <c:pt idx="9" formatCode="#,##0">
                  <c:v>16045.0</c:v>
                </c:pt>
                <c:pt idx="10" formatCode="#,##0">
                  <c:v>18769.0</c:v>
                </c:pt>
                <c:pt idx="11" formatCode="#,##0">
                  <c:v>20323.0</c:v>
                </c:pt>
                <c:pt idx="12" formatCode="#,##0">
                  <c:v>20395.0</c:v>
                </c:pt>
                <c:pt idx="13" formatCode="#,##0">
                  <c:v>21793.0</c:v>
                </c:pt>
                <c:pt idx="14" formatCode="#,##0">
                  <c:v>22587.0</c:v>
                </c:pt>
                <c:pt idx="15" formatCode="#,##0">
                  <c:v>23982.0</c:v>
                </c:pt>
                <c:pt idx="16" formatCode="#,##0">
                  <c:v>23465.0</c:v>
                </c:pt>
                <c:pt idx="17" formatCode="#,##0">
                  <c:v>23732.0</c:v>
                </c:pt>
                <c:pt idx="18" formatCode="#,##0">
                  <c:v>24007.0</c:v>
                </c:pt>
                <c:pt idx="19" formatCode="#,##0">
                  <c:v>23633.0</c:v>
                </c:pt>
                <c:pt idx="20" formatCode="#,##0">
                  <c:v>24822.0</c:v>
                </c:pt>
                <c:pt idx="21" formatCode="#,##0">
                  <c:v>28088.0</c:v>
                </c:pt>
                <c:pt idx="22" formatCode="#,##0">
                  <c:v>26600.0</c:v>
                </c:pt>
                <c:pt idx="23" formatCode="#,##0">
                  <c:v>28288.0</c:v>
                </c:pt>
                <c:pt idx="24" formatCode="#,##0">
                  <c:v>34900.0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2143842040"/>
        <c:axId val="-2143871640"/>
      </c:barChart>
      <c:catAx>
        <c:axId val="-2143842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143871640"/>
        <c:crosses val="autoZero"/>
        <c:auto val="1"/>
        <c:lblAlgn val="ctr"/>
        <c:lblOffset val="100"/>
        <c:noMultiLvlLbl val="0"/>
      </c:catAx>
      <c:valAx>
        <c:axId val="-2143871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43842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062781867552"/>
          <c:y val="0.0127870923627917"/>
          <c:w val="0.777911647719526"/>
          <c:h val="0.895997666925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rgbClr val="005024"/>
            </a:solidFill>
          </c:spPr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Hoja1!$B$2:$B$26</c:f>
              <c:numCache>
                <c:formatCode>General</c:formatCode>
                <c:ptCount val="25"/>
                <c:pt idx="0">
                  <c:v>126.0</c:v>
                </c:pt>
                <c:pt idx="2">
                  <c:v>7.0</c:v>
                </c:pt>
                <c:pt idx="3">
                  <c:v>10.0</c:v>
                </c:pt>
                <c:pt idx="5">
                  <c:v>12.0</c:v>
                </c:pt>
                <c:pt idx="6">
                  <c:v>25.0</c:v>
                </c:pt>
                <c:pt idx="7">
                  <c:v>27.0</c:v>
                </c:pt>
                <c:pt idx="9">
                  <c:v>72.0</c:v>
                </c:pt>
                <c:pt idx="10">
                  <c:v>64.0</c:v>
                </c:pt>
                <c:pt idx="11">
                  <c:v>66.0</c:v>
                </c:pt>
                <c:pt idx="12">
                  <c:v>75.0</c:v>
                </c:pt>
                <c:pt idx="13">
                  <c:v>129.0</c:v>
                </c:pt>
                <c:pt idx="14">
                  <c:v>141.0</c:v>
                </c:pt>
                <c:pt idx="15">
                  <c:v>144.0</c:v>
                </c:pt>
                <c:pt idx="16">
                  <c:v>231.0</c:v>
                </c:pt>
                <c:pt idx="17">
                  <c:v>297.0</c:v>
                </c:pt>
                <c:pt idx="18">
                  <c:v>287.0</c:v>
                </c:pt>
                <c:pt idx="19">
                  <c:v>551.0</c:v>
                </c:pt>
                <c:pt idx="20">
                  <c:v>667.0</c:v>
                </c:pt>
                <c:pt idx="21">
                  <c:v>634.0</c:v>
                </c:pt>
                <c:pt idx="22">
                  <c:v>680.0</c:v>
                </c:pt>
                <c:pt idx="23">
                  <c:v>726.0</c:v>
                </c:pt>
                <c:pt idx="24">
                  <c:v>1073.0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Hoja1!$C$2:$C$26</c:f>
              <c:numCache>
                <c:formatCode>General</c:formatCode>
                <c:ptCount val="25"/>
                <c:pt idx="0">
                  <c:v>129.0</c:v>
                </c:pt>
                <c:pt idx="2">
                  <c:v>7.0</c:v>
                </c:pt>
                <c:pt idx="3">
                  <c:v>10.0</c:v>
                </c:pt>
                <c:pt idx="5">
                  <c:v>12.0</c:v>
                </c:pt>
                <c:pt idx="6">
                  <c:v>23.0</c:v>
                </c:pt>
                <c:pt idx="7">
                  <c:v>25.0</c:v>
                </c:pt>
                <c:pt idx="8">
                  <c:v>58.0</c:v>
                </c:pt>
                <c:pt idx="9">
                  <c:v>42.0</c:v>
                </c:pt>
                <c:pt idx="10">
                  <c:v>74.0</c:v>
                </c:pt>
                <c:pt idx="11">
                  <c:v>84.0</c:v>
                </c:pt>
                <c:pt idx="12">
                  <c:v>85.0</c:v>
                </c:pt>
                <c:pt idx="13">
                  <c:v>79.0</c:v>
                </c:pt>
                <c:pt idx="14">
                  <c:v>137.0</c:v>
                </c:pt>
                <c:pt idx="15">
                  <c:v>152.0</c:v>
                </c:pt>
                <c:pt idx="16">
                  <c:v>251.0</c:v>
                </c:pt>
                <c:pt idx="17">
                  <c:v>216.0</c:v>
                </c:pt>
                <c:pt idx="18">
                  <c:v>237.0</c:v>
                </c:pt>
                <c:pt idx="19">
                  <c:v>604.0</c:v>
                </c:pt>
                <c:pt idx="20">
                  <c:v>554.0</c:v>
                </c:pt>
                <c:pt idx="21">
                  <c:v>665.0</c:v>
                </c:pt>
                <c:pt idx="22">
                  <c:v>735.0</c:v>
                </c:pt>
                <c:pt idx="23">
                  <c:v>764.0</c:v>
                </c:pt>
                <c:pt idx="24">
                  <c:v>1132.0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Hoja1!$D$2:$D$26</c:f>
              <c:numCache>
                <c:formatCode>General</c:formatCode>
                <c:ptCount val="25"/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Hoja1!$E$2:$E$26</c:f>
              <c:numCache>
                <c:formatCode>General</c:formatCode>
                <c:ptCount val="25"/>
                <c:pt idx="0">
                  <c:v>116.0</c:v>
                </c:pt>
                <c:pt idx="1">
                  <c:v>11.0</c:v>
                </c:pt>
                <c:pt idx="2">
                  <c:v>7.0</c:v>
                </c:pt>
                <c:pt idx="3">
                  <c:v>9.0</c:v>
                </c:pt>
                <c:pt idx="4">
                  <c:v>34.0</c:v>
                </c:pt>
                <c:pt idx="5">
                  <c:v>12.0</c:v>
                </c:pt>
                <c:pt idx="6">
                  <c:v>25.0</c:v>
                </c:pt>
                <c:pt idx="7">
                  <c:v>23.0</c:v>
                </c:pt>
                <c:pt idx="8">
                  <c:v>61.0</c:v>
                </c:pt>
                <c:pt idx="9">
                  <c:v>42.0</c:v>
                </c:pt>
                <c:pt idx="10">
                  <c:v>74.0</c:v>
                </c:pt>
                <c:pt idx="11">
                  <c:v>72.0</c:v>
                </c:pt>
                <c:pt idx="12">
                  <c:v>79.0</c:v>
                </c:pt>
                <c:pt idx="13">
                  <c:v>77.0</c:v>
                </c:pt>
                <c:pt idx="14">
                  <c:v>130.0</c:v>
                </c:pt>
                <c:pt idx="15">
                  <c:v>147.0</c:v>
                </c:pt>
                <c:pt idx="17">
                  <c:v>204.0</c:v>
                </c:pt>
                <c:pt idx="18">
                  <c:v>227.0</c:v>
                </c:pt>
                <c:pt idx="19">
                  <c:v>585.0</c:v>
                </c:pt>
                <c:pt idx="20">
                  <c:v>563.0</c:v>
                </c:pt>
                <c:pt idx="21">
                  <c:v>663.0</c:v>
                </c:pt>
                <c:pt idx="22">
                  <c:v>724.0</c:v>
                </c:pt>
                <c:pt idx="23">
                  <c:v>728.0</c:v>
                </c:pt>
                <c:pt idx="24">
                  <c:v>1132.0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Hoja1!$F$2:$F$26</c:f>
              <c:numCache>
                <c:formatCode>General</c:formatCode>
                <c:ptCount val="25"/>
                <c:pt idx="0">
                  <c:v>171.0</c:v>
                </c:pt>
                <c:pt idx="1">
                  <c:v>12.0</c:v>
                </c:pt>
                <c:pt idx="2">
                  <c:v>7.0</c:v>
                </c:pt>
                <c:pt idx="3">
                  <c:v>11.0</c:v>
                </c:pt>
                <c:pt idx="4">
                  <c:v>45.0</c:v>
                </c:pt>
                <c:pt idx="5">
                  <c:v>29.0</c:v>
                </c:pt>
                <c:pt idx="6">
                  <c:v>27.0</c:v>
                </c:pt>
                <c:pt idx="7">
                  <c:v>25.0</c:v>
                </c:pt>
                <c:pt idx="8">
                  <c:v>58.0</c:v>
                </c:pt>
                <c:pt idx="9">
                  <c:v>42.0</c:v>
                </c:pt>
                <c:pt idx="10">
                  <c:v>54.0</c:v>
                </c:pt>
                <c:pt idx="11">
                  <c:v>26.0</c:v>
                </c:pt>
                <c:pt idx="12">
                  <c:v>87.0</c:v>
                </c:pt>
                <c:pt idx="13">
                  <c:v>76.0</c:v>
                </c:pt>
                <c:pt idx="14">
                  <c:v>139.0</c:v>
                </c:pt>
                <c:pt idx="15">
                  <c:v>160.0</c:v>
                </c:pt>
                <c:pt idx="16">
                  <c:v>279.0</c:v>
                </c:pt>
                <c:pt idx="17">
                  <c:v>485.0</c:v>
                </c:pt>
                <c:pt idx="18">
                  <c:v>272.0</c:v>
                </c:pt>
                <c:pt idx="19">
                  <c:v>627.0</c:v>
                </c:pt>
                <c:pt idx="20">
                  <c:v>639.0</c:v>
                </c:pt>
                <c:pt idx="21">
                  <c:v>767.0</c:v>
                </c:pt>
                <c:pt idx="22">
                  <c:v>800.0</c:v>
                </c:pt>
                <c:pt idx="23">
                  <c:v>804.0</c:v>
                </c:pt>
                <c:pt idx="24">
                  <c:v>1297.0</c:v>
                </c:pt>
              </c:numCache>
            </c:numRef>
          </c:val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Hoja1!$A$2:$A$26</c:f>
              <c:strCache>
                <c:ptCount val="25"/>
                <c:pt idx="0">
                  <c:v>Otros</c:v>
                </c:pt>
                <c:pt idx="1">
                  <c:v>Medicina nuclear</c:v>
                </c:pt>
                <c:pt idx="2">
                  <c:v>Médicos legistas</c:v>
                </c:pt>
                <c:pt idx="3">
                  <c:v>Sanitaristas</c:v>
                </c:pt>
                <c:pt idx="4">
                  <c:v>Neumólogos</c:v>
                </c:pt>
                <c:pt idx="5">
                  <c:v>Radioncólogos</c:v>
                </c:pt>
                <c:pt idx="6">
                  <c:v>Audiólogos</c:v>
                </c:pt>
                <c:pt idx="7">
                  <c:v>Genetistas</c:v>
                </c:pt>
                <c:pt idx="8">
                  <c:v>Geriatras</c:v>
                </c:pt>
                <c:pt idx="9">
                  <c:v>Epidemiólogos</c:v>
                </c:pt>
                <c:pt idx="10">
                  <c:v>Médicos del trabajo</c:v>
                </c:pt>
                <c:pt idx="11">
                  <c:v>Patólogos</c:v>
                </c:pt>
                <c:pt idx="12">
                  <c:v>Otorrinolaringólogos</c:v>
                </c:pt>
                <c:pt idx="13">
                  <c:v>Rehabilitólogos</c:v>
                </c:pt>
                <c:pt idx="14">
                  <c:v>Psiquiatras</c:v>
                </c:pt>
                <c:pt idx="15">
                  <c:v>Oftalmólogos</c:v>
                </c:pt>
                <c:pt idx="16">
                  <c:v>Traumatólogos</c:v>
                </c:pt>
                <c:pt idx="17">
                  <c:v>Urgenciólogos</c:v>
                </c:pt>
                <c:pt idx="18">
                  <c:v>Imagenólogos</c:v>
                </c:pt>
                <c:pt idx="19">
                  <c:v>Ginecobstetras</c:v>
                </c:pt>
                <c:pt idx="20">
                  <c:v>Cirujanos generales</c:v>
                </c:pt>
                <c:pt idx="21">
                  <c:v>Anestesiólogos</c:v>
                </c:pt>
                <c:pt idx="22">
                  <c:v>Pediatras</c:v>
                </c:pt>
                <c:pt idx="23">
                  <c:v>Internistas</c:v>
                </c:pt>
                <c:pt idx="24">
                  <c:v>Médicos familiares</c:v>
                </c:pt>
              </c:strCache>
            </c:strRef>
          </c:cat>
          <c:val>
            <c:numRef>
              <c:f>Hoja1!$G$2:$G$26</c:f>
              <c:numCache>
                <c:formatCode>General</c:formatCode>
                <c:ptCount val="25"/>
                <c:pt idx="0">
                  <c:v>166.0</c:v>
                </c:pt>
                <c:pt idx="1">
                  <c:v>12.0</c:v>
                </c:pt>
                <c:pt idx="2">
                  <c:v>7.0</c:v>
                </c:pt>
                <c:pt idx="3">
                  <c:v>11.0</c:v>
                </c:pt>
                <c:pt idx="4">
                  <c:v>37.0</c:v>
                </c:pt>
                <c:pt idx="5">
                  <c:v>32.0</c:v>
                </c:pt>
                <c:pt idx="6">
                  <c:v>25.0</c:v>
                </c:pt>
                <c:pt idx="7">
                  <c:v>25.0</c:v>
                </c:pt>
                <c:pt idx="8">
                  <c:v>57.0</c:v>
                </c:pt>
                <c:pt idx="9">
                  <c:v>42.0</c:v>
                </c:pt>
                <c:pt idx="10">
                  <c:v>54.0</c:v>
                </c:pt>
                <c:pt idx="11">
                  <c:v>28.0</c:v>
                </c:pt>
                <c:pt idx="12">
                  <c:v>84.0</c:v>
                </c:pt>
                <c:pt idx="13">
                  <c:v>70.0</c:v>
                </c:pt>
                <c:pt idx="14">
                  <c:v>143.0</c:v>
                </c:pt>
                <c:pt idx="15">
                  <c:v>163.0</c:v>
                </c:pt>
                <c:pt idx="16">
                  <c:v>276.0</c:v>
                </c:pt>
                <c:pt idx="17">
                  <c:v>489.0</c:v>
                </c:pt>
                <c:pt idx="18">
                  <c:v>270.0</c:v>
                </c:pt>
                <c:pt idx="19">
                  <c:v>649.0</c:v>
                </c:pt>
                <c:pt idx="20">
                  <c:v>635.0</c:v>
                </c:pt>
                <c:pt idx="21">
                  <c:v>776.0</c:v>
                </c:pt>
                <c:pt idx="22">
                  <c:v>782.0</c:v>
                </c:pt>
                <c:pt idx="23">
                  <c:v>825.0</c:v>
                </c:pt>
                <c:pt idx="24">
                  <c:v>1301.0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100"/>
        <c:axId val="-2081274104"/>
        <c:axId val="-2081277288"/>
      </c:barChart>
      <c:catAx>
        <c:axId val="-20812741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081277288"/>
        <c:crosses val="autoZero"/>
        <c:auto val="1"/>
        <c:lblAlgn val="ctr"/>
        <c:lblOffset val="100"/>
        <c:tickLblSkip val="1"/>
        <c:noMultiLvlLbl val="0"/>
      </c:catAx>
      <c:valAx>
        <c:axId val="-2081277288"/>
        <c:scaling>
          <c:orientation val="minMax"/>
          <c:max val="350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ES"/>
          </a:p>
        </c:txPr>
        <c:crossAx val="-2081274104"/>
        <c:crosses val="autoZero"/>
        <c:crossBetween val="between"/>
      </c:valAx>
      <c:spPr>
        <a:noFill/>
        <a:ln w="19050">
          <a:solidFill>
            <a:schemeClr val="bg1">
              <a:lumMod val="65000"/>
            </a:schemeClr>
          </a:solidFill>
        </a:ln>
        <a:effectLst>
          <a:outerShdw blurRad="50800" dist="38100" dir="2700000" algn="ctr" rotWithShape="0">
            <a:srgbClr val="000000">
              <a:alpha val="43000"/>
            </a:srgbClr>
          </a:outerShdw>
        </a:effectLst>
      </c:spPr>
    </c:plotArea>
    <c:legend>
      <c:legendPos val="l"/>
      <c:layout>
        <c:manualLayout>
          <c:xMode val="edge"/>
          <c:yMode val="edge"/>
          <c:x val="0.658138571378858"/>
          <c:y val="0.360769500433109"/>
          <c:w val="0.0768704248693357"/>
          <c:h val="0.379205664899158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Arial Narrow" pitchFamily="34" charset="0"/>
        </a:defRPr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D9845-CCD9-4CB4-A73D-31687CEB5657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448F50B4-3A05-4F3B-9C91-28533FECC547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Escuelas y facultades de medicina Acreditación</a:t>
          </a:r>
        </a:p>
        <a:p>
          <a:endParaRPr lang="es-MX" sz="1800" dirty="0">
            <a:solidFill>
              <a:schemeClr val="tx1"/>
            </a:solidFill>
          </a:endParaRPr>
        </a:p>
      </dgm:t>
    </dgm:pt>
    <dgm:pt modelId="{5E90B975-00DF-4436-8AC5-BF0BF21E3233}" type="parTrans" cxnId="{81D2773F-3C6C-4083-8F6F-B1A4FAF85CB4}">
      <dgm:prSet/>
      <dgm:spPr/>
      <dgm:t>
        <a:bodyPr/>
        <a:lstStyle/>
        <a:p>
          <a:endParaRPr lang="es-MX" sz="2000"/>
        </a:p>
      </dgm:t>
    </dgm:pt>
    <dgm:pt modelId="{2FB856BF-F158-40EB-80C9-C711B9A1973F}" type="sibTrans" cxnId="{81D2773F-3C6C-4083-8F6F-B1A4FAF85CB4}">
      <dgm:prSet/>
      <dgm:spPr/>
      <dgm:t>
        <a:bodyPr/>
        <a:lstStyle/>
        <a:p>
          <a:endParaRPr lang="es-MX" sz="2000"/>
        </a:p>
      </dgm:t>
    </dgm:pt>
    <dgm:pt modelId="{3E37A6DC-E230-42FD-A465-36BCE26DFE5D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sz="1800" dirty="0" smtClean="0"/>
            <a:t>Plan Nacional de salud </a:t>
          </a:r>
          <a:endParaRPr lang="es-MX" sz="1800" dirty="0"/>
        </a:p>
      </dgm:t>
    </dgm:pt>
    <dgm:pt modelId="{F3352812-4662-4B62-B68B-853AD1DB67E4}" type="parTrans" cxnId="{38C83B84-AA2C-4C4A-AC7B-77D9C1567001}">
      <dgm:prSet/>
      <dgm:spPr/>
      <dgm:t>
        <a:bodyPr/>
        <a:lstStyle/>
        <a:p>
          <a:endParaRPr lang="es-MX" sz="2000"/>
        </a:p>
      </dgm:t>
    </dgm:pt>
    <dgm:pt modelId="{81F09917-126B-4275-9B8A-39A03E056C28}" type="sibTrans" cxnId="{38C83B84-AA2C-4C4A-AC7B-77D9C1567001}">
      <dgm:prSet/>
      <dgm:spPr/>
      <dgm:t>
        <a:bodyPr/>
        <a:lstStyle/>
        <a:p>
          <a:endParaRPr lang="es-MX" sz="2000"/>
        </a:p>
      </dgm:t>
    </dgm:pt>
    <dgm:pt modelId="{80A1A005-2109-4DCF-9B06-2D20BF7DBDB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Situación laboral</a:t>
          </a:r>
          <a:endParaRPr lang="es-MX" sz="1800" dirty="0">
            <a:solidFill>
              <a:schemeClr val="tx1"/>
            </a:solidFill>
          </a:endParaRPr>
        </a:p>
      </dgm:t>
    </dgm:pt>
    <dgm:pt modelId="{057CEB05-8276-49E6-ACC2-80D6B7998447}" type="parTrans" cxnId="{E1F7F789-61C6-40AA-A4A6-44FDB13E63D6}">
      <dgm:prSet/>
      <dgm:spPr/>
      <dgm:t>
        <a:bodyPr/>
        <a:lstStyle/>
        <a:p>
          <a:endParaRPr lang="es-MX" sz="2000"/>
        </a:p>
      </dgm:t>
    </dgm:pt>
    <dgm:pt modelId="{E7A2C85C-5C59-4CF3-84C5-24098EDEAE85}" type="sibTrans" cxnId="{E1F7F789-61C6-40AA-A4A6-44FDB13E63D6}">
      <dgm:prSet/>
      <dgm:spPr/>
      <dgm:t>
        <a:bodyPr/>
        <a:lstStyle/>
        <a:p>
          <a:endParaRPr lang="es-MX" sz="2000"/>
        </a:p>
      </dgm:t>
    </dgm:pt>
    <dgm:pt modelId="{8FB3304B-B204-44D5-8FEA-DF00FEF2FD09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CONFLICTO </a:t>
          </a:r>
        </a:p>
        <a:p>
          <a:r>
            <a:rPr lang="es-MX" sz="1800" dirty="0" smtClean="0">
              <a:solidFill>
                <a:schemeClr val="tx1"/>
              </a:solidFill>
            </a:rPr>
            <a:t>Medico</a:t>
          </a:r>
        </a:p>
        <a:p>
          <a:r>
            <a:rPr lang="es-MX" sz="1800" dirty="0" smtClean="0">
              <a:solidFill>
                <a:schemeClr val="tx1"/>
              </a:solidFill>
            </a:rPr>
            <a:t>Calidad</a:t>
          </a:r>
          <a:endParaRPr lang="es-MX" sz="1800" dirty="0">
            <a:solidFill>
              <a:schemeClr val="tx1"/>
            </a:solidFill>
          </a:endParaRPr>
        </a:p>
      </dgm:t>
    </dgm:pt>
    <dgm:pt modelId="{3285F59B-D417-4065-87ED-B9121ECEC41E}" type="parTrans" cxnId="{34AF4062-2933-4EE0-9BF0-06EA95288A72}">
      <dgm:prSet/>
      <dgm:spPr/>
      <dgm:t>
        <a:bodyPr/>
        <a:lstStyle/>
        <a:p>
          <a:endParaRPr lang="es-MX" sz="2000"/>
        </a:p>
      </dgm:t>
    </dgm:pt>
    <dgm:pt modelId="{4D7B53D0-121F-44CB-8158-7AC5A2C0B812}" type="sibTrans" cxnId="{34AF4062-2933-4EE0-9BF0-06EA95288A72}">
      <dgm:prSet/>
      <dgm:spPr/>
      <dgm:t>
        <a:bodyPr/>
        <a:lstStyle/>
        <a:p>
          <a:endParaRPr lang="es-MX" sz="2000"/>
        </a:p>
      </dgm:t>
    </dgm:pt>
    <dgm:pt modelId="{D32FCFDA-B5A1-4AA9-A698-DB5D73622550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MX" sz="1800" dirty="0" smtClean="0"/>
            <a:t>Tendencias de la medicina en el siglo 21</a:t>
          </a:r>
          <a:endParaRPr lang="es-MX" sz="1800" dirty="0"/>
        </a:p>
      </dgm:t>
    </dgm:pt>
    <dgm:pt modelId="{45512039-085F-432A-A20A-55180FDB7B7A}" type="parTrans" cxnId="{FD807232-667C-43AD-A3CA-F328DD6F3454}">
      <dgm:prSet/>
      <dgm:spPr/>
      <dgm:t>
        <a:bodyPr/>
        <a:lstStyle/>
        <a:p>
          <a:endParaRPr lang="es-MX" sz="2000"/>
        </a:p>
      </dgm:t>
    </dgm:pt>
    <dgm:pt modelId="{AD0068B9-6D96-4C9D-9E2A-F9D6CAADCBFC}" type="sibTrans" cxnId="{FD807232-667C-43AD-A3CA-F328DD6F3454}">
      <dgm:prSet/>
      <dgm:spPr/>
      <dgm:t>
        <a:bodyPr/>
        <a:lstStyle/>
        <a:p>
          <a:endParaRPr lang="es-MX" sz="2000"/>
        </a:p>
      </dgm:t>
    </dgm:pt>
    <dgm:pt modelId="{C0EC9EFA-C354-42F4-B209-7E91CCDA107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800" dirty="0" smtClean="0"/>
            <a:t>Especialidades medicas</a:t>
          </a:r>
        </a:p>
        <a:p>
          <a:r>
            <a:rPr lang="es-MX" sz="1800" dirty="0" smtClean="0"/>
            <a:t>CIFRHUS</a:t>
          </a:r>
          <a:endParaRPr lang="es-MX" sz="1800" dirty="0"/>
        </a:p>
      </dgm:t>
    </dgm:pt>
    <dgm:pt modelId="{7383FDD5-0E17-4510-864D-75ADFA1BA39F}" type="parTrans" cxnId="{CB3E7636-C593-42D8-9ED6-D994C305416B}">
      <dgm:prSet/>
      <dgm:spPr/>
      <dgm:t>
        <a:bodyPr/>
        <a:lstStyle/>
        <a:p>
          <a:endParaRPr lang="es-MX" sz="2000"/>
        </a:p>
      </dgm:t>
    </dgm:pt>
    <dgm:pt modelId="{D3C65F16-91C4-44FF-AC77-5B9553DB1EDF}" type="sibTrans" cxnId="{CB3E7636-C593-42D8-9ED6-D994C305416B}">
      <dgm:prSet/>
      <dgm:spPr/>
      <dgm:t>
        <a:bodyPr/>
        <a:lstStyle/>
        <a:p>
          <a:endParaRPr lang="es-MX" sz="2000"/>
        </a:p>
      </dgm:t>
    </dgm:pt>
    <dgm:pt modelId="{F52EBC89-2668-4163-9B5F-7F43BBC8E06E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s-MX" sz="1800" dirty="0" smtClean="0"/>
            <a:t>Propuestas</a:t>
          </a:r>
        </a:p>
        <a:p>
          <a:r>
            <a:rPr lang="es-MX" sz="1800" dirty="0" smtClean="0"/>
            <a:t>Recomendaciones</a:t>
          </a:r>
          <a:endParaRPr lang="es-MX" sz="1800" dirty="0"/>
        </a:p>
      </dgm:t>
    </dgm:pt>
    <dgm:pt modelId="{D6A48F3D-A585-4BC9-8282-A5783765C7E2}" type="parTrans" cxnId="{8449F064-26CA-4419-9174-88175DB5FC4A}">
      <dgm:prSet/>
      <dgm:spPr/>
      <dgm:t>
        <a:bodyPr/>
        <a:lstStyle/>
        <a:p>
          <a:endParaRPr lang="es-MX" sz="2000"/>
        </a:p>
      </dgm:t>
    </dgm:pt>
    <dgm:pt modelId="{2A9FB713-DC46-40AF-A58E-0D4B17DDFA12}" type="sibTrans" cxnId="{8449F064-26CA-4419-9174-88175DB5FC4A}">
      <dgm:prSet/>
      <dgm:spPr/>
      <dgm:t>
        <a:bodyPr/>
        <a:lstStyle/>
        <a:p>
          <a:endParaRPr lang="es-MX" sz="2000"/>
        </a:p>
      </dgm:t>
    </dgm:pt>
    <dgm:pt modelId="{70FF7FAB-DD04-41D0-A2ED-E93A3D74D666}">
      <dgm:prSet phldrT="[Texto]" custT="1"/>
      <dgm:spPr/>
      <dgm:t>
        <a:bodyPr/>
        <a:lstStyle/>
        <a:p>
          <a:r>
            <a:rPr lang="es-MX" sz="1800" dirty="0" smtClean="0"/>
            <a:t>Conclusiones</a:t>
          </a:r>
        </a:p>
        <a:p>
          <a:r>
            <a:rPr lang="es-MX" sz="1800" dirty="0" smtClean="0"/>
            <a:t>Dialogo </a:t>
          </a:r>
          <a:endParaRPr lang="es-MX" sz="1800" dirty="0"/>
        </a:p>
      </dgm:t>
    </dgm:pt>
    <dgm:pt modelId="{67042696-531F-4294-855C-D4D5A905384B}" type="parTrans" cxnId="{ED8ECA81-B71B-47AC-95D9-C45299BD6D79}">
      <dgm:prSet/>
      <dgm:spPr/>
      <dgm:t>
        <a:bodyPr/>
        <a:lstStyle/>
        <a:p>
          <a:endParaRPr lang="es-MX" sz="2000"/>
        </a:p>
      </dgm:t>
    </dgm:pt>
    <dgm:pt modelId="{665B767F-8EA4-4853-92F1-81F42863EE38}" type="sibTrans" cxnId="{ED8ECA81-B71B-47AC-95D9-C45299BD6D79}">
      <dgm:prSet/>
      <dgm:spPr/>
      <dgm:t>
        <a:bodyPr/>
        <a:lstStyle/>
        <a:p>
          <a:endParaRPr lang="es-MX" sz="2000"/>
        </a:p>
      </dgm:t>
    </dgm:pt>
    <dgm:pt modelId="{B783919E-77B0-42E6-B376-A6908CD2DD50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MX" sz="1800" dirty="0" smtClean="0"/>
            <a:t>Situación Epidemiodemografica </a:t>
          </a:r>
          <a:endParaRPr lang="es-MX" sz="1800" dirty="0"/>
        </a:p>
      </dgm:t>
    </dgm:pt>
    <dgm:pt modelId="{9D706933-F596-4CD3-AE11-D978BBE211B1}" type="sibTrans" cxnId="{B4C36918-6BF2-436D-9B3E-BC8C6C9D8738}">
      <dgm:prSet/>
      <dgm:spPr/>
      <dgm:t>
        <a:bodyPr/>
        <a:lstStyle/>
        <a:p>
          <a:endParaRPr lang="es-MX" sz="2000"/>
        </a:p>
      </dgm:t>
    </dgm:pt>
    <dgm:pt modelId="{6FD1E885-F248-486E-A468-97F7423D6F3E}" type="parTrans" cxnId="{B4C36918-6BF2-436D-9B3E-BC8C6C9D8738}">
      <dgm:prSet/>
      <dgm:spPr/>
      <dgm:t>
        <a:bodyPr/>
        <a:lstStyle/>
        <a:p>
          <a:endParaRPr lang="es-MX" sz="2000"/>
        </a:p>
      </dgm:t>
    </dgm:pt>
    <dgm:pt modelId="{CF6F5EF0-9884-4525-B1B5-269A1273B3CB}" type="pres">
      <dgm:prSet presAssocID="{4B8D9845-CCD9-4CB4-A73D-31687CEB56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8C127F2-E7B8-41D5-9C45-C5BD9E9F6B7F}" type="pres">
      <dgm:prSet presAssocID="{4B8D9845-CCD9-4CB4-A73D-31687CEB5657}" presName="cycle" presStyleCnt="0"/>
      <dgm:spPr/>
    </dgm:pt>
    <dgm:pt modelId="{750EB042-DE3C-4EB8-A2FE-5D51033FCC8D}" type="pres">
      <dgm:prSet presAssocID="{448F50B4-3A05-4F3B-9C91-28533FECC547}" presName="nodeFirstNode" presStyleLbl="node1" presStyleIdx="0" presStyleCnt="9" custScaleX="113564" custScaleY="147393" custRadScaleRad="8368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E0CB617-864E-4447-8050-BFF95EBDE36B}" type="pres">
      <dgm:prSet presAssocID="{2FB856BF-F158-40EB-80C9-C711B9A1973F}" presName="sibTransFirstNode" presStyleLbl="bgShp" presStyleIdx="0" presStyleCnt="1" custLinFactNeighborX="282" custLinFactNeighborY="-12056"/>
      <dgm:spPr/>
      <dgm:t>
        <a:bodyPr/>
        <a:lstStyle/>
        <a:p>
          <a:endParaRPr lang="es-MX"/>
        </a:p>
      </dgm:t>
    </dgm:pt>
    <dgm:pt modelId="{E59F1523-7609-4D93-8565-4763B9E613E3}" type="pres">
      <dgm:prSet presAssocID="{B783919E-77B0-42E6-B376-A6908CD2DD50}" presName="nodeFollowingNodes" presStyleLbl="node1" presStyleIdx="1" presStyleCnt="9" custScaleX="130722" custRadScaleRad="103088" custRadScaleInc="373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5BC5C71-6B12-4686-B1A3-E48DA0207F85}" type="pres">
      <dgm:prSet presAssocID="{3E37A6DC-E230-42FD-A465-36BCE26DFE5D}" presName="nodeFollowingNodes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4DCB72-6965-4AA9-82FC-79C105638064}" type="pres">
      <dgm:prSet presAssocID="{80A1A005-2109-4DCF-9B06-2D20BF7DBDB3}" presName="nodeFollowingNodes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08C5EA-F17A-491F-BAC3-1EA04A5A1A99}" type="pres">
      <dgm:prSet presAssocID="{C0EC9EFA-C354-42F4-B209-7E91CCDA1070}" presName="nodeFollowingNodes" presStyleLbl="node1" presStyleIdx="4" presStyleCnt="9" custRadScaleRad="94222" custRadScaleInc="-35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A67D0D-F4D7-4F80-8359-D0AFD65581D5}" type="pres">
      <dgm:prSet presAssocID="{8FB3304B-B204-44D5-8FEA-DF00FEF2FD09}" presName="nodeFollowingNodes" presStyleLbl="node1" presStyleIdx="5" presStyleCnt="9" custRadScaleRad="94665" custRadScaleInc="327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C891426-E705-4131-AA4E-F82676EAE2B4}" type="pres">
      <dgm:prSet presAssocID="{D32FCFDA-B5A1-4AA9-A698-DB5D73622550}" presName="nodeFollowingNodes" presStyleLbl="node1" presStyleIdx="6" presStyleCnt="9" custScaleY="12468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05861D-C1F0-4873-9521-33A1304D7147}" type="pres">
      <dgm:prSet presAssocID="{F52EBC89-2668-4163-9B5F-7F43BBC8E06E}" presName="nodeFollowingNodes" presStyleLbl="node1" presStyleIdx="7" presStyleCnt="9" custScaleX="1385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7A25CD-D8C3-4782-BC5F-DC7DD9166769}" type="pres">
      <dgm:prSet presAssocID="{70FF7FAB-DD04-41D0-A2ED-E93A3D74D666}" presName="nodeFollowingNodes" presStyleLbl="node1" presStyleIdx="8" presStyleCnt="9" custScaleX="126560" custRadScaleRad="111183" custRadScaleInc="-399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640840D-A3D9-104A-9394-9DCE1905491F}" type="presOf" srcId="{2FB856BF-F158-40EB-80C9-C711B9A1973F}" destId="{3E0CB617-864E-4447-8050-BFF95EBDE36B}" srcOrd="0" destOrd="0" presId="urn:microsoft.com/office/officeart/2005/8/layout/cycle3"/>
    <dgm:cxn modelId="{36BF6E99-6D79-5240-9F8B-615739E12056}" type="presOf" srcId="{8FB3304B-B204-44D5-8FEA-DF00FEF2FD09}" destId="{BAA67D0D-F4D7-4F80-8359-D0AFD65581D5}" srcOrd="0" destOrd="0" presId="urn:microsoft.com/office/officeart/2005/8/layout/cycle3"/>
    <dgm:cxn modelId="{B4C36918-6BF2-436D-9B3E-BC8C6C9D8738}" srcId="{4B8D9845-CCD9-4CB4-A73D-31687CEB5657}" destId="{B783919E-77B0-42E6-B376-A6908CD2DD50}" srcOrd="1" destOrd="0" parTransId="{6FD1E885-F248-486E-A468-97F7423D6F3E}" sibTransId="{9D706933-F596-4CD3-AE11-D978BBE211B1}"/>
    <dgm:cxn modelId="{9A4B53D2-E268-4F4D-8164-F3A84FF6B0ED}" type="presOf" srcId="{D32FCFDA-B5A1-4AA9-A698-DB5D73622550}" destId="{9C891426-E705-4131-AA4E-F82676EAE2B4}" srcOrd="0" destOrd="0" presId="urn:microsoft.com/office/officeart/2005/8/layout/cycle3"/>
    <dgm:cxn modelId="{62415516-48FB-1E4E-9EA4-4DD7BE1A70BC}" type="presOf" srcId="{80A1A005-2109-4DCF-9B06-2D20BF7DBDB3}" destId="{214DCB72-6965-4AA9-82FC-79C105638064}" srcOrd="0" destOrd="0" presId="urn:microsoft.com/office/officeart/2005/8/layout/cycle3"/>
    <dgm:cxn modelId="{8449F064-26CA-4419-9174-88175DB5FC4A}" srcId="{4B8D9845-CCD9-4CB4-A73D-31687CEB5657}" destId="{F52EBC89-2668-4163-9B5F-7F43BBC8E06E}" srcOrd="7" destOrd="0" parTransId="{D6A48F3D-A585-4BC9-8282-A5783765C7E2}" sibTransId="{2A9FB713-DC46-40AF-A58E-0D4B17DDFA12}"/>
    <dgm:cxn modelId="{81D2773F-3C6C-4083-8F6F-B1A4FAF85CB4}" srcId="{4B8D9845-CCD9-4CB4-A73D-31687CEB5657}" destId="{448F50B4-3A05-4F3B-9C91-28533FECC547}" srcOrd="0" destOrd="0" parTransId="{5E90B975-00DF-4436-8AC5-BF0BF21E3233}" sibTransId="{2FB856BF-F158-40EB-80C9-C711B9A1973F}"/>
    <dgm:cxn modelId="{1D37AF53-1341-A04E-B463-814328AB7198}" type="presOf" srcId="{3E37A6DC-E230-42FD-A465-36BCE26DFE5D}" destId="{B5BC5C71-6B12-4686-B1A3-E48DA0207F85}" srcOrd="0" destOrd="0" presId="urn:microsoft.com/office/officeart/2005/8/layout/cycle3"/>
    <dgm:cxn modelId="{38C83B84-AA2C-4C4A-AC7B-77D9C1567001}" srcId="{4B8D9845-CCD9-4CB4-A73D-31687CEB5657}" destId="{3E37A6DC-E230-42FD-A465-36BCE26DFE5D}" srcOrd="2" destOrd="0" parTransId="{F3352812-4662-4B62-B68B-853AD1DB67E4}" sibTransId="{81F09917-126B-4275-9B8A-39A03E056C28}"/>
    <dgm:cxn modelId="{39098114-FE8F-7640-BC53-C4941A82F83B}" type="presOf" srcId="{448F50B4-3A05-4F3B-9C91-28533FECC547}" destId="{750EB042-DE3C-4EB8-A2FE-5D51033FCC8D}" srcOrd="0" destOrd="0" presId="urn:microsoft.com/office/officeart/2005/8/layout/cycle3"/>
    <dgm:cxn modelId="{FD807232-667C-43AD-A3CA-F328DD6F3454}" srcId="{4B8D9845-CCD9-4CB4-A73D-31687CEB5657}" destId="{D32FCFDA-B5A1-4AA9-A698-DB5D73622550}" srcOrd="6" destOrd="0" parTransId="{45512039-085F-432A-A20A-55180FDB7B7A}" sibTransId="{AD0068B9-6D96-4C9D-9E2A-F9D6CAADCBFC}"/>
    <dgm:cxn modelId="{ED8ECA81-B71B-47AC-95D9-C45299BD6D79}" srcId="{4B8D9845-CCD9-4CB4-A73D-31687CEB5657}" destId="{70FF7FAB-DD04-41D0-A2ED-E93A3D74D666}" srcOrd="8" destOrd="0" parTransId="{67042696-531F-4294-855C-D4D5A905384B}" sibTransId="{665B767F-8EA4-4853-92F1-81F42863EE38}"/>
    <dgm:cxn modelId="{1FFBB443-3CC2-6F43-B646-746ABC89A016}" type="presOf" srcId="{70FF7FAB-DD04-41D0-A2ED-E93A3D74D666}" destId="{477A25CD-D8C3-4782-BC5F-DC7DD9166769}" srcOrd="0" destOrd="0" presId="urn:microsoft.com/office/officeart/2005/8/layout/cycle3"/>
    <dgm:cxn modelId="{CB3E7636-C593-42D8-9ED6-D994C305416B}" srcId="{4B8D9845-CCD9-4CB4-A73D-31687CEB5657}" destId="{C0EC9EFA-C354-42F4-B209-7E91CCDA1070}" srcOrd="4" destOrd="0" parTransId="{7383FDD5-0E17-4510-864D-75ADFA1BA39F}" sibTransId="{D3C65F16-91C4-44FF-AC77-5B9553DB1EDF}"/>
    <dgm:cxn modelId="{E1F7F789-61C6-40AA-A4A6-44FDB13E63D6}" srcId="{4B8D9845-CCD9-4CB4-A73D-31687CEB5657}" destId="{80A1A005-2109-4DCF-9B06-2D20BF7DBDB3}" srcOrd="3" destOrd="0" parTransId="{057CEB05-8276-49E6-ACC2-80D6B7998447}" sibTransId="{E7A2C85C-5C59-4CF3-84C5-24098EDEAE85}"/>
    <dgm:cxn modelId="{2066469B-F012-D04E-B1DB-620645667290}" type="presOf" srcId="{4B8D9845-CCD9-4CB4-A73D-31687CEB5657}" destId="{CF6F5EF0-9884-4525-B1B5-269A1273B3CB}" srcOrd="0" destOrd="0" presId="urn:microsoft.com/office/officeart/2005/8/layout/cycle3"/>
    <dgm:cxn modelId="{34AF4062-2933-4EE0-9BF0-06EA95288A72}" srcId="{4B8D9845-CCD9-4CB4-A73D-31687CEB5657}" destId="{8FB3304B-B204-44D5-8FEA-DF00FEF2FD09}" srcOrd="5" destOrd="0" parTransId="{3285F59B-D417-4065-87ED-B9121ECEC41E}" sibTransId="{4D7B53D0-121F-44CB-8158-7AC5A2C0B812}"/>
    <dgm:cxn modelId="{DD622092-CD8A-4D4E-AC67-975BAEAC4B12}" type="presOf" srcId="{F52EBC89-2668-4163-9B5F-7F43BBC8E06E}" destId="{D905861D-C1F0-4873-9521-33A1304D7147}" srcOrd="0" destOrd="0" presId="urn:microsoft.com/office/officeart/2005/8/layout/cycle3"/>
    <dgm:cxn modelId="{C5450818-6089-D64F-90E7-C6573AC9B817}" type="presOf" srcId="{C0EC9EFA-C354-42F4-B209-7E91CCDA1070}" destId="{EB08C5EA-F17A-491F-BAC3-1EA04A5A1A99}" srcOrd="0" destOrd="0" presId="urn:microsoft.com/office/officeart/2005/8/layout/cycle3"/>
    <dgm:cxn modelId="{E18650DB-8DE2-A74D-8E4B-6766A9AEF315}" type="presOf" srcId="{B783919E-77B0-42E6-B376-A6908CD2DD50}" destId="{E59F1523-7609-4D93-8565-4763B9E613E3}" srcOrd="0" destOrd="0" presId="urn:microsoft.com/office/officeart/2005/8/layout/cycle3"/>
    <dgm:cxn modelId="{44F404B6-7BE9-9846-835C-2E073D414166}" type="presParOf" srcId="{CF6F5EF0-9884-4525-B1B5-269A1273B3CB}" destId="{18C127F2-E7B8-41D5-9C45-C5BD9E9F6B7F}" srcOrd="0" destOrd="0" presId="urn:microsoft.com/office/officeart/2005/8/layout/cycle3"/>
    <dgm:cxn modelId="{E8F4CAEC-380A-F64C-A8F3-C4F7A7024B95}" type="presParOf" srcId="{18C127F2-E7B8-41D5-9C45-C5BD9E9F6B7F}" destId="{750EB042-DE3C-4EB8-A2FE-5D51033FCC8D}" srcOrd="0" destOrd="0" presId="urn:microsoft.com/office/officeart/2005/8/layout/cycle3"/>
    <dgm:cxn modelId="{016D17E8-FA39-BA41-A2E4-934496DD6F9E}" type="presParOf" srcId="{18C127F2-E7B8-41D5-9C45-C5BD9E9F6B7F}" destId="{3E0CB617-864E-4447-8050-BFF95EBDE36B}" srcOrd="1" destOrd="0" presId="urn:microsoft.com/office/officeart/2005/8/layout/cycle3"/>
    <dgm:cxn modelId="{8BDAB53F-31DC-C541-BF06-1CA617F43708}" type="presParOf" srcId="{18C127F2-E7B8-41D5-9C45-C5BD9E9F6B7F}" destId="{E59F1523-7609-4D93-8565-4763B9E613E3}" srcOrd="2" destOrd="0" presId="urn:microsoft.com/office/officeart/2005/8/layout/cycle3"/>
    <dgm:cxn modelId="{141049AF-24FE-4744-8A5A-819409B88509}" type="presParOf" srcId="{18C127F2-E7B8-41D5-9C45-C5BD9E9F6B7F}" destId="{B5BC5C71-6B12-4686-B1A3-E48DA0207F85}" srcOrd="3" destOrd="0" presId="urn:microsoft.com/office/officeart/2005/8/layout/cycle3"/>
    <dgm:cxn modelId="{C462CE59-2933-864F-B921-7F07DA21C103}" type="presParOf" srcId="{18C127F2-E7B8-41D5-9C45-C5BD9E9F6B7F}" destId="{214DCB72-6965-4AA9-82FC-79C105638064}" srcOrd="4" destOrd="0" presId="urn:microsoft.com/office/officeart/2005/8/layout/cycle3"/>
    <dgm:cxn modelId="{D3ECAE8A-A9F0-B542-B9BF-2018B7B380EC}" type="presParOf" srcId="{18C127F2-E7B8-41D5-9C45-C5BD9E9F6B7F}" destId="{EB08C5EA-F17A-491F-BAC3-1EA04A5A1A99}" srcOrd="5" destOrd="0" presId="urn:microsoft.com/office/officeart/2005/8/layout/cycle3"/>
    <dgm:cxn modelId="{4E29150F-6BD6-E848-BA73-A925F5D780BA}" type="presParOf" srcId="{18C127F2-E7B8-41D5-9C45-C5BD9E9F6B7F}" destId="{BAA67D0D-F4D7-4F80-8359-D0AFD65581D5}" srcOrd="6" destOrd="0" presId="urn:microsoft.com/office/officeart/2005/8/layout/cycle3"/>
    <dgm:cxn modelId="{338C7B86-58AA-E146-A493-6C4DC689C210}" type="presParOf" srcId="{18C127F2-E7B8-41D5-9C45-C5BD9E9F6B7F}" destId="{9C891426-E705-4131-AA4E-F82676EAE2B4}" srcOrd="7" destOrd="0" presId="urn:microsoft.com/office/officeart/2005/8/layout/cycle3"/>
    <dgm:cxn modelId="{25B81E0F-AF5E-9F4F-B2E8-C2E3469E4A79}" type="presParOf" srcId="{18C127F2-E7B8-41D5-9C45-C5BD9E9F6B7F}" destId="{D905861D-C1F0-4873-9521-33A1304D7147}" srcOrd="8" destOrd="0" presId="urn:microsoft.com/office/officeart/2005/8/layout/cycle3"/>
    <dgm:cxn modelId="{8E2FFE01-3296-9842-AD7A-34C2FC0E8E9A}" type="presParOf" srcId="{18C127F2-E7B8-41D5-9C45-C5BD9E9F6B7F}" destId="{477A25CD-D8C3-4782-BC5F-DC7DD9166769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0A0E95-382F-4993-9F32-D89811B83D7D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2E5D4C73-62A0-4E19-A581-4B03D90D1C7D}">
      <dgm:prSet custT="1"/>
      <dgm:spPr/>
      <dgm:t>
        <a:bodyPr/>
        <a:lstStyle/>
        <a:p>
          <a:pPr algn="just" rtl="0"/>
          <a:r>
            <a:rPr lang="es-MX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En los </a:t>
          </a:r>
          <a:r>
            <a:rPr lang="es-MX" sz="16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últimos años se ha observado un crecimiento del personal de salud en contacto con el paciente</a:t>
          </a:r>
          <a:r>
            <a:rPr lang="es-MX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, sin embargo, </a:t>
          </a:r>
          <a:r>
            <a:rPr lang="es-MX" sz="1600" b="0" dirty="0" smtClean="0">
              <a:solidFill>
                <a:srgbClr val="007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el número de médicos, odontólogos y enfermeras es bajo en comparación con el promedio de los países de la OCDE</a:t>
          </a:r>
          <a:r>
            <a:rPr lang="es-MX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. </a:t>
          </a:r>
          <a:endParaRPr lang="es-MX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berana Sans" pitchFamily="50" charset="0"/>
          </a:endParaRPr>
        </a:p>
      </dgm:t>
    </dgm:pt>
    <dgm:pt modelId="{AA56FC49-0A9B-422B-B270-A0B3E65E35E3}" type="parTrans" cxnId="{5415D332-8F8A-422E-A4E6-57C3A8FE2AEF}">
      <dgm:prSet/>
      <dgm:spPr/>
      <dgm:t>
        <a:bodyPr/>
        <a:lstStyle/>
        <a:p>
          <a:pPr algn="just"/>
          <a:endParaRPr lang="es-MX" sz="1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berana Sans" pitchFamily="50" charset="0"/>
          </a:endParaRPr>
        </a:p>
      </dgm:t>
    </dgm:pt>
    <dgm:pt modelId="{DA261086-C029-459D-9ED9-B38EF3C977F5}" type="sibTrans" cxnId="{5415D332-8F8A-422E-A4E6-57C3A8FE2AEF}">
      <dgm:prSet/>
      <dgm:spPr/>
      <dgm:t>
        <a:bodyPr/>
        <a:lstStyle/>
        <a:p>
          <a:pPr algn="just"/>
          <a:endParaRPr lang="es-MX" sz="1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berana Sans" pitchFamily="50" charset="0"/>
          </a:endParaRPr>
        </a:p>
      </dgm:t>
    </dgm:pt>
    <dgm:pt modelId="{95F5D82C-F2A8-477D-99A2-3BEFBB3E880C}" type="pres">
      <dgm:prSet presAssocID="{F70A0E95-382F-4993-9F32-D89811B83D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BF429ED-700A-482A-8FB9-77711AA21E6C}" type="pres">
      <dgm:prSet presAssocID="{2E5D4C73-62A0-4E19-A581-4B03D90D1C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EADF43-D9A8-464F-8A18-A679767FB958}" type="presOf" srcId="{F70A0E95-382F-4993-9F32-D89811B83D7D}" destId="{95F5D82C-F2A8-477D-99A2-3BEFBB3E880C}" srcOrd="0" destOrd="0" presId="urn:microsoft.com/office/officeart/2005/8/layout/vList2"/>
    <dgm:cxn modelId="{5415D332-8F8A-422E-A4E6-57C3A8FE2AEF}" srcId="{F70A0E95-382F-4993-9F32-D89811B83D7D}" destId="{2E5D4C73-62A0-4E19-A581-4B03D90D1C7D}" srcOrd="0" destOrd="0" parTransId="{AA56FC49-0A9B-422B-B270-A0B3E65E35E3}" sibTransId="{DA261086-C029-459D-9ED9-B38EF3C977F5}"/>
    <dgm:cxn modelId="{EBE8C1EC-D4EF-C848-9A7D-6046B01000A3}" type="presOf" srcId="{2E5D4C73-62A0-4E19-A581-4B03D90D1C7D}" destId="{1BF429ED-700A-482A-8FB9-77711AA21E6C}" srcOrd="0" destOrd="0" presId="urn:microsoft.com/office/officeart/2005/8/layout/vList2"/>
    <dgm:cxn modelId="{2E2D0E12-EEB1-CB45-B5A3-2F022A149A07}" type="presParOf" srcId="{95F5D82C-F2A8-477D-99A2-3BEFBB3E880C}" destId="{1BF429ED-700A-482A-8FB9-77711AA21E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CB617-864E-4447-8050-BFF95EBDE36B}">
      <dsp:nvSpPr>
        <dsp:cNvPr id="0" name=""/>
        <dsp:cNvSpPr/>
      </dsp:nvSpPr>
      <dsp:spPr>
        <a:xfrm>
          <a:off x="1187620" y="-375792"/>
          <a:ext cx="7167311" cy="7167311"/>
        </a:xfrm>
        <a:prstGeom prst="circularArrow">
          <a:avLst>
            <a:gd name="adj1" fmla="val 5544"/>
            <a:gd name="adj2" fmla="val 330680"/>
            <a:gd name="adj3" fmla="val 14592611"/>
            <a:gd name="adj4" fmla="val 16906404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EB042-DE3C-4EB8-A2FE-5D51033FCC8D}">
      <dsp:nvSpPr>
        <dsp:cNvPr id="0" name=""/>
        <dsp:cNvSpPr/>
      </dsp:nvSpPr>
      <dsp:spPr>
        <a:xfrm>
          <a:off x="3696410" y="388926"/>
          <a:ext cx="2109309" cy="136882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Escuelas y facultades de medicina Acreditación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>
            <a:solidFill>
              <a:schemeClr val="tx1"/>
            </a:solidFill>
          </a:endParaRPr>
        </a:p>
      </dsp:txBody>
      <dsp:txXfrm>
        <a:off x="3763230" y="455746"/>
        <a:ext cx="1975669" cy="1235180"/>
      </dsp:txXfrm>
    </dsp:sp>
    <dsp:sp modelId="{E59F1523-7609-4D93-8565-4763B9E613E3}">
      <dsp:nvSpPr>
        <dsp:cNvPr id="0" name=""/>
        <dsp:cNvSpPr/>
      </dsp:nvSpPr>
      <dsp:spPr>
        <a:xfrm>
          <a:off x="6067753" y="1289833"/>
          <a:ext cx="2427997" cy="928687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Situación Epidemiodemografica </a:t>
          </a:r>
          <a:endParaRPr lang="es-MX" sz="1800" kern="1200" dirty="0"/>
        </a:p>
      </dsp:txBody>
      <dsp:txXfrm>
        <a:off x="6113088" y="1335168"/>
        <a:ext cx="2337327" cy="838017"/>
      </dsp:txXfrm>
    </dsp:sp>
    <dsp:sp modelId="{B5BC5C71-6B12-4686-B1A3-E48DA0207F85}">
      <dsp:nvSpPr>
        <dsp:cNvPr id="0" name=""/>
        <dsp:cNvSpPr/>
      </dsp:nvSpPr>
      <dsp:spPr>
        <a:xfrm>
          <a:off x="6832366" y="2636109"/>
          <a:ext cx="1857375" cy="928687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Plan Nacional de salud </a:t>
          </a:r>
          <a:endParaRPr lang="es-MX" sz="1800" kern="1200" dirty="0"/>
        </a:p>
      </dsp:txBody>
      <dsp:txXfrm>
        <a:off x="6877701" y="2681444"/>
        <a:ext cx="1766705" cy="838017"/>
      </dsp:txXfrm>
    </dsp:sp>
    <dsp:sp modelId="{214DCB72-6965-4AA9-82FC-79C105638064}">
      <dsp:nvSpPr>
        <dsp:cNvPr id="0" name=""/>
        <dsp:cNvSpPr/>
      </dsp:nvSpPr>
      <dsp:spPr>
        <a:xfrm>
          <a:off x="6469317" y="4695063"/>
          <a:ext cx="1857375" cy="928687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Situación laboral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6514652" y="4740398"/>
        <a:ext cx="1766705" cy="838017"/>
      </dsp:txXfrm>
    </dsp:sp>
    <dsp:sp modelId="{EB08C5EA-F17A-491F-BAC3-1EA04A5A1A99}">
      <dsp:nvSpPr>
        <dsp:cNvPr id="0" name=""/>
        <dsp:cNvSpPr/>
      </dsp:nvSpPr>
      <dsp:spPr>
        <a:xfrm>
          <a:off x="4867732" y="5850247"/>
          <a:ext cx="1857375" cy="928687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Especialidades medicas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CIFRHUS</a:t>
          </a:r>
          <a:endParaRPr lang="es-MX" sz="1800" kern="1200" dirty="0"/>
        </a:p>
      </dsp:txBody>
      <dsp:txXfrm>
        <a:off x="4913067" y="5895582"/>
        <a:ext cx="1766705" cy="838017"/>
      </dsp:txXfrm>
    </dsp:sp>
    <dsp:sp modelId="{BAA67D0D-F4D7-4F80-8359-D0AFD65581D5}">
      <dsp:nvSpPr>
        <dsp:cNvPr id="0" name=""/>
        <dsp:cNvSpPr/>
      </dsp:nvSpPr>
      <dsp:spPr>
        <a:xfrm>
          <a:off x="2777021" y="5864773"/>
          <a:ext cx="1857375" cy="92868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CONFLICTO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Medico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Calidad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2822356" y="5910108"/>
        <a:ext cx="1766705" cy="838017"/>
      </dsp:txXfrm>
    </dsp:sp>
    <dsp:sp modelId="{9C891426-E705-4131-AA4E-F82676EAE2B4}">
      <dsp:nvSpPr>
        <dsp:cNvPr id="0" name=""/>
        <dsp:cNvSpPr/>
      </dsp:nvSpPr>
      <dsp:spPr>
        <a:xfrm>
          <a:off x="1175437" y="4580435"/>
          <a:ext cx="1857375" cy="115794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Tendencias de la medicina en el siglo 21</a:t>
          </a:r>
          <a:endParaRPr lang="es-MX" sz="1800" kern="1200" dirty="0"/>
        </a:p>
      </dsp:txBody>
      <dsp:txXfrm>
        <a:off x="1231963" y="4636961"/>
        <a:ext cx="1744323" cy="1044891"/>
      </dsp:txXfrm>
    </dsp:sp>
    <dsp:sp modelId="{D905861D-C1F0-4873-9521-33A1304D7147}">
      <dsp:nvSpPr>
        <dsp:cNvPr id="0" name=""/>
        <dsp:cNvSpPr/>
      </dsp:nvSpPr>
      <dsp:spPr>
        <a:xfrm>
          <a:off x="454258" y="2636109"/>
          <a:ext cx="2573634" cy="928687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Propuestas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Recomendaciones</a:t>
          </a:r>
          <a:endParaRPr lang="es-MX" sz="1800" kern="1200" dirty="0"/>
        </a:p>
      </dsp:txBody>
      <dsp:txXfrm>
        <a:off x="499593" y="2681444"/>
        <a:ext cx="2482964" cy="838017"/>
      </dsp:txXfrm>
    </dsp:sp>
    <dsp:sp modelId="{477A25CD-D8C3-4782-BC5F-DC7DD9166769}">
      <dsp:nvSpPr>
        <dsp:cNvPr id="0" name=""/>
        <dsp:cNvSpPr/>
      </dsp:nvSpPr>
      <dsp:spPr>
        <a:xfrm>
          <a:off x="812881" y="1188303"/>
          <a:ext cx="2350693" cy="928687"/>
        </a:xfrm>
        <a:prstGeom prst="roundRect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Conclusiones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Dialogo </a:t>
          </a:r>
          <a:endParaRPr lang="es-MX" sz="1800" kern="1200" dirty="0"/>
        </a:p>
      </dsp:txBody>
      <dsp:txXfrm>
        <a:off x="858216" y="1233638"/>
        <a:ext cx="2260023" cy="838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429ED-700A-482A-8FB9-77711AA21E6C}">
      <dsp:nvSpPr>
        <dsp:cNvPr id="0" name=""/>
        <dsp:cNvSpPr/>
      </dsp:nvSpPr>
      <dsp:spPr>
        <a:xfrm>
          <a:off x="0" y="8977"/>
          <a:ext cx="8357793" cy="1085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En los </a:t>
          </a:r>
          <a:r>
            <a:rPr lang="es-MX" sz="1600" b="0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últimos años se ha observado un crecimiento del personal de salud en contacto con el paciente</a:t>
          </a:r>
          <a:r>
            <a:rPr lang="es-MX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, sin embargo, </a:t>
          </a:r>
          <a:r>
            <a:rPr lang="es-MX" sz="1600" b="0" kern="1200" dirty="0" smtClean="0">
              <a:solidFill>
                <a:srgbClr val="007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el número de médicos, odontólogos y enfermeras es bajo en comparación con el promedio de los países de la OCDE</a:t>
          </a:r>
          <a:r>
            <a:rPr lang="es-MX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berana Sans" pitchFamily="50" charset="0"/>
            </a:rPr>
            <a:t>. </a:t>
          </a:r>
          <a:endParaRPr lang="es-MX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berana Sans" pitchFamily="50" charset="0"/>
          </a:endParaRPr>
        </a:p>
      </dsp:txBody>
      <dsp:txXfrm>
        <a:off x="53002" y="61979"/>
        <a:ext cx="8251789" cy="97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2D5888-A560-4EC4-8299-33E33645AA0E}" type="slidenum">
              <a:rPr lang="es-ES"/>
              <a:pPr>
                <a:defRPr/>
              </a:pPr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7958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0E185D-774E-4D62-A023-6CA410B072D3}" type="slidenum">
              <a:rPr lang="es-ES" smtClean="0"/>
              <a:pPr eaLnBrk="1" hangingPunct="1"/>
              <a:t>1</a:t>
            </a:fld>
            <a:endParaRPr lang="es-E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156AD8-0F36-4212-8C47-8B4C3EB9F530}" type="slidenum">
              <a:rPr lang="es-ES" smtClean="0"/>
              <a:pPr eaLnBrk="1" hangingPunct="1"/>
              <a:t>33</a:t>
            </a:fld>
            <a:endParaRPr lang="es-ES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C7D728-488A-4350-A659-D5AC719719F1}" type="slidenum">
              <a:rPr lang="es-ES" sz="1200">
                <a:latin typeface="Calibri" pitchFamily="34" charset="0"/>
              </a:rPr>
              <a:pPr algn="r" eaLnBrk="1" hangingPunct="1"/>
              <a:t>34</a:t>
            </a:fld>
            <a:endParaRPr lang="es-ES" sz="1200" dirty="0">
              <a:latin typeface="Calibri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FC7D728-488A-4350-A659-D5AC719719F1}" type="slidenum">
              <a:rPr lang="es-ES" sz="1200">
                <a:latin typeface="Calibri" pitchFamily="34" charset="0"/>
              </a:rPr>
              <a:pPr algn="r" eaLnBrk="1" hangingPunct="1"/>
              <a:t>35</a:t>
            </a:fld>
            <a:endParaRPr lang="es-ES" sz="1200" dirty="0">
              <a:latin typeface="Calibri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12D07-390A-4C21-9696-A46EECAA4791}" type="slidenum">
              <a:rPr lang="es-MX" smtClean="0"/>
              <a:pPr/>
              <a:t>37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0D1E0DF-F437-4757-878D-694D292667E6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s-ES" dirty="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03E6E0-3608-4B54-946D-DFD98D7973B5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ES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8C0D1A3-D3A1-42FD-967E-84FF6CD66275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E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723652-71EE-49A4-B02F-2063B8769F1A}" type="slidenum">
              <a:rPr lang="es-ES"/>
              <a:pPr eaLnBrk="1" hangingPunct="1"/>
              <a:t>42</a:t>
            </a:fld>
            <a:endParaRPr lang="es-ES" dirty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8B9B3F-6486-4EB1-8E1D-D31F2894A223}" type="slidenum">
              <a:rPr lang="es-ES"/>
              <a:pPr eaLnBrk="1" hangingPunct="1"/>
              <a:t>43</a:t>
            </a:fld>
            <a:endParaRPr lang="es-E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8B9B3F-6486-4EB1-8E1D-D31F2894A223}" type="slidenum">
              <a:rPr lang="es-ES"/>
              <a:pPr eaLnBrk="1" hangingPunct="1"/>
              <a:t>45</a:t>
            </a:fld>
            <a:endParaRPr lang="es-E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0B620A-6DB9-4581-A4C2-79980ED192DB}" type="slidenum">
              <a:rPr lang="es-MX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fld id="{BF46DCFA-249D-3344-8799-F4E8CEB61020}" type="slidenum">
              <a:rPr lang="es-ES" sz="1200">
                <a:latin typeface="Times New Roman" charset="0"/>
              </a:rPr>
              <a:pPr/>
              <a:t>8</a:t>
            </a:fld>
            <a:endParaRPr lang="es-ES" sz="1200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fld id="{7EBA25E3-73B9-A941-9D62-096BAA87F952}" type="slidenum">
              <a:rPr lang="es-ES" sz="1200">
                <a:latin typeface="Times New Roman" charset="0"/>
              </a:rPr>
              <a:pPr/>
              <a:t>9</a:t>
            </a:fld>
            <a:endParaRPr lang="es-ES" sz="120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fld id="{B96D732D-D10B-2842-A725-E64A400603DF}" type="slidenum">
              <a:rPr lang="es-ES" sz="1200">
                <a:latin typeface="Times New Roman" charset="0"/>
              </a:rPr>
              <a:pPr/>
              <a:t>10</a:t>
            </a:fld>
            <a:endParaRPr lang="es-ES" sz="120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fld id="{8F3A5D03-1D72-D747-9E28-6990EC96E0C0}" type="slidenum">
              <a:rPr lang="es-ES" sz="1200">
                <a:latin typeface="Times New Roman" charset="0"/>
              </a:rPr>
              <a:pPr/>
              <a:t>11</a:t>
            </a:fld>
            <a:endParaRPr lang="es-ES" sz="12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1/</a:t>
            </a:r>
            <a:r>
              <a:rPr lang="es-MX" baseline="0" dirty="0" smtClean="0"/>
              <a:t> incluye oftalmólogos, otorrinolaringólogos, dermatólogos, psiquiatras, endocrinólogos, gastroenterólogos, proctólogos, reumatólogos y otras especialidades.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9B5D60-1B94-4193-9645-F290722423D3}" type="slidenum">
              <a:rPr lang="es-MX" smtClean="0"/>
              <a:pPr>
                <a:defRPr/>
              </a:pPr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50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MX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9B5D60-1B94-4193-9645-F290722423D3}" type="slidenum">
              <a:rPr lang="es-MX" smtClean="0"/>
              <a:pPr>
                <a:defRPr/>
              </a:pPr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212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4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6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7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8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022B0FC-B7DF-4581-A75E-6133E2C90905}" type="slidenum">
              <a:rPr lang="es-ES"/>
              <a:pPr>
                <a:defRPr/>
              </a:pPr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53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844842-F2EB-4895-BCD7-5397AE3BAA90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A4309-DE5F-482F-8266-80BFD4B8BEDE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2151CA-814C-4593-9F71-6096E3A16D7E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7B617-6E1F-470F-B00E-CADBF6F53D71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0EF271-10C9-4AB4-8BB0-D2F0CE2DC52B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27849AC-40D3-42FF-972A-99F638F0BD6E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0B8FF9-FAD3-41A9-BCF6-7F1F4113EF2F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703A3-5DEE-4C3B-91BD-7AD09CCD3E88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7F8DE-CA1C-4683-8F7A-1916DD4E5556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607A9-7F76-44BD-BD6B-E8265B51D80C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/>
          <p:cNvSpPr>
            <a:spLocks noChangeAspect="1"/>
          </p:cNvSpPr>
          <p:nvPr userDrawn="1"/>
        </p:nvSpPr>
        <p:spPr>
          <a:xfrm>
            <a:off x="0" y="6505627"/>
            <a:ext cx="9159875" cy="3603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" name="Rectángulo 7"/>
          <p:cNvSpPr/>
          <p:nvPr userDrawn="1"/>
        </p:nvSpPr>
        <p:spPr>
          <a:xfrm>
            <a:off x="2" y="1219252"/>
            <a:ext cx="3660775" cy="79375"/>
          </a:xfrm>
          <a:prstGeom prst="rect">
            <a:avLst/>
          </a:prstGeom>
          <a:solidFill>
            <a:srgbClr val="0766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Rectángulo 8"/>
          <p:cNvSpPr/>
          <p:nvPr userDrawn="1"/>
        </p:nvSpPr>
        <p:spPr>
          <a:xfrm>
            <a:off x="5495951" y="1219252"/>
            <a:ext cx="3660775" cy="79375"/>
          </a:xfrm>
          <a:prstGeom prst="rect">
            <a:avLst/>
          </a:prstGeom>
          <a:solidFill>
            <a:srgbClr val="9B12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5" name="Conector recto 9"/>
          <p:cNvCxnSpPr/>
          <p:nvPr userDrawn="1"/>
        </p:nvCxnSpPr>
        <p:spPr>
          <a:xfrm>
            <a:off x="3175" y="1395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10"/>
          <p:cNvCxnSpPr/>
          <p:nvPr userDrawn="1"/>
        </p:nvCxnSpPr>
        <p:spPr>
          <a:xfrm>
            <a:off x="3175" y="1547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11"/>
          <p:cNvCxnSpPr/>
          <p:nvPr userDrawn="1"/>
        </p:nvCxnSpPr>
        <p:spPr>
          <a:xfrm>
            <a:off x="3175" y="1700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12"/>
          <p:cNvCxnSpPr/>
          <p:nvPr userDrawn="1"/>
        </p:nvCxnSpPr>
        <p:spPr>
          <a:xfrm>
            <a:off x="3175" y="1852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13"/>
          <p:cNvCxnSpPr/>
          <p:nvPr userDrawn="1"/>
        </p:nvCxnSpPr>
        <p:spPr>
          <a:xfrm>
            <a:off x="3175" y="2005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14"/>
          <p:cNvCxnSpPr/>
          <p:nvPr userDrawn="1"/>
        </p:nvCxnSpPr>
        <p:spPr>
          <a:xfrm>
            <a:off x="3175" y="2157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5"/>
          <p:cNvCxnSpPr/>
          <p:nvPr userDrawn="1"/>
        </p:nvCxnSpPr>
        <p:spPr>
          <a:xfrm>
            <a:off x="3175" y="2309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6"/>
          <p:cNvCxnSpPr/>
          <p:nvPr userDrawn="1"/>
        </p:nvCxnSpPr>
        <p:spPr>
          <a:xfrm>
            <a:off x="3175" y="2462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7"/>
          <p:cNvCxnSpPr/>
          <p:nvPr userDrawn="1"/>
        </p:nvCxnSpPr>
        <p:spPr>
          <a:xfrm>
            <a:off x="3175" y="2614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8"/>
          <p:cNvCxnSpPr/>
          <p:nvPr userDrawn="1"/>
        </p:nvCxnSpPr>
        <p:spPr>
          <a:xfrm>
            <a:off x="3175" y="2767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9"/>
          <p:cNvCxnSpPr/>
          <p:nvPr userDrawn="1"/>
        </p:nvCxnSpPr>
        <p:spPr>
          <a:xfrm>
            <a:off x="3175" y="2919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20"/>
          <p:cNvCxnSpPr/>
          <p:nvPr userDrawn="1"/>
        </p:nvCxnSpPr>
        <p:spPr>
          <a:xfrm>
            <a:off x="3175" y="3071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21"/>
          <p:cNvCxnSpPr/>
          <p:nvPr userDrawn="1"/>
        </p:nvCxnSpPr>
        <p:spPr>
          <a:xfrm>
            <a:off x="3175" y="3224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22"/>
          <p:cNvCxnSpPr/>
          <p:nvPr userDrawn="1"/>
        </p:nvCxnSpPr>
        <p:spPr>
          <a:xfrm>
            <a:off x="3175" y="3376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23"/>
          <p:cNvCxnSpPr/>
          <p:nvPr userDrawn="1"/>
        </p:nvCxnSpPr>
        <p:spPr>
          <a:xfrm>
            <a:off x="3175" y="3529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24"/>
          <p:cNvCxnSpPr/>
          <p:nvPr userDrawn="1"/>
        </p:nvCxnSpPr>
        <p:spPr>
          <a:xfrm>
            <a:off x="3175" y="3681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5"/>
          <p:cNvCxnSpPr/>
          <p:nvPr userDrawn="1"/>
        </p:nvCxnSpPr>
        <p:spPr>
          <a:xfrm>
            <a:off x="3175" y="3833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6"/>
          <p:cNvCxnSpPr/>
          <p:nvPr userDrawn="1"/>
        </p:nvCxnSpPr>
        <p:spPr>
          <a:xfrm>
            <a:off x="3175" y="3986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7"/>
          <p:cNvCxnSpPr/>
          <p:nvPr userDrawn="1"/>
        </p:nvCxnSpPr>
        <p:spPr>
          <a:xfrm>
            <a:off x="3175" y="4138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8"/>
          <p:cNvCxnSpPr/>
          <p:nvPr userDrawn="1"/>
        </p:nvCxnSpPr>
        <p:spPr>
          <a:xfrm>
            <a:off x="3175" y="4291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9"/>
          <p:cNvCxnSpPr/>
          <p:nvPr userDrawn="1"/>
        </p:nvCxnSpPr>
        <p:spPr>
          <a:xfrm>
            <a:off x="3175" y="4443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30"/>
          <p:cNvCxnSpPr/>
          <p:nvPr userDrawn="1"/>
        </p:nvCxnSpPr>
        <p:spPr>
          <a:xfrm>
            <a:off x="3175" y="4595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31"/>
          <p:cNvCxnSpPr/>
          <p:nvPr userDrawn="1"/>
        </p:nvCxnSpPr>
        <p:spPr>
          <a:xfrm>
            <a:off x="3175" y="4748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32"/>
          <p:cNvCxnSpPr/>
          <p:nvPr userDrawn="1"/>
        </p:nvCxnSpPr>
        <p:spPr>
          <a:xfrm>
            <a:off x="3175" y="4900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33"/>
          <p:cNvCxnSpPr/>
          <p:nvPr userDrawn="1"/>
        </p:nvCxnSpPr>
        <p:spPr>
          <a:xfrm>
            <a:off x="3175" y="5053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34"/>
          <p:cNvCxnSpPr/>
          <p:nvPr userDrawn="1"/>
        </p:nvCxnSpPr>
        <p:spPr>
          <a:xfrm>
            <a:off x="3175" y="5205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5"/>
          <p:cNvCxnSpPr/>
          <p:nvPr userDrawn="1"/>
        </p:nvCxnSpPr>
        <p:spPr>
          <a:xfrm>
            <a:off x="3175" y="5357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6"/>
          <p:cNvCxnSpPr/>
          <p:nvPr userDrawn="1"/>
        </p:nvCxnSpPr>
        <p:spPr>
          <a:xfrm>
            <a:off x="3175" y="5510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7"/>
          <p:cNvCxnSpPr/>
          <p:nvPr userDrawn="1"/>
        </p:nvCxnSpPr>
        <p:spPr>
          <a:xfrm>
            <a:off x="3175" y="5662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8"/>
          <p:cNvCxnSpPr/>
          <p:nvPr userDrawn="1"/>
        </p:nvCxnSpPr>
        <p:spPr>
          <a:xfrm>
            <a:off x="3175" y="5815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9"/>
          <p:cNvCxnSpPr/>
          <p:nvPr userDrawn="1"/>
        </p:nvCxnSpPr>
        <p:spPr>
          <a:xfrm>
            <a:off x="3175" y="5967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40"/>
          <p:cNvCxnSpPr/>
          <p:nvPr userDrawn="1"/>
        </p:nvCxnSpPr>
        <p:spPr>
          <a:xfrm>
            <a:off x="3175" y="61198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41"/>
          <p:cNvCxnSpPr/>
          <p:nvPr userDrawn="1"/>
        </p:nvCxnSpPr>
        <p:spPr>
          <a:xfrm>
            <a:off x="3175" y="62722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42"/>
          <p:cNvCxnSpPr/>
          <p:nvPr userDrawn="1"/>
        </p:nvCxnSpPr>
        <p:spPr>
          <a:xfrm>
            <a:off x="3175" y="64246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43"/>
          <p:cNvCxnSpPr/>
          <p:nvPr userDrawn="1"/>
        </p:nvCxnSpPr>
        <p:spPr>
          <a:xfrm>
            <a:off x="3175" y="65770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44"/>
          <p:cNvCxnSpPr/>
          <p:nvPr userDrawn="1"/>
        </p:nvCxnSpPr>
        <p:spPr>
          <a:xfrm>
            <a:off x="3175" y="6729413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n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2" y="266700"/>
            <a:ext cx="2374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729459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CB20F-A25D-46BD-8928-4F4E016E1304}" type="slidenum">
              <a:rPr lang="es-E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6594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84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046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0BCFDA-E4F7-415A-A7CF-BCCA3047AA42}" type="slidenum">
              <a:rPr lang="es-ES"/>
              <a:pPr>
                <a:defRPr/>
              </a:pPr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2672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849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640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1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874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210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0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724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32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899B5CF-C122-471D-8ACA-1473C5B3622E}" type="slidenum">
              <a:rPr lang="es-ES"/>
              <a:pPr>
                <a:defRPr/>
              </a:pPr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027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43978-7C0E-45DD-8065-2F27273BBF49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22C3D-3224-4E8E-9E2D-68B868D9B9A7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9E8BB5-D42D-42B8-8771-5BD8CE4D9607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B8212-C47E-4CE7-A8F5-5A0800D2BF9B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B46DCF-C61A-40CB-97D6-91ED546E0F2B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3E6AB-E060-4BEF-A604-4992967E228F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B8EE0-3A27-46CB-8B0E-D3E52FA8ED75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8B35D-EFB7-4776-86BC-448903535A4C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886D2-E8B6-44EF-AB53-A3F46C799D50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0FBE9-0CE3-4262-992D-03E218EDA6AB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65169-E70A-4A04-9CAA-9A3ED7E12B5E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C9BA7-46CD-4A38-A55D-3732C54545D2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99"/>
            </a:gs>
            <a:gs pos="100000">
              <a:srgbClr val="0033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075" name="30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2"/>
          </p:nvPr>
        </p:nvSpPr>
        <p:spPr>
          <a:xfrm>
            <a:off x="4243388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>
              <a:defRPr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6375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>
              <a:defRPr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 dirty="0"/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4750" y="6553200"/>
            <a:ext cx="58737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8BC5761-EDAF-4230-962B-200F714467BE}" type="slidenum">
              <a:rPr lang="es-ES"/>
              <a:pPr>
                <a:defRPr/>
              </a:pPr>
              <a:t>‹Nr.›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Arial" charset="0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Arial" charset="0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B7BB05C-47D6-4863-9D89-C290757F29BB}" type="datetimeFigureOut">
              <a:rPr lang="es-ES" smtClean="0"/>
              <a:pPr>
                <a:defRPr/>
              </a:pPr>
              <a:t>16/06/16</a:t>
            </a:fld>
            <a:endParaRPr lang="es-ES" alt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s-ES" alt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D1A6DDB-0D4D-4020-99D5-8BC6BF6182F2}" type="slidenum">
              <a:rPr lang="es-ES" altLang="en-US" smtClean="0"/>
              <a:pPr>
                <a:defRPr/>
              </a:pPr>
              <a:t>‹Nr.›</a:t>
            </a:fld>
            <a:endParaRPr lang="es-E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881920B-073E-4E6E-828F-59A5E36B1DD7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16/06/16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C325593-E544-433E-8AD2-85D81E76D2E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5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ud.gob.mx/ssa_app/noticias/datos/2003-06-28_611.html" TargetMode="External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url?sa=i&amp;rct=j&amp;q=&amp;esrc=s&amp;source=images&amp;cd=&amp;cad=rja&amp;uact=8&amp;ved=0CAcQjRxqFQoTCJnzxoOCw8gCFcXMgAod130IkA&amp;url=http://periodicoelnacional.mx/?p=25443&amp;psig=AFQjCNFZALpGBpGRDlvy3-mX9X7wR9Hntw&amp;ust=1444948298582786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Relationship Id="rId3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Relationship Id="rId3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Hoja_de_Microsoft_Excel_97_-_20041.xls"/><Relationship Id="rId5" Type="http://schemas.openxmlformats.org/officeDocument/2006/relationships/image" Target="../media/image30.emf"/><Relationship Id="rId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chart" Target="../charts/chart6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www.google.com.mx/url?sa=i&amp;rct=j&amp;q=&amp;esrc=s&amp;source=images&amp;cd=&amp;cad=rja&amp;uact=8&amp;ved=0CAcQjRxqFQoTCLTd8MCJw8gCFUSODQodyQIL4w&amp;url=http://www.omdf.matem.unam.mx/imagenes/logoConacyt.png/image_view_fullscreen&amp;psig=AFQjCNGVFNrT1ysZL6NPZ3-4rs0SMoDn2g&amp;ust=1444950307302240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www.google.com.mx/url?sa=i&amp;rct=j&amp;q=&amp;esrc=s&amp;source=images&amp;cd=&amp;cad=rja&amp;uact=8&amp;ved=0CAcQjRxqFQoTCLTj0tmJw8gCFcXRgAodB6cDgg&amp;url=http://www.educacionyculturaaz.com/tag/academia-nacional-de-medicina&amp;bvm=bv.105039540,d.eXY&amp;psig=AFQjCNFhkUV9g8JwwCbVzJUthVLP3N2Pow&amp;ust=1444950358599457" TargetMode="External"/><Relationship Id="rId7" Type="http://schemas.openxmlformats.org/officeDocument/2006/relationships/image" Target="../media/image33.jpeg"/><Relationship Id="rId8" Type="http://schemas.openxmlformats.org/officeDocument/2006/relationships/hyperlink" Target="https://www.google.com.mx/url?sa=i&amp;rct=j&amp;q=&amp;esrc=s&amp;source=images&amp;cd=&amp;cad=rja&amp;uact=8&amp;ved=0CAcQjRxqFQoTCLG9uYSI48gCFUjhJgoduYINWQ&amp;url=https://twitter.com/amfemmex&amp;bvm=bv.105841590,d.eWE&amp;psig=AFQjCNHIAvA4DHUlpjM8t2VrugEYdRrvNg&amp;ust=1446049411462415" TargetMode="External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google.com.mx/url?sa=i&amp;rct=j&amp;q=&amp;esrc=s&amp;source=images&amp;cd=&amp;cad=rja&amp;uact=8&amp;ved=0CAcQjRxqFQoTCJnzxoOCw8gCFcXMgAod130IkA&amp;url=http://periodicoelnacional.mx/?p=25443&amp;psig=AFQjCNFZALpGBpGRDlvy3-mX9X7wR9Hntw&amp;ust=144494829858278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8.xml"/><Relationship Id="rId3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slide" Target="slide45.xml"/><Relationship Id="rId9" Type="http://schemas.openxmlformats.org/officeDocument/2006/relationships/slide" Target="slide42.xml"/><Relationship Id="rId10" Type="http://schemas.openxmlformats.org/officeDocument/2006/relationships/slide" Target="slide38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www.google.com.mx/url?sa=i&amp;rct=j&amp;q=&amp;esrc=s&amp;source=images&amp;cd=&amp;cad=rja&amp;uact=8&amp;ved=0CAcQjRxqFQoTCLTd8MCJw8gCFUSODQodyQIL4w&amp;url=http://www.omdf.matem.unam.mx/imagenes/logoConacyt.png/image_view_fullscreen&amp;psig=AFQjCNGVFNrT1ysZL6NPZ3-4rs0SMoDn2g&amp;ust=1444950307302240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www.google.com.mx/url?sa=i&amp;rct=j&amp;q=&amp;esrc=s&amp;source=images&amp;cd=&amp;cad=rja&amp;uact=8&amp;ved=0CAcQjRxqFQoTCLTj0tmJw8gCFcXRgAodB6cDgg&amp;url=http://www.educacionyculturaaz.com/tag/academia-nacional-de-medicina&amp;bvm=bv.105039540,d.eXY&amp;psig=AFQjCNFhkUV9g8JwwCbVzJUthVLP3N2Pow&amp;ust=1444950358599457" TargetMode="External"/><Relationship Id="rId7" Type="http://schemas.openxmlformats.org/officeDocument/2006/relationships/image" Target="../media/image33.jpeg"/><Relationship Id="rId8" Type="http://schemas.openxmlformats.org/officeDocument/2006/relationships/hyperlink" Target="https://www.google.com.mx/url?sa=i&amp;rct=j&amp;q=&amp;esrc=s&amp;source=images&amp;cd=&amp;cad=rja&amp;uact=8&amp;ved=0CAcQjRxqFQoTCLG9uYSI48gCFUjhJgoduYINWQ&amp;url=https://twitter.com/amfemmex&amp;bvm=bv.105841590,d.eWE&amp;psig=AFQjCNHIAvA4DHUlpjM8t2VrugEYdRrvNg&amp;ust=1446049411462415" TargetMode="External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google.com.mx/url?sa=i&amp;rct=j&amp;q=&amp;esrc=s&amp;source=images&amp;cd=&amp;cad=rja&amp;uact=8&amp;ved=0CAcQjRxqFQoTCJnzxoOCw8gCFcXMgAod130IkA&amp;url=http://periodicoelnacional.mx/?p=25443&amp;psig=AFQjCNFZALpGBpGRDlvy3-mX9X7wR9Hntw&amp;ust=144494829858278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chart" Target="../charts/chart1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slide" Target="slide33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slide" Target="slide33.xm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emf"/><Relationship Id="rId7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emf"/><Relationship Id="rId7" Type="http://schemas.openxmlformats.org/officeDocument/2006/relationships/image" Target="../media/image1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1128713"/>
            <a:ext cx="7772400" cy="1470025"/>
          </a:xfrm>
          <a:ln>
            <a:miter lim="800000"/>
            <a:headEnd/>
            <a:tailEnd/>
          </a:ln>
          <a:extLst/>
        </p:spPr>
        <p:txBody>
          <a:bodyPr lIns="45720" tIns="0" rIns="45720" bIns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000" b="1" kern="12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  <a:t/>
            </a:r>
            <a:br>
              <a:rPr lang="es-MX" sz="4000" b="1" kern="12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</a:rPr>
            </a:br>
            <a:endParaRPr lang="es-ES" sz="4000" b="1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899828" y="980728"/>
            <a:ext cx="72728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3200" b="1" dirty="0" smtClean="0">
                <a:solidFill>
                  <a:srgbClr val="006699"/>
                </a:solidFill>
                <a:latin typeface="Cambria" pitchFamily="18" charset="0"/>
                <a:cs typeface="Arial" charset="0"/>
              </a:rPr>
              <a:t>EXPECTATIVAS DE LAS ESPECIALIDADES MEDICAS </a:t>
            </a:r>
            <a:endParaRPr lang="es-ES" sz="3200" b="1" dirty="0">
              <a:solidFill>
                <a:srgbClr val="006699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1259632" y="3034695"/>
            <a:ext cx="6553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ACTUALIDADES Y PRESPECTIVAS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CONGRESO INTERNACIONAL DE EDUCACION MEDICA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CANCUM  2016  </a:t>
            </a:r>
            <a:endParaRPr lang="es-ES" sz="32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COORDINACIÓN DE CARRERA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69742"/>
            <a:ext cx="1152128" cy="11583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752850" y="2305050"/>
            <a:ext cx="2438400" cy="33528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/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1187450" y="692150"/>
            <a:ext cx="6769100" cy="1066800"/>
            <a:chOff x="1920" y="482"/>
            <a:chExt cx="3665" cy="672"/>
          </a:xfrm>
        </p:grpSpPr>
        <p:sp>
          <p:nvSpPr>
            <p:cNvPr id="23616" name="AutoShape 4"/>
            <p:cNvSpPr>
              <a:spLocks noChangeArrowheads="1"/>
            </p:cNvSpPr>
            <p:nvPr/>
          </p:nvSpPr>
          <p:spPr bwMode="auto">
            <a:xfrm>
              <a:off x="2844" y="722"/>
              <a:ext cx="1825" cy="232"/>
            </a:xfrm>
            <a:prstGeom prst="roundRect">
              <a:avLst>
                <a:gd name="adj" fmla="val 16667"/>
              </a:avLst>
            </a:prstGeom>
            <a:solidFill>
              <a:srgbClr val="000099"/>
            </a:solidFill>
            <a:ln w="5715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3617" name="Rectangle 5"/>
            <p:cNvSpPr>
              <a:spLocks noChangeArrowheads="1"/>
            </p:cNvSpPr>
            <p:nvPr/>
          </p:nvSpPr>
          <p:spPr bwMode="auto">
            <a:xfrm>
              <a:off x="1920" y="482"/>
              <a:ext cx="3665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s-MX" sz="2000" b="1">
                  <a:solidFill>
                    <a:srgbClr val="002D86"/>
                  </a:solidFill>
                  <a:latin typeface="Arial Unicode MS" charset="0"/>
                </a:rPr>
                <a:t>Escenario tendencial simple de la mortalidad por </a:t>
              </a:r>
            </a:p>
            <a:p>
              <a:pPr algn="ctr" eaLnBrk="1" hangingPunct="1"/>
              <a:r>
                <a:rPr lang="es-MX" b="1" u="sng">
                  <a:solidFill>
                    <a:srgbClr val="FFFF99"/>
                  </a:solidFill>
                  <a:latin typeface="Arial Unicode MS" charset="0"/>
                </a:rPr>
                <a:t>cerebro-vascular</a:t>
              </a:r>
              <a:r>
                <a:rPr lang="es-MX" b="1">
                  <a:solidFill>
                    <a:srgbClr val="FFFF99"/>
                  </a:solidFill>
                  <a:latin typeface="Arial Unicode MS" charset="0"/>
                </a:rPr>
                <a:t> </a:t>
              </a:r>
            </a:p>
            <a:p>
              <a:pPr algn="ctr" eaLnBrk="1" hangingPunct="1"/>
              <a:r>
                <a:rPr lang="es-MX" sz="2000" b="1">
                  <a:solidFill>
                    <a:srgbClr val="002D86"/>
                  </a:solidFill>
                  <a:latin typeface="Arial Unicode MS" charset="0"/>
                </a:rPr>
                <a:t>por su comportamiento en la década de los 90’s.</a:t>
              </a:r>
              <a:endParaRPr lang="es-ES" sz="2000" b="1">
                <a:solidFill>
                  <a:srgbClr val="002D86"/>
                </a:solidFill>
                <a:latin typeface="Arial Unicode MS" charset="0"/>
              </a:endParaRPr>
            </a:p>
          </p:txBody>
        </p:sp>
      </p:grp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-47625" y="6508750"/>
            <a:ext cx="6600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MX" sz="1200" b="1">
                <a:solidFill>
                  <a:srgbClr val="000099"/>
                </a:solidFill>
                <a:latin typeface="Arial" charset="0"/>
              </a:rPr>
              <a:t>Fuente: II Informe de Gobierno 2002. Estimaciones Coordinación de Asesores de la SIC. </a:t>
            </a:r>
            <a:endParaRPr lang="es-ES" sz="1200" b="1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6873875" y="2338388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2000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6873875" y="275907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2050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7718425" y="2338388"/>
            <a:ext cx="620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MX" sz="1600" b="1">
                <a:solidFill>
                  <a:srgbClr val="010199"/>
                </a:solidFill>
                <a:latin typeface="AvantGarde Bk BT" charset="0"/>
              </a:rPr>
              <a:t>25,432</a:t>
            </a:r>
            <a:endParaRPr lang="es-ES" sz="1600" b="1">
              <a:solidFill>
                <a:srgbClr val="010199"/>
              </a:solidFill>
              <a:latin typeface="AvantGarde Bk BT" charset="0"/>
            </a:endParaRP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7439025" y="2339975"/>
            <a:ext cx="119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MX" sz="1600" b="1">
                <a:solidFill>
                  <a:srgbClr val="000099"/>
                </a:solidFill>
                <a:latin typeface="AvantGarde Bk BT" charset="0"/>
              </a:rPr>
              <a:t>=</a:t>
            </a:r>
            <a:endParaRPr lang="es-ES" sz="1600" b="1">
              <a:solidFill>
                <a:srgbClr val="000099"/>
              </a:solidFill>
              <a:latin typeface="AvantGarde Bk BT" charset="0"/>
            </a:endParaRPr>
          </a:p>
        </p:txBody>
      </p:sp>
      <p:sp>
        <p:nvSpPr>
          <p:cNvPr id="23561" name="Rectangle 11"/>
          <p:cNvSpPr>
            <a:spLocks noChangeArrowheads="1"/>
          </p:cNvSpPr>
          <p:nvPr/>
        </p:nvSpPr>
        <p:spPr bwMode="auto">
          <a:xfrm>
            <a:off x="7718425" y="2752725"/>
            <a:ext cx="620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MX" sz="1600" b="1">
                <a:solidFill>
                  <a:srgbClr val="010199"/>
                </a:solidFill>
                <a:latin typeface="AvantGarde Bk BT" charset="0"/>
              </a:rPr>
              <a:t>50,418</a:t>
            </a:r>
            <a:endParaRPr lang="es-ES" sz="1600" b="1">
              <a:solidFill>
                <a:srgbClr val="010199"/>
              </a:solidFill>
              <a:latin typeface="AvantGarde Bk BT" charset="0"/>
            </a:endParaRP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7439025" y="2754313"/>
            <a:ext cx="119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Old Face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MX" sz="1600" b="1">
                <a:solidFill>
                  <a:srgbClr val="000099"/>
                </a:solidFill>
                <a:latin typeface="AvantGarde Bk BT" charset="0"/>
              </a:rPr>
              <a:t>=</a:t>
            </a:r>
            <a:endParaRPr lang="es-ES" sz="1600" b="1">
              <a:solidFill>
                <a:srgbClr val="000099"/>
              </a:solidFill>
              <a:latin typeface="AvantGarde Bk BT" charset="0"/>
            </a:endParaRPr>
          </a:p>
        </p:txBody>
      </p:sp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6761163" y="3160713"/>
            <a:ext cx="2068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MX" sz="2000" b="1">
                <a:solidFill>
                  <a:srgbClr val="010199"/>
                </a:solidFill>
                <a:latin typeface="AvantGarde Bk BT" charset="0"/>
              </a:rPr>
              <a:t>1.9</a:t>
            </a:r>
            <a:r>
              <a:rPr lang="es-MX" sz="1600" b="1">
                <a:solidFill>
                  <a:srgbClr val="010199"/>
                </a:solidFill>
                <a:latin typeface="AvantGarde Bk BT" charset="0"/>
              </a:rPr>
              <a:t> </a:t>
            </a:r>
            <a:r>
              <a:rPr lang="es-MX" sz="1600" b="1">
                <a:solidFill>
                  <a:srgbClr val="000099"/>
                </a:solidFill>
                <a:latin typeface="AvantGarde Bk BT" charset="0"/>
              </a:rPr>
              <a:t>veces más casos</a:t>
            </a:r>
            <a:endParaRPr lang="es-ES" sz="1600" b="1">
              <a:solidFill>
                <a:srgbClr val="000099"/>
              </a:solidFill>
              <a:latin typeface="AvantGarde Bk BT" charset="0"/>
            </a:endParaRPr>
          </a:p>
        </p:txBody>
      </p:sp>
      <p:sp>
        <p:nvSpPr>
          <p:cNvPr id="23564" name="Freeform 14"/>
          <p:cNvSpPr>
            <a:spLocks/>
          </p:cNvSpPr>
          <p:nvPr/>
        </p:nvSpPr>
        <p:spPr bwMode="auto">
          <a:xfrm>
            <a:off x="1470025" y="4178300"/>
            <a:ext cx="949325" cy="346075"/>
          </a:xfrm>
          <a:custGeom>
            <a:avLst/>
            <a:gdLst>
              <a:gd name="T0" fmla="*/ 0 w 598"/>
              <a:gd name="T1" fmla="*/ 2147483647 h 218"/>
              <a:gd name="T2" fmla="*/ 2147483647 w 598"/>
              <a:gd name="T3" fmla="*/ 2147483647 h 218"/>
              <a:gd name="T4" fmla="*/ 2147483647 w 598"/>
              <a:gd name="T5" fmla="*/ 2147483647 h 218"/>
              <a:gd name="T6" fmla="*/ 2147483647 w 598"/>
              <a:gd name="T7" fmla="*/ 2147483647 h 218"/>
              <a:gd name="T8" fmla="*/ 2147483647 w 598"/>
              <a:gd name="T9" fmla="*/ 2147483647 h 218"/>
              <a:gd name="T10" fmla="*/ 2147483647 w 598"/>
              <a:gd name="T11" fmla="*/ 2147483647 h 218"/>
              <a:gd name="T12" fmla="*/ 2147483647 w 598"/>
              <a:gd name="T13" fmla="*/ 2147483647 h 218"/>
              <a:gd name="T14" fmla="*/ 2147483647 w 598"/>
              <a:gd name="T15" fmla="*/ 2147483647 h 218"/>
              <a:gd name="T16" fmla="*/ 2147483647 w 598"/>
              <a:gd name="T17" fmla="*/ 2147483647 h 218"/>
              <a:gd name="T18" fmla="*/ 2147483647 w 598"/>
              <a:gd name="T19" fmla="*/ 0 h 218"/>
              <a:gd name="T20" fmla="*/ 2147483647 w 598"/>
              <a:gd name="T21" fmla="*/ 2147483647 h 218"/>
              <a:gd name="T22" fmla="*/ 2147483647 w 598"/>
              <a:gd name="T23" fmla="*/ 2147483647 h 218"/>
              <a:gd name="T24" fmla="*/ 2147483647 w 598"/>
              <a:gd name="T25" fmla="*/ 2147483647 h 2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98"/>
              <a:gd name="T40" fmla="*/ 0 h 218"/>
              <a:gd name="T41" fmla="*/ 598 w 598"/>
              <a:gd name="T42" fmla="*/ 218 h 2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98" h="218">
                <a:moveTo>
                  <a:pt x="0" y="218"/>
                </a:moveTo>
                <a:lnTo>
                  <a:pt x="50" y="182"/>
                </a:lnTo>
                <a:lnTo>
                  <a:pt x="98" y="154"/>
                </a:lnTo>
                <a:lnTo>
                  <a:pt x="152" y="150"/>
                </a:lnTo>
                <a:lnTo>
                  <a:pt x="198" y="114"/>
                </a:lnTo>
                <a:lnTo>
                  <a:pt x="246" y="88"/>
                </a:lnTo>
                <a:lnTo>
                  <a:pt x="296" y="56"/>
                </a:lnTo>
                <a:lnTo>
                  <a:pt x="350" y="40"/>
                </a:lnTo>
                <a:lnTo>
                  <a:pt x="398" y="28"/>
                </a:lnTo>
                <a:lnTo>
                  <a:pt x="448" y="0"/>
                </a:lnTo>
                <a:lnTo>
                  <a:pt x="494" y="20"/>
                </a:lnTo>
                <a:lnTo>
                  <a:pt x="542" y="26"/>
                </a:lnTo>
                <a:lnTo>
                  <a:pt x="598" y="16"/>
                </a:ln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>
            <a:off x="1449388" y="5091113"/>
            <a:ext cx="4695825" cy="1587"/>
          </a:xfrm>
          <a:prstGeom prst="line">
            <a:avLst/>
          </a:prstGeom>
          <a:noFill/>
          <a:ln w="0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66" name="Line 16"/>
          <p:cNvSpPr>
            <a:spLocks noChangeShapeType="1"/>
          </p:cNvSpPr>
          <p:nvPr/>
        </p:nvSpPr>
        <p:spPr bwMode="auto">
          <a:xfrm>
            <a:off x="1449388" y="4529138"/>
            <a:ext cx="4695825" cy="1587"/>
          </a:xfrm>
          <a:prstGeom prst="line">
            <a:avLst/>
          </a:prstGeom>
          <a:noFill/>
          <a:ln w="0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67" name="Line 17"/>
          <p:cNvSpPr>
            <a:spLocks noChangeShapeType="1"/>
          </p:cNvSpPr>
          <p:nvPr/>
        </p:nvSpPr>
        <p:spPr bwMode="auto">
          <a:xfrm>
            <a:off x="1449388" y="3975100"/>
            <a:ext cx="4695825" cy="1588"/>
          </a:xfrm>
          <a:prstGeom prst="line">
            <a:avLst/>
          </a:prstGeom>
          <a:noFill/>
          <a:ln w="0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68" name="Line 18"/>
          <p:cNvSpPr>
            <a:spLocks noChangeShapeType="1"/>
          </p:cNvSpPr>
          <p:nvPr/>
        </p:nvSpPr>
        <p:spPr bwMode="auto">
          <a:xfrm>
            <a:off x="1449388" y="3421063"/>
            <a:ext cx="4695825" cy="1587"/>
          </a:xfrm>
          <a:prstGeom prst="line">
            <a:avLst/>
          </a:prstGeom>
          <a:noFill/>
          <a:ln w="0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69" name="Line 19"/>
          <p:cNvSpPr>
            <a:spLocks noChangeShapeType="1"/>
          </p:cNvSpPr>
          <p:nvPr/>
        </p:nvSpPr>
        <p:spPr bwMode="auto">
          <a:xfrm>
            <a:off x="1449388" y="2857500"/>
            <a:ext cx="4695825" cy="1588"/>
          </a:xfrm>
          <a:prstGeom prst="line">
            <a:avLst/>
          </a:prstGeom>
          <a:noFill/>
          <a:ln w="0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70" name="Rectangle 20"/>
          <p:cNvSpPr>
            <a:spLocks noChangeArrowheads="1"/>
          </p:cNvSpPr>
          <p:nvPr/>
        </p:nvSpPr>
        <p:spPr bwMode="auto">
          <a:xfrm>
            <a:off x="1449388" y="2303463"/>
            <a:ext cx="4695825" cy="33416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3571" name="Line 21"/>
          <p:cNvSpPr>
            <a:spLocks noChangeShapeType="1"/>
          </p:cNvSpPr>
          <p:nvPr/>
        </p:nvSpPr>
        <p:spPr bwMode="auto">
          <a:xfrm>
            <a:off x="1392238" y="4529138"/>
            <a:ext cx="57150" cy="1587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72" name="Freeform 22"/>
          <p:cNvSpPr>
            <a:spLocks/>
          </p:cNvSpPr>
          <p:nvPr/>
        </p:nvSpPr>
        <p:spPr bwMode="auto">
          <a:xfrm>
            <a:off x="1420813" y="4468813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3" name="Freeform 23"/>
          <p:cNvSpPr>
            <a:spLocks/>
          </p:cNvSpPr>
          <p:nvPr/>
        </p:nvSpPr>
        <p:spPr bwMode="auto">
          <a:xfrm>
            <a:off x="1497013" y="4411663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4" name="Freeform 24"/>
          <p:cNvSpPr>
            <a:spLocks/>
          </p:cNvSpPr>
          <p:nvPr/>
        </p:nvSpPr>
        <p:spPr bwMode="auto">
          <a:xfrm>
            <a:off x="1573213" y="4370388"/>
            <a:ext cx="104775" cy="111125"/>
          </a:xfrm>
          <a:custGeom>
            <a:avLst/>
            <a:gdLst>
              <a:gd name="T0" fmla="*/ 2147483647 w 36"/>
              <a:gd name="T1" fmla="*/ 0 h 37"/>
              <a:gd name="T2" fmla="*/ 2147483647 w 36"/>
              <a:gd name="T3" fmla="*/ 2147483647 h 37"/>
              <a:gd name="T4" fmla="*/ 2147483647 w 36"/>
              <a:gd name="T5" fmla="*/ 2147483647 h 37"/>
              <a:gd name="T6" fmla="*/ 0 w 36"/>
              <a:gd name="T7" fmla="*/ 2147483647 h 37"/>
              <a:gd name="T8" fmla="*/ 2147483647 w 36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7"/>
              <a:gd name="T17" fmla="*/ 36 w 36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7">
                <a:moveTo>
                  <a:pt x="18" y="0"/>
                </a:moveTo>
                <a:lnTo>
                  <a:pt x="36" y="18"/>
                </a:lnTo>
                <a:lnTo>
                  <a:pt x="18" y="37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5" name="Freeform 25"/>
          <p:cNvSpPr>
            <a:spLocks/>
          </p:cNvSpPr>
          <p:nvPr/>
        </p:nvSpPr>
        <p:spPr bwMode="auto">
          <a:xfrm>
            <a:off x="1658938" y="4360863"/>
            <a:ext cx="104775" cy="111125"/>
          </a:xfrm>
          <a:custGeom>
            <a:avLst/>
            <a:gdLst>
              <a:gd name="T0" fmla="*/ 2147483647 w 36"/>
              <a:gd name="T1" fmla="*/ 0 h 37"/>
              <a:gd name="T2" fmla="*/ 2147483647 w 36"/>
              <a:gd name="T3" fmla="*/ 2147483647 h 37"/>
              <a:gd name="T4" fmla="*/ 2147483647 w 36"/>
              <a:gd name="T5" fmla="*/ 2147483647 h 37"/>
              <a:gd name="T6" fmla="*/ 0 w 36"/>
              <a:gd name="T7" fmla="*/ 2147483647 h 37"/>
              <a:gd name="T8" fmla="*/ 2147483647 w 36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7"/>
              <a:gd name="T17" fmla="*/ 36 w 36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7">
                <a:moveTo>
                  <a:pt x="18" y="0"/>
                </a:moveTo>
                <a:lnTo>
                  <a:pt x="36" y="18"/>
                </a:lnTo>
                <a:lnTo>
                  <a:pt x="18" y="37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6" name="Freeform 26"/>
          <p:cNvSpPr>
            <a:spLocks/>
          </p:cNvSpPr>
          <p:nvPr/>
        </p:nvSpPr>
        <p:spPr bwMode="auto">
          <a:xfrm>
            <a:off x="1735138" y="430530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7" name="Freeform 27"/>
          <p:cNvSpPr>
            <a:spLocks/>
          </p:cNvSpPr>
          <p:nvPr/>
        </p:nvSpPr>
        <p:spPr bwMode="auto">
          <a:xfrm>
            <a:off x="1811338" y="426720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8" name="Freeform 28"/>
          <p:cNvSpPr>
            <a:spLocks/>
          </p:cNvSpPr>
          <p:nvPr/>
        </p:nvSpPr>
        <p:spPr bwMode="auto">
          <a:xfrm>
            <a:off x="1887538" y="421005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79" name="Freeform 29"/>
          <p:cNvSpPr>
            <a:spLocks/>
          </p:cNvSpPr>
          <p:nvPr/>
        </p:nvSpPr>
        <p:spPr bwMode="auto">
          <a:xfrm>
            <a:off x="1973263" y="419100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80" name="Freeform 30"/>
          <p:cNvSpPr>
            <a:spLocks/>
          </p:cNvSpPr>
          <p:nvPr/>
        </p:nvSpPr>
        <p:spPr bwMode="auto">
          <a:xfrm>
            <a:off x="2049463" y="417195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81" name="Freeform 31"/>
          <p:cNvSpPr>
            <a:spLocks/>
          </p:cNvSpPr>
          <p:nvPr/>
        </p:nvSpPr>
        <p:spPr bwMode="auto">
          <a:xfrm>
            <a:off x="2125663" y="4124325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82" name="Freeform 32"/>
          <p:cNvSpPr>
            <a:spLocks/>
          </p:cNvSpPr>
          <p:nvPr/>
        </p:nvSpPr>
        <p:spPr bwMode="auto">
          <a:xfrm>
            <a:off x="2201863" y="415290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83" name="Freeform 33"/>
          <p:cNvSpPr>
            <a:spLocks/>
          </p:cNvSpPr>
          <p:nvPr/>
        </p:nvSpPr>
        <p:spPr bwMode="auto">
          <a:xfrm>
            <a:off x="2278063" y="4162425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584" name="Rectangle 34"/>
          <p:cNvSpPr>
            <a:spLocks noChangeArrowheads="1"/>
          </p:cNvSpPr>
          <p:nvPr/>
        </p:nvSpPr>
        <p:spPr bwMode="auto">
          <a:xfrm>
            <a:off x="1239838" y="5540375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</a:t>
            </a:r>
          </a:p>
        </p:txBody>
      </p:sp>
      <p:sp>
        <p:nvSpPr>
          <p:cNvPr id="23585" name="Rectangle 35"/>
          <p:cNvSpPr>
            <a:spLocks noChangeArrowheads="1"/>
          </p:cNvSpPr>
          <p:nvPr/>
        </p:nvSpPr>
        <p:spPr bwMode="auto">
          <a:xfrm>
            <a:off x="860425" y="4986338"/>
            <a:ext cx="463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10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86" name="Rectangle 36"/>
          <p:cNvSpPr>
            <a:spLocks noChangeArrowheads="1"/>
          </p:cNvSpPr>
          <p:nvPr/>
        </p:nvSpPr>
        <p:spPr bwMode="auto">
          <a:xfrm>
            <a:off x="860425" y="4422775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20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87" name="Rectangle 37"/>
          <p:cNvSpPr>
            <a:spLocks noChangeArrowheads="1"/>
          </p:cNvSpPr>
          <p:nvPr/>
        </p:nvSpPr>
        <p:spPr bwMode="auto">
          <a:xfrm>
            <a:off x="860425" y="3870325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30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88" name="Rectangle 38"/>
          <p:cNvSpPr>
            <a:spLocks noChangeArrowheads="1"/>
          </p:cNvSpPr>
          <p:nvPr/>
        </p:nvSpPr>
        <p:spPr bwMode="auto">
          <a:xfrm>
            <a:off x="860425" y="3316288"/>
            <a:ext cx="463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40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89" name="Rectangle 39"/>
          <p:cNvSpPr>
            <a:spLocks noChangeArrowheads="1"/>
          </p:cNvSpPr>
          <p:nvPr/>
        </p:nvSpPr>
        <p:spPr bwMode="auto">
          <a:xfrm>
            <a:off x="860425" y="2752725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50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90" name="Rectangle 40"/>
          <p:cNvSpPr>
            <a:spLocks noChangeArrowheads="1"/>
          </p:cNvSpPr>
          <p:nvPr/>
        </p:nvSpPr>
        <p:spPr bwMode="auto">
          <a:xfrm>
            <a:off x="860425" y="2198688"/>
            <a:ext cx="463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60</a:t>
            </a:r>
            <a:r>
              <a:rPr lang="es-MX" sz="1200" b="1">
                <a:solidFill>
                  <a:srgbClr val="000099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99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3591" name="Rectangle 41"/>
          <p:cNvSpPr>
            <a:spLocks noChangeArrowheads="1"/>
          </p:cNvSpPr>
          <p:nvPr/>
        </p:nvSpPr>
        <p:spPr bwMode="auto">
          <a:xfrm>
            <a:off x="1196975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1990</a:t>
            </a:r>
          </a:p>
        </p:txBody>
      </p:sp>
      <p:sp>
        <p:nvSpPr>
          <p:cNvPr id="23592" name="Rectangle 42"/>
          <p:cNvSpPr>
            <a:spLocks noChangeArrowheads="1"/>
          </p:cNvSpPr>
          <p:nvPr/>
        </p:nvSpPr>
        <p:spPr bwMode="auto">
          <a:xfrm>
            <a:off x="1978025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2000</a:t>
            </a:r>
          </a:p>
        </p:txBody>
      </p:sp>
      <p:sp>
        <p:nvSpPr>
          <p:cNvPr id="23593" name="Rectangle 43"/>
          <p:cNvSpPr>
            <a:spLocks noChangeArrowheads="1"/>
          </p:cNvSpPr>
          <p:nvPr/>
        </p:nvSpPr>
        <p:spPr bwMode="auto">
          <a:xfrm>
            <a:off x="2759075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2010</a:t>
            </a:r>
          </a:p>
        </p:txBody>
      </p:sp>
      <p:sp>
        <p:nvSpPr>
          <p:cNvPr id="23594" name="Rectangle 44"/>
          <p:cNvSpPr>
            <a:spLocks noChangeArrowheads="1"/>
          </p:cNvSpPr>
          <p:nvPr/>
        </p:nvSpPr>
        <p:spPr bwMode="auto">
          <a:xfrm>
            <a:off x="3540125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2020</a:t>
            </a:r>
          </a:p>
        </p:txBody>
      </p:sp>
      <p:sp>
        <p:nvSpPr>
          <p:cNvPr id="23595" name="Rectangle 45"/>
          <p:cNvSpPr>
            <a:spLocks noChangeArrowheads="1"/>
          </p:cNvSpPr>
          <p:nvPr/>
        </p:nvSpPr>
        <p:spPr bwMode="auto">
          <a:xfrm>
            <a:off x="4330700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2030</a:t>
            </a:r>
          </a:p>
        </p:txBody>
      </p:sp>
      <p:sp>
        <p:nvSpPr>
          <p:cNvPr id="23596" name="Rectangle 46"/>
          <p:cNvSpPr>
            <a:spLocks noChangeArrowheads="1"/>
          </p:cNvSpPr>
          <p:nvPr/>
        </p:nvSpPr>
        <p:spPr bwMode="auto">
          <a:xfrm>
            <a:off x="5111750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2040</a:t>
            </a:r>
          </a:p>
        </p:txBody>
      </p:sp>
      <p:sp>
        <p:nvSpPr>
          <p:cNvPr id="23597" name="Rectangle 47"/>
          <p:cNvSpPr>
            <a:spLocks noChangeArrowheads="1"/>
          </p:cNvSpPr>
          <p:nvPr/>
        </p:nvSpPr>
        <p:spPr bwMode="auto">
          <a:xfrm>
            <a:off x="5892800" y="5749925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99"/>
                </a:solidFill>
                <a:latin typeface="AvantGarde Bk BT" charset="0"/>
              </a:rPr>
              <a:t>2050</a:t>
            </a:r>
          </a:p>
        </p:txBody>
      </p:sp>
      <p:sp>
        <p:nvSpPr>
          <p:cNvPr id="23598" name="Rectangle 48"/>
          <p:cNvSpPr>
            <a:spLocks noChangeArrowheads="1"/>
          </p:cNvSpPr>
          <p:nvPr/>
        </p:nvSpPr>
        <p:spPr bwMode="auto">
          <a:xfrm>
            <a:off x="666750" y="1785938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s-MX" sz="2000" b="1">
                <a:solidFill>
                  <a:srgbClr val="000099"/>
                </a:solidFill>
                <a:latin typeface="Arial Unicode MS" charset="0"/>
              </a:rPr>
              <a:t>casos</a:t>
            </a:r>
            <a:endParaRPr lang="es-ES" sz="2000" b="1">
              <a:solidFill>
                <a:srgbClr val="000099"/>
              </a:solidFill>
              <a:latin typeface="Arial Unicode MS" charset="0"/>
            </a:endParaRPr>
          </a:p>
        </p:txBody>
      </p:sp>
      <p:sp>
        <p:nvSpPr>
          <p:cNvPr id="23599" name="Line 49"/>
          <p:cNvSpPr>
            <a:spLocks noChangeShapeType="1"/>
          </p:cNvSpPr>
          <p:nvPr/>
        </p:nvSpPr>
        <p:spPr bwMode="auto">
          <a:xfrm flipV="1">
            <a:off x="2238375" y="2308225"/>
            <a:ext cx="0" cy="3340100"/>
          </a:xfrm>
          <a:prstGeom prst="line">
            <a:avLst/>
          </a:prstGeom>
          <a:noFill/>
          <a:ln w="9525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600" name="Line 50"/>
          <p:cNvSpPr>
            <a:spLocks noChangeShapeType="1"/>
          </p:cNvSpPr>
          <p:nvPr/>
        </p:nvSpPr>
        <p:spPr bwMode="auto">
          <a:xfrm flipV="1">
            <a:off x="3014663" y="2308225"/>
            <a:ext cx="0" cy="3340100"/>
          </a:xfrm>
          <a:prstGeom prst="line">
            <a:avLst/>
          </a:prstGeom>
          <a:noFill/>
          <a:ln w="9525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601" name="Line 51"/>
          <p:cNvSpPr>
            <a:spLocks noChangeShapeType="1"/>
          </p:cNvSpPr>
          <p:nvPr/>
        </p:nvSpPr>
        <p:spPr bwMode="auto">
          <a:xfrm flipV="1">
            <a:off x="3784600" y="2308225"/>
            <a:ext cx="0" cy="3340100"/>
          </a:xfrm>
          <a:prstGeom prst="line">
            <a:avLst/>
          </a:prstGeom>
          <a:noFill/>
          <a:ln w="9525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602" name="Line 52"/>
          <p:cNvSpPr>
            <a:spLocks noChangeShapeType="1"/>
          </p:cNvSpPr>
          <p:nvPr/>
        </p:nvSpPr>
        <p:spPr bwMode="auto">
          <a:xfrm flipV="1">
            <a:off x="4579938" y="2308225"/>
            <a:ext cx="0" cy="3340100"/>
          </a:xfrm>
          <a:prstGeom prst="line">
            <a:avLst/>
          </a:prstGeom>
          <a:noFill/>
          <a:ln w="9525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603" name="Line 53"/>
          <p:cNvSpPr>
            <a:spLocks noChangeShapeType="1"/>
          </p:cNvSpPr>
          <p:nvPr/>
        </p:nvSpPr>
        <p:spPr bwMode="auto">
          <a:xfrm flipV="1">
            <a:off x="5368925" y="2308225"/>
            <a:ext cx="0" cy="3340100"/>
          </a:xfrm>
          <a:prstGeom prst="line">
            <a:avLst/>
          </a:prstGeom>
          <a:noFill/>
          <a:ln w="9525">
            <a:solidFill>
              <a:srgbClr val="66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604" name="Freeform 54"/>
          <p:cNvSpPr>
            <a:spLocks/>
          </p:cNvSpPr>
          <p:nvPr/>
        </p:nvSpPr>
        <p:spPr bwMode="auto">
          <a:xfrm>
            <a:off x="2413000" y="2813050"/>
            <a:ext cx="3733800" cy="1403350"/>
          </a:xfrm>
          <a:custGeom>
            <a:avLst/>
            <a:gdLst>
              <a:gd name="T0" fmla="*/ 0 w 2352"/>
              <a:gd name="T1" fmla="*/ 2147483647 h 884"/>
              <a:gd name="T2" fmla="*/ 2147483647 w 2352"/>
              <a:gd name="T3" fmla="*/ 2147483647 h 884"/>
              <a:gd name="T4" fmla="*/ 2147483647 w 2352"/>
              <a:gd name="T5" fmla="*/ 2147483647 h 884"/>
              <a:gd name="T6" fmla="*/ 2147483647 w 2352"/>
              <a:gd name="T7" fmla="*/ 2147483647 h 884"/>
              <a:gd name="T8" fmla="*/ 2147483647 w 2352"/>
              <a:gd name="T9" fmla="*/ 2147483647 h 884"/>
              <a:gd name="T10" fmla="*/ 2147483647 w 2352"/>
              <a:gd name="T11" fmla="*/ 2147483647 h 884"/>
              <a:gd name="T12" fmla="*/ 2147483647 w 2352"/>
              <a:gd name="T13" fmla="*/ 2147483647 h 884"/>
              <a:gd name="T14" fmla="*/ 2147483647 w 2352"/>
              <a:gd name="T15" fmla="*/ 2147483647 h 884"/>
              <a:gd name="T16" fmla="*/ 2147483647 w 2352"/>
              <a:gd name="T17" fmla="*/ 2147483647 h 884"/>
              <a:gd name="T18" fmla="*/ 2147483647 w 2352"/>
              <a:gd name="T19" fmla="*/ 2147483647 h 884"/>
              <a:gd name="T20" fmla="*/ 2147483647 w 2352"/>
              <a:gd name="T21" fmla="*/ 0 h 8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2"/>
              <a:gd name="T34" fmla="*/ 0 h 884"/>
              <a:gd name="T35" fmla="*/ 2352 w 2352"/>
              <a:gd name="T36" fmla="*/ 884 h 8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2" h="884">
                <a:moveTo>
                  <a:pt x="0" y="884"/>
                </a:moveTo>
                <a:lnTo>
                  <a:pt x="144" y="788"/>
                </a:lnTo>
                <a:lnTo>
                  <a:pt x="388" y="700"/>
                </a:lnTo>
                <a:lnTo>
                  <a:pt x="636" y="616"/>
                </a:lnTo>
                <a:lnTo>
                  <a:pt x="888" y="524"/>
                </a:lnTo>
                <a:lnTo>
                  <a:pt x="1136" y="440"/>
                </a:lnTo>
                <a:lnTo>
                  <a:pt x="1384" y="344"/>
                </a:lnTo>
                <a:lnTo>
                  <a:pt x="1628" y="268"/>
                </a:lnTo>
                <a:lnTo>
                  <a:pt x="1868" y="176"/>
                </a:lnTo>
                <a:lnTo>
                  <a:pt x="2120" y="88"/>
                </a:lnTo>
                <a:lnTo>
                  <a:pt x="2352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3605" name="Oval 55"/>
          <p:cNvSpPr>
            <a:spLocks noChangeArrowheads="1"/>
          </p:cNvSpPr>
          <p:nvPr/>
        </p:nvSpPr>
        <p:spPr bwMode="auto">
          <a:xfrm>
            <a:off x="4122738" y="3487738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06" name="Oval 56"/>
          <p:cNvSpPr>
            <a:spLocks noChangeArrowheads="1"/>
          </p:cNvSpPr>
          <p:nvPr/>
        </p:nvSpPr>
        <p:spPr bwMode="auto">
          <a:xfrm>
            <a:off x="4535488" y="332581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07" name="Oval 57"/>
          <p:cNvSpPr>
            <a:spLocks noChangeArrowheads="1"/>
          </p:cNvSpPr>
          <p:nvPr/>
        </p:nvSpPr>
        <p:spPr bwMode="auto">
          <a:xfrm>
            <a:off x="4938713" y="319246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08" name="Oval 58"/>
          <p:cNvSpPr>
            <a:spLocks noChangeArrowheads="1"/>
          </p:cNvSpPr>
          <p:nvPr/>
        </p:nvSpPr>
        <p:spPr bwMode="auto">
          <a:xfrm>
            <a:off x="5319713" y="3049588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09" name="Oval 59"/>
          <p:cNvSpPr>
            <a:spLocks noChangeArrowheads="1"/>
          </p:cNvSpPr>
          <p:nvPr/>
        </p:nvSpPr>
        <p:spPr bwMode="auto">
          <a:xfrm>
            <a:off x="5694363" y="291941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10" name="Oval 60"/>
          <p:cNvSpPr>
            <a:spLocks noChangeArrowheads="1"/>
          </p:cNvSpPr>
          <p:nvPr/>
        </p:nvSpPr>
        <p:spPr bwMode="auto">
          <a:xfrm>
            <a:off x="6084888" y="277336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11" name="Oval 61"/>
          <p:cNvSpPr>
            <a:spLocks noChangeArrowheads="1"/>
          </p:cNvSpPr>
          <p:nvPr/>
        </p:nvSpPr>
        <p:spPr bwMode="auto">
          <a:xfrm>
            <a:off x="2967038" y="388461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12" name="Oval 62"/>
          <p:cNvSpPr>
            <a:spLocks noChangeArrowheads="1"/>
          </p:cNvSpPr>
          <p:nvPr/>
        </p:nvSpPr>
        <p:spPr bwMode="auto">
          <a:xfrm>
            <a:off x="3360738" y="3748088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13" name="Oval 63"/>
          <p:cNvSpPr>
            <a:spLocks noChangeArrowheads="1"/>
          </p:cNvSpPr>
          <p:nvPr/>
        </p:nvSpPr>
        <p:spPr bwMode="auto">
          <a:xfrm>
            <a:off x="3738563" y="3614738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3614" name="Freeform 64"/>
          <p:cNvSpPr>
            <a:spLocks/>
          </p:cNvSpPr>
          <p:nvPr/>
        </p:nvSpPr>
        <p:spPr bwMode="auto">
          <a:xfrm>
            <a:off x="2363788" y="4152900"/>
            <a:ext cx="104775" cy="107950"/>
          </a:xfrm>
          <a:custGeom>
            <a:avLst/>
            <a:gdLst>
              <a:gd name="T0" fmla="*/ 2147483647 w 36"/>
              <a:gd name="T1" fmla="*/ 0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0 w 36"/>
              <a:gd name="T7" fmla="*/ 2147483647 h 36"/>
              <a:gd name="T8" fmla="*/ 2147483647 w 36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615" name="Oval 65"/>
          <p:cNvSpPr>
            <a:spLocks noChangeArrowheads="1"/>
          </p:cNvSpPr>
          <p:nvPr/>
        </p:nvSpPr>
        <p:spPr bwMode="auto">
          <a:xfrm>
            <a:off x="2589213" y="4017963"/>
            <a:ext cx="90487" cy="80962"/>
          </a:xfrm>
          <a:prstGeom prst="ellipse">
            <a:avLst/>
          </a:prstGeom>
          <a:solidFill>
            <a:srgbClr val="000099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66" name="Picture 3" descr="SALUD_Firma_RGB_Gr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4712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744913" y="2184400"/>
            <a:ext cx="2982912" cy="3406775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/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6961188" y="2338388"/>
            <a:ext cx="2043112" cy="1127125"/>
            <a:chOff x="4385" y="1473"/>
            <a:chExt cx="1287" cy="710"/>
          </a:xfrm>
        </p:grpSpPr>
        <p:sp>
          <p:nvSpPr>
            <p:cNvPr id="24639" name="Rectangle 4"/>
            <p:cNvSpPr>
              <a:spLocks noChangeArrowheads="1"/>
            </p:cNvSpPr>
            <p:nvPr/>
          </p:nvSpPr>
          <p:spPr bwMode="auto">
            <a:xfrm>
              <a:off x="4456" y="1473"/>
              <a:ext cx="3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2000" b="1">
                  <a:solidFill>
                    <a:srgbClr val="000066"/>
                  </a:solidFill>
                  <a:latin typeface="AvantGarde Bk BT" charset="0"/>
                </a:rPr>
                <a:t>2000</a:t>
              </a:r>
            </a:p>
          </p:txBody>
        </p:sp>
        <p:sp>
          <p:nvSpPr>
            <p:cNvPr id="24640" name="Rectangle 5"/>
            <p:cNvSpPr>
              <a:spLocks noChangeArrowheads="1"/>
            </p:cNvSpPr>
            <p:nvPr/>
          </p:nvSpPr>
          <p:spPr bwMode="auto">
            <a:xfrm>
              <a:off x="4456" y="1738"/>
              <a:ext cx="3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2000" b="1">
                  <a:solidFill>
                    <a:srgbClr val="000066"/>
                  </a:solidFill>
                  <a:latin typeface="AvantGarde Bk BT" charset="0"/>
                </a:rPr>
                <a:t>2050</a:t>
              </a:r>
            </a:p>
          </p:txBody>
        </p:sp>
        <p:sp>
          <p:nvSpPr>
            <p:cNvPr id="24641" name="Rectangle 6"/>
            <p:cNvSpPr>
              <a:spLocks noChangeArrowheads="1"/>
            </p:cNvSpPr>
            <p:nvPr/>
          </p:nvSpPr>
          <p:spPr bwMode="auto">
            <a:xfrm>
              <a:off x="4988" y="1473"/>
              <a:ext cx="51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vantGarde Bk BT" charset="0"/>
                </a:rPr>
                <a:t>67,407</a:t>
              </a:r>
              <a:endParaRPr lang="es-ES" sz="2000" b="1">
                <a:solidFill>
                  <a:srgbClr val="000066"/>
                </a:solidFill>
                <a:latin typeface="AvantGarde Bk BT" charset="0"/>
              </a:endParaRPr>
            </a:p>
          </p:txBody>
        </p:sp>
        <p:sp>
          <p:nvSpPr>
            <p:cNvPr id="24642" name="Text Box 7"/>
            <p:cNvSpPr txBox="1">
              <a:spLocks noChangeArrowheads="1"/>
            </p:cNvSpPr>
            <p:nvPr/>
          </p:nvSpPr>
          <p:spPr bwMode="auto">
            <a:xfrm>
              <a:off x="4844" y="1474"/>
              <a:ext cx="1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vantGarde Bk BT" charset="0"/>
                </a:rPr>
                <a:t>=</a:t>
              </a:r>
              <a:endParaRPr lang="es-ES" sz="2000" b="1">
                <a:solidFill>
                  <a:srgbClr val="000066"/>
                </a:solidFill>
                <a:latin typeface="AvantGarde Bk BT" charset="0"/>
              </a:endParaRPr>
            </a:p>
          </p:txBody>
        </p:sp>
        <p:sp>
          <p:nvSpPr>
            <p:cNvPr id="24643" name="Rectangle 8"/>
            <p:cNvSpPr>
              <a:spLocks noChangeArrowheads="1"/>
            </p:cNvSpPr>
            <p:nvPr/>
          </p:nvSpPr>
          <p:spPr bwMode="auto">
            <a:xfrm>
              <a:off x="4988" y="1734"/>
              <a:ext cx="6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vantGarde Bk BT" charset="0"/>
                </a:rPr>
                <a:t>110,915</a:t>
              </a:r>
              <a:endParaRPr lang="es-ES" sz="2000" b="1">
                <a:solidFill>
                  <a:srgbClr val="000066"/>
                </a:solidFill>
                <a:latin typeface="AvantGarde Bk BT" charset="0"/>
              </a:endParaRPr>
            </a:p>
          </p:txBody>
        </p:sp>
        <p:sp>
          <p:nvSpPr>
            <p:cNvPr id="24644" name="Text Box 9"/>
            <p:cNvSpPr txBox="1">
              <a:spLocks noChangeArrowheads="1"/>
            </p:cNvSpPr>
            <p:nvPr/>
          </p:nvSpPr>
          <p:spPr bwMode="auto">
            <a:xfrm>
              <a:off x="4844" y="1735"/>
              <a:ext cx="1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askerville Old Face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vantGarde Bk BT" charset="0"/>
                </a:rPr>
                <a:t>=</a:t>
              </a:r>
              <a:endParaRPr lang="es-ES" sz="2000" b="1">
                <a:solidFill>
                  <a:srgbClr val="000066"/>
                </a:solidFill>
                <a:latin typeface="AvantGarde Bk BT" charset="0"/>
              </a:endParaRPr>
            </a:p>
          </p:txBody>
        </p:sp>
        <p:sp>
          <p:nvSpPr>
            <p:cNvPr id="24645" name="Rectangle 10"/>
            <p:cNvSpPr>
              <a:spLocks noChangeArrowheads="1"/>
            </p:cNvSpPr>
            <p:nvPr/>
          </p:nvSpPr>
          <p:spPr bwMode="auto">
            <a:xfrm>
              <a:off x="4385" y="1991"/>
              <a:ext cx="12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vantGarde Bk BT" charset="0"/>
                </a:rPr>
                <a:t>1.6</a:t>
              </a:r>
              <a:r>
                <a:rPr lang="es-MX" sz="1600" b="1">
                  <a:solidFill>
                    <a:srgbClr val="000066"/>
                  </a:solidFill>
                  <a:latin typeface="AvantGarde Bk BT" charset="0"/>
                </a:rPr>
                <a:t> veces más casos</a:t>
              </a:r>
              <a:endParaRPr lang="es-ES" sz="1600" b="1">
                <a:solidFill>
                  <a:srgbClr val="000066"/>
                </a:solidFill>
                <a:latin typeface="AvantGarde Bk BT" charset="0"/>
              </a:endParaRPr>
            </a:p>
          </p:txBody>
        </p:sp>
      </p:grpSp>
      <p:grpSp>
        <p:nvGrpSpPr>
          <p:cNvPr id="24580" name="Group 11"/>
          <p:cNvGrpSpPr>
            <a:grpSpLocks/>
          </p:cNvGrpSpPr>
          <p:nvPr/>
        </p:nvGrpSpPr>
        <p:grpSpPr bwMode="auto">
          <a:xfrm>
            <a:off x="608013" y="2408238"/>
            <a:ext cx="6118225" cy="1585912"/>
            <a:chOff x="515" y="1517"/>
            <a:chExt cx="3854" cy="999"/>
          </a:xfrm>
        </p:grpSpPr>
        <p:sp>
          <p:nvSpPr>
            <p:cNvPr id="24614" name="Freeform 12"/>
            <p:cNvSpPr>
              <a:spLocks/>
            </p:cNvSpPr>
            <p:nvPr/>
          </p:nvSpPr>
          <p:spPr bwMode="auto">
            <a:xfrm>
              <a:off x="543" y="2234"/>
              <a:ext cx="782" cy="256"/>
            </a:xfrm>
            <a:custGeom>
              <a:avLst/>
              <a:gdLst>
                <a:gd name="T0" fmla="*/ 0 w 782"/>
                <a:gd name="T1" fmla="*/ 256 h 256"/>
                <a:gd name="T2" fmla="*/ 66 w 782"/>
                <a:gd name="T3" fmla="*/ 246 h 256"/>
                <a:gd name="T4" fmla="*/ 152 w 782"/>
                <a:gd name="T5" fmla="*/ 212 h 256"/>
                <a:gd name="T6" fmla="*/ 214 w 782"/>
                <a:gd name="T7" fmla="*/ 160 h 256"/>
                <a:gd name="T8" fmla="*/ 274 w 782"/>
                <a:gd name="T9" fmla="*/ 122 h 256"/>
                <a:gd name="T10" fmla="*/ 344 w 782"/>
                <a:gd name="T11" fmla="*/ 74 h 256"/>
                <a:gd name="T12" fmla="*/ 402 w 782"/>
                <a:gd name="T13" fmla="*/ 36 h 256"/>
                <a:gd name="T14" fmla="*/ 466 w 782"/>
                <a:gd name="T15" fmla="*/ 0 h 256"/>
                <a:gd name="T16" fmla="*/ 526 w 782"/>
                <a:gd name="T17" fmla="*/ 48 h 256"/>
                <a:gd name="T18" fmla="*/ 592 w 782"/>
                <a:gd name="T19" fmla="*/ 78 h 256"/>
                <a:gd name="T20" fmla="*/ 656 w 782"/>
                <a:gd name="T21" fmla="*/ 84 h 256"/>
                <a:gd name="T22" fmla="*/ 720 w 782"/>
                <a:gd name="T23" fmla="*/ 76 h 256"/>
                <a:gd name="T24" fmla="*/ 782 w 782"/>
                <a:gd name="T25" fmla="*/ 102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2"/>
                <a:gd name="T40" fmla="*/ 0 h 256"/>
                <a:gd name="T41" fmla="*/ 782 w 782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2" h="256">
                  <a:moveTo>
                    <a:pt x="0" y="256"/>
                  </a:moveTo>
                  <a:lnTo>
                    <a:pt x="66" y="246"/>
                  </a:lnTo>
                  <a:lnTo>
                    <a:pt x="152" y="212"/>
                  </a:lnTo>
                  <a:lnTo>
                    <a:pt x="214" y="160"/>
                  </a:lnTo>
                  <a:lnTo>
                    <a:pt x="274" y="122"/>
                  </a:lnTo>
                  <a:lnTo>
                    <a:pt x="344" y="74"/>
                  </a:lnTo>
                  <a:lnTo>
                    <a:pt x="402" y="36"/>
                  </a:lnTo>
                  <a:lnTo>
                    <a:pt x="466" y="0"/>
                  </a:lnTo>
                  <a:lnTo>
                    <a:pt x="526" y="48"/>
                  </a:lnTo>
                  <a:lnTo>
                    <a:pt x="592" y="78"/>
                  </a:lnTo>
                  <a:lnTo>
                    <a:pt x="656" y="84"/>
                  </a:lnTo>
                  <a:lnTo>
                    <a:pt x="720" y="76"/>
                  </a:lnTo>
                  <a:lnTo>
                    <a:pt x="782" y="102"/>
                  </a:lnTo>
                </a:path>
              </a:pathLst>
            </a:cu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4615" name="Freeform 13"/>
            <p:cNvSpPr>
              <a:spLocks/>
            </p:cNvSpPr>
            <p:nvPr/>
          </p:nvSpPr>
          <p:spPr bwMode="auto">
            <a:xfrm>
              <a:off x="515" y="2459"/>
              <a:ext cx="56" cy="57"/>
            </a:xfrm>
            <a:custGeom>
              <a:avLst/>
              <a:gdLst>
                <a:gd name="T0" fmla="*/ 968 w 36"/>
                <a:gd name="T1" fmla="*/ 0 h 36"/>
                <a:gd name="T2" fmla="*/ 1916 w 36"/>
                <a:gd name="T3" fmla="*/ 1156 h 36"/>
                <a:gd name="T4" fmla="*/ 968 w 36"/>
                <a:gd name="T5" fmla="*/ 2251 h 36"/>
                <a:gd name="T6" fmla="*/ 0 w 36"/>
                <a:gd name="T7" fmla="*/ 1156 h 36"/>
                <a:gd name="T8" fmla="*/ 968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16" name="Freeform 14"/>
            <p:cNvSpPr>
              <a:spLocks/>
            </p:cNvSpPr>
            <p:nvPr/>
          </p:nvSpPr>
          <p:spPr bwMode="auto">
            <a:xfrm>
              <a:off x="581" y="2447"/>
              <a:ext cx="56" cy="57"/>
            </a:xfrm>
            <a:custGeom>
              <a:avLst/>
              <a:gdLst>
                <a:gd name="T0" fmla="*/ 968 w 36"/>
                <a:gd name="T1" fmla="*/ 0 h 36"/>
                <a:gd name="T2" fmla="*/ 1916 w 36"/>
                <a:gd name="T3" fmla="*/ 1156 h 36"/>
                <a:gd name="T4" fmla="*/ 968 w 36"/>
                <a:gd name="T5" fmla="*/ 2251 h 36"/>
                <a:gd name="T6" fmla="*/ 0 w 36"/>
                <a:gd name="T7" fmla="*/ 1156 h 36"/>
                <a:gd name="T8" fmla="*/ 968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17" name="Freeform 15"/>
            <p:cNvSpPr>
              <a:spLocks/>
            </p:cNvSpPr>
            <p:nvPr/>
          </p:nvSpPr>
          <p:spPr bwMode="auto">
            <a:xfrm>
              <a:off x="661" y="2416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18" name="Freeform 16"/>
            <p:cNvSpPr>
              <a:spLocks/>
            </p:cNvSpPr>
            <p:nvPr/>
          </p:nvSpPr>
          <p:spPr bwMode="auto">
            <a:xfrm>
              <a:off x="727" y="2362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19" name="Freeform 17"/>
            <p:cNvSpPr>
              <a:spLocks/>
            </p:cNvSpPr>
            <p:nvPr/>
          </p:nvSpPr>
          <p:spPr bwMode="auto">
            <a:xfrm>
              <a:off x="787" y="2326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0" name="Freeform 18"/>
            <p:cNvSpPr>
              <a:spLocks/>
            </p:cNvSpPr>
            <p:nvPr/>
          </p:nvSpPr>
          <p:spPr bwMode="auto">
            <a:xfrm>
              <a:off x="853" y="2278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1" name="Freeform 19"/>
            <p:cNvSpPr>
              <a:spLocks/>
            </p:cNvSpPr>
            <p:nvPr/>
          </p:nvSpPr>
          <p:spPr bwMode="auto">
            <a:xfrm>
              <a:off x="913" y="2242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2" name="Freeform 20"/>
            <p:cNvSpPr>
              <a:spLocks/>
            </p:cNvSpPr>
            <p:nvPr/>
          </p:nvSpPr>
          <p:spPr bwMode="auto">
            <a:xfrm>
              <a:off x="979" y="2200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3" name="Freeform 21"/>
            <p:cNvSpPr>
              <a:spLocks/>
            </p:cNvSpPr>
            <p:nvPr/>
          </p:nvSpPr>
          <p:spPr bwMode="auto">
            <a:xfrm>
              <a:off x="1039" y="2248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4" name="Freeform 22"/>
            <p:cNvSpPr>
              <a:spLocks/>
            </p:cNvSpPr>
            <p:nvPr/>
          </p:nvSpPr>
          <p:spPr bwMode="auto">
            <a:xfrm>
              <a:off x="1105" y="2278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5" name="Freeform 23"/>
            <p:cNvSpPr>
              <a:spLocks/>
            </p:cNvSpPr>
            <p:nvPr/>
          </p:nvSpPr>
          <p:spPr bwMode="auto">
            <a:xfrm>
              <a:off x="1165" y="2284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6" name="Freeform 24"/>
            <p:cNvSpPr>
              <a:spLocks/>
            </p:cNvSpPr>
            <p:nvPr/>
          </p:nvSpPr>
          <p:spPr bwMode="auto">
            <a:xfrm>
              <a:off x="1231" y="2278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627" name="Freeform 25"/>
            <p:cNvSpPr>
              <a:spLocks/>
            </p:cNvSpPr>
            <p:nvPr/>
          </p:nvSpPr>
          <p:spPr bwMode="auto">
            <a:xfrm>
              <a:off x="1321" y="1548"/>
              <a:ext cx="3020" cy="788"/>
            </a:xfrm>
            <a:custGeom>
              <a:avLst/>
              <a:gdLst>
                <a:gd name="T0" fmla="*/ 0 w 3020"/>
                <a:gd name="T1" fmla="*/ 788 h 788"/>
                <a:gd name="T2" fmla="*/ 192 w 3020"/>
                <a:gd name="T3" fmla="*/ 664 h 788"/>
                <a:gd name="T4" fmla="*/ 500 w 3020"/>
                <a:gd name="T5" fmla="*/ 596 h 788"/>
                <a:gd name="T6" fmla="*/ 824 w 3020"/>
                <a:gd name="T7" fmla="*/ 512 h 788"/>
                <a:gd name="T8" fmla="*/ 1140 w 3020"/>
                <a:gd name="T9" fmla="*/ 444 h 788"/>
                <a:gd name="T10" fmla="*/ 1456 w 3020"/>
                <a:gd name="T11" fmla="*/ 364 h 788"/>
                <a:gd name="T12" fmla="*/ 1768 w 3020"/>
                <a:gd name="T13" fmla="*/ 296 h 788"/>
                <a:gd name="T14" fmla="*/ 2084 w 3020"/>
                <a:gd name="T15" fmla="*/ 212 h 788"/>
                <a:gd name="T16" fmla="*/ 2400 w 3020"/>
                <a:gd name="T17" fmla="*/ 144 h 788"/>
                <a:gd name="T18" fmla="*/ 2712 w 3020"/>
                <a:gd name="T19" fmla="*/ 64 h 788"/>
                <a:gd name="T20" fmla="*/ 3020 w 3020"/>
                <a:gd name="T21" fmla="*/ 0 h 7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20"/>
                <a:gd name="T34" fmla="*/ 0 h 788"/>
                <a:gd name="T35" fmla="*/ 3020 w 3020"/>
                <a:gd name="T36" fmla="*/ 788 h 7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20" h="788">
                  <a:moveTo>
                    <a:pt x="0" y="788"/>
                  </a:moveTo>
                  <a:lnTo>
                    <a:pt x="192" y="664"/>
                  </a:lnTo>
                  <a:lnTo>
                    <a:pt x="500" y="596"/>
                  </a:lnTo>
                  <a:lnTo>
                    <a:pt x="824" y="512"/>
                  </a:lnTo>
                  <a:lnTo>
                    <a:pt x="1140" y="444"/>
                  </a:lnTo>
                  <a:lnTo>
                    <a:pt x="1456" y="364"/>
                  </a:lnTo>
                  <a:lnTo>
                    <a:pt x="1768" y="296"/>
                  </a:lnTo>
                  <a:lnTo>
                    <a:pt x="2084" y="212"/>
                  </a:lnTo>
                  <a:lnTo>
                    <a:pt x="2400" y="144"/>
                  </a:lnTo>
                  <a:lnTo>
                    <a:pt x="2712" y="64"/>
                  </a:lnTo>
                  <a:lnTo>
                    <a:pt x="302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4628" name="Oval 26"/>
            <p:cNvSpPr>
              <a:spLocks noChangeArrowheads="1"/>
            </p:cNvSpPr>
            <p:nvPr/>
          </p:nvSpPr>
          <p:spPr bwMode="auto">
            <a:xfrm>
              <a:off x="2102" y="2032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29" name="Oval 27"/>
            <p:cNvSpPr>
              <a:spLocks noChangeArrowheads="1"/>
            </p:cNvSpPr>
            <p:nvPr/>
          </p:nvSpPr>
          <p:spPr bwMode="auto">
            <a:xfrm>
              <a:off x="2420" y="1960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0" name="Oval 28"/>
            <p:cNvSpPr>
              <a:spLocks noChangeArrowheads="1"/>
            </p:cNvSpPr>
            <p:nvPr/>
          </p:nvSpPr>
          <p:spPr bwMode="auto">
            <a:xfrm>
              <a:off x="1782" y="2114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1" name="Oval 29"/>
            <p:cNvSpPr>
              <a:spLocks noChangeArrowheads="1"/>
            </p:cNvSpPr>
            <p:nvPr/>
          </p:nvSpPr>
          <p:spPr bwMode="auto">
            <a:xfrm>
              <a:off x="2735" y="1884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2" name="Oval 30"/>
            <p:cNvSpPr>
              <a:spLocks noChangeArrowheads="1"/>
            </p:cNvSpPr>
            <p:nvPr/>
          </p:nvSpPr>
          <p:spPr bwMode="auto">
            <a:xfrm>
              <a:off x="3057" y="1811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3" name="Oval 31"/>
            <p:cNvSpPr>
              <a:spLocks noChangeArrowheads="1"/>
            </p:cNvSpPr>
            <p:nvPr/>
          </p:nvSpPr>
          <p:spPr bwMode="auto">
            <a:xfrm>
              <a:off x="3389" y="1725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4" name="Oval 32"/>
            <p:cNvSpPr>
              <a:spLocks noChangeArrowheads="1"/>
            </p:cNvSpPr>
            <p:nvPr/>
          </p:nvSpPr>
          <p:spPr bwMode="auto">
            <a:xfrm>
              <a:off x="3689" y="1655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5" name="Oval 33"/>
            <p:cNvSpPr>
              <a:spLocks noChangeArrowheads="1"/>
            </p:cNvSpPr>
            <p:nvPr/>
          </p:nvSpPr>
          <p:spPr bwMode="auto">
            <a:xfrm>
              <a:off x="3993" y="1583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6" name="Oval 34"/>
            <p:cNvSpPr>
              <a:spLocks noChangeArrowheads="1"/>
            </p:cNvSpPr>
            <p:nvPr/>
          </p:nvSpPr>
          <p:spPr bwMode="auto">
            <a:xfrm>
              <a:off x="4303" y="1517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7" name="Oval 35"/>
            <p:cNvSpPr>
              <a:spLocks noChangeArrowheads="1"/>
            </p:cNvSpPr>
            <p:nvPr/>
          </p:nvSpPr>
          <p:spPr bwMode="auto">
            <a:xfrm>
              <a:off x="1479" y="2182"/>
              <a:ext cx="66" cy="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638" name="Freeform 36"/>
            <p:cNvSpPr>
              <a:spLocks/>
            </p:cNvSpPr>
            <p:nvPr/>
          </p:nvSpPr>
          <p:spPr bwMode="auto">
            <a:xfrm>
              <a:off x="1291" y="2302"/>
              <a:ext cx="62" cy="62"/>
            </a:xfrm>
            <a:custGeom>
              <a:avLst/>
              <a:gdLst>
                <a:gd name="T0" fmla="*/ 2375 w 36"/>
                <a:gd name="T1" fmla="*/ 0 h 36"/>
                <a:gd name="T2" fmla="*/ 4802 w 36"/>
                <a:gd name="T3" fmla="*/ 2375 h 36"/>
                <a:gd name="T4" fmla="*/ 2375 w 36"/>
                <a:gd name="T5" fmla="*/ 4802 h 36"/>
                <a:gd name="T6" fmla="*/ 0 w 36"/>
                <a:gd name="T7" fmla="*/ 2375 h 36"/>
                <a:gd name="T8" fmla="*/ 2375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4581" name="Rectangle 37"/>
          <p:cNvSpPr>
            <a:spLocks noChangeArrowheads="1"/>
          </p:cNvSpPr>
          <p:nvPr/>
        </p:nvSpPr>
        <p:spPr bwMode="auto">
          <a:xfrm>
            <a:off x="1682750" y="476250"/>
            <a:ext cx="5776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Escenario tendencial simple de la mortalidad por </a:t>
            </a:r>
          </a:p>
          <a:p>
            <a:pPr algn="ctr" eaLnBrk="1" hangingPunct="1"/>
            <a:r>
              <a:rPr lang="es-MX" b="1" u="sng">
                <a:solidFill>
                  <a:srgbClr val="000066"/>
                </a:solidFill>
                <a:latin typeface="Arial Unicode MS" charset="0"/>
              </a:rPr>
              <a:t>enfermedades del corazón</a:t>
            </a:r>
            <a:r>
              <a:rPr lang="es-MX" b="1">
                <a:solidFill>
                  <a:srgbClr val="000066"/>
                </a:solidFill>
                <a:latin typeface="Arial Unicode MS" charset="0"/>
              </a:rPr>
              <a:t> </a:t>
            </a:r>
          </a:p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por su comportamiento en la década de los 90’s.</a:t>
            </a:r>
            <a:endParaRPr lang="es-ES" sz="2000" b="1">
              <a:solidFill>
                <a:srgbClr val="000066"/>
              </a:solidFill>
              <a:latin typeface="Arial Unicode MS" charset="0"/>
            </a:endParaRPr>
          </a:p>
        </p:txBody>
      </p:sp>
      <p:sp>
        <p:nvSpPr>
          <p:cNvPr id="24582" name="Rectangle 38"/>
          <p:cNvSpPr>
            <a:spLocks noChangeArrowheads="1"/>
          </p:cNvSpPr>
          <p:nvPr/>
        </p:nvSpPr>
        <p:spPr bwMode="auto">
          <a:xfrm>
            <a:off x="88900" y="6456363"/>
            <a:ext cx="6211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MX" sz="1200" b="1">
                <a:solidFill>
                  <a:srgbClr val="000066"/>
                </a:solidFill>
                <a:latin typeface="Arial Unicode MS" charset="0"/>
              </a:rPr>
              <a:t>Fuente: II Informe de Gobierno 2002. Estimaciones Coordinación de Asesores de la SIC. </a:t>
            </a:r>
            <a:endParaRPr lang="es-ES" sz="1200" b="1">
              <a:solidFill>
                <a:srgbClr val="000066"/>
              </a:solidFill>
              <a:latin typeface="Arial Unicode MS" charset="0"/>
            </a:endParaRPr>
          </a:p>
        </p:txBody>
      </p:sp>
      <p:sp>
        <p:nvSpPr>
          <p:cNvPr id="24583" name="Rectangle 39"/>
          <p:cNvSpPr>
            <a:spLocks noChangeArrowheads="1"/>
          </p:cNvSpPr>
          <p:nvPr/>
        </p:nvSpPr>
        <p:spPr bwMode="auto">
          <a:xfrm>
            <a:off x="-101600" y="1604963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casos</a:t>
            </a:r>
            <a:endParaRPr lang="es-ES" sz="2000" b="1">
              <a:solidFill>
                <a:srgbClr val="000066"/>
              </a:solidFill>
              <a:latin typeface="Arial Unicode MS" charset="0"/>
            </a:endParaRPr>
          </a:p>
        </p:txBody>
      </p:sp>
      <p:sp>
        <p:nvSpPr>
          <p:cNvPr id="24584" name="Line 40"/>
          <p:cNvSpPr>
            <a:spLocks noChangeShapeType="1"/>
          </p:cNvSpPr>
          <p:nvPr/>
        </p:nvSpPr>
        <p:spPr bwMode="auto">
          <a:xfrm>
            <a:off x="655638" y="4978400"/>
            <a:ext cx="6011862" cy="1588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5" name="Line 41"/>
          <p:cNvSpPr>
            <a:spLocks noChangeShapeType="1"/>
          </p:cNvSpPr>
          <p:nvPr/>
        </p:nvSpPr>
        <p:spPr bwMode="auto">
          <a:xfrm flipV="1">
            <a:off x="655638" y="4395788"/>
            <a:ext cx="6038850" cy="11112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6" name="Line 42"/>
          <p:cNvSpPr>
            <a:spLocks noChangeShapeType="1"/>
          </p:cNvSpPr>
          <p:nvPr/>
        </p:nvSpPr>
        <p:spPr bwMode="auto">
          <a:xfrm>
            <a:off x="655638" y="3844925"/>
            <a:ext cx="6011862" cy="1588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7" name="Line 43"/>
          <p:cNvSpPr>
            <a:spLocks noChangeShapeType="1"/>
          </p:cNvSpPr>
          <p:nvPr/>
        </p:nvSpPr>
        <p:spPr bwMode="auto">
          <a:xfrm>
            <a:off x="655638" y="3273425"/>
            <a:ext cx="6011862" cy="1588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8" name="Line 44"/>
          <p:cNvSpPr>
            <a:spLocks noChangeShapeType="1"/>
          </p:cNvSpPr>
          <p:nvPr/>
        </p:nvSpPr>
        <p:spPr bwMode="auto">
          <a:xfrm>
            <a:off x="655638" y="2711450"/>
            <a:ext cx="6011862" cy="1588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9" name="Rectangle 45"/>
          <p:cNvSpPr>
            <a:spLocks noChangeArrowheads="1"/>
          </p:cNvSpPr>
          <p:nvPr/>
        </p:nvSpPr>
        <p:spPr bwMode="auto">
          <a:xfrm>
            <a:off x="646113" y="2171700"/>
            <a:ext cx="6064250" cy="34004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4590" name="Rectangle 46"/>
          <p:cNvSpPr>
            <a:spLocks noChangeArrowheads="1"/>
          </p:cNvSpPr>
          <p:nvPr/>
        </p:nvSpPr>
        <p:spPr bwMode="auto">
          <a:xfrm>
            <a:off x="479425" y="5435600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</a:t>
            </a:r>
          </a:p>
        </p:txBody>
      </p:sp>
      <p:sp>
        <p:nvSpPr>
          <p:cNvPr id="24591" name="Rectangle 47"/>
          <p:cNvSpPr>
            <a:spLocks noChangeArrowheads="1"/>
          </p:cNvSpPr>
          <p:nvPr/>
        </p:nvSpPr>
        <p:spPr bwMode="auto">
          <a:xfrm>
            <a:off x="123825" y="4873625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20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2" name="Rectangle 48"/>
          <p:cNvSpPr>
            <a:spLocks noChangeArrowheads="1"/>
          </p:cNvSpPr>
          <p:nvPr/>
        </p:nvSpPr>
        <p:spPr bwMode="auto">
          <a:xfrm>
            <a:off x="123825" y="4302125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40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3" name="Rectangle 49"/>
          <p:cNvSpPr>
            <a:spLocks noChangeArrowheads="1"/>
          </p:cNvSpPr>
          <p:nvPr/>
        </p:nvSpPr>
        <p:spPr bwMode="auto">
          <a:xfrm>
            <a:off x="123825" y="3740150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60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4" name="Rectangle 50"/>
          <p:cNvSpPr>
            <a:spLocks noChangeArrowheads="1"/>
          </p:cNvSpPr>
          <p:nvPr/>
        </p:nvSpPr>
        <p:spPr bwMode="auto">
          <a:xfrm>
            <a:off x="123825" y="3168650"/>
            <a:ext cx="463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80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5" name="Rectangle 51"/>
          <p:cNvSpPr>
            <a:spLocks noChangeArrowheads="1"/>
          </p:cNvSpPr>
          <p:nvPr/>
        </p:nvSpPr>
        <p:spPr bwMode="auto">
          <a:xfrm>
            <a:off x="33338" y="2606675"/>
            <a:ext cx="5476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100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6" name="Rectangle 52"/>
          <p:cNvSpPr>
            <a:spLocks noChangeArrowheads="1"/>
          </p:cNvSpPr>
          <p:nvPr/>
        </p:nvSpPr>
        <p:spPr bwMode="auto">
          <a:xfrm>
            <a:off x="33338" y="2035175"/>
            <a:ext cx="5476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120</a:t>
            </a:r>
            <a:r>
              <a:rPr lang="es-MX" sz="1200" b="1">
                <a:solidFill>
                  <a:srgbClr val="000066"/>
                </a:solidFill>
                <a:latin typeface="AvantGarde Bk BT" charset="0"/>
              </a:rPr>
              <a:t>,</a:t>
            </a:r>
            <a:r>
              <a:rPr lang="es-ES" sz="1200" b="1">
                <a:solidFill>
                  <a:srgbClr val="000066"/>
                </a:solidFill>
                <a:latin typeface="AvantGarde Bk BT" charset="0"/>
              </a:rPr>
              <a:t>000</a:t>
            </a:r>
          </a:p>
        </p:txBody>
      </p:sp>
      <p:sp>
        <p:nvSpPr>
          <p:cNvPr id="24597" name="Rectangle 53"/>
          <p:cNvSpPr>
            <a:spLocks noChangeArrowheads="1"/>
          </p:cNvSpPr>
          <p:nvPr/>
        </p:nvSpPr>
        <p:spPr bwMode="auto">
          <a:xfrm>
            <a:off x="417513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1990</a:t>
            </a:r>
          </a:p>
        </p:txBody>
      </p:sp>
      <p:sp>
        <p:nvSpPr>
          <p:cNvPr id="24598" name="Rectangle 54"/>
          <p:cNvSpPr>
            <a:spLocks noChangeArrowheads="1"/>
          </p:cNvSpPr>
          <p:nvPr/>
        </p:nvSpPr>
        <p:spPr bwMode="auto">
          <a:xfrm>
            <a:off x="1417638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2000</a:t>
            </a:r>
          </a:p>
        </p:txBody>
      </p:sp>
      <p:sp>
        <p:nvSpPr>
          <p:cNvPr id="24599" name="Rectangle 55"/>
          <p:cNvSpPr>
            <a:spLocks noChangeArrowheads="1"/>
          </p:cNvSpPr>
          <p:nvPr/>
        </p:nvSpPr>
        <p:spPr bwMode="auto">
          <a:xfrm>
            <a:off x="2417763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2010</a:t>
            </a:r>
          </a:p>
        </p:txBody>
      </p:sp>
      <p:sp>
        <p:nvSpPr>
          <p:cNvPr id="24600" name="Rectangle 56"/>
          <p:cNvSpPr>
            <a:spLocks noChangeArrowheads="1"/>
          </p:cNvSpPr>
          <p:nvPr/>
        </p:nvSpPr>
        <p:spPr bwMode="auto">
          <a:xfrm>
            <a:off x="3427413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2020</a:t>
            </a:r>
          </a:p>
        </p:txBody>
      </p:sp>
      <p:sp>
        <p:nvSpPr>
          <p:cNvPr id="24601" name="Rectangle 57"/>
          <p:cNvSpPr>
            <a:spLocks noChangeArrowheads="1"/>
          </p:cNvSpPr>
          <p:nvPr/>
        </p:nvSpPr>
        <p:spPr bwMode="auto">
          <a:xfrm>
            <a:off x="4429125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2030</a:t>
            </a:r>
          </a:p>
        </p:txBody>
      </p:sp>
      <p:sp>
        <p:nvSpPr>
          <p:cNvPr id="24602" name="Rectangle 58"/>
          <p:cNvSpPr>
            <a:spLocks noChangeArrowheads="1"/>
          </p:cNvSpPr>
          <p:nvPr/>
        </p:nvSpPr>
        <p:spPr bwMode="auto">
          <a:xfrm>
            <a:off x="5429250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2040</a:t>
            </a:r>
          </a:p>
        </p:txBody>
      </p:sp>
      <p:sp>
        <p:nvSpPr>
          <p:cNvPr id="24603" name="Rectangle 59"/>
          <p:cNvSpPr>
            <a:spLocks noChangeArrowheads="1"/>
          </p:cNvSpPr>
          <p:nvPr/>
        </p:nvSpPr>
        <p:spPr bwMode="auto">
          <a:xfrm>
            <a:off x="6429375" y="5630863"/>
            <a:ext cx="450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s-ES" sz="1600" b="1">
                <a:solidFill>
                  <a:srgbClr val="000066"/>
                </a:solidFill>
                <a:latin typeface="AvantGarde Bk BT" charset="0"/>
              </a:rPr>
              <a:t>2050</a:t>
            </a:r>
          </a:p>
        </p:txBody>
      </p:sp>
      <p:sp>
        <p:nvSpPr>
          <p:cNvPr id="24604" name="Line 60"/>
          <p:cNvSpPr>
            <a:spLocks noChangeShapeType="1"/>
          </p:cNvSpPr>
          <p:nvPr/>
        </p:nvSpPr>
        <p:spPr bwMode="auto">
          <a:xfrm flipV="1">
            <a:off x="1649413" y="2141538"/>
            <a:ext cx="0" cy="3394075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605" name="Line 61"/>
          <p:cNvSpPr>
            <a:spLocks noChangeShapeType="1"/>
          </p:cNvSpPr>
          <p:nvPr/>
        </p:nvSpPr>
        <p:spPr bwMode="auto">
          <a:xfrm flipV="1">
            <a:off x="2641600" y="2141538"/>
            <a:ext cx="0" cy="3394075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606" name="Line 62"/>
          <p:cNvSpPr>
            <a:spLocks noChangeShapeType="1"/>
          </p:cNvSpPr>
          <p:nvPr/>
        </p:nvSpPr>
        <p:spPr bwMode="auto">
          <a:xfrm flipV="1">
            <a:off x="3671888" y="2141538"/>
            <a:ext cx="0" cy="3394075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607" name="Line 63"/>
          <p:cNvSpPr>
            <a:spLocks noChangeShapeType="1"/>
          </p:cNvSpPr>
          <p:nvPr/>
        </p:nvSpPr>
        <p:spPr bwMode="auto">
          <a:xfrm flipV="1">
            <a:off x="4684713" y="2141538"/>
            <a:ext cx="0" cy="3394075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608" name="Line 64"/>
          <p:cNvSpPr>
            <a:spLocks noChangeShapeType="1"/>
          </p:cNvSpPr>
          <p:nvPr/>
        </p:nvSpPr>
        <p:spPr bwMode="auto">
          <a:xfrm flipV="1">
            <a:off x="5681663" y="2141538"/>
            <a:ext cx="0" cy="3394075"/>
          </a:xfrm>
          <a:prstGeom prst="line">
            <a:avLst/>
          </a:prstGeom>
          <a:noFill/>
          <a:ln w="0">
            <a:solidFill>
              <a:schemeClr val="fol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4609" name="Group 65"/>
          <p:cNvGrpSpPr>
            <a:grpSpLocks/>
          </p:cNvGrpSpPr>
          <p:nvPr/>
        </p:nvGrpSpPr>
        <p:grpSpPr bwMode="auto">
          <a:xfrm>
            <a:off x="390525" y="1819275"/>
            <a:ext cx="7921625" cy="3108325"/>
            <a:chOff x="0" y="1958"/>
            <a:chExt cx="4989" cy="1958"/>
          </a:xfrm>
        </p:grpSpPr>
        <p:sp>
          <p:nvSpPr>
            <p:cNvPr id="24610" name="Rectangle 66"/>
            <p:cNvSpPr>
              <a:spLocks noChangeArrowheads="1"/>
            </p:cNvSpPr>
            <p:nvPr/>
          </p:nvSpPr>
          <p:spPr bwMode="auto">
            <a:xfrm>
              <a:off x="0" y="1958"/>
              <a:ext cx="4989" cy="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s-MX"/>
            </a:p>
          </p:txBody>
        </p:sp>
        <p:grpSp>
          <p:nvGrpSpPr>
            <p:cNvPr id="24611" name="Group 67"/>
            <p:cNvGrpSpPr>
              <a:grpSpLocks/>
            </p:cNvGrpSpPr>
            <p:nvPr/>
          </p:nvGrpSpPr>
          <p:grpSpPr bwMode="auto">
            <a:xfrm>
              <a:off x="0" y="1958"/>
              <a:ext cx="4989" cy="1575"/>
              <a:chOff x="0" y="3533"/>
              <a:chExt cx="4989" cy="1575"/>
            </a:xfrm>
          </p:grpSpPr>
          <p:sp>
            <p:nvSpPr>
              <p:cNvPr id="24612" name="Rectangle 68"/>
              <p:cNvSpPr>
                <a:spLocks noChangeArrowheads="1"/>
              </p:cNvSpPr>
              <p:nvPr/>
            </p:nvSpPr>
            <p:spPr bwMode="auto">
              <a:xfrm>
                <a:off x="0" y="3533"/>
                <a:ext cx="4989" cy="1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24613" name="Rectangle 69"/>
              <p:cNvSpPr>
                <a:spLocks noChangeArrowheads="1"/>
              </p:cNvSpPr>
              <p:nvPr/>
            </p:nvSpPr>
            <p:spPr bwMode="auto">
              <a:xfrm>
                <a:off x="0" y="3533"/>
                <a:ext cx="4989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1" hangingPunct="1"/>
                <a:r>
                  <a:rPr lang="es-ES" sz="700">
                    <a:latin typeface="Arial" charset="0"/>
                    <a:cs typeface="Arial" charset="0"/>
                    <a:hlinkClick r:id="rId3"/>
                  </a:rPr>
                  <a:t>  </a:t>
                </a:r>
                <a:r>
                  <a:rPr lang="es-ES" sz="3500">
                    <a:latin typeface="Arial" charset="0"/>
                    <a:cs typeface="Arial" charset="0"/>
                  </a:rPr>
                  <a:t> </a:t>
                </a:r>
                <a:r>
                  <a:rPr lang="es-ES" sz="700">
                    <a:latin typeface="Arial" charset="0"/>
                    <a:cs typeface="Arial" charset="0"/>
                  </a:rPr>
                  <a:t>                                 </a:t>
                </a:r>
                <a:endParaRPr lang="es-ES" sz="1100">
                  <a:latin typeface="Times New Roman" charset="0"/>
                </a:endParaRPr>
              </a:p>
              <a:p>
                <a:pPr algn="l"/>
                <a:endParaRPr lang="es-ES" sz="700"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70" name="Picture 3" descr="SALUD_Firma_RGB_Gra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91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ep.xacdn.com/img/thumbnails_l/tar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306" y="4221088"/>
            <a:ext cx="1828543" cy="152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95536" y="2132856"/>
          <a:ext cx="3048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Recursos Humanos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444,967 trabajadores</a:t>
                      </a:r>
                    </a:p>
                  </a:txBody>
                  <a:tcPr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572001" y="2060848"/>
          <a:ext cx="309634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989"/>
                <a:gridCol w="1393355"/>
              </a:tblGrid>
              <a:tr h="323840"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Enfermeras</a:t>
                      </a:r>
                      <a:endParaRPr lang="es-MX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103,448</a:t>
                      </a:r>
                      <a:endParaRPr lang="es-MX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8CCE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s-MX" sz="2000" b="1" dirty="0" smtClean="0">
                          <a:latin typeface="Arial" pitchFamily="34" charset="0"/>
                          <a:cs typeface="Arial" pitchFamily="34" charset="0"/>
                        </a:rPr>
                        <a:t>Médicos</a:t>
                      </a:r>
                      <a:endParaRPr lang="es-MX" sz="2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b="1" dirty="0" smtClean="0">
                          <a:latin typeface="Arial" pitchFamily="34" charset="0"/>
                          <a:cs typeface="Arial" pitchFamily="34" charset="0"/>
                        </a:rPr>
                        <a:t>71,014</a:t>
                      </a:r>
                      <a:endParaRPr lang="es-MX" sz="2000" b="1" dirty="0"/>
                    </a:p>
                  </a:txBody>
                  <a:tcPr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94971" y="1444714"/>
            <a:ext cx="514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MX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otorgar estos servicios cuenta con:</a:t>
            </a:r>
            <a:endParaRPr lang="es-MX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539553" y="4221088"/>
          <a:ext cx="6192689" cy="1600200"/>
        </p:xfrm>
        <a:graphic>
          <a:graphicData uri="http://schemas.openxmlformats.org/drawingml/2006/table">
            <a:tbl>
              <a:tblPr/>
              <a:tblGrid>
                <a:gridCol w="1471924"/>
                <a:gridCol w="1219972"/>
                <a:gridCol w="1233234"/>
                <a:gridCol w="1233234"/>
                <a:gridCol w="1034325"/>
              </a:tblGrid>
              <a:tr h="800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Categoría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Autorizadas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Ocupadas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Vacantes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Sustitutos</a:t>
                      </a:r>
                      <a:endParaRPr lang="es-MX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Médico Familiar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17,790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16,664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1,126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Médico General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2,732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5,638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21,403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19,396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2,007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5,657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468021" y="5828197"/>
            <a:ext cx="2663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s-MX" altLang="es-MX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Información al 30 de abril de 2014.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32112" y="3645024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MX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Primer Nivel:</a:t>
            </a:r>
            <a:endParaRPr lang="es-MX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7545" y="610549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MX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 contratación de médicos generales está supeditada a la falta de especialistas en Medicina Familiar  </a:t>
            </a:r>
            <a:endParaRPr lang="es-MX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71800" y="836712"/>
            <a:ext cx="1872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IMSS</a:t>
            </a:r>
            <a:endParaRPr lang="es-ES" sz="3200" dirty="0"/>
          </a:p>
        </p:txBody>
      </p:sp>
      <p:pic>
        <p:nvPicPr>
          <p:cNvPr id="14" name="Picture 2" descr="https://s3.amazonaws.com/piktochartv2-dev/v2/uploads/2ab39813-2b06-46c3-91f6-865af6560de3/7c6464d26b8c042d4f0fbbee4b7da82d19d25444_original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2232"/>
            <a:ext cx="859043" cy="10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CuadroTexto"/>
          <p:cNvSpPr txBox="1">
            <a:spLocks noChangeArrowheads="1"/>
          </p:cNvSpPr>
          <p:nvPr/>
        </p:nvSpPr>
        <p:spPr bwMode="auto">
          <a:xfrm>
            <a:off x="5984875" y="6483351"/>
            <a:ext cx="3160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600" i="1">
                <a:solidFill>
                  <a:schemeClr val="bg1"/>
                </a:solidFill>
              </a:rPr>
              <a:t>Foro : Retos de la Educación Médica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984876" y="836617"/>
            <a:ext cx="35909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16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CIEM junio 9-14, Vallarta 2014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2" t="16283" r="17149" b="8009"/>
          <a:stretch>
            <a:fillRect/>
          </a:stretch>
        </p:blipFill>
        <p:spPr bwMode="auto">
          <a:xfrm>
            <a:off x="4091007" y="2695582"/>
            <a:ext cx="46259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82600" y="3121025"/>
          <a:ext cx="3248025" cy="25287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24896"/>
                <a:gridCol w="1008458"/>
                <a:gridCol w="814671"/>
              </a:tblGrid>
              <a:tr h="506882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RRHH*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México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OCDE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</a:tr>
              <a:tr h="506882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Médicos 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2.2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3.2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</a:tr>
              <a:tr h="506882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Enfermeras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b="1" smtClean="0">
                          <a:solidFill>
                            <a:srgbClr val="C00000"/>
                          </a:solidFill>
                        </a:rPr>
                        <a:t>2.7</a:t>
                      </a:r>
                      <a:endParaRPr lang="es-MX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rgbClr val="C00000"/>
                          </a:solidFill>
                        </a:rPr>
                        <a:t>8.7</a:t>
                      </a:r>
                      <a:endParaRPr lang="es-MX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1" marR="91471" marT="45722" marB="45722"/>
                </a:tc>
              </a:tr>
              <a:tr h="874892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Odontólogos</a:t>
                      </a:r>
                      <a:endParaRPr lang="es-MX" sz="1800" dirty="0"/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b="1" smtClean="0">
                          <a:solidFill>
                            <a:srgbClr val="C00000"/>
                          </a:solidFill>
                        </a:rPr>
                        <a:t>.12</a:t>
                      </a:r>
                      <a:endParaRPr lang="es-MX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1" marR="91471" marT="45722" marB="45722"/>
                </a:tc>
                <a:tc>
                  <a:txBody>
                    <a:bodyPr/>
                    <a:lstStyle/>
                    <a:p>
                      <a:r>
                        <a:rPr lang="es-MX" sz="1800" b="1" dirty="0" smtClean="0">
                          <a:solidFill>
                            <a:srgbClr val="C00000"/>
                          </a:solidFill>
                        </a:rPr>
                        <a:t>.62</a:t>
                      </a:r>
                      <a:endParaRPr lang="es-MX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71" marR="91471" marT="45722" marB="45722"/>
                </a:tc>
              </a:tr>
            </a:tbl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302911" y="1483494"/>
          <a:ext cx="8357793" cy="110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62" name="7 CuadroTexto"/>
          <p:cNvSpPr txBox="1">
            <a:spLocks noChangeArrowheads="1"/>
          </p:cNvSpPr>
          <p:nvPr/>
        </p:nvSpPr>
        <p:spPr bwMode="auto">
          <a:xfrm>
            <a:off x="363538" y="5661077"/>
            <a:ext cx="34274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MX" altLang="es-MX" sz="1200"/>
              <a:t>*Recurso humanos por cada 1000 habitantes</a:t>
            </a:r>
          </a:p>
        </p:txBody>
      </p:sp>
      <p:sp>
        <p:nvSpPr>
          <p:cNvPr id="10263" name="1 Marcador de número de diapositiva"/>
          <p:cNvSpPr txBox="1">
            <a:spLocks/>
          </p:cNvSpPr>
          <p:nvPr/>
        </p:nvSpPr>
        <p:spPr bwMode="auto">
          <a:xfrm>
            <a:off x="7010400" y="6356402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BA3FDA-300D-48B5-A3C9-0F10D19DC92F}" type="slidenum">
              <a:rPr lang="es-MX" altLang="es-MX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s-MX" altLang="es-MX" sz="1200">
              <a:solidFill>
                <a:srgbClr val="898989"/>
              </a:solidFill>
            </a:endParaRPr>
          </a:p>
        </p:txBody>
      </p:sp>
      <p:sp>
        <p:nvSpPr>
          <p:cNvPr id="10264" name="2 Marcador de pie de página"/>
          <p:cNvSpPr txBox="1">
            <a:spLocks/>
          </p:cNvSpPr>
          <p:nvPr/>
        </p:nvSpPr>
        <p:spPr bwMode="auto">
          <a:xfrm>
            <a:off x="0" y="6356402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200">
                <a:solidFill>
                  <a:srgbClr val="898989"/>
                </a:solidFill>
              </a:rPr>
              <a:t>PROSESA 2013-2018</a:t>
            </a:r>
          </a:p>
        </p:txBody>
      </p:sp>
    </p:spTree>
    <p:extLst>
      <p:ext uri="{BB962C8B-B14F-4D97-AF65-F5344CB8AC3E}">
        <p14:creationId xmlns:p14="http://schemas.microsoft.com/office/powerpoint/2010/main" val="104103415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2" y="133749"/>
            <a:ext cx="682886" cy="1244755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053936" y="184620"/>
            <a:ext cx="6961601" cy="1143000"/>
          </a:xfrm>
        </p:spPr>
        <p:txBody>
          <a:bodyPr>
            <a:normAutofit/>
          </a:bodyPr>
          <a:lstStyle/>
          <a:p>
            <a:r>
              <a:rPr lang="es-MX" sz="2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Proyecciones de las Jubilaciones de los Médicos Especialistas en el Sector Público 2012-2016</a:t>
            </a:r>
            <a:endParaRPr lang="es-MX" sz="2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9" y="1412919"/>
            <a:ext cx="7779222" cy="420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4682214" y="6068749"/>
            <a:ext cx="4580172" cy="4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s-MX" sz="1400" kern="0" dirty="0" smtClean="0">
                <a:solidFill>
                  <a:srgbClr val="44546A">
                    <a:lumMod val="75000"/>
                  </a:srgbClr>
                </a:solidFill>
              </a:rPr>
              <a:t>Subsecretaría de Integración y Desarrollo del Sector Salud</a:t>
            </a:r>
            <a:endParaRPr lang="es-MX" sz="1400" kern="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11" name="Picture 3" descr="SALUD_Firma_RGB_Gran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9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640684"/>
              </p:ext>
            </p:extLst>
          </p:nvPr>
        </p:nvGraphicFramePr>
        <p:xfrm>
          <a:off x="457928" y="941695"/>
          <a:ext cx="8126514" cy="582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2" y="206105"/>
            <a:ext cx="808217" cy="11049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32210" y="225294"/>
            <a:ext cx="63013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rgbClr val="FF0000"/>
                </a:solidFill>
              </a:rPr>
              <a:t>Porcentaje </a:t>
            </a:r>
            <a:r>
              <a:rPr lang="es-MX" sz="2400" dirty="0">
                <a:solidFill>
                  <a:srgbClr val="FF0000"/>
                </a:solidFill>
              </a:rPr>
              <a:t>de empleados y desempleados por </a:t>
            </a:r>
            <a:r>
              <a:rPr lang="es-MX" sz="2400" dirty="0" smtClean="0">
                <a:solidFill>
                  <a:srgbClr val="FF0000"/>
                </a:solidFill>
              </a:rPr>
              <a:t>categoría </a:t>
            </a:r>
            <a:r>
              <a:rPr lang="es-MX" sz="2400" dirty="0">
                <a:solidFill>
                  <a:srgbClr val="FF0000"/>
                </a:solidFill>
              </a:rPr>
              <a:t>ocupacional </a:t>
            </a:r>
            <a:r>
              <a:rPr lang="es-MX" sz="2400" dirty="0" smtClean="0">
                <a:solidFill>
                  <a:srgbClr val="FF0000"/>
                </a:solidFill>
              </a:rPr>
              <a:t>2004 OPS</a:t>
            </a:r>
            <a:endParaRPr lang="es-MX" sz="2400" dirty="0">
              <a:solidFill>
                <a:srgbClr val="FF0000"/>
              </a:solidFill>
            </a:endParaRPr>
          </a:p>
          <a:p>
            <a:pPr algn="ctr"/>
            <a:endParaRPr lang="es-MX" sz="2400" dirty="0">
              <a:solidFill>
                <a:prstClr val="white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3013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467544" y="1372706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+mn-lt"/>
              </a:rPr>
              <a:t>Total de </a:t>
            </a:r>
            <a:r>
              <a:rPr lang="es-MX" sz="2000" b="1" dirty="0" smtClean="0">
                <a:latin typeface="+mn-lt"/>
              </a:rPr>
              <a:t>médicos </a:t>
            </a:r>
            <a:r>
              <a:rPr lang="es-MX" sz="2000" b="1" dirty="0">
                <a:latin typeface="+mn-lt"/>
              </a:rPr>
              <a:t>en contacto con el </a:t>
            </a:r>
            <a:r>
              <a:rPr lang="es-MX" sz="2000" b="1" dirty="0" smtClean="0">
                <a:latin typeface="+mn-lt"/>
              </a:rPr>
              <a:t>paciente, </a:t>
            </a:r>
            <a:r>
              <a:rPr lang="es-MX" sz="2000" b="1" dirty="0">
                <a:latin typeface="+mn-lt"/>
              </a:rPr>
              <a:t>s</a:t>
            </a:r>
            <a:r>
              <a:rPr lang="es-MX" sz="2000" b="1" dirty="0" smtClean="0">
                <a:latin typeface="+mn-lt"/>
              </a:rPr>
              <a:t>ector </a:t>
            </a:r>
            <a:r>
              <a:rPr lang="es-MX" sz="2000" b="1" dirty="0">
                <a:latin typeface="+mn-lt"/>
              </a:rPr>
              <a:t>p</a:t>
            </a:r>
            <a:r>
              <a:rPr lang="es-MX" sz="2000" b="1" dirty="0" smtClean="0">
                <a:latin typeface="+mn-lt"/>
              </a:rPr>
              <a:t>úblico</a:t>
            </a:r>
            <a:endParaRPr lang="es-MX" sz="2000" b="1" dirty="0">
              <a:latin typeface="+mn-lt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55576" y="6021288"/>
            <a:ext cx="72728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s-ES" sz="1050" b="1" dirty="0" smtClean="0">
                <a:solidFill>
                  <a:srgbClr val="000000"/>
                </a:solidFill>
              </a:rPr>
              <a:t>Fuente: </a:t>
            </a:r>
            <a:r>
              <a:rPr lang="es-ES" sz="1050" dirty="0" smtClean="0">
                <a:solidFill>
                  <a:srgbClr val="000000"/>
                </a:solidFill>
              </a:rPr>
              <a:t>Dirección General de Información en Salud</a:t>
            </a:r>
          </a:p>
          <a:p>
            <a:pPr lvl="0" fontAlgn="ctr">
              <a:defRPr/>
            </a:pPr>
            <a:r>
              <a:rPr lang="es-ES" sz="1050" dirty="0" smtClean="0">
                <a:solidFill>
                  <a:srgbClr val="000000"/>
                </a:solidFill>
              </a:rPr>
              <a:t>Incluye </a:t>
            </a:r>
            <a:r>
              <a:rPr lang="es-ES" sz="1050" dirty="0">
                <a:solidFill>
                  <a:srgbClr val="000000"/>
                </a:solidFill>
              </a:rPr>
              <a:t>médicos generales,</a:t>
            </a:r>
            <a:r>
              <a:rPr lang="pt-BR" sz="1050" dirty="0">
                <a:solidFill>
                  <a:srgbClr val="000000"/>
                </a:solidFill>
              </a:rPr>
              <a:t> médicos familiares, </a:t>
            </a:r>
            <a:r>
              <a:rPr lang="es-ES" sz="1050" dirty="0">
                <a:solidFill>
                  <a:srgbClr val="000000"/>
                </a:solidFill>
              </a:rPr>
              <a:t>médicos especialistas y médicos en </a:t>
            </a:r>
            <a:r>
              <a:rPr lang="es-ES" sz="1050" dirty="0" smtClean="0">
                <a:solidFill>
                  <a:srgbClr val="000000"/>
                </a:solidFill>
              </a:rPr>
              <a:t>formación.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1520" y="274638"/>
            <a:ext cx="6768752" cy="106613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s-MX" sz="2800" dirty="0">
                <a:solidFill>
                  <a:srgbClr val="000000"/>
                </a:solidFill>
                <a:latin typeface="+mn-lt"/>
              </a:rPr>
              <a:t>Número de médicos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>
            <p:extLst/>
          </p:nvPr>
        </p:nvGraphicFramePr>
        <p:xfrm>
          <a:off x="1763688" y="2007125"/>
          <a:ext cx="1511300" cy="243840"/>
        </p:xfrm>
        <a:graphic>
          <a:graphicData uri="http://schemas.openxmlformats.org/drawingml/2006/table">
            <a:tbl>
              <a:tblPr/>
              <a:tblGrid>
                <a:gridCol w="15113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174,623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/>
          </p:nvPr>
        </p:nvGraphicFramePr>
        <p:xfrm>
          <a:off x="3045780" y="1964189"/>
          <a:ext cx="1346200" cy="243840"/>
        </p:xfrm>
        <a:graphic>
          <a:graphicData uri="http://schemas.openxmlformats.org/drawingml/2006/table">
            <a:tbl>
              <a:tblPr/>
              <a:tblGrid>
                <a:gridCol w="1346200"/>
              </a:tblGrid>
              <a:tr h="14287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187,515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/>
          </p:nvPr>
        </p:nvGraphicFramePr>
        <p:xfrm>
          <a:off x="4499992" y="1964189"/>
          <a:ext cx="1346200" cy="243840"/>
        </p:xfrm>
        <a:graphic>
          <a:graphicData uri="http://schemas.openxmlformats.org/drawingml/2006/table">
            <a:tbl>
              <a:tblPr/>
              <a:tblGrid>
                <a:gridCol w="1346200"/>
              </a:tblGrid>
              <a:tr h="14287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188,505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084168" y="191683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+mn-lt"/>
              </a:rPr>
              <a:t>181,418</a:t>
            </a:r>
            <a:endParaRPr lang="es-MX" sz="1600" dirty="0">
              <a:latin typeface="+mn-lt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/>
          </p:nvPr>
        </p:nvGraphicFramePr>
        <p:xfrm>
          <a:off x="1043608" y="2255386"/>
          <a:ext cx="6168761" cy="3720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6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272139"/>
              </p:ext>
            </p:extLst>
          </p:nvPr>
        </p:nvGraphicFramePr>
        <p:xfrm>
          <a:off x="683568" y="1772817"/>
          <a:ext cx="7128793" cy="3712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92488"/>
                <a:gridCol w="2073822"/>
                <a:gridCol w="1576733"/>
                <a:gridCol w="1485750"/>
              </a:tblGrid>
              <a:tr h="4795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</a:rPr>
                        <a:t>Por cada 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</a:rPr>
                        <a:t>Ocupación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</a:rPr>
                        <a:t>México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</a:rPr>
                        <a:t>OCDE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4A33"/>
                    </a:solidFill>
                  </a:tcPr>
                </a:tc>
              </a:tr>
              <a:tr h="375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smtClean="0"/>
                        <a:t>Médicos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dirty="0" smtClean="0"/>
                        <a:t>2.2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dirty="0" smtClean="0"/>
                        <a:t>(219,175*)</a:t>
                      </a:r>
                      <a:endParaRPr lang="es-ES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3.2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91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100,000 mujeres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Ginecólogos y Obstetras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33.8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27.3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9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 100,000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Psiquiatras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1.2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15.6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7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100,000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Enfermeras (Salud Mental)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50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91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100,000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Médicos </a:t>
                      </a:r>
                      <a:r>
                        <a:rPr lang="es-ES" sz="1400" u="none" strike="noStrike" dirty="0" smtClean="0"/>
                        <a:t>pasantes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/>
                        <a:t>12.1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10.6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9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1,000 doctores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Médicos </a:t>
                      </a:r>
                      <a:r>
                        <a:rPr lang="es-ES" sz="1400" u="none" strike="noStrike" dirty="0" smtClean="0"/>
                        <a:t>pasantes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55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33.7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7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 1,000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 smtClean="0"/>
                        <a:t>Enfermeras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/>
                        <a:t>2.7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8.8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09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 smtClean="0"/>
                        <a:t>100,000 habitantes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Enfermeras </a:t>
                      </a:r>
                      <a:r>
                        <a:rPr lang="es-ES" sz="1400" u="none" strike="noStrike" dirty="0" smtClean="0"/>
                        <a:t>pasantes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10.5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42.9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1,000 </a:t>
                      </a:r>
                      <a:r>
                        <a:rPr lang="es-ES" sz="1400" u="none" strike="noStrike" dirty="0" smtClean="0"/>
                        <a:t>enfermeras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/>
                        <a:t>Enfermeras </a:t>
                      </a:r>
                      <a:r>
                        <a:rPr lang="es-ES" sz="1400" u="none" strike="noStrike" dirty="0" smtClean="0"/>
                        <a:t>pasantes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39.6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/>
                        <a:t>53.7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23528" y="141277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+mn-lt"/>
              </a:rPr>
              <a:t>Indicadores OCDE 2012</a:t>
            </a:r>
            <a:endParaRPr lang="es-MX" sz="2000" b="1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3568" y="6080600"/>
            <a:ext cx="55446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s-ES" sz="1050" b="1" dirty="0" smtClean="0">
                <a:solidFill>
                  <a:srgbClr val="000000"/>
                </a:solidFill>
              </a:rPr>
              <a:t>Fuente: </a:t>
            </a:r>
            <a:r>
              <a:rPr lang="es-MX" sz="1050" dirty="0" smtClean="0">
                <a:solidFill>
                  <a:srgbClr val="000000"/>
                </a:solidFill>
              </a:rPr>
              <a:t>OCDE </a:t>
            </a:r>
            <a:r>
              <a:rPr lang="es-MX" sz="1050" dirty="0" err="1" smtClean="0">
                <a:solidFill>
                  <a:srgbClr val="000000"/>
                </a:solidFill>
              </a:rPr>
              <a:t>Health</a:t>
            </a:r>
            <a:r>
              <a:rPr lang="es-MX" sz="1050" dirty="0" smtClean="0">
                <a:solidFill>
                  <a:srgbClr val="000000"/>
                </a:solidFill>
              </a:rPr>
              <a:t> at a </a:t>
            </a:r>
            <a:r>
              <a:rPr lang="es-MX" sz="1050" dirty="0" err="1" smtClean="0">
                <a:solidFill>
                  <a:srgbClr val="000000"/>
                </a:solidFill>
              </a:rPr>
              <a:t>glance</a:t>
            </a:r>
            <a:r>
              <a:rPr lang="es-MX" sz="1050" dirty="0" smtClean="0">
                <a:solidFill>
                  <a:srgbClr val="000000"/>
                </a:solidFill>
              </a:rPr>
              <a:t> 2013</a:t>
            </a:r>
          </a:p>
          <a:p>
            <a:pPr fontAlgn="ctr">
              <a:defRPr/>
            </a:pPr>
            <a:r>
              <a:rPr lang="es-MX" sz="1050" dirty="0" smtClean="0">
                <a:solidFill>
                  <a:srgbClr val="000000"/>
                </a:solidFill>
              </a:rPr>
              <a:t>*Incluye médicos familiares, generales y especialistas del sector publico y privado </a:t>
            </a:r>
            <a:endParaRPr lang="es-ES" sz="1050" dirty="0" smtClean="0">
              <a:solidFill>
                <a:srgbClr val="000000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51520" y="274638"/>
            <a:ext cx="6768752" cy="106613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s-MX" sz="2800" dirty="0">
                <a:solidFill>
                  <a:srgbClr val="000000"/>
                </a:solidFill>
                <a:latin typeface="+mn-lt"/>
              </a:rPr>
              <a:t>Recursos humanos: visión internacional 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3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5" y="1385247"/>
            <a:ext cx="8401355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7" y="5991112"/>
            <a:ext cx="8130988" cy="22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483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0936" y="105273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73076" y="5877272"/>
            <a:ext cx="8516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45082"/>
              </p:ext>
            </p:extLst>
          </p:nvPr>
        </p:nvGraphicFramePr>
        <p:xfrm>
          <a:off x="467544" y="1975796"/>
          <a:ext cx="8024272" cy="3788280"/>
        </p:xfrm>
        <a:graphic>
          <a:graphicData uri="http://schemas.openxmlformats.org/drawingml/2006/table">
            <a:tbl>
              <a:tblPr firstRow="1" firstCol="1" bandRow="1"/>
              <a:tblGrid>
                <a:gridCol w="3997984"/>
                <a:gridCol w="4026288"/>
              </a:tblGrid>
              <a:tr h="473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ENTIDAD FEDERATIVA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ESPECIALISTAS POR 1000 HABITANTES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México (sector público y privado)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Distrito Federal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2.05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Aguascalientes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Colima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Guerrero 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Oaxaca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Chiapas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1981" y="1288642"/>
            <a:ext cx="861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 problema es la inequidad en su distribución a lo largo del país.</a:t>
            </a:r>
            <a:endParaRPr lang="es-MX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356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59213112"/>
              </p:ext>
            </p:extLst>
          </p:nvPr>
        </p:nvGraphicFramePr>
        <p:xfrm>
          <a:off x="0" y="87084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95936" y="2924944"/>
            <a:ext cx="1800200" cy="864096"/>
          </a:xfrm>
          <a:solidFill>
            <a:srgbClr val="3333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MARCO GENERAL 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484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992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SITUACION ACTUAL.</a:t>
            </a:r>
          </a:p>
          <a:p>
            <a:pPr marL="361950" indent="-361950" algn="just">
              <a:buFont typeface="Arial" pitchFamily="34" charset="0"/>
              <a:buChar char="•"/>
            </a:pPr>
            <a:endParaRPr lang="es-MX" sz="8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s-MX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Existe inequidad en la distribución de especialistas en el país.</a:t>
            </a:r>
            <a:endParaRPr lang="es-MX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6 Rectángulo"/>
          <p:cNvSpPr/>
          <p:nvPr/>
        </p:nvSpPr>
        <p:spPr>
          <a:xfrm>
            <a:off x="273076" y="5775672"/>
            <a:ext cx="8516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s-MX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Chiapas tiene un tercio del </a:t>
            </a:r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promedio nacional de especialistas </a:t>
            </a:r>
            <a:r>
              <a:rPr lang="es-MX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(0.40 </a:t>
            </a:r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vs. </a:t>
            </a:r>
            <a:r>
              <a:rPr lang="es-MX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1.2)  </a:t>
            </a:r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1000 </a:t>
            </a:r>
            <a:r>
              <a:rPr lang="es-MX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habitantes</a:t>
            </a:r>
            <a:endParaRPr lang="es-MX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1 Gráfico"/>
          <p:cNvGraphicFramePr/>
          <p:nvPr>
            <p:extLst>
              <p:ext uri="{D42A27DB-BD31-4B8C-83A1-F6EECF244321}">
                <p14:modId xmlns:p14="http://schemas.microsoft.com/office/powerpoint/2010/main" val="432641282"/>
              </p:ext>
            </p:extLst>
          </p:nvPr>
        </p:nvGraphicFramePr>
        <p:xfrm>
          <a:off x="395536" y="1683792"/>
          <a:ext cx="7848872" cy="376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99" y="32271"/>
            <a:ext cx="953685" cy="958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0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 Grupo"/>
          <p:cNvGrpSpPr/>
          <p:nvPr/>
        </p:nvGrpSpPr>
        <p:grpSpPr>
          <a:xfrm>
            <a:off x="143508" y="1340768"/>
            <a:ext cx="8568952" cy="5184575"/>
            <a:chOff x="107504" y="1196752"/>
            <a:chExt cx="6617390" cy="4896544"/>
          </a:xfrm>
        </p:grpSpPr>
        <p:sp>
          <p:nvSpPr>
            <p:cNvPr id="23" name="3 Rectángulo"/>
            <p:cNvSpPr/>
            <p:nvPr/>
          </p:nvSpPr>
          <p:spPr>
            <a:xfrm>
              <a:off x="107504" y="1196752"/>
              <a:ext cx="6617390" cy="4896544"/>
            </a:xfrm>
            <a:prstGeom prst="rect">
              <a:avLst/>
            </a:prstGeom>
            <a:solidFill>
              <a:srgbClr val="59B0B9">
                <a:lumMod val="20000"/>
                <a:lumOff val="80000"/>
              </a:srgbClr>
            </a:solidFill>
            <a:ln w="158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4 Rectángulo"/>
            <p:cNvSpPr/>
            <p:nvPr/>
          </p:nvSpPr>
          <p:spPr>
            <a:xfrm>
              <a:off x="263576" y="1332210"/>
              <a:ext cx="3220688" cy="4002293"/>
            </a:xfrm>
            <a:prstGeom prst="rect">
              <a:avLst/>
            </a:prstGeom>
            <a:solidFill>
              <a:srgbClr val="E7ECED">
                <a:lumMod val="75000"/>
              </a:srgbClr>
            </a:solidFill>
            <a:ln w="158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ENTRADA Y SUS PRINCIPALES</a:t>
              </a:r>
              <a:r>
                <a:rPr kumimoji="0" lang="es-MX" sz="1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CAUSAS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Número de médicos</a:t>
              </a:r>
              <a:r>
                <a:rPr kumimoji="0" lang="es-MX" sz="1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que ingresaron a la residencia 4 años antes del año base. (2012)</a:t>
              </a: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MX" sz="1600" b="1" kern="0" dirty="0" smtClean="0">
                  <a:solidFill>
                    <a:prstClr val="black"/>
                  </a:solidFill>
                  <a:latin typeface="Calibri"/>
                </a:rPr>
                <a:t>Porcentaje de deserción durante la residencia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MX" sz="1600" b="1" kern="0" dirty="0" smtClean="0">
                  <a:solidFill>
                    <a:prstClr val="black"/>
                  </a:solidFill>
                  <a:latin typeface="Calibri"/>
                </a:rPr>
                <a:t>Porcentaje de retención en el sector público, de los egresados de la residencia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s-MX" sz="1600" b="1" kern="0" noProof="0" dirty="0" smtClean="0">
                <a:solidFill>
                  <a:prstClr val="black"/>
                </a:solidFill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s-MX" sz="1600" b="1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Número</a:t>
              </a:r>
              <a:r>
                <a:rPr kumimoji="0" lang="es-MX" sz="1600" b="1" i="0" u="none" strike="noStrike" kern="0" cap="none" spc="0" normalizeH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de especialistas que se reincorporan al sector público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s-MX" sz="1600" b="1" kern="0" dirty="0">
                <a:solidFill>
                  <a:prstClr val="black"/>
                </a:solidFill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MX" sz="1600" b="1" kern="0" dirty="0" smtClean="0">
                  <a:solidFill>
                    <a:prstClr val="black"/>
                  </a:solidFill>
                  <a:latin typeface="Calibri"/>
                </a:rPr>
                <a:t>Número de especialistas activos en el sector público en el año base </a:t>
              </a:r>
              <a:endParaRPr kumimoji="0" lang="es-MX" sz="1600" b="1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s-MX" sz="1600" b="1" kern="0" baseline="0" noProof="0" dirty="0">
                <a:solidFill>
                  <a:prstClr val="black"/>
                </a:solidFill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5" name="5 Rectángulo"/>
            <p:cNvSpPr/>
            <p:nvPr/>
          </p:nvSpPr>
          <p:spPr>
            <a:xfrm>
              <a:off x="3640336" y="1328222"/>
              <a:ext cx="2907410" cy="2900587"/>
            </a:xfrm>
            <a:prstGeom prst="rect">
              <a:avLst/>
            </a:prstGeom>
            <a:solidFill>
              <a:srgbClr val="E7ECED">
                <a:lumMod val="75000"/>
              </a:srgbClr>
            </a:solidFill>
            <a:ln w="158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SALIDA Y SUS PRINCIPALES CAUSAS: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Número de especialistas jubilados en el año base.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MX" sz="1600" b="1" kern="0" dirty="0" smtClean="0">
                  <a:solidFill>
                    <a:prstClr val="black"/>
                  </a:solidFill>
                  <a:latin typeface="Calibri"/>
                </a:rPr>
                <a:t>Número de e</a:t>
              </a:r>
              <a:r>
                <a:rPr kumimoji="0" lang="es-MX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specialistas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fallecidos en el mismo año base.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s-MX" sz="1600" b="1" kern="0" dirty="0" smtClean="0">
                  <a:solidFill>
                    <a:prstClr val="black"/>
                  </a:solidFill>
                  <a:latin typeface="Calibri"/>
                </a:rPr>
                <a:t>Número de e</a:t>
              </a:r>
              <a:r>
                <a:rPr kumimoji="0" lang="es-MX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specialistas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que se retiran del servicio público</a:t>
              </a:r>
              <a:r>
                <a:rPr kumimoji="0" lang="es-MX" sz="1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s-MX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en el año base, por causas diferentes a jubilación y fallecimiento.</a:t>
              </a:r>
            </a:p>
          </p:txBody>
        </p:sp>
      </p:grpSp>
      <p:sp>
        <p:nvSpPr>
          <p:cNvPr id="27" name="7 CuadroTexto"/>
          <p:cNvSpPr txBox="1"/>
          <p:nvPr/>
        </p:nvSpPr>
        <p:spPr>
          <a:xfrm>
            <a:off x="395536" y="5879013"/>
            <a:ext cx="7920880" cy="646331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OFERTA DE ESPECIALISTAS EN UN AÑO DADO = ENTRADAS - SALIDAS</a:t>
            </a:r>
          </a:p>
        </p:txBody>
      </p:sp>
      <p:cxnSp>
        <p:nvCxnSpPr>
          <p:cNvPr id="28" name="Conector recto de flecha 27"/>
          <p:cNvCxnSpPr/>
          <p:nvPr/>
        </p:nvCxnSpPr>
        <p:spPr>
          <a:xfrm flipH="1">
            <a:off x="3866096" y="5661248"/>
            <a:ext cx="10914" cy="375204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6084168" y="4581128"/>
            <a:ext cx="0" cy="1405366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8 CuadroTexto"/>
          <p:cNvSpPr txBox="1"/>
          <p:nvPr/>
        </p:nvSpPr>
        <p:spPr>
          <a:xfrm>
            <a:off x="82587" y="62068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VARIABLES CONSIDERADAS PARA DETERMINAR LA OFERTA DE ESPECIALISTAS EN</a:t>
            </a:r>
            <a:r>
              <a:rPr kumimoji="0" lang="es-ES_tradnl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EL SECTOR PÚBLICO DE SALUD</a:t>
            </a:r>
            <a:endParaRPr kumimoji="0" lang="es-E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846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890225"/>
              </p:ext>
            </p:extLst>
          </p:nvPr>
        </p:nvGraphicFramePr>
        <p:xfrm>
          <a:off x="203200" y="1736725"/>
          <a:ext cx="8405813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Hoja de cálculo" r:id="rId4" imgW="8762800" imgH="5324605" progId="Excel.Sheet.8">
                  <p:embed/>
                </p:oleObj>
              </mc:Choice>
              <mc:Fallback>
                <p:oleObj name="Hoja de cálculo" r:id="rId4" imgW="8762800" imgH="532460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736725"/>
                        <a:ext cx="8405813" cy="4714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134 CuadroTexto"/>
          <p:cNvSpPr txBox="1">
            <a:spLocks noChangeArrowheads="1"/>
          </p:cNvSpPr>
          <p:nvPr/>
        </p:nvSpPr>
        <p:spPr bwMode="auto">
          <a:xfrm>
            <a:off x="683568" y="6405959"/>
            <a:ext cx="68040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sz="1100" dirty="0">
                <a:solidFill>
                  <a:srgbClr val="000000"/>
                </a:solidFill>
                <a:cs typeface="Times New Roman" pitchFamily="18" charset="0"/>
              </a:rPr>
              <a:t>Fuente: Sistema de Residencias Médicas en México. Dirección General de Calidad y Educación en Salud</a:t>
            </a:r>
            <a:r>
              <a:rPr lang="es-MX" sz="11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s-MX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-12805" y="1088723"/>
            <a:ext cx="9143997" cy="50405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algn="ctr"/>
            <a:r>
              <a:rPr lang="es-E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algunas especialidades la desproporción entre oferta y demanda de plazas de residencia médica es muy grande</a:t>
            </a:r>
            <a:endParaRPr lang="es-E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148064" y="3789040"/>
            <a:ext cx="115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MI:   1 - 8                                                                                                        </a:t>
            </a:r>
            <a:endParaRPr lang="es-MX" sz="1600" dirty="0"/>
          </a:p>
          <a:p>
            <a:r>
              <a:rPr lang="es-MX" sz="1600" dirty="0" smtClean="0"/>
              <a:t>PE:   1 - 6</a:t>
            </a:r>
          </a:p>
          <a:p>
            <a:r>
              <a:rPr lang="es-MX" sz="1600" dirty="0" smtClean="0"/>
              <a:t>GO:  1 - 8</a:t>
            </a:r>
          </a:p>
          <a:p>
            <a:r>
              <a:rPr lang="es-MX" sz="1600" dirty="0" smtClean="0"/>
              <a:t>CG:   1 – 8</a:t>
            </a:r>
          </a:p>
          <a:p>
            <a:r>
              <a:rPr lang="es-MX" sz="1600" dirty="0" smtClean="0"/>
              <a:t>ORL: 1 - 24</a:t>
            </a:r>
          </a:p>
          <a:p>
            <a:r>
              <a:rPr lang="es-MX" sz="1600" dirty="0" smtClean="0"/>
              <a:t>RO:   1 - 45</a:t>
            </a:r>
            <a:endParaRPr lang="es-MX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399" y="32271"/>
            <a:ext cx="953685" cy="958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94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94" y="26939"/>
            <a:ext cx="1097805" cy="109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1"/>
            <a:ext cx="1030287" cy="97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004229"/>
              </p:ext>
            </p:extLst>
          </p:nvPr>
        </p:nvGraphicFramePr>
        <p:xfrm>
          <a:off x="467544" y="1268760"/>
          <a:ext cx="4114801" cy="4732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776"/>
                <a:gridCol w="616397"/>
                <a:gridCol w="617220"/>
                <a:gridCol w="618043"/>
                <a:gridCol w="610637"/>
                <a:gridCol w="520111"/>
                <a:gridCol w="638617"/>
              </a:tblGrid>
              <a:tr h="6574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Año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Número de especialistas estimado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Razón de especialistas por 100,000 habitantes, estimada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Número de especialistas Meta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Razón de especialistas por 100,000 habitantes, meta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Brecha de especialistas en razones o tasas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Brecha de especialistas en números absolutos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90,554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90,554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91,094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97,162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-6,068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91,275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103,871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-10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-12,596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91,322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110,678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-16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-19,356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91,416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117,582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-21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-26,166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92,123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124,578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-26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-32,454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2019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93,490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131,658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-30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-38,168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95,332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138,818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-34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-43,486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97,586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146,059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-38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-48,474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99,988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153,387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-41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-53,399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102,539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79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160,793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-45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-58,254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105,239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168,273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-48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-63,035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108,087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175,824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133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-67,737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111,084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183,440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137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-72,356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114,229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191,116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142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-57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-76,887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117,524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198,850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147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-81,327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2029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120,967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89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206,638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151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-63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-85,671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02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2030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124,558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91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214,471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156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-65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-89,913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048723216"/>
              </p:ext>
            </p:extLst>
          </p:nvPr>
        </p:nvGraphicFramePr>
        <p:xfrm>
          <a:off x="4716016" y="1556792"/>
          <a:ext cx="424397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79512" y="62068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Resultados con 30% de aumento en la demanda</a:t>
            </a:r>
            <a:endParaRPr lang="es-MX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" y="5949280"/>
            <a:ext cx="91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Si la demanda de servicios aumenta en 30%, el déficit de especialistas en el 2030 será del 72.2%, que equivale a 89,166 especialistas, ya que se requerirán 156 especialistas X 100,000 habitantes.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330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292080" y="6453337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ctr">
              <a:defRPr/>
            </a:pPr>
            <a:r>
              <a:rPr lang="es-ES" sz="800" b="1" dirty="0" smtClean="0">
                <a:solidFill>
                  <a:srgbClr val="000000"/>
                </a:solidFill>
              </a:rPr>
              <a:t>Fuente</a:t>
            </a:r>
            <a:r>
              <a:rPr lang="es-ES" sz="800" dirty="0" smtClean="0">
                <a:solidFill>
                  <a:srgbClr val="000000"/>
                </a:solidFill>
              </a:rPr>
              <a:t>: Dirección General de Información en Salud</a:t>
            </a:r>
          </a:p>
          <a:p>
            <a:pPr lvl="0" algn="r" fontAlgn="ctr">
              <a:defRPr/>
            </a:pPr>
            <a:r>
              <a:rPr lang="es-ES" sz="800" dirty="0" smtClean="0">
                <a:solidFill>
                  <a:srgbClr val="000000"/>
                </a:solidFill>
              </a:rPr>
              <a:t>* Cifras Cierre 2012</a:t>
            </a:r>
          </a:p>
          <a:p>
            <a:pPr lvl="0" algn="r" fontAlgn="ctr">
              <a:defRPr/>
            </a:pPr>
            <a:r>
              <a:rPr lang="es-ES" sz="800" dirty="0" smtClean="0">
                <a:solidFill>
                  <a:srgbClr val="000000"/>
                </a:solidFill>
              </a:rPr>
              <a:t>Cifras cierre 2013</a:t>
            </a:r>
            <a:endParaRPr lang="es-ES" sz="800" b="1" dirty="0" smtClean="0">
              <a:solidFill>
                <a:srgbClr val="000000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51520" y="346646"/>
            <a:ext cx="6768752" cy="106613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MX" sz="2800" dirty="0">
                <a:solidFill>
                  <a:srgbClr val="000000"/>
                </a:solidFill>
              </a:rPr>
              <a:t>Disponibilidad de </a:t>
            </a:r>
            <a:r>
              <a:rPr lang="es-MX" sz="2800" dirty="0" smtClean="0">
                <a:solidFill>
                  <a:srgbClr val="000000"/>
                </a:solidFill>
              </a:rPr>
              <a:t>especialistas y perfil epidemiológico</a:t>
            </a:r>
            <a:endParaRPr lang="es-MX" sz="28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4 Rectángulo"/>
          <p:cNvSpPr/>
          <p:nvPr/>
        </p:nvSpPr>
        <p:spPr>
          <a:xfrm>
            <a:off x="323528" y="1988840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+mn-lt"/>
              </a:rPr>
              <a:t>Distribución de </a:t>
            </a:r>
            <a:r>
              <a:rPr lang="es-MX" sz="2000" b="1" dirty="0" smtClean="0">
                <a:latin typeface="+mn-lt"/>
              </a:rPr>
              <a:t>médicos </a:t>
            </a:r>
            <a:r>
              <a:rPr lang="es-MX" sz="2000" b="1" dirty="0">
                <a:latin typeface="+mn-lt"/>
              </a:rPr>
              <a:t>por </a:t>
            </a:r>
            <a:r>
              <a:rPr lang="es-MX" sz="2000" b="1" dirty="0" smtClean="0">
                <a:latin typeface="+mn-lt"/>
              </a:rPr>
              <a:t>especialidad, </a:t>
            </a:r>
            <a:endParaRPr lang="es-MX" sz="2000" b="1" dirty="0">
              <a:latin typeface="+mn-lt"/>
            </a:endParaRPr>
          </a:p>
          <a:p>
            <a:r>
              <a:rPr lang="es-MX" sz="2000" b="1" dirty="0" smtClean="0">
                <a:latin typeface="+mn-lt"/>
              </a:rPr>
              <a:t>sector </a:t>
            </a:r>
            <a:r>
              <a:rPr lang="es-MX" sz="2000" b="1" dirty="0">
                <a:latin typeface="+mn-lt"/>
              </a:rPr>
              <a:t>p</a:t>
            </a:r>
            <a:r>
              <a:rPr lang="es-MX" sz="2000" b="1" dirty="0" smtClean="0">
                <a:latin typeface="+mn-lt"/>
              </a:rPr>
              <a:t>úblico</a:t>
            </a:r>
            <a:endParaRPr lang="es-MX" sz="2000" b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3094" b="5111"/>
          <a:stretch>
            <a:fillRect/>
          </a:stretch>
        </p:blipFill>
        <p:spPr bwMode="auto">
          <a:xfrm>
            <a:off x="3419872" y="777048"/>
            <a:ext cx="4392488" cy="301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70569"/>
              </p:ext>
            </p:extLst>
          </p:nvPr>
        </p:nvGraphicFramePr>
        <p:xfrm>
          <a:off x="323528" y="3789040"/>
          <a:ext cx="7848872" cy="311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ángulo 3"/>
          <p:cNvSpPr/>
          <p:nvPr/>
        </p:nvSpPr>
        <p:spPr>
          <a:xfrm>
            <a:off x="3851920" y="4031180"/>
            <a:ext cx="37799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ctr">
              <a:defRPr/>
            </a:pPr>
            <a:r>
              <a:rPr lang="es-ES" sz="800" b="1" dirty="0">
                <a:solidFill>
                  <a:srgbClr val="000000"/>
                </a:solidFill>
              </a:rPr>
              <a:t>Fuente: </a:t>
            </a:r>
            <a:r>
              <a:rPr lang="es-ES" sz="800" dirty="0">
                <a:solidFill>
                  <a:srgbClr val="000000"/>
                </a:solidFill>
              </a:rPr>
              <a:t>IHME. Global </a:t>
            </a:r>
            <a:r>
              <a:rPr lang="es-ES" sz="800" dirty="0" err="1">
                <a:solidFill>
                  <a:srgbClr val="000000"/>
                </a:solidFill>
              </a:rPr>
              <a:t>burden</a:t>
            </a:r>
            <a:r>
              <a:rPr lang="es-ES" sz="800" dirty="0">
                <a:solidFill>
                  <a:srgbClr val="000000"/>
                </a:solidFill>
              </a:rPr>
              <a:t> of </a:t>
            </a:r>
            <a:r>
              <a:rPr lang="es-ES" sz="800" dirty="0" err="1">
                <a:solidFill>
                  <a:srgbClr val="000000"/>
                </a:solidFill>
              </a:rPr>
              <a:t>diseases</a:t>
            </a:r>
            <a:r>
              <a:rPr lang="es-ES" sz="800" dirty="0">
                <a:solidFill>
                  <a:srgbClr val="000000"/>
                </a:solidFill>
              </a:rPr>
              <a:t>, injuries and </a:t>
            </a:r>
            <a:r>
              <a:rPr lang="es-ES" sz="800" dirty="0" err="1">
                <a:solidFill>
                  <a:srgbClr val="000000"/>
                </a:solidFill>
              </a:rPr>
              <a:t>risk</a:t>
            </a:r>
            <a:r>
              <a:rPr lang="es-ES" sz="800" dirty="0">
                <a:solidFill>
                  <a:srgbClr val="000000"/>
                </a:solidFill>
              </a:rPr>
              <a:t> </a:t>
            </a:r>
            <a:r>
              <a:rPr lang="es-ES" sz="800" dirty="0" err="1">
                <a:solidFill>
                  <a:srgbClr val="000000"/>
                </a:solidFill>
              </a:rPr>
              <a:t>factors</a:t>
            </a:r>
            <a:r>
              <a:rPr lang="es-ES" sz="800" dirty="0">
                <a:solidFill>
                  <a:srgbClr val="000000"/>
                </a:solidFill>
              </a:rPr>
              <a:t> </a:t>
            </a:r>
            <a:r>
              <a:rPr lang="es-ES" sz="800" dirty="0" err="1">
                <a:solidFill>
                  <a:srgbClr val="000000"/>
                </a:solidFill>
              </a:rPr>
              <a:t>study</a:t>
            </a:r>
            <a:r>
              <a:rPr lang="es-ES" sz="800" dirty="0">
                <a:solidFill>
                  <a:srgbClr val="000000"/>
                </a:solidFill>
              </a:rPr>
              <a:t> 2010</a:t>
            </a:r>
            <a:endParaRPr lang="es-ES" sz="800" b="1" dirty="0">
              <a:solidFill>
                <a:srgbClr val="0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399" y="32271"/>
            <a:ext cx="953685" cy="958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4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6657" y="1508586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MX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SITUACION ACTUAL</a:t>
            </a:r>
          </a:p>
          <a:p>
            <a:pPr marL="361950" indent="-361950" algn="just">
              <a:buFont typeface="Arial" pitchFamily="34" charset="0"/>
              <a:buChar char="•"/>
            </a:pPr>
            <a:endParaRPr lang="es-MX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En </a:t>
            </a: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México el número total de médicos y de médicos especialistas se desconoce con exactitud y lo que se tiene registrado está </a:t>
            </a: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por debajo de los estándares internacionales.</a:t>
            </a:r>
          </a:p>
          <a:p>
            <a:pPr marL="361950" indent="-361950" algn="just">
              <a:buFont typeface="Arial" pitchFamily="34" charset="0"/>
              <a:buChar char="•"/>
            </a:pPr>
            <a:endParaRPr lang="es-MX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En la distribución geográfica de </a:t>
            </a: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médicos especialistas se </a:t>
            </a: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observa una significativa desigualdad entre </a:t>
            </a: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las entidades </a:t>
            </a: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federativas. </a:t>
            </a:r>
          </a:p>
          <a:p>
            <a:pPr marL="361950" indent="-361950" algn="just">
              <a:buFont typeface="Arial" pitchFamily="34" charset="0"/>
              <a:buChar char="•"/>
            </a:pPr>
            <a:endParaRPr lang="es-MX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 aumento de especialistas en la mayoría de los casos es inercial  y con escasa planeación, lo que impide </a:t>
            </a:r>
            <a:r>
              <a:rPr lang="es-MX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cubrir las necesidades de atención </a:t>
            </a: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médica.</a:t>
            </a:r>
          </a:p>
          <a:p>
            <a:pPr marL="361950" indent="-361950" algn="just">
              <a:buFont typeface="Arial" pitchFamily="34" charset="0"/>
              <a:buChar char="•"/>
            </a:pPr>
            <a:endParaRPr lang="es-MX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 ha incrementado la formación de especialistas mujeres (feminización)</a:t>
            </a:r>
          </a:p>
          <a:p>
            <a:pPr algn="just"/>
            <a:endParaRPr lang="es-MX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 carece de estándares nacionales de médicos especialistas.</a:t>
            </a:r>
          </a:p>
          <a:p>
            <a:pPr algn="just"/>
            <a:endParaRPr lang="es-MX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los siguientes 15 años se jubilará alrededor del 25% de ellos.</a:t>
            </a:r>
          </a:p>
          <a:p>
            <a:pPr algn="just"/>
            <a:endParaRPr lang="es-MX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 algn="just">
              <a:buFont typeface="Arial" pitchFamily="34" charset="0"/>
              <a:buChar char="•"/>
            </a:pPr>
            <a:r>
              <a:rPr lang="es-MX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¡ Su planificación es un tema de todos y de nadie !</a:t>
            </a:r>
            <a:r>
              <a:rPr lang="es-MX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pic>
        <p:nvPicPr>
          <p:cNvPr id="7" name="Picture 2" descr="https://s3.amazonaws.com/piktochartv2-dev/v2/uploads/2ab39813-2b06-46c3-91f6-865af6560de3/7c6464d26b8c042d4f0fbbee4b7da82d19d25444_original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2232"/>
            <a:ext cx="859043" cy="10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omdf.matem.unam.mx/imagenes/logoConacyt.png/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9" y="404664"/>
            <a:ext cx="1127239" cy="8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ducacionyculturaaz.com/wp-content/uploads/2013/02/logo_an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78" y="338708"/>
            <a:ext cx="1002060" cy="10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2755179787/47928b428e65fb8f9f9ea40e847d65d2_400x400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1012516" cy="10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7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/>
        </p:nvSpPr>
        <p:spPr>
          <a:xfrm>
            <a:off x="179512" y="66540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SITUACION ACTUAL.</a:t>
            </a:r>
          </a:p>
          <a:p>
            <a:pPr algn="just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En México no se conoce con exactitud el número de médicos, pero las cifras oficiales revelan tasas inferiores a las de otros países.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97118"/>
            <a:ext cx="8130988" cy="22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05086"/>
              </p:ext>
            </p:extLst>
          </p:nvPr>
        </p:nvGraphicFramePr>
        <p:xfrm>
          <a:off x="395536" y="1588730"/>
          <a:ext cx="7848872" cy="438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31 CuadroTexto"/>
          <p:cNvSpPr txBox="1"/>
          <p:nvPr/>
        </p:nvSpPr>
        <p:spPr>
          <a:xfrm>
            <a:off x="4898504" y="2874422"/>
            <a:ext cx="2559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latin typeface="+mn-lt"/>
              </a:rPr>
              <a:t>Promedio OCDE: 3.2 por mil</a:t>
            </a:r>
            <a:endParaRPr lang="es-MX" sz="1600" b="1" dirty="0">
              <a:latin typeface="+mn-lt"/>
            </a:endParaRPr>
          </a:p>
        </p:txBody>
      </p:sp>
      <p:sp>
        <p:nvSpPr>
          <p:cNvPr id="9" name="32 CuadroTexto"/>
          <p:cNvSpPr txBox="1"/>
          <p:nvPr/>
        </p:nvSpPr>
        <p:spPr>
          <a:xfrm>
            <a:off x="7308304" y="3573542"/>
            <a:ext cx="417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latin typeface="Arial Narrow" pitchFamily="34" charset="0"/>
              </a:rPr>
              <a:t>2.2</a:t>
            </a:r>
            <a:endParaRPr lang="es-MX" sz="1600" b="1" dirty="0">
              <a:latin typeface="Arial Narrow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23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539750" y="1412875"/>
            <a:ext cx="8280400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MX" smtClean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6083" name="Oval 3"/>
          <p:cNvSpPr>
            <a:spLocks noChangeArrowheads="1"/>
          </p:cNvSpPr>
          <p:nvPr/>
        </p:nvSpPr>
        <p:spPr bwMode="auto">
          <a:xfrm>
            <a:off x="6011863" y="2636838"/>
            <a:ext cx="2916237" cy="2447925"/>
          </a:xfrm>
          <a:prstGeom prst="ellipse">
            <a:avLst/>
          </a:prstGeom>
          <a:solidFill>
            <a:srgbClr val="99CCFF">
              <a:alpha val="24001"/>
            </a:srgbClr>
          </a:solidFill>
          <a:ln w="1270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lIns="0" rIns="0" anchor="ctr">
            <a:flatTx/>
          </a:bodyPr>
          <a:lstStyle/>
          <a:p>
            <a:pPr defTabSz="914400">
              <a:defRPr/>
            </a:pPr>
            <a:r>
              <a:rPr lang="es-ES_tradnl" sz="24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cs typeface="Arial" pitchFamily="34" charset="0"/>
              </a:rPr>
              <a:t>MAESTRIA Y DOCTORADO 6%</a:t>
            </a:r>
            <a:endParaRPr lang="es-ES_tradnl" sz="2400" b="1" dirty="0">
              <a:solidFill>
                <a:schemeClr val="accent4">
                  <a:lumMod val="50000"/>
                </a:schemeClr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2051050" y="209352"/>
            <a:ext cx="4824413" cy="2527697"/>
          </a:xfrm>
          <a:prstGeom prst="downArrowCallout">
            <a:avLst>
              <a:gd name="adj1" fmla="val 48624"/>
              <a:gd name="adj2" fmla="val 48616"/>
              <a:gd name="adj3" fmla="val 16667"/>
              <a:gd name="adj4" fmla="val 66667"/>
            </a:avLst>
          </a:prstGeom>
          <a:solidFill>
            <a:schemeClr val="bg2">
              <a:alpha val="27058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anchor="ctr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MX" sz="2400" b="1" dirty="0" smtClean="0">
              <a:solidFill>
                <a:prstClr val="white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MX" sz="2000" b="1" dirty="0" smtClean="0">
                <a:solidFill>
                  <a:srgbClr val="FF0000"/>
                </a:solidFill>
              </a:rPr>
              <a:t>OFERTA  DE POSGRADO PARA  EGRESADOS DE LAS ESCUELAS DE MEDICINA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MX" sz="2000" b="1" dirty="0" smtClean="0">
              <a:solidFill>
                <a:prstClr val="white"/>
              </a:solidFill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-1" y="2562225"/>
            <a:ext cx="3425371" cy="2671763"/>
          </a:xfrm>
          <a:prstGeom prst="ellipse">
            <a:avLst/>
          </a:prstGeom>
          <a:solidFill>
            <a:srgbClr val="FFFFCC">
              <a:alpha val="50980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lIns="0" rIns="0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MX" sz="2400" b="1" dirty="0" smtClean="0"/>
              <a:t>ESPECIALIDAD MEDICAS 80%</a:t>
            </a: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2771775" y="3860800"/>
            <a:ext cx="3457575" cy="2447925"/>
          </a:xfrm>
          <a:prstGeom prst="ellipse">
            <a:avLst/>
          </a:prstGeom>
          <a:solidFill>
            <a:srgbClr val="FF9999">
              <a:alpha val="39999"/>
            </a:srgb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99"/>
            </a:extrusionClr>
          </a:sp3d>
        </p:spPr>
        <p:txBody>
          <a:bodyPr lIns="0" rIns="0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MX" sz="2400" b="1" dirty="0" smtClean="0">
                <a:solidFill>
                  <a:srgbClr val="0000FF"/>
                </a:solidFill>
              </a:rPr>
              <a:t>CURSOS DE ALTA ESPECIALIDAD 15% de ME</a:t>
            </a: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 rot="-132285">
            <a:off x="2124075" y="2203450"/>
            <a:ext cx="1152525" cy="717550"/>
          </a:xfrm>
          <a:prstGeom prst="leftArrow">
            <a:avLst>
              <a:gd name="adj1" fmla="val 44741"/>
              <a:gd name="adj2" fmla="val 79209"/>
            </a:avLst>
          </a:prstGeom>
          <a:solidFill>
            <a:srgbClr val="00CCFF">
              <a:alpha val="23921"/>
            </a:srgbClr>
          </a:solidFill>
          <a:ln w="9525">
            <a:miter lim="800000"/>
            <a:headEnd/>
            <a:tailEnd/>
          </a:ln>
          <a:scene3d>
            <a:camera prst="legacyObliqueTopRight">
              <a:rot lat="600000" lon="20699994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MX" smtClean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 rot="-9723651">
            <a:off x="5719763" y="2370138"/>
            <a:ext cx="1095375" cy="636587"/>
          </a:xfrm>
          <a:prstGeom prst="leftArrow">
            <a:avLst>
              <a:gd name="adj1" fmla="val 59824"/>
              <a:gd name="adj2" fmla="val 89684"/>
            </a:avLst>
          </a:prstGeom>
          <a:solidFill>
            <a:srgbClr val="FFCCFF">
              <a:alpha val="5098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MX" smtClean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3995738" y="2852738"/>
            <a:ext cx="936625" cy="1152525"/>
          </a:xfrm>
          <a:prstGeom prst="downArrow">
            <a:avLst>
              <a:gd name="adj1" fmla="val 46778"/>
              <a:gd name="adj2" fmla="val 30660"/>
            </a:avLst>
          </a:prstGeom>
          <a:solidFill>
            <a:srgbClr val="CCFFCC">
              <a:alpha val="5098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MX" smtClean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164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7544" y="980728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6600"/>
              </a:buClr>
            </a:pPr>
            <a:r>
              <a:rPr lang="es-MX" sz="2000" b="1" dirty="0" smtClean="0">
                <a:latin typeface="+mn-lt"/>
              </a:rPr>
              <a:t>Aspirantes </a:t>
            </a:r>
            <a:r>
              <a:rPr lang="es-MX" sz="2000" b="1" dirty="0">
                <a:latin typeface="+mn-lt"/>
              </a:rPr>
              <a:t>inscritos </a:t>
            </a:r>
            <a:r>
              <a:rPr lang="es-MX" sz="2000" b="1" dirty="0" smtClean="0">
                <a:latin typeface="+mn-lt"/>
              </a:rPr>
              <a:t>al ENARM contra </a:t>
            </a:r>
            <a:r>
              <a:rPr lang="es-MX" sz="2000" b="1" dirty="0">
                <a:latin typeface="+mn-lt"/>
              </a:rPr>
              <a:t>aspirantes seleccionados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7544" y="6237312"/>
            <a:ext cx="75608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s-ES" sz="1050" b="1" dirty="0" smtClean="0">
                <a:solidFill>
                  <a:srgbClr val="000000"/>
                </a:solidFill>
              </a:rPr>
              <a:t>Fuente: </a:t>
            </a:r>
            <a:r>
              <a:rPr lang="es-ES" sz="1050" dirty="0" smtClean="0">
                <a:solidFill>
                  <a:srgbClr val="000000"/>
                </a:solidFill>
              </a:rPr>
              <a:t>CIFRHS</a:t>
            </a:r>
          </a:p>
          <a:p>
            <a:pPr lvl="0" fontAlgn="ctr">
              <a:defRPr/>
            </a:pPr>
            <a:r>
              <a:rPr lang="es-ES" sz="1050" dirty="0" smtClean="0">
                <a:solidFill>
                  <a:srgbClr val="000000"/>
                </a:solidFill>
              </a:rPr>
              <a:t>ENARM: Examen Nacional de Aspirantes a Residencias Médicas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274638"/>
            <a:ext cx="6768752" cy="106613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s-MX" sz="2800" dirty="0">
                <a:solidFill>
                  <a:srgbClr val="000000"/>
                </a:solidFill>
              </a:rPr>
              <a:t>Demanda creciente</a:t>
            </a:r>
            <a:endParaRPr lang="es-MX" sz="28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791309"/>
              </p:ext>
            </p:extLst>
          </p:nvPr>
        </p:nvGraphicFramePr>
        <p:xfrm>
          <a:off x="539552" y="1772816"/>
          <a:ext cx="792088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043600"/>
              </p:ext>
            </p:extLst>
          </p:nvPr>
        </p:nvGraphicFramePr>
        <p:xfrm>
          <a:off x="0" y="1628800"/>
          <a:ext cx="8505768" cy="4809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611560" y="6435334"/>
            <a:ext cx="25907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b="1" dirty="0" smtClean="0">
                <a:latin typeface="Arial Narrow" pitchFamily="34" charset="0"/>
              </a:rPr>
              <a:t>Fuente: </a:t>
            </a:r>
            <a:r>
              <a:rPr lang="es-ES" sz="1050" dirty="0" smtClean="0">
                <a:latin typeface="Arial Narrow" pitchFamily="34" charset="0"/>
              </a:rPr>
              <a:t>ENARM Resultados </a:t>
            </a:r>
            <a:r>
              <a:rPr lang="es-ES" sz="1050" dirty="0" smtClean="0">
                <a:latin typeface="+mn-lt"/>
              </a:rPr>
              <a:t>2009</a:t>
            </a:r>
            <a:r>
              <a:rPr lang="es-ES" sz="1050" dirty="0" smtClean="0">
                <a:latin typeface="Arial Narrow" pitchFamily="34" charset="0"/>
              </a:rPr>
              <a:t>, 2010 y 2012.</a:t>
            </a:r>
            <a:endParaRPr lang="es-MX" sz="1050" dirty="0">
              <a:latin typeface="Arial Narrow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11194" y="1268760"/>
            <a:ext cx="6601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latin typeface="+mn-lt"/>
              </a:rPr>
              <a:t>Plazas ofertadas de residencia para realizar especialidad médica, 2009-2012</a:t>
            </a:r>
            <a:endParaRPr lang="es-MX" sz="1600" b="1" dirty="0">
              <a:latin typeface="+mn-lt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522589" y="3933056"/>
            <a:ext cx="1649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Narrow" pitchFamily="34" charset="0"/>
              </a:rPr>
              <a:t>(sin datos disponibles)</a:t>
            </a:r>
            <a:endParaRPr lang="es-MX" sz="1400" dirty="0">
              <a:latin typeface="Arial Narrow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51520" y="274638"/>
            <a:ext cx="6768752" cy="490066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s-MX" sz="2800" dirty="0">
                <a:solidFill>
                  <a:srgbClr val="000000"/>
                </a:solidFill>
              </a:rPr>
              <a:t>Formación inercial</a:t>
            </a:r>
            <a:endParaRPr lang="es-MX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4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95" y="39673"/>
            <a:ext cx="1097805" cy="99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sylvatica.com.mx/imagenes/CONACY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3"/>
            <a:ext cx="899592" cy="8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77" y="77042"/>
            <a:ext cx="1030287" cy="9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/>
          <p:cNvSpPr/>
          <p:nvPr/>
        </p:nvSpPr>
        <p:spPr>
          <a:xfrm>
            <a:off x="626219" y="2634089"/>
            <a:ext cx="1701613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1. ENTRADAS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327832" y="3640252"/>
            <a:ext cx="1998042" cy="11059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prstClr val="white"/>
                </a:solidFill>
                <a:latin typeface="Calibri"/>
              </a:rPr>
              <a:t>OFERTA </a:t>
            </a:r>
            <a:r>
              <a:rPr lang="es-MX" b="1" dirty="0" smtClean="0">
                <a:solidFill>
                  <a:prstClr val="white"/>
                </a:solidFill>
                <a:latin typeface="Calibri"/>
              </a:rPr>
              <a:t>DE SERVICIOS Y  PERSONAL DE SALUD </a:t>
            </a:r>
            <a:endParaRPr lang="es-MX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21946" y="3740062"/>
            <a:ext cx="1682496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2. HORAS DE TRABAJO</a:t>
            </a:r>
          </a:p>
        </p:txBody>
      </p:sp>
      <p:sp>
        <p:nvSpPr>
          <p:cNvPr id="9" name="Elipse 8"/>
          <p:cNvSpPr/>
          <p:nvPr/>
        </p:nvSpPr>
        <p:spPr>
          <a:xfrm>
            <a:off x="626219" y="4902381"/>
            <a:ext cx="1701613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3. SALIDAS</a:t>
            </a:r>
          </a:p>
        </p:txBody>
      </p:sp>
      <p:sp>
        <p:nvSpPr>
          <p:cNvPr id="10" name="Elipse 9"/>
          <p:cNvSpPr/>
          <p:nvPr/>
        </p:nvSpPr>
        <p:spPr>
          <a:xfrm>
            <a:off x="6558943" y="5541497"/>
            <a:ext cx="1988156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5. CRECIMIENTO DEL GASTO EN SALUD</a:t>
            </a:r>
          </a:p>
        </p:txBody>
      </p:sp>
      <p:sp>
        <p:nvSpPr>
          <p:cNvPr id="11" name="Elipse 10"/>
          <p:cNvSpPr/>
          <p:nvPr/>
        </p:nvSpPr>
        <p:spPr>
          <a:xfrm>
            <a:off x="7119174" y="3688548"/>
            <a:ext cx="1897817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3. UTILIZACION DE SERVICIOS</a:t>
            </a:r>
          </a:p>
        </p:txBody>
      </p:sp>
      <p:sp>
        <p:nvSpPr>
          <p:cNvPr id="12" name="Elipse 11"/>
          <p:cNvSpPr/>
          <p:nvPr/>
        </p:nvSpPr>
        <p:spPr>
          <a:xfrm>
            <a:off x="6901843" y="2796684"/>
            <a:ext cx="1952760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2. MORBILIDAD</a:t>
            </a:r>
          </a:p>
        </p:txBody>
      </p:sp>
      <p:sp>
        <p:nvSpPr>
          <p:cNvPr id="13" name="Elipse 12"/>
          <p:cNvSpPr/>
          <p:nvPr/>
        </p:nvSpPr>
        <p:spPr>
          <a:xfrm>
            <a:off x="6558943" y="1904822"/>
            <a:ext cx="1988156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1. DEMOGRAFIA</a:t>
            </a:r>
          </a:p>
        </p:txBody>
      </p:sp>
      <p:sp>
        <p:nvSpPr>
          <p:cNvPr id="14" name="Elipse 13"/>
          <p:cNvSpPr/>
          <p:nvPr/>
        </p:nvSpPr>
        <p:spPr>
          <a:xfrm>
            <a:off x="6901843" y="4615022"/>
            <a:ext cx="1861280" cy="85000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350" b="1" dirty="0">
                <a:solidFill>
                  <a:prstClr val="white"/>
                </a:solidFill>
                <a:latin typeface="Calibri"/>
              </a:rPr>
              <a:t>4. MODELO DE ATENCION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560902" y="3640252"/>
            <a:ext cx="1998042" cy="110597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prstClr val="white"/>
                </a:solidFill>
                <a:latin typeface="Calibri"/>
              </a:rPr>
              <a:t>DEMANDA </a:t>
            </a:r>
            <a:r>
              <a:rPr lang="es-MX" b="1" dirty="0" smtClean="0">
                <a:solidFill>
                  <a:prstClr val="white"/>
                </a:solidFill>
                <a:latin typeface="Calibri"/>
              </a:rPr>
              <a:t>DE SERVICIOS Y  PERSONAL DE SALUD</a:t>
            </a:r>
            <a:endParaRPr lang="es-MX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60219" y="2636912"/>
            <a:ext cx="384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VARIABLES QUE INFLUYEN EN LA OFERTA Y DEMANDA DE PERSONAL DE SALUD</a:t>
            </a:r>
            <a:endParaRPr lang="es-MX" sz="1600" b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cxnSp>
        <p:nvCxnSpPr>
          <p:cNvPr id="18" name="Conector recto de flecha 17"/>
          <p:cNvCxnSpPr>
            <a:stCxn id="13" idx="3"/>
          </p:cNvCxnSpPr>
          <p:nvPr/>
        </p:nvCxnSpPr>
        <p:spPr>
          <a:xfrm flipH="1">
            <a:off x="5821630" y="2630348"/>
            <a:ext cx="1028472" cy="10099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12" idx="3"/>
          </p:cNvCxnSpPr>
          <p:nvPr/>
        </p:nvCxnSpPr>
        <p:spPr>
          <a:xfrm flipH="1">
            <a:off x="6558946" y="3522210"/>
            <a:ext cx="628872" cy="2178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11" idx="2"/>
          </p:cNvCxnSpPr>
          <p:nvPr/>
        </p:nvCxnSpPr>
        <p:spPr>
          <a:xfrm flipH="1">
            <a:off x="6558944" y="4113551"/>
            <a:ext cx="560230" cy="8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6410838" y="4746225"/>
            <a:ext cx="491006" cy="1679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5821629" y="4746224"/>
            <a:ext cx="821028" cy="1017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1912778" y="3463713"/>
            <a:ext cx="415344" cy="328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8" idx="6"/>
            <a:endCxn id="7" idx="1"/>
          </p:cNvCxnSpPr>
          <p:nvPr/>
        </p:nvCxnSpPr>
        <p:spPr>
          <a:xfrm>
            <a:off x="1904442" y="4165065"/>
            <a:ext cx="423390" cy="28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1912778" y="4615022"/>
            <a:ext cx="415053" cy="2991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3 CuadroTexto"/>
          <p:cNvSpPr txBox="1"/>
          <p:nvPr/>
        </p:nvSpPr>
        <p:spPr>
          <a:xfrm>
            <a:off x="127545" y="1095013"/>
            <a:ext cx="892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400" b="1" dirty="0" smtClean="0">
                <a:solidFill>
                  <a:srgbClr val="1F497D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MARCO DE REFERENCIA* DEFINE LAS VARIABLES QUE MÁS INFLUYEN EN LA OFERTA Y DEMANDA DE PERSONAL DE SALUD, NO SOLO DE MEDICOS ESPECIALISTAS</a:t>
            </a:r>
          </a:p>
        </p:txBody>
      </p:sp>
      <p:sp>
        <p:nvSpPr>
          <p:cNvPr id="29" name="4 Rectángulo"/>
          <p:cNvSpPr/>
          <p:nvPr/>
        </p:nvSpPr>
        <p:spPr>
          <a:xfrm>
            <a:off x="376504" y="6254925"/>
            <a:ext cx="8227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Health Working Papers No. 62. Health Workforce Planning in OECD Countries. </a:t>
            </a:r>
            <a:r>
              <a:rPr lang="es-MX" dirty="0" smtClean="0">
                <a:solidFill>
                  <a:prstClr val="black"/>
                </a:solidFill>
                <a:latin typeface="Calibri"/>
              </a:rPr>
              <a:t>2003</a:t>
            </a:r>
            <a:endParaRPr lang="es-MX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0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6516216" y="5877272"/>
            <a:ext cx="19442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s-ES" sz="1050" b="1" dirty="0" smtClean="0">
                <a:solidFill>
                  <a:srgbClr val="000000"/>
                </a:solidFill>
              </a:rPr>
              <a:t>Fuente: </a:t>
            </a:r>
            <a:r>
              <a:rPr lang="es-ES" sz="1050" dirty="0" smtClean="0">
                <a:solidFill>
                  <a:srgbClr val="000000"/>
                </a:solidFill>
              </a:rPr>
              <a:t>Dirección General de Información en Salud</a:t>
            </a:r>
          </a:p>
          <a:p>
            <a:pPr lvl="0" fontAlgn="ctr">
              <a:defRPr/>
            </a:pPr>
            <a:r>
              <a:rPr lang="es-ES" sz="1050" dirty="0" smtClean="0">
                <a:solidFill>
                  <a:srgbClr val="000000"/>
                </a:solidFill>
              </a:rPr>
              <a:t>Cifras cierre 2012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274638"/>
            <a:ext cx="6768752" cy="490066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s-MX" sz="2800" dirty="0">
                <a:solidFill>
                  <a:srgbClr val="000000"/>
                </a:solidFill>
              </a:rPr>
              <a:t>Distribución estatal de médicos</a:t>
            </a:r>
            <a:endParaRPr lang="es-MX" sz="28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323528" y="908720"/>
            <a:ext cx="6264696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effectLst>
            <a:outerShdw blurRad="63500" dist="88900" dir="2280000" algn="tl" rotWithShape="0">
              <a:schemeClr val="accent6">
                <a:lumMod val="50000"/>
                <a:alpha val="36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51520" y="1051659"/>
          <a:ext cx="6192688" cy="5685847"/>
        </p:xfrm>
        <a:graphic>
          <a:graphicData uri="http://schemas.openxmlformats.org/drawingml/2006/table">
            <a:tbl>
              <a:tblPr/>
              <a:tblGrid>
                <a:gridCol w="1402414"/>
                <a:gridCol w="882982"/>
                <a:gridCol w="884670"/>
                <a:gridCol w="1032115"/>
                <a:gridCol w="1032115"/>
                <a:gridCol w="958392"/>
              </a:tblGrid>
              <a:tr h="201935"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42" marR="5942" marT="594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Cardiólogos</a:t>
                      </a:r>
                      <a:endParaRPr lang="es-ES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942" marR="5942" marT="5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Psiquiatras</a:t>
                      </a:r>
                      <a:endParaRPr lang="es-ES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942" marR="5942" marT="5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Oncólogos</a:t>
                      </a:r>
                      <a:endParaRPr lang="es-ES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942" marR="5942" marT="5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Endocrinólogos</a:t>
                      </a:r>
                      <a:endParaRPr lang="es-ES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942" marR="5942" marT="5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A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Geriatras</a:t>
                      </a:r>
                      <a:endParaRPr lang="es-ES" sz="10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942" marR="5942" marT="5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A33"/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Distrito Federal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428 (30.3%)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446 (36.1%)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329 (33.1%)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125 (35.5%)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 dirty="0">
                          <a:solidFill>
                            <a:srgbClr val="C00000"/>
                          </a:solidFill>
                          <a:latin typeface="Calibri"/>
                        </a:rPr>
                        <a:t>58 (34.3%)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Jalisco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México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Veracruz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Guanajuato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Nuevo León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Tamaulipas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Coahuila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Sonora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Puebla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Chihuahua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Baja California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Yucatán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Michoacán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Sinaloa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Chiapas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 Luis potosí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Tabasco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Durango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Aguascalientes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Morelos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Oaxaca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Guerrero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Hidalgo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Nayarit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Zacatecas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Baja California </a:t>
                      </a:r>
                      <a:r>
                        <a:rPr lang="es-ES" sz="1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Sur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Querétaro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Quintana Roo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Colima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Tlaxcala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Campeche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49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Nacional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42" marR="5942" marT="59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5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63181" y="1124744"/>
            <a:ext cx="871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se han definido los indicadores de especialistas por población. En comparación con otros, tenemos más </a:t>
            </a: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pediatras </a:t>
            </a:r>
            <a:r>
              <a:rPr lang="es-MX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obstetras, pero </a:t>
            </a: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menos </a:t>
            </a:r>
            <a:r>
              <a:rPr lang="es-MX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psiquiatras.</a:t>
            </a: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hay tasas </a:t>
            </a:r>
            <a:r>
              <a:rPr lang="es-MX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ideales o estándar. Se deben definir </a:t>
            </a: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tasas apropiadas para México.</a:t>
            </a:r>
          </a:p>
          <a:p>
            <a:pPr algn="just"/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628800"/>
            <a:ext cx="8624629" cy="46085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66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37025" y="3430639"/>
            <a:ext cx="412115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600" b="1" dirty="0" smtClean="0">
                <a:solidFill>
                  <a:srgbClr val="C00000"/>
                </a:solidFill>
                <a:latin typeface="Arial" pitchFamily="34" charset="0"/>
              </a:rPr>
              <a:t>25 programas </a:t>
            </a:r>
            <a:r>
              <a:rPr lang="es-AR" altLang="en-US" sz="1800" b="1" i="1" dirty="0" smtClean="0">
                <a:solidFill>
                  <a:srgbClr val="003399"/>
                </a:solidFill>
                <a:latin typeface="Arial" pitchFamily="34" charset="0"/>
              </a:rPr>
              <a:t>Rural T</a:t>
            </a:r>
            <a:r>
              <a:rPr lang="en-US" altLang="en-US" sz="1800" b="1" i="1" dirty="0" smtClean="0">
                <a:solidFill>
                  <a:srgbClr val="003399"/>
                </a:solidFill>
                <a:latin typeface="Arial" pitchFamily="34" charset="0"/>
              </a:rPr>
              <a:t>raining Tracks</a:t>
            </a:r>
            <a:r>
              <a:rPr lang="en-US" altLang="en-US" sz="16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s-AR" altLang="en-US" sz="1600" b="1" dirty="0" smtClean="0">
                <a:solidFill>
                  <a:srgbClr val="C00000"/>
                </a:solidFill>
                <a:latin typeface="Arial" pitchFamily="34" charset="0"/>
              </a:rPr>
              <a:t>operan actualmente y el interés del estudiante está creciendo.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AR" altLang="en-US" sz="1600" b="1" dirty="0" smtClean="0">
              <a:solidFill>
                <a:srgbClr val="FF3300"/>
              </a:solidFill>
              <a:latin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AR" altLang="en-US" sz="1600" b="1" dirty="0" smtClean="0">
              <a:solidFill>
                <a:srgbClr val="FF3300"/>
              </a:solidFill>
              <a:latin typeface="Arial" pitchFamily="34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600" b="1" dirty="0" smtClean="0">
                <a:solidFill>
                  <a:srgbClr val="C00000"/>
                </a:solidFill>
                <a:latin typeface="Arial" pitchFamily="34" charset="0"/>
              </a:rPr>
              <a:t>Residencia en </a:t>
            </a:r>
            <a:r>
              <a:rPr lang="es-AR" altLang="en-US" sz="1800" b="1" dirty="0" smtClean="0">
                <a:solidFill>
                  <a:srgbClr val="003399"/>
                </a:solidFill>
                <a:latin typeface="Arial" pitchFamily="34" charset="0"/>
              </a:rPr>
              <a:t>Medicina Familiar</a:t>
            </a:r>
            <a:r>
              <a:rPr lang="es-AR" altLang="en-US" sz="1600" b="1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s-AR" altLang="en-US" sz="1600" b="1" dirty="0" smtClean="0">
                <a:solidFill>
                  <a:srgbClr val="C00000"/>
                </a:solidFill>
                <a:latin typeface="Arial" pitchFamily="34" charset="0"/>
              </a:rPr>
              <a:t>de un año de aprendizaje en el centro de salud académico y los próximos dos años en un entorno rural de base comunitaria.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1776" y="3023401"/>
            <a:ext cx="2655888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Inmersión temprana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de los estudiantes en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ambientes comunitarios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9719" y="1188296"/>
            <a:ext cx="27289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CC7F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Disminuir la escasez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de médicos en zonas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AR" altLang="en-US" sz="1600" b="1" dirty="0">
                <a:solidFill>
                  <a:srgbClr val="003399"/>
                </a:solidFill>
                <a:latin typeface="Arial" pitchFamily="34" charset="0"/>
              </a:rPr>
              <a:t>rurales y sub-atendidas</a:t>
            </a: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16014" y="2201121"/>
            <a:ext cx="561975" cy="822325"/>
          </a:xfrm>
          <a:prstGeom prst="upDownArrow">
            <a:avLst>
              <a:gd name="adj1" fmla="val 50000"/>
              <a:gd name="adj2" fmla="val 48452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eaVert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122739" y="1852613"/>
            <a:ext cx="3903662" cy="83099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dirty="0" smtClean="0">
                <a:solidFill>
                  <a:srgbClr val="003399"/>
                </a:solidFill>
                <a:latin typeface="Arial" pitchFamily="34" charset="0"/>
              </a:rPr>
              <a:t>5 años $ 230 millones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dirty="0" smtClean="0">
                <a:solidFill>
                  <a:srgbClr val="003399"/>
                </a:solidFill>
                <a:latin typeface="Arial" pitchFamily="34" charset="0"/>
              </a:rPr>
              <a:t>  Inició 2011 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19800" y="2674938"/>
            <a:ext cx="377825" cy="696912"/>
          </a:xfrm>
          <a:prstGeom prst="downArrow">
            <a:avLst>
              <a:gd name="adj1" fmla="val 50000"/>
              <a:gd name="adj2" fmla="val 46113"/>
            </a:avLst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eaVert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231776" y="4584752"/>
            <a:ext cx="1003300" cy="1235075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9721" y="4986338"/>
            <a:ext cx="96758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200" b="1" dirty="0" smtClean="0">
                <a:solidFill>
                  <a:prstClr val="black"/>
                </a:solidFill>
                <a:latin typeface="Arial" pitchFamily="34" charset="0"/>
              </a:rPr>
              <a:t>Atención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200" b="1" dirty="0" smtClean="0">
                <a:solidFill>
                  <a:prstClr val="black"/>
                </a:solidFill>
                <a:latin typeface="Arial" pitchFamily="34" charset="0"/>
              </a:rPr>
              <a:t>Primaria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1235075" y="4584752"/>
            <a:ext cx="1003300" cy="1235075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238375" y="4584752"/>
            <a:ext cx="1003300" cy="1235075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200" b="1" dirty="0">
                <a:solidFill>
                  <a:srgbClr val="003399"/>
                </a:solidFill>
                <a:latin typeface="Arial" charset="0"/>
                <a:ea typeface="ＭＳ Ｐゴシック" charset="0"/>
                <a:cs typeface="ＭＳ Ｐゴシック" charset="0"/>
              </a:rPr>
              <a:t>Salud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200" b="1" dirty="0">
                <a:solidFill>
                  <a:srgbClr val="003399"/>
                </a:solidFill>
                <a:latin typeface="Arial" charset="0"/>
                <a:ea typeface="ＭＳ Ｐゴシック" charset="0"/>
                <a:cs typeface="ＭＳ Ｐゴシック" charset="0"/>
              </a:rPr>
              <a:t>Mental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358901" y="4986389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200" b="1" dirty="0" smtClean="0">
                <a:solidFill>
                  <a:srgbClr val="003399"/>
                </a:solidFill>
                <a:latin typeface="Arial" pitchFamily="34" charset="0"/>
              </a:rPr>
              <a:t>Atención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AR" altLang="en-US" sz="1200" b="1" dirty="0" smtClean="0">
                <a:solidFill>
                  <a:srgbClr val="003399"/>
                </a:solidFill>
                <a:latin typeface="Arial" pitchFamily="34" charset="0"/>
              </a:rPr>
              <a:t>dental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733455" y="4237038"/>
            <a:ext cx="19062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1600" b="1" dirty="0" err="1">
                <a:solidFill>
                  <a:srgbClr val="003399"/>
                </a:solidFill>
                <a:latin typeface="Arial" charset="0"/>
                <a:ea typeface="ＭＳ Ｐゴシック" charset="0"/>
                <a:cs typeface="ＭＳ Ｐゴシック" charset="0"/>
              </a:rPr>
              <a:t>Areas</a:t>
            </a:r>
            <a:r>
              <a:rPr lang="es-AR" sz="1600" b="1" dirty="0">
                <a:solidFill>
                  <a:srgbClr val="003399"/>
                </a:solidFill>
                <a:latin typeface="Arial" charset="0"/>
                <a:ea typeface="ＭＳ Ｐゴシック" charset="0"/>
                <a:cs typeface="ＭＳ Ｐゴシック" charset="0"/>
              </a:rPr>
              <a:t> priorizadas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018666" y="1911350"/>
            <a:ext cx="1051891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USA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945" y="351364"/>
            <a:ext cx="7547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AR" sz="2400" b="1" dirty="0" smtClean="0">
                <a:solidFill>
                  <a:srgbClr val="00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La recomposición de los equipos de salud para el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AR" sz="2400" b="1" dirty="0" smtClean="0">
                <a:solidFill>
                  <a:srgbClr val="00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primer nivel de atención</a:t>
            </a:r>
            <a:endParaRPr lang="es-AR" sz="2400" b="1" dirty="0">
              <a:solidFill>
                <a:srgbClr val="003399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28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5298308" y="994557"/>
            <a:ext cx="37324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s-MX" sz="2000" b="1" dirty="0" smtClean="0">
                <a:solidFill>
                  <a:srgbClr val="003399"/>
                </a:solidFill>
                <a:latin typeface="Arial Narrow" pitchFamily="34" charset="0"/>
              </a:rPr>
              <a:t>Propuestas de accion  y Expectativas de las especialidades medicas </a:t>
            </a:r>
            <a:endParaRPr lang="es-ES" sz="2000" b="1" dirty="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11" name="10 Elipse">
            <a:hlinkClick r:id="rId8" action="ppaction://hlinksldjump"/>
          </p:cNvPr>
          <p:cNvSpPr/>
          <p:nvPr/>
        </p:nvSpPr>
        <p:spPr>
          <a:xfrm>
            <a:off x="1835696" y="3429000"/>
            <a:ext cx="2640581" cy="2232248"/>
          </a:xfrm>
          <a:prstGeom prst="ellipse">
            <a:avLst/>
          </a:prstGeom>
          <a:solidFill>
            <a:srgbClr val="7030A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FF0000"/>
                </a:solidFill>
              </a:rPr>
              <a:t>Propuesta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2400" dirty="0" smtClean="0">
                <a:solidFill>
                  <a:srgbClr val="FF0000"/>
                </a:solidFill>
              </a:rPr>
              <a:t>(3)</a:t>
            </a:r>
            <a:r>
              <a:rPr lang="es-MX" sz="1600" dirty="0" smtClean="0">
                <a:solidFill>
                  <a:srgbClr val="FF0000"/>
                </a:solidFill>
              </a:rPr>
              <a:t>ATENCION  UNIVERSAL EN SALUD</a:t>
            </a:r>
          </a:p>
        </p:txBody>
      </p:sp>
      <p:sp>
        <p:nvSpPr>
          <p:cNvPr id="3" name="2 Flecha curvada hacia la derecha"/>
          <p:cNvSpPr/>
          <p:nvPr/>
        </p:nvSpPr>
        <p:spPr>
          <a:xfrm>
            <a:off x="552506" y="2688975"/>
            <a:ext cx="2667646" cy="1687631"/>
          </a:xfrm>
          <a:custGeom>
            <a:avLst/>
            <a:gdLst>
              <a:gd name="connsiteX0" fmla="*/ 0 w 1690813"/>
              <a:gd name="connsiteY0" fmla="*/ 559750 h 1687581"/>
              <a:gd name="connsiteX1" fmla="*/ 1268918 w 1690813"/>
              <a:gd name="connsiteY1" fmla="*/ 1101795 h 1687581"/>
              <a:gd name="connsiteX2" fmla="*/ 1268918 w 1690813"/>
              <a:gd name="connsiteY2" fmla="*/ 826085 h 1687581"/>
              <a:gd name="connsiteX3" fmla="*/ 1690813 w 1690813"/>
              <a:gd name="connsiteY3" fmla="*/ 1265686 h 1687581"/>
              <a:gd name="connsiteX4" fmla="*/ 1268918 w 1690813"/>
              <a:gd name="connsiteY4" fmla="*/ 1669876 h 1687581"/>
              <a:gd name="connsiteX5" fmla="*/ 1268918 w 1690813"/>
              <a:gd name="connsiteY5" fmla="*/ 1394167 h 1687581"/>
              <a:gd name="connsiteX6" fmla="*/ 0 w 1690813"/>
              <a:gd name="connsiteY6" fmla="*/ 852122 h 1687581"/>
              <a:gd name="connsiteX7" fmla="*/ 0 w 1690813"/>
              <a:gd name="connsiteY7" fmla="*/ 559750 h 1687581"/>
              <a:gd name="connsiteX0" fmla="*/ 1690813 w 1690813"/>
              <a:gd name="connsiteY0" fmla="*/ 292373 h 1687581"/>
              <a:gd name="connsiteX1" fmla="*/ 58681 w 1690813"/>
              <a:gd name="connsiteY1" fmla="*/ 705936 h 1687581"/>
              <a:gd name="connsiteX2" fmla="*/ 1115245 w 1690813"/>
              <a:gd name="connsiteY2" fmla="*/ 33429 h 1687581"/>
              <a:gd name="connsiteX3" fmla="*/ 1690814 w 1690813"/>
              <a:gd name="connsiteY3" fmla="*/ -1 h 1687581"/>
              <a:gd name="connsiteX4" fmla="*/ 1690813 w 1690813"/>
              <a:gd name="connsiteY4" fmla="*/ 292373 h 1687581"/>
              <a:gd name="connsiteX0" fmla="*/ 0 w 1690813"/>
              <a:gd name="connsiteY0" fmla="*/ 559750 h 1687581"/>
              <a:gd name="connsiteX1" fmla="*/ 1268918 w 1690813"/>
              <a:gd name="connsiteY1" fmla="*/ 1101795 h 1687581"/>
              <a:gd name="connsiteX2" fmla="*/ 1268918 w 1690813"/>
              <a:gd name="connsiteY2" fmla="*/ 826085 h 1687581"/>
              <a:gd name="connsiteX3" fmla="*/ 1690813 w 1690813"/>
              <a:gd name="connsiteY3" fmla="*/ 1265686 h 1687581"/>
              <a:gd name="connsiteX4" fmla="*/ 1268918 w 1690813"/>
              <a:gd name="connsiteY4" fmla="*/ 1669876 h 1687581"/>
              <a:gd name="connsiteX5" fmla="*/ 1268918 w 1690813"/>
              <a:gd name="connsiteY5" fmla="*/ 1394167 h 1687581"/>
              <a:gd name="connsiteX6" fmla="*/ 0 w 1690813"/>
              <a:gd name="connsiteY6" fmla="*/ 852122 h 1687581"/>
              <a:gd name="connsiteX7" fmla="*/ 0 w 1690813"/>
              <a:gd name="connsiteY7" fmla="*/ 559750 h 1687581"/>
              <a:gd name="connsiteX8" fmla="*/ 1690813 w 1690813"/>
              <a:gd name="connsiteY8" fmla="*/ 0 h 1687581"/>
              <a:gd name="connsiteX9" fmla="*/ 1690813 w 1690813"/>
              <a:gd name="connsiteY9" fmla="*/ 292373 h 1687581"/>
              <a:gd name="connsiteX10" fmla="*/ 58681 w 1690813"/>
              <a:gd name="connsiteY10" fmla="*/ 705936 h 1687581"/>
              <a:gd name="connsiteX0" fmla="*/ 314 w 2658794"/>
              <a:gd name="connsiteY0" fmla="*/ 559751 h 1669877"/>
              <a:gd name="connsiteX1" fmla="*/ 1269232 w 2658794"/>
              <a:gd name="connsiteY1" fmla="*/ 1101796 h 1669877"/>
              <a:gd name="connsiteX2" fmla="*/ 1269232 w 2658794"/>
              <a:gd name="connsiteY2" fmla="*/ 826086 h 1669877"/>
              <a:gd name="connsiteX3" fmla="*/ 1691127 w 2658794"/>
              <a:gd name="connsiteY3" fmla="*/ 1265687 h 1669877"/>
              <a:gd name="connsiteX4" fmla="*/ 1269232 w 2658794"/>
              <a:gd name="connsiteY4" fmla="*/ 1669877 h 1669877"/>
              <a:gd name="connsiteX5" fmla="*/ 1269232 w 2658794"/>
              <a:gd name="connsiteY5" fmla="*/ 1394168 h 1669877"/>
              <a:gd name="connsiteX6" fmla="*/ 314 w 2658794"/>
              <a:gd name="connsiteY6" fmla="*/ 852123 h 1669877"/>
              <a:gd name="connsiteX7" fmla="*/ 314 w 2658794"/>
              <a:gd name="connsiteY7" fmla="*/ 559751 h 1669877"/>
              <a:gd name="connsiteX0" fmla="*/ 1691127 w 2658794"/>
              <a:gd name="connsiteY0" fmla="*/ 292374 h 1669877"/>
              <a:gd name="connsiteX1" fmla="*/ 58995 w 2658794"/>
              <a:gd name="connsiteY1" fmla="*/ 705937 h 1669877"/>
              <a:gd name="connsiteX2" fmla="*/ 1115559 w 2658794"/>
              <a:gd name="connsiteY2" fmla="*/ 33430 h 1669877"/>
              <a:gd name="connsiteX3" fmla="*/ 1691128 w 2658794"/>
              <a:gd name="connsiteY3" fmla="*/ 0 h 1669877"/>
              <a:gd name="connsiteX4" fmla="*/ 1691127 w 2658794"/>
              <a:gd name="connsiteY4" fmla="*/ 292374 h 1669877"/>
              <a:gd name="connsiteX0" fmla="*/ 314 w 2658794"/>
              <a:gd name="connsiteY0" fmla="*/ 559751 h 1669877"/>
              <a:gd name="connsiteX1" fmla="*/ 1269232 w 2658794"/>
              <a:gd name="connsiteY1" fmla="*/ 1101796 h 1669877"/>
              <a:gd name="connsiteX2" fmla="*/ 1269232 w 2658794"/>
              <a:gd name="connsiteY2" fmla="*/ 826086 h 1669877"/>
              <a:gd name="connsiteX3" fmla="*/ 1691127 w 2658794"/>
              <a:gd name="connsiteY3" fmla="*/ 1265687 h 1669877"/>
              <a:gd name="connsiteX4" fmla="*/ 1269232 w 2658794"/>
              <a:gd name="connsiteY4" fmla="*/ 1669877 h 1669877"/>
              <a:gd name="connsiteX5" fmla="*/ 1269232 w 2658794"/>
              <a:gd name="connsiteY5" fmla="*/ 1394168 h 1669877"/>
              <a:gd name="connsiteX6" fmla="*/ 314 w 2658794"/>
              <a:gd name="connsiteY6" fmla="*/ 852123 h 1669877"/>
              <a:gd name="connsiteX7" fmla="*/ 314 w 2658794"/>
              <a:gd name="connsiteY7" fmla="*/ 559751 h 1669877"/>
              <a:gd name="connsiteX8" fmla="*/ 1691127 w 2658794"/>
              <a:gd name="connsiteY8" fmla="*/ 1 h 1669877"/>
              <a:gd name="connsiteX9" fmla="*/ 2658794 w 2658794"/>
              <a:gd name="connsiteY9" fmla="*/ 265741 h 1669877"/>
              <a:gd name="connsiteX10" fmla="*/ 58995 w 2658794"/>
              <a:gd name="connsiteY10" fmla="*/ 705937 h 1669877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0" fmla="*/ 1691127 w 2658794"/>
              <a:gd name="connsiteY0" fmla="*/ 310128 h 1687631"/>
              <a:gd name="connsiteX1" fmla="*/ 58995 w 2658794"/>
              <a:gd name="connsiteY1" fmla="*/ 723691 h 1687631"/>
              <a:gd name="connsiteX2" fmla="*/ 1115559 w 2658794"/>
              <a:gd name="connsiteY2" fmla="*/ 51184 h 1687631"/>
              <a:gd name="connsiteX3" fmla="*/ 1691128 w 2658794"/>
              <a:gd name="connsiteY3" fmla="*/ 17754 h 1687631"/>
              <a:gd name="connsiteX4" fmla="*/ 1691127 w 2658794"/>
              <a:gd name="connsiteY4" fmla="*/ 310128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8" fmla="*/ 2561139 w 2658794"/>
              <a:gd name="connsiteY8" fmla="*/ 0 h 1687631"/>
              <a:gd name="connsiteX9" fmla="*/ 2658794 w 2658794"/>
              <a:gd name="connsiteY9" fmla="*/ 283495 h 1687631"/>
              <a:gd name="connsiteX10" fmla="*/ 58995 w 2658794"/>
              <a:gd name="connsiteY10" fmla="*/ 723691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0" fmla="*/ 1691127 w 2658794"/>
              <a:gd name="connsiteY0" fmla="*/ 310128 h 1687631"/>
              <a:gd name="connsiteX1" fmla="*/ 58995 w 2658794"/>
              <a:gd name="connsiteY1" fmla="*/ 723691 h 1687631"/>
              <a:gd name="connsiteX2" fmla="*/ 1115559 w 2658794"/>
              <a:gd name="connsiteY2" fmla="*/ 51184 h 1687631"/>
              <a:gd name="connsiteX3" fmla="*/ 2516752 w 2658794"/>
              <a:gd name="connsiteY3" fmla="*/ 26632 h 1687631"/>
              <a:gd name="connsiteX4" fmla="*/ 1691127 w 2658794"/>
              <a:gd name="connsiteY4" fmla="*/ 310128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8" fmla="*/ 2561139 w 2658794"/>
              <a:gd name="connsiteY8" fmla="*/ 0 h 1687631"/>
              <a:gd name="connsiteX9" fmla="*/ 2658794 w 2658794"/>
              <a:gd name="connsiteY9" fmla="*/ 283495 h 1687631"/>
              <a:gd name="connsiteX10" fmla="*/ 58995 w 2658794"/>
              <a:gd name="connsiteY10" fmla="*/ 723691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0" fmla="*/ 2623283 w 2658794"/>
              <a:gd name="connsiteY0" fmla="*/ 239107 h 1687631"/>
              <a:gd name="connsiteX1" fmla="*/ 58995 w 2658794"/>
              <a:gd name="connsiteY1" fmla="*/ 723691 h 1687631"/>
              <a:gd name="connsiteX2" fmla="*/ 1115559 w 2658794"/>
              <a:gd name="connsiteY2" fmla="*/ 51184 h 1687631"/>
              <a:gd name="connsiteX3" fmla="*/ 2516752 w 2658794"/>
              <a:gd name="connsiteY3" fmla="*/ 26632 h 1687631"/>
              <a:gd name="connsiteX4" fmla="*/ 2623283 w 2658794"/>
              <a:gd name="connsiteY4" fmla="*/ 239107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8" fmla="*/ 2561139 w 2658794"/>
              <a:gd name="connsiteY8" fmla="*/ 0 h 1687631"/>
              <a:gd name="connsiteX9" fmla="*/ 2658794 w 2658794"/>
              <a:gd name="connsiteY9" fmla="*/ 283495 h 1687631"/>
              <a:gd name="connsiteX10" fmla="*/ 58995 w 2658794"/>
              <a:gd name="connsiteY10" fmla="*/ 723691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0" fmla="*/ 2623283 w 2658794"/>
              <a:gd name="connsiteY0" fmla="*/ 239107 h 1687631"/>
              <a:gd name="connsiteX1" fmla="*/ 58995 w 2658794"/>
              <a:gd name="connsiteY1" fmla="*/ 723691 h 1687631"/>
              <a:gd name="connsiteX2" fmla="*/ 1115559 w 2658794"/>
              <a:gd name="connsiteY2" fmla="*/ 51184 h 1687631"/>
              <a:gd name="connsiteX3" fmla="*/ 1453873 w 2658794"/>
              <a:gd name="connsiteY3" fmla="*/ 89736 h 1687631"/>
              <a:gd name="connsiteX4" fmla="*/ 2516752 w 2658794"/>
              <a:gd name="connsiteY4" fmla="*/ 26632 h 1687631"/>
              <a:gd name="connsiteX5" fmla="*/ 2623283 w 2658794"/>
              <a:gd name="connsiteY5" fmla="*/ 239107 h 1687631"/>
              <a:gd name="connsiteX0" fmla="*/ 314 w 2658794"/>
              <a:gd name="connsiteY0" fmla="*/ 577505 h 1687631"/>
              <a:gd name="connsiteX1" fmla="*/ 1269232 w 2658794"/>
              <a:gd name="connsiteY1" fmla="*/ 1119550 h 1687631"/>
              <a:gd name="connsiteX2" fmla="*/ 1269232 w 2658794"/>
              <a:gd name="connsiteY2" fmla="*/ 843840 h 1687631"/>
              <a:gd name="connsiteX3" fmla="*/ 1691127 w 2658794"/>
              <a:gd name="connsiteY3" fmla="*/ 1283441 h 1687631"/>
              <a:gd name="connsiteX4" fmla="*/ 1269232 w 2658794"/>
              <a:gd name="connsiteY4" fmla="*/ 1687631 h 1687631"/>
              <a:gd name="connsiteX5" fmla="*/ 1269232 w 2658794"/>
              <a:gd name="connsiteY5" fmla="*/ 1411922 h 1687631"/>
              <a:gd name="connsiteX6" fmla="*/ 314 w 2658794"/>
              <a:gd name="connsiteY6" fmla="*/ 869877 h 1687631"/>
              <a:gd name="connsiteX7" fmla="*/ 314 w 2658794"/>
              <a:gd name="connsiteY7" fmla="*/ 577505 h 1687631"/>
              <a:gd name="connsiteX8" fmla="*/ 2561139 w 2658794"/>
              <a:gd name="connsiteY8" fmla="*/ 0 h 1687631"/>
              <a:gd name="connsiteX9" fmla="*/ 2658794 w 2658794"/>
              <a:gd name="connsiteY9" fmla="*/ 283495 h 1687631"/>
              <a:gd name="connsiteX10" fmla="*/ 58995 w 2658794"/>
              <a:gd name="connsiteY10" fmla="*/ 723691 h 1687631"/>
              <a:gd name="connsiteX0" fmla="*/ 9166 w 2667646"/>
              <a:gd name="connsiteY0" fmla="*/ 577505 h 1687631"/>
              <a:gd name="connsiteX1" fmla="*/ 1278084 w 2667646"/>
              <a:gd name="connsiteY1" fmla="*/ 1119550 h 1687631"/>
              <a:gd name="connsiteX2" fmla="*/ 1278084 w 2667646"/>
              <a:gd name="connsiteY2" fmla="*/ 843840 h 1687631"/>
              <a:gd name="connsiteX3" fmla="*/ 1699979 w 2667646"/>
              <a:gd name="connsiteY3" fmla="*/ 1283441 h 1687631"/>
              <a:gd name="connsiteX4" fmla="*/ 1278084 w 2667646"/>
              <a:gd name="connsiteY4" fmla="*/ 1687631 h 1687631"/>
              <a:gd name="connsiteX5" fmla="*/ 1278084 w 2667646"/>
              <a:gd name="connsiteY5" fmla="*/ 1411922 h 1687631"/>
              <a:gd name="connsiteX6" fmla="*/ 9166 w 2667646"/>
              <a:gd name="connsiteY6" fmla="*/ 869877 h 1687631"/>
              <a:gd name="connsiteX7" fmla="*/ 9166 w 2667646"/>
              <a:gd name="connsiteY7" fmla="*/ 577505 h 1687631"/>
              <a:gd name="connsiteX0" fmla="*/ 2632135 w 2667646"/>
              <a:gd name="connsiteY0" fmla="*/ 239107 h 1687631"/>
              <a:gd name="connsiteX1" fmla="*/ 67847 w 2667646"/>
              <a:gd name="connsiteY1" fmla="*/ 723691 h 1687631"/>
              <a:gd name="connsiteX2" fmla="*/ 1026757 w 2667646"/>
              <a:gd name="connsiteY2" fmla="*/ 157716 h 1687631"/>
              <a:gd name="connsiteX3" fmla="*/ 1462725 w 2667646"/>
              <a:gd name="connsiteY3" fmla="*/ 89736 h 1687631"/>
              <a:gd name="connsiteX4" fmla="*/ 2525604 w 2667646"/>
              <a:gd name="connsiteY4" fmla="*/ 26632 h 1687631"/>
              <a:gd name="connsiteX5" fmla="*/ 2632135 w 2667646"/>
              <a:gd name="connsiteY5" fmla="*/ 239107 h 1687631"/>
              <a:gd name="connsiteX0" fmla="*/ 9166 w 2667646"/>
              <a:gd name="connsiteY0" fmla="*/ 577505 h 1687631"/>
              <a:gd name="connsiteX1" fmla="*/ 1278084 w 2667646"/>
              <a:gd name="connsiteY1" fmla="*/ 1119550 h 1687631"/>
              <a:gd name="connsiteX2" fmla="*/ 1278084 w 2667646"/>
              <a:gd name="connsiteY2" fmla="*/ 843840 h 1687631"/>
              <a:gd name="connsiteX3" fmla="*/ 1699979 w 2667646"/>
              <a:gd name="connsiteY3" fmla="*/ 1283441 h 1687631"/>
              <a:gd name="connsiteX4" fmla="*/ 1278084 w 2667646"/>
              <a:gd name="connsiteY4" fmla="*/ 1687631 h 1687631"/>
              <a:gd name="connsiteX5" fmla="*/ 1278084 w 2667646"/>
              <a:gd name="connsiteY5" fmla="*/ 1411922 h 1687631"/>
              <a:gd name="connsiteX6" fmla="*/ 9166 w 2667646"/>
              <a:gd name="connsiteY6" fmla="*/ 869877 h 1687631"/>
              <a:gd name="connsiteX7" fmla="*/ 9166 w 2667646"/>
              <a:gd name="connsiteY7" fmla="*/ 577505 h 1687631"/>
              <a:gd name="connsiteX8" fmla="*/ 2569991 w 2667646"/>
              <a:gd name="connsiteY8" fmla="*/ 0 h 1687631"/>
              <a:gd name="connsiteX9" fmla="*/ 2667646 w 2667646"/>
              <a:gd name="connsiteY9" fmla="*/ 283495 h 1687631"/>
              <a:gd name="connsiteX10" fmla="*/ 67847 w 2667646"/>
              <a:gd name="connsiteY10" fmla="*/ 723691 h 1687631"/>
              <a:gd name="connsiteX0" fmla="*/ 9166 w 2667646"/>
              <a:gd name="connsiteY0" fmla="*/ 577505 h 1687631"/>
              <a:gd name="connsiteX1" fmla="*/ 1278084 w 2667646"/>
              <a:gd name="connsiteY1" fmla="*/ 1119550 h 1687631"/>
              <a:gd name="connsiteX2" fmla="*/ 1278084 w 2667646"/>
              <a:gd name="connsiteY2" fmla="*/ 843840 h 1687631"/>
              <a:gd name="connsiteX3" fmla="*/ 1699979 w 2667646"/>
              <a:gd name="connsiteY3" fmla="*/ 1283441 h 1687631"/>
              <a:gd name="connsiteX4" fmla="*/ 1278084 w 2667646"/>
              <a:gd name="connsiteY4" fmla="*/ 1687631 h 1687631"/>
              <a:gd name="connsiteX5" fmla="*/ 1278084 w 2667646"/>
              <a:gd name="connsiteY5" fmla="*/ 1411922 h 1687631"/>
              <a:gd name="connsiteX6" fmla="*/ 9166 w 2667646"/>
              <a:gd name="connsiteY6" fmla="*/ 869877 h 1687631"/>
              <a:gd name="connsiteX7" fmla="*/ 9166 w 2667646"/>
              <a:gd name="connsiteY7" fmla="*/ 577505 h 1687631"/>
              <a:gd name="connsiteX0" fmla="*/ 2632135 w 2667646"/>
              <a:gd name="connsiteY0" fmla="*/ 239107 h 1687631"/>
              <a:gd name="connsiteX1" fmla="*/ 67847 w 2667646"/>
              <a:gd name="connsiteY1" fmla="*/ 723691 h 1687631"/>
              <a:gd name="connsiteX2" fmla="*/ 1026757 w 2667646"/>
              <a:gd name="connsiteY2" fmla="*/ 157716 h 1687631"/>
              <a:gd name="connsiteX3" fmla="*/ 1462725 w 2667646"/>
              <a:gd name="connsiteY3" fmla="*/ 89736 h 1687631"/>
              <a:gd name="connsiteX4" fmla="*/ 2525604 w 2667646"/>
              <a:gd name="connsiteY4" fmla="*/ 26632 h 1687631"/>
              <a:gd name="connsiteX5" fmla="*/ 2632135 w 2667646"/>
              <a:gd name="connsiteY5" fmla="*/ 239107 h 1687631"/>
              <a:gd name="connsiteX0" fmla="*/ 9166 w 2667646"/>
              <a:gd name="connsiteY0" fmla="*/ 577505 h 1687631"/>
              <a:gd name="connsiteX1" fmla="*/ 1278084 w 2667646"/>
              <a:gd name="connsiteY1" fmla="*/ 1119550 h 1687631"/>
              <a:gd name="connsiteX2" fmla="*/ 1278084 w 2667646"/>
              <a:gd name="connsiteY2" fmla="*/ 843840 h 1687631"/>
              <a:gd name="connsiteX3" fmla="*/ 1699979 w 2667646"/>
              <a:gd name="connsiteY3" fmla="*/ 1283441 h 1687631"/>
              <a:gd name="connsiteX4" fmla="*/ 1278084 w 2667646"/>
              <a:gd name="connsiteY4" fmla="*/ 1687631 h 1687631"/>
              <a:gd name="connsiteX5" fmla="*/ 1278084 w 2667646"/>
              <a:gd name="connsiteY5" fmla="*/ 1411922 h 1687631"/>
              <a:gd name="connsiteX6" fmla="*/ 9166 w 2667646"/>
              <a:gd name="connsiteY6" fmla="*/ 869877 h 1687631"/>
              <a:gd name="connsiteX7" fmla="*/ 9166 w 2667646"/>
              <a:gd name="connsiteY7" fmla="*/ 577505 h 1687631"/>
              <a:gd name="connsiteX8" fmla="*/ 2569991 w 2667646"/>
              <a:gd name="connsiteY8" fmla="*/ 0 h 1687631"/>
              <a:gd name="connsiteX9" fmla="*/ 2667646 w 2667646"/>
              <a:gd name="connsiteY9" fmla="*/ 283495 h 1687631"/>
              <a:gd name="connsiteX10" fmla="*/ 67847 w 2667646"/>
              <a:gd name="connsiteY10" fmla="*/ 723691 h 16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646" h="1687631" stroke="0" extrusionOk="0">
                <a:moveTo>
                  <a:pt x="9166" y="577505"/>
                </a:moveTo>
                <a:cubicBezTo>
                  <a:pt x="9166" y="832853"/>
                  <a:pt x="531163" y="1055835"/>
                  <a:pt x="1278084" y="1119550"/>
                </a:cubicBezTo>
                <a:lnTo>
                  <a:pt x="1278084" y="843840"/>
                </a:lnTo>
                <a:lnTo>
                  <a:pt x="1699979" y="1283441"/>
                </a:lnTo>
                <a:lnTo>
                  <a:pt x="1278084" y="1687631"/>
                </a:lnTo>
                <a:lnTo>
                  <a:pt x="1278084" y="1411922"/>
                </a:lnTo>
                <a:cubicBezTo>
                  <a:pt x="531163" y="1348207"/>
                  <a:pt x="9166" y="1125225"/>
                  <a:pt x="9166" y="869877"/>
                </a:cubicBezTo>
                <a:lnTo>
                  <a:pt x="9166" y="577505"/>
                </a:lnTo>
                <a:close/>
              </a:path>
              <a:path w="2667646" h="1687631" fill="darkenLess" stroke="0" extrusionOk="0">
                <a:moveTo>
                  <a:pt x="2632135" y="239107"/>
                </a:moveTo>
                <a:cubicBezTo>
                  <a:pt x="1868390" y="239107"/>
                  <a:pt x="267309" y="479626"/>
                  <a:pt x="67847" y="723691"/>
                </a:cubicBezTo>
                <a:cubicBezTo>
                  <a:pt x="-161816" y="442671"/>
                  <a:pt x="199892" y="256817"/>
                  <a:pt x="1026757" y="157716"/>
                </a:cubicBezTo>
                <a:cubicBezTo>
                  <a:pt x="1242961" y="123078"/>
                  <a:pt x="1229193" y="93828"/>
                  <a:pt x="1462725" y="89736"/>
                </a:cubicBezTo>
                <a:cubicBezTo>
                  <a:pt x="1696257" y="85644"/>
                  <a:pt x="2278916" y="-7141"/>
                  <a:pt x="2525604" y="26632"/>
                </a:cubicBezTo>
                <a:cubicBezTo>
                  <a:pt x="2525604" y="124090"/>
                  <a:pt x="2632135" y="141649"/>
                  <a:pt x="2632135" y="239107"/>
                </a:cubicBezTo>
                <a:close/>
              </a:path>
              <a:path w="2667646" h="1687631" fill="none" extrusionOk="0">
                <a:moveTo>
                  <a:pt x="9166" y="577505"/>
                </a:moveTo>
                <a:cubicBezTo>
                  <a:pt x="9166" y="832853"/>
                  <a:pt x="531163" y="1055835"/>
                  <a:pt x="1278084" y="1119550"/>
                </a:cubicBezTo>
                <a:lnTo>
                  <a:pt x="1278084" y="843840"/>
                </a:lnTo>
                <a:lnTo>
                  <a:pt x="1699979" y="1283441"/>
                </a:lnTo>
                <a:lnTo>
                  <a:pt x="1278084" y="1687631"/>
                </a:lnTo>
                <a:lnTo>
                  <a:pt x="1278084" y="1411922"/>
                </a:lnTo>
                <a:cubicBezTo>
                  <a:pt x="531163" y="1348207"/>
                  <a:pt x="9166" y="1125225"/>
                  <a:pt x="9166" y="869877"/>
                </a:cubicBezTo>
                <a:lnTo>
                  <a:pt x="9166" y="577505"/>
                </a:lnTo>
                <a:cubicBezTo>
                  <a:pt x="9166" y="268364"/>
                  <a:pt x="1636181" y="0"/>
                  <a:pt x="2569991" y="0"/>
                </a:cubicBezTo>
                <a:cubicBezTo>
                  <a:pt x="2569991" y="97458"/>
                  <a:pt x="2667646" y="186037"/>
                  <a:pt x="2667646" y="283495"/>
                </a:cubicBezTo>
                <a:cubicBezTo>
                  <a:pt x="1903901" y="283495"/>
                  <a:pt x="267309" y="479626"/>
                  <a:pt x="67847" y="723691"/>
                </a:cubicBezTo>
              </a:path>
            </a:pathLst>
          </a:custGeom>
          <a:solidFill>
            <a:srgbClr val="D1E8FF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9" name="8 Elipse">
            <a:hlinkClick r:id="rId9" action="ppaction://hlinksldjump"/>
          </p:cNvPr>
          <p:cNvSpPr/>
          <p:nvPr/>
        </p:nvSpPr>
        <p:spPr>
          <a:xfrm>
            <a:off x="4427984" y="3295890"/>
            <a:ext cx="2880320" cy="2438322"/>
          </a:xfrm>
          <a:prstGeom prst="ellipse">
            <a:avLst/>
          </a:prstGeom>
          <a:solidFill>
            <a:srgbClr val="6699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00" dirty="0" smtClean="0">
                <a:solidFill>
                  <a:srgbClr val="0000FF"/>
                </a:solidFill>
              </a:rPr>
              <a:t>Propuesta (2) </a:t>
            </a:r>
            <a:r>
              <a:rPr lang="es-MX" sz="1600" dirty="0" smtClean="0">
                <a:solidFill>
                  <a:srgbClr val="0000FF"/>
                </a:solidFill>
              </a:rPr>
              <a:t>FINANCIAMIENTO PARTICULAR</a:t>
            </a:r>
          </a:p>
        </p:txBody>
      </p:sp>
      <p:sp>
        <p:nvSpPr>
          <p:cNvPr id="4" name="3 Flecha curvada hacia la izquierda"/>
          <p:cNvSpPr/>
          <p:nvPr/>
        </p:nvSpPr>
        <p:spPr>
          <a:xfrm>
            <a:off x="5724128" y="2708920"/>
            <a:ext cx="2854245" cy="1700498"/>
          </a:xfrm>
          <a:custGeom>
            <a:avLst/>
            <a:gdLst>
              <a:gd name="connsiteX0" fmla="*/ 0 w 1930524"/>
              <a:gd name="connsiteY0" fmla="*/ 1279355 h 1705806"/>
              <a:gd name="connsiteX1" fmla="*/ 426452 w 1930524"/>
              <a:gd name="connsiteY1" fmla="*/ 838717 h 1705806"/>
              <a:gd name="connsiteX2" fmla="*/ 426452 w 1930524"/>
              <a:gd name="connsiteY2" fmla="*/ 1134325 h 1705806"/>
              <a:gd name="connsiteX3" fmla="*/ 1879745 w 1930524"/>
              <a:gd name="connsiteY3" fmla="*/ 705100 h 1705806"/>
              <a:gd name="connsiteX4" fmla="*/ 426452 w 1930524"/>
              <a:gd name="connsiteY4" fmla="*/ 1396013 h 1705806"/>
              <a:gd name="connsiteX5" fmla="*/ 426452 w 1930524"/>
              <a:gd name="connsiteY5" fmla="*/ 1691620 h 1705806"/>
              <a:gd name="connsiteX6" fmla="*/ 0 w 1930524"/>
              <a:gd name="connsiteY6" fmla="*/ 1279355 h 1705806"/>
              <a:gd name="connsiteX0" fmla="*/ 1930524 w 1930524"/>
              <a:gd name="connsiteY0" fmla="*/ 835943 h 1705806"/>
              <a:gd name="connsiteX1" fmla="*/ 0 w 1930524"/>
              <a:gd name="connsiteY1" fmla="*/ 261688 h 1705806"/>
              <a:gd name="connsiteX2" fmla="*/ 0 w 1930524"/>
              <a:gd name="connsiteY2" fmla="*/ 0 h 1705806"/>
              <a:gd name="connsiteX3" fmla="*/ 1930524 w 1930524"/>
              <a:gd name="connsiteY3" fmla="*/ 574255 h 1705806"/>
              <a:gd name="connsiteX4" fmla="*/ 1930524 w 1930524"/>
              <a:gd name="connsiteY4" fmla="*/ 835943 h 1705806"/>
              <a:gd name="connsiteX0" fmla="*/ 1930524 w 1930524"/>
              <a:gd name="connsiteY0" fmla="*/ 835943 h 1705806"/>
              <a:gd name="connsiteX1" fmla="*/ 0 w 1930524"/>
              <a:gd name="connsiteY1" fmla="*/ 261688 h 1705806"/>
              <a:gd name="connsiteX2" fmla="*/ 0 w 1930524"/>
              <a:gd name="connsiteY2" fmla="*/ 0 h 1705806"/>
              <a:gd name="connsiteX3" fmla="*/ 1930524 w 1930524"/>
              <a:gd name="connsiteY3" fmla="*/ 574255 h 1705806"/>
              <a:gd name="connsiteX4" fmla="*/ 1930524 w 1930524"/>
              <a:gd name="connsiteY4" fmla="*/ 835943 h 1705806"/>
              <a:gd name="connsiteX5" fmla="*/ 426451 w 1930524"/>
              <a:gd name="connsiteY5" fmla="*/ 1396012 h 1705806"/>
              <a:gd name="connsiteX6" fmla="*/ 426452 w 1930524"/>
              <a:gd name="connsiteY6" fmla="*/ 1691620 h 1705806"/>
              <a:gd name="connsiteX7" fmla="*/ 0 w 1930524"/>
              <a:gd name="connsiteY7" fmla="*/ 1279355 h 1705806"/>
              <a:gd name="connsiteX8" fmla="*/ 426452 w 1930524"/>
              <a:gd name="connsiteY8" fmla="*/ 838717 h 1705806"/>
              <a:gd name="connsiteX9" fmla="*/ 426452 w 1930524"/>
              <a:gd name="connsiteY9" fmla="*/ 1134325 h 1705806"/>
              <a:gd name="connsiteX10" fmla="*/ 1879745 w 1930524"/>
              <a:gd name="connsiteY10" fmla="*/ 705100 h 1705806"/>
              <a:gd name="connsiteX0" fmla="*/ 870012 w 2800979"/>
              <a:gd name="connsiteY0" fmla="*/ 1288233 h 1700498"/>
              <a:gd name="connsiteX1" fmla="*/ 1296464 w 2800979"/>
              <a:gd name="connsiteY1" fmla="*/ 847595 h 1700498"/>
              <a:gd name="connsiteX2" fmla="*/ 1296464 w 2800979"/>
              <a:gd name="connsiteY2" fmla="*/ 1143203 h 1700498"/>
              <a:gd name="connsiteX3" fmla="*/ 2749757 w 2800979"/>
              <a:gd name="connsiteY3" fmla="*/ 713978 h 1700498"/>
              <a:gd name="connsiteX4" fmla="*/ 1296464 w 2800979"/>
              <a:gd name="connsiteY4" fmla="*/ 1404891 h 1700498"/>
              <a:gd name="connsiteX5" fmla="*/ 1296464 w 2800979"/>
              <a:gd name="connsiteY5" fmla="*/ 1700498 h 1700498"/>
              <a:gd name="connsiteX6" fmla="*/ 870012 w 2800979"/>
              <a:gd name="connsiteY6" fmla="*/ 1288233 h 1700498"/>
              <a:gd name="connsiteX0" fmla="*/ 2800536 w 2800979"/>
              <a:gd name="connsiteY0" fmla="*/ 844821 h 1700498"/>
              <a:gd name="connsiteX1" fmla="*/ 870012 w 2800979"/>
              <a:gd name="connsiteY1" fmla="*/ 270566 h 1700498"/>
              <a:gd name="connsiteX2" fmla="*/ 870012 w 2800979"/>
              <a:gd name="connsiteY2" fmla="*/ 8878 h 1700498"/>
              <a:gd name="connsiteX3" fmla="*/ 2800536 w 2800979"/>
              <a:gd name="connsiteY3" fmla="*/ 583133 h 1700498"/>
              <a:gd name="connsiteX4" fmla="*/ 2800536 w 2800979"/>
              <a:gd name="connsiteY4" fmla="*/ 844821 h 1700498"/>
              <a:gd name="connsiteX0" fmla="*/ 2800536 w 2800979"/>
              <a:gd name="connsiteY0" fmla="*/ 844821 h 1700498"/>
              <a:gd name="connsiteX1" fmla="*/ 870012 w 2800979"/>
              <a:gd name="connsiteY1" fmla="*/ 270566 h 1700498"/>
              <a:gd name="connsiteX2" fmla="*/ 0 w 2800979"/>
              <a:gd name="connsiteY2" fmla="*/ 0 h 1700498"/>
              <a:gd name="connsiteX3" fmla="*/ 2800536 w 2800979"/>
              <a:gd name="connsiteY3" fmla="*/ 583133 h 1700498"/>
              <a:gd name="connsiteX4" fmla="*/ 2800536 w 2800979"/>
              <a:gd name="connsiteY4" fmla="*/ 844821 h 1700498"/>
              <a:gd name="connsiteX5" fmla="*/ 1296463 w 2800979"/>
              <a:gd name="connsiteY5" fmla="*/ 1404890 h 1700498"/>
              <a:gd name="connsiteX6" fmla="*/ 1296464 w 2800979"/>
              <a:gd name="connsiteY6" fmla="*/ 1700498 h 1700498"/>
              <a:gd name="connsiteX7" fmla="*/ 870012 w 2800979"/>
              <a:gd name="connsiteY7" fmla="*/ 1288233 h 1700498"/>
              <a:gd name="connsiteX8" fmla="*/ 1296464 w 2800979"/>
              <a:gd name="connsiteY8" fmla="*/ 847595 h 1700498"/>
              <a:gd name="connsiteX9" fmla="*/ 1296464 w 2800979"/>
              <a:gd name="connsiteY9" fmla="*/ 1143203 h 1700498"/>
              <a:gd name="connsiteX10" fmla="*/ 2749757 w 2800979"/>
              <a:gd name="connsiteY10" fmla="*/ 713978 h 1700498"/>
              <a:gd name="connsiteX0" fmla="*/ 923278 w 2854245"/>
              <a:gd name="connsiteY0" fmla="*/ 1288233 h 1700498"/>
              <a:gd name="connsiteX1" fmla="*/ 1349730 w 2854245"/>
              <a:gd name="connsiteY1" fmla="*/ 847595 h 1700498"/>
              <a:gd name="connsiteX2" fmla="*/ 1349730 w 2854245"/>
              <a:gd name="connsiteY2" fmla="*/ 1143203 h 1700498"/>
              <a:gd name="connsiteX3" fmla="*/ 2803023 w 2854245"/>
              <a:gd name="connsiteY3" fmla="*/ 713978 h 1700498"/>
              <a:gd name="connsiteX4" fmla="*/ 1349730 w 2854245"/>
              <a:gd name="connsiteY4" fmla="*/ 1404891 h 1700498"/>
              <a:gd name="connsiteX5" fmla="*/ 1349730 w 2854245"/>
              <a:gd name="connsiteY5" fmla="*/ 1700498 h 1700498"/>
              <a:gd name="connsiteX6" fmla="*/ 923278 w 2854245"/>
              <a:gd name="connsiteY6" fmla="*/ 1288233 h 1700498"/>
              <a:gd name="connsiteX0" fmla="*/ 2853802 w 2854245"/>
              <a:gd name="connsiteY0" fmla="*/ 844821 h 1700498"/>
              <a:gd name="connsiteX1" fmla="*/ 923278 w 2854245"/>
              <a:gd name="connsiteY1" fmla="*/ 270566 h 1700498"/>
              <a:gd name="connsiteX2" fmla="*/ 923278 w 2854245"/>
              <a:gd name="connsiteY2" fmla="*/ 8878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0" fmla="*/ 2853802 w 2854245"/>
              <a:gd name="connsiteY0" fmla="*/ 844821 h 1700498"/>
              <a:gd name="connsiteX1" fmla="*/ 0 w 2854245"/>
              <a:gd name="connsiteY1" fmla="*/ 217300 h 1700498"/>
              <a:gd name="connsiteX2" fmla="*/ 53266 w 2854245"/>
              <a:gd name="connsiteY2" fmla="*/ 0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5" fmla="*/ 1349729 w 2854245"/>
              <a:gd name="connsiteY5" fmla="*/ 1404890 h 1700498"/>
              <a:gd name="connsiteX6" fmla="*/ 1349730 w 2854245"/>
              <a:gd name="connsiteY6" fmla="*/ 1700498 h 1700498"/>
              <a:gd name="connsiteX7" fmla="*/ 923278 w 2854245"/>
              <a:gd name="connsiteY7" fmla="*/ 1288233 h 1700498"/>
              <a:gd name="connsiteX8" fmla="*/ 1349730 w 2854245"/>
              <a:gd name="connsiteY8" fmla="*/ 847595 h 1700498"/>
              <a:gd name="connsiteX9" fmla="*/ 1349730 w 2854245"/>
              <a:gd name="connsiteY9" fmla="*/ 1143203 h 1700498"/>
              <a:gd name="connsiteX10" fmla="*/ 2803023 w 2854245"/>
              <a:gd name="connsiteY10" fmla="*/ 713978 h 1700498"/>
              <a:gd name="connsiteX0" fmla="*/ 923278 w 2854245"/>
              <a:gd name="connsiteY0" fmla="*/ 1288233 h 1700498"/>
              <a:gd name="connsiteX1" fmla="*/ 1349730 w 2854245"/>
              <a:gd name="connsiteY1" fmla="*/ 847595 h 1700498"/>
              <a:gd name="connsiteX2" fmla="*/ 1349730 w 2854245"/>
              <a:gd name="connsiteY2" fmla="*/ 1143203 h 1700498"/>
              <a:gd name="connsiteX3" fmla="*/ 2803023 w 2854245"/>
              <a:gd name="connsiteY3" fmla="*/ 713978 h 1700498"/>
              <a:gd name="connsiteX4" fmla="*/ 1349730 w 2854245"/>
              <a:gd name="connsiteY4" fmla="*/ 1404891 h 1700498"/>
              <a:gd name="connsiteX5" fmla="*/ 1349730 w 2854245"/>
              <a:gd name="connsiteY5" fmla="*/ 1700498 h 1700498"/>
              <a:gd name="connsiteX6" fmla="*/ 923278 w 2854245"/>
              <a:gd name="connsiteY6" fmla="*/ 1288233 h 1700498"/>
              <a:gd name="connsiteX0" fmla="*/ 2853802 w 2854245"/>
              <a:gd name="connsiteY0" fmla="*/ 844821 h 1700498"/>
              <a:gd name="connsiteX1" fmla="*/ 35511 w 2854245"/>
              <a:gd name="connsiteY1" fmla="*/ 208423 h 1700498"/>
              <a:gd name="connsiteX2" fmla="*/ 923278 w 2854245"/>
              <a:gd name="connsiteY2" fmla="*/ 8878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0" fmla="*/ 2853802 w 2854245"/>
              <a:gd name="connsiteY0" fmla="*/ 844821 h 1700498"/>
              <a:gd name="connsiteX1" fmla="*/ 0 w 2854245"/>
              <a:gd name="connsiteY1" fmla="*/ 217300 h 1700498"/>
              <a:gd name="connsiteX2" fmla="*/ 53266 w 2854245"/>
              <a:gd name="connsiteY2" fmla="*/ 0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5" fmla="*/ 1349729 w 2854245"/>
              <a:gd name="connsiteY5" fmla="*/ 1404890 h 1700498"/>
              <a:gd name="connsiteX6" fmla="*/ 1349730 w 2854245"/>
              <a:gd name="connsiteY6" fmla="*/ 1700498 h 1700498"/>
              <a:gd name="connsiteX7" fmla="*/ 923278 w 2854245"/>
              <a:gd name="connsiteY7" fmla="*/ 1288233 h 1700498"/>
              <a:gd name="connsiteX8" fmla="*/ 1349730 w 2854245"/>
              <a:gd name="connsiteY8" fmla="*/ 847595 h 1700498"/>
              <a:gd name="connsiteX9" fmla="*/ 1349730 w 2854245"/>
              <a:gd name="connsiteY9" fmla="*/ 1143203 h 1700498"/>
              <a:gd name="connsiteX10" fmla="*/ 2803023 w 2854245"/>
              <a:gd name="connsiteY10" fmla="*/ 713978 h 1700498"/>
              <a:gd name="connsiteX0" fmla="*/ 923278 w 2854245"/>
              <a:gd name="connsiteY0" fmla="*/ 1288233 h 1700498"/>
              <a:gd name="connsiteX1" fmla="*/ 1349730 w 2854245"/>
              <a:gd name="connsiteY1" fmla="*/ 847595 h 1700498"/>
              <a:gd name="connsiteX2" fmla="*/ 1349730 w 2854245"/>
              <a:gd name="connsiteY2" fmla="*/ 1143203 h 1700498"/>
              <a:gd name="connsiteX3" fmla="*/ 2803023 w 2854245"/>
              <a:gd name="connsiteY3" fmla="*/ 713978 h 1700498"/>
              <a:gd name="connsiteX4" fmla="*/ 1349730 w 2854245"/>
              <a:gd name="connsiteY4" fmla="*/ 1404891 h 1700498"/>
              <a:gd name="connsiteX5" fmla="*/ 1349730 w 2854245"/>
              <a:gd name="connsiteY5" fmla="*/ 1700498 h 1700498"/>
              <a:gd name="connsiteX6" fmla="*/ 923278 w 2854245"/>
              <a:gd name="connsiteY6" fmla="*/ 1288233 h 1700498"/>
              <a:gd name="connsiteX0" fmla="*/ 2853802 w 2854245"/>
              <a:gd name="connsiteY0" fmla="*/ 844821 h 1700498"/>
              <a:gd name="connsiteX1" fmla="*/ 35511 w 2854245"/>
              <a:gd name="connsiteY1" fmla="*/ 208423 h 1700498"/>
              <a:gd name="connsiteX2" fmla="*/ 97654 w 2854245"/>
              <a:gd name="connsiteY2" fmla="*/ 8878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0" fmla="*/ 2853802 w 2854245"/>
              <a:gd name="connsiteY0" fmla="*/ 844821 h 1700498"/>
              <a:gd name="connsiteX1" fmla="*/ 0 w 2854245"/>
              <a:gd name="connsiteY1" fmla="*/ 217300 h 1700498"/>
              <a:gd name="connsiteX2" fmla="*/ 53266 w 2854245"/>
              <a:gd name="connsiteY2" fmla="*/ 0 h 1700498"/>
              <a:gd name="connsiteX3" fmla="*/ 2853802 w 2854245"/>
              <a:gd name="connsiteY3" fmla="*/ 583133 h 1700498"/>
              <a:gd name="connsiteX4" fmla="*/ 2853802 w 2854245"/>
              <a:gd name="connsiteY4" fmla="*/ 844821 h 1700498"/>
              <a:gd name="connsiteX5" fmla="*/ 1349729 w 2854245"/>
              <a:gd name="connsiteY5" fmla="*/ 1404890 h 1700498"/>
              <a:gd name="connsiteX6" fmla="*/ 1349730 w 2854245"/>
              <a:gd name="connsiteY6" fmla="*/ 1700498 h 1700498"/>
              <a:gd name="connsiteX7" fmla="*/ 923278 w 2854245"/>
              <a:gd name="connsiteY7" fmla="*/ 1288233 h 1700498"/>
              <a:gd name="connsiteX8" fmla="*/ 1349730 w 2854245"/>
              <a:gd name="connsiteY8" fmla="*/ 847595 h 1700498"/>
              <a:gd name="connsiteX9" fmla="*/ 1349730 w 2854245"/>
              <a:gd name="connsiteY9" fmla="*/ 1143203 h 1700498"/>
              <a:gd name="connsiteX10" fmla="*/ 2803023 w 2854245"/>
              <a:gd name="connsiteY10" fmla="*/ 713978 h 170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4245" h="1700498" stroke="0" extrusionOk="0">
                <a:moveTo>
                  <a:pt x="923278" y="1288233"/>
                </a:moveTo>
                <a:lnTo>
                  <a:pt x="1349730" y="847595"/>
                </a:lnTo>
                <a:lnTo>
                  <a:pt x="1349730" y="1143203"/>
                </a:lnTo>
                <a:cubicBezTo>
                  <a:pt x="2070390" y="1094650"/>
                  <a:pt x="2634661" y="927994"/>
                  <a:pt x="2803023" y="713978"/>
                </a:cubicBezTo>
                <a:cubicBezTo>
                  <a:pt x="3047182" y="1024347"/>
                  <a:pt x="2394839" y="1334479"/>
                  <a:pt x="1349730" y="1404891"/>
                </a:cubicBezTo>
                <a:lnTo>
                  <a:pt x="1349730" y="1700498"/>
                </a:lnTo>
                <a:lnTo>
                  <a:pt x="923278" y="1288233"/>
                </a:lnTo>
                <a:close/>
              </a:path>
              <a:path w="2854245" h="1700498" fill="darkenLess" stroke="0" extrusionOk="0">
                <a:moveTo>
                  <a:pt x="2853802" y="844821"/>
                </a:moveTo>
                <a:cubicBezTo>
                  <a:pt x="2853802" y="527669"/>
                  <a:pt x="1101710" y="208423"/>
                  <a:pt x="35511" y="208423"/>
                </a:cubicBezTo>
                <a:lnTo>
                  <a:pt x="97654" y="8878"/>
                </a:lnTo>
                <a:cubicBezTo>
                  <a:pt x="1163853" y="8878"/>
                  <a:pt x="2853802" y="265981"/>
                  <a:pt x="2853802" y="583133"/>
                </a:cubicBezTo>
                <a:lnTo>
                  <a:pt x="2853802" y="844821"/>
                </a:lnTo>
                <a:close/>
              </a:path>
              <a:path w="2854245" h="1700498" fill="none" extrusionOk="0">
                <a:moveTo>
                  <a:pt x="2853802" y="844821"/>
                </a:moveTo>
                <a:cubicBezTo>
                  <a:pt x="2853802" y="527669"/>
                  <a:pt x="1066199" y="217300"/>
                  <a:pt x="0" y="217300"/>
                </a:cubicBezTo>
                <a:cubicBezTo>
                  <a:pt x="0" y="130071"/>
                  <a:pt x="53266" y="87229"/>
                  <a:pt x="53266" y="0"/>
                </a:cubicBezTo>
                <a:cubicBezTo>
                  <a:pt x="1119465" y="0"/>
                  <a:pt x="2853802" y="265981"/>
                  <a:pt x="2853802" y="583133"/>
                </a:cubicBezTo>
                <a:lnTo>
                  <a:pt x="2853802" y="844821"/>
                </a:lnTo>
                <a:cubicBezTo>
                  <a:pt x="2853802" y="1113099"/>
                  <a:pt x="2229344" y="1345628"/>
                  <a:pt x="1349729" y="1404890"/>
                </a:cubicBezTo>
                <a:cubicBezTo>
                  <a:pt x="1349729" y="1503426"/>
                  <a:pt x="1349730" y="1601962"/>
                  <a:pt x="1349730" y="1700498"/>
                </a:cubicBezTo>
                <a:lnTo>
                  <a:pt x="923278" y="1288233"/>
                </a:lnTo>
                <a:lnTo>
                  <a:pt x="1349730" y="847595"/>
                </a:lnTo>
                <a:lnTo>
                  <a:pt x="1349730" y="1143203"/>
                </a:lnTo>
                <a:cubicBezTo>
                  <a:pt x="2070390" y="1094650"/>
                  <a:pt x="2634661" y="927994"/>
                  <a:pt x="2803023" y="713978"/>
                </a:cubicBezTo>
              </a:path>
            </a:pathLst>
          </a:custGeom>
          <a:solidFill>
            <a:srgbClr val="D1E8FF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Elipse">
            <a:hlinkClick r:id="rId10" action="ppaction://hlinksldjump"/>
          </p:cNvPr>
          <p:cNvSpPr/>
          <p:nvPr/>
        </p:nvSpPr>
        <p:spPr>
          <a:xfrm>
            <a:off x="2915816" y="1268760"/>
            <a:ext cx="3024336" cy="23650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000000"/>
                </a:solidFill>
              </a:rPr>
              <a:t>Propuesta (1)</a:t>
            </a:r>
            <a:r>
              <a:rPr lang="es-MX" sz="1600" dirty="0" smtClean="0">
                <a:solidFill>
                  <a:srgbClr val="000000"/>
                </a:solidFill>
              </a:rPr>
              <a:t>PRIORIDAD NACIONAL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39752" y="3429000"/>
            <a:ext cx="4895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s-MX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Sistema de Salud </a:t>
            </a:r>
            <a:endParaRPr lang="es-MX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CARRERA 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9" grpId="0" animBg="1"/>
      <p:bldP spid="4" grpId="0" animBg="1"/>
      <p:bldP spid="2" grpId="0" animBg="1"/>
      <p:bldP spid="5" grpId="0"/>
      <p:bldP spid="5" grpId="1" rev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1371600" y="1196975"/>
            <a:ext cx="7772400" cy="863873"/>
          </a:xfrm>
          <a:ln>
            <a:miter lim="800000"/>
            <a:headEnd/>
            <a:tailEnd/>
          </a:ln>
          <a:extLst/>
        </p:spPr>
        <p:txBody>
          <a:bodyPr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0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s-MX" sz="40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s-ES" sz="40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971550" y="836712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b="1" dirty="0">
                <a:solidFill>
                  <a:schemeClr val="bg1"/>
                </a:solidFill>
                <a:latin typeface="Lucida Sans Unicode" pitchFamily="34" charset="0"/>
              </a:rPr>
              <a:t>DIVISION DE </a:t>
            </a:r>
            <a:r>
              <a:rPr lang="es-MX" b="1" dirty="0" smtClean="0">
                <a:solidFill>
                  <a:schemeClr val="bg1"/>
                </a:solidFill>
                <a:latin typeface="Lucida Sans Unicode" pitchFamily="34" charset="0"/>
              </a:rPr>
              <a:t>DISCIPLI</a:t>
            </a:r>
            <a:r>
              <a:rPr lang="es-MX" sz="2800" b="1" dirty="0" smtClean="0">
                <a:solidFill>
                  <a:srgbClr val="000000"/>
                </a:solidFill>
                <a:latin typeface="Lucida Sans Unicode" pitchFamily="34" charset="0"/>
              </a:rPr>
              <a:t>CONCLUSIONES</a:t>
            </a:r>
            <a:r>
              <a:rPr lang="es-MX" b="1" dirty="0" smtClean="0">
                <a:solidFill>
                  <a:schemeClr val="bg1"/>
                </a:solidFill>
                <a:latin typeface="Lucida Sans Unicode" pitchFamily="34" charset="0"/>
              </a:rPr>
              <a:t>PARA </a:t>
            </a:r>
            <a:r>
              <a:rPr lang="es-MX" b="1" dirty="0">
                <a:solidFill>
                  <a:schemeClr val="bg1"/>
                </a:solidFill>
                <a:latin typeface="Lucida Sans Unicode" pitchFamily="34" charset="0"/>
              </a:rPr>
              <a:t>LA SALUD</a:t>
            </a:r>
            <a:endParaRPr lang="es-ES" b="1" dirty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39552" y="1484784"/>
            <a:ext cx="799288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1.-Es Urgente contar con un Sistema integral para la formacion de Recursos humanos para la salud y en particular para el sector medico </a:t>
            </a:r>
          </a:p>
          <a:p>
            <a:pPr eaLnBrk="1" hangingPunct="1"/>
            <a:endParaRPr lang="es-MX" sz="2400" dirty="0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MX" sz="2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2,-Es conveniente un revision profunda de la educacion medica en el</a:t>
            </a:r>
            <a:r>
              <a:rPr lang="es-MX" sz="2400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pais, numero de escuelas, curriculum, internado, servicio social y residencias medicas.</a:t>
            </a:r>
          </a:p>
          <a:p>
            <a:pPr eaLnBrk="1" hangingPunct="1"/>
            <a:endParaRPr lang="es-MX" sz="2400" dirty="0" smtClean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MX" sz="2400" dirty="0" smtClean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3.-Un modelo de formacion de Especialistas que equilibre las aspiraciones de los egresados y las necesidades, del pais, las instituciones, y nuestra situacion Epidemidemografica.</a:t>
            </a:r>
            <a:endParaRPr lang="es-MX" sz="1600" dirty="0">
              <a:solidFill>
                <a:srgbClr val="006699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61780" y="6165304"/>
            <a:ext cx="5256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Modificado de las conclusiones del Dr Jose Narro Robles formacion de medicos especialistas, Academia nacional de Medicina . 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carrera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1371600" y="1196975"/>
            <a:ext cx="7772400" cy="863873"/>
          </a:xfrm>
          <a:ln>
            <a:miter lim="800000"/>
            <a:headEnd/>
            <a:tailEnd/>
          </a:ln>
          <a:extLst/>
        </p:spPr>
        <p:txBody>
          <a:bodyPr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0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es-MX" sz="4000" b="1" kern="12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s-ES" sz="4000" b="1" kern="1200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971550" y="836712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b="1" dirty="0">
                <a:solidFill>
                  <a:schemeClr val="bg1"/>
                </a:solidFill>
                <a:latin typeface="Lucida Sans Unicode" pitchFamily="34" charset="0"/>
              </a:rPr>
              <a:t>DIVISION DE </a:t>
            </a:r>
            <a:r>
              <a:rPr lang="es-MX" b="1" dirty="0" smtClean="0">
                <a:solidFill>
                  <a:schemeClr val="bg1"/>
                </a:solidFill>
                <a:latin typeface="Lucida Sans Unicode" pitchFamily="34" charset="0"/>
              </a:rPr>
              <a:t>DISCIPLI</a:t>
            </a:r>
            <a:r>
              <a:rPr lang="es-MX" sz="2800" b="1" dirty="0" smtClean="0">
                <a:solidFill>
                  <a:srgbClr val="000000"/>
                </a:solidFill>
                <a:latin typeface="Lucida Sans Unicode" pitchFamily="34" charset="0"/>
              </a:rPr>
              <a:t>CONCLUSIONES</a:t>
            </a:r>
            <a:r>
              <a:rPr lang="es-MX" b="1" dirty="0" smtClean="0">
                <a:solidFill>
                  <a:schemeClr val="bg1"/>
                </a:solidFill>
                <a:latin typeface="Lucida Sans Unicode" pitchFamily="34" charset="0"/>
              </a:rPr>
              <a:t>PARA </a:t>
            </a:r>
            <a:r>
              <a:rPr lang="es-MX" b="1" dirty="0">
                <a:solidFill>
                  <a:schemeClr val="bg1"/>
                </a:solidFill>
                <a:latin typeface="Lucida Sans Unicode" pitchFamily="34" charset="0"/>
              </a:rPr>
              <a:t>LA SALUD</a:t>
            </a:r>
            <a:endParaRPr lang="es-ES" b="1" dirty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39552" y="1484784"/>
            <a:ext cx="7992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4.-Atender la paradoja constituida por las realidades laborales y las virtuales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academicas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y de “salario” o “Beca”, de los alumnos  de pregrado, y especialidades.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5.-Planeacion adecuada para proyectar necesidades de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formacion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, corregir fallas en la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evaluacion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, y disminuir la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heterogenicidad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de la calidad de la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formacion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en salud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6.-Valorar el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analisis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 para modificar el servicio Social , y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conciderarlo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 un año de Residencia rotatoria o un año para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nivelacion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a medicina Familiar .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61780" y="6093296"/>
            <a:ext cx="52565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Modificado del Dr Jose Narro Robles  academia nacional de Medicina 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Carrrera 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988" y="32271"/>
            <a:ext cx="800096" cy="80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5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2" y="1196752"/>
            <a:ext cx="8784976" cy="510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MX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CONCLUSIONES</a:t>
            </a:r>
          </a:p>
          <a:p>
            <a:pPr algn="ctr"/>
            <a:endParaRPr lang="es-MX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número de médicos generales y el exámen de residencia debe de analizarse de manera conjunta con los especialistas.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desafió es incorporar todas las variables que impactan en la oferta y demanda de trabajadores de salud. Lo primero es disponer de </a:t>
            </a:r>
            <a:r>
              <a:rPr lang="es-MX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  confiable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que sirva de punto de partida para realizar las estimaciones y simulaciones, para esto se debe </a:t>
            </a:r>
            <a:r>
              <a:rPr lang="es-MX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empoderar a los grupos de especialistas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/>
            <a:endParaRPr lang="es-MX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indispensable </a:t>
            </a:r>
            <a:r>
              <a:rPr lang="es-MX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determinar el modelo de </a:t>
            </a:r>
            <a:r>
              <a:rPr lang="es-MX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atención médica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el uso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 tecnología,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aumento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 infraestructura,  reformas del sector, inversión en salud y médicos por población y tipo de aseguramiento.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modelo y método propuestos, dan un idea aproximada de la </a:t>
            </a:r>
            <a:r>
              <a:rPr lang="es-MX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necesidad de médicos especialistas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 acuerdo a una meta ideal definida y a tres escenarios epidemiológicos.</a:t>
            </a:r>
          </a:p>
          <a:p>
            <a:pPr algn="just"/>
            <a:endParaRPr lang="es-MX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deseable </a:t>
            </a:r>
            <a:r>
              <a:rPr lang="es-MX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contar con una instancia técnica de información y análisis 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desarrolle en forma permanente, bases de datos confiables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actualizados, así como estimaciones que sirvan de insumo para establecer las políticas de formación de médicos especialistas en México.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https://s3.amazonaws.com/piktochartv2-dev/v2/uploads/2ab39813-2b06-46c3-91f6-865af6560de3/7c6464d26b8c042d4f0fbbee4b7da82d19d25444_original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2232"/>
            <a:ext cx="859043" cy="103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omdf.matem.unam.mx/imagenes/logoConacyt.png/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9" y="404664"/>
            <a:ext cx="1127239" cy="8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ducacionyculturaaz.com/wp-content/uploads/2013/02/logo_an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78" y="338708"/>
            <a:ext cx="1002060" cy="100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2755179787/47928b428e65fb8f9f9ea40e847d65d2_400x400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1012516" cy="10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5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307"/>
            <a:ext cx="9144000" cy="684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6843371" y="17306"/>
            <a:ext cx="2300630" cy="92333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Gracias</a:t>
            </a:r>
            <a:endParaRPr lang="es-ES_tradnl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52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99592" y="1700808"/>
            <a:ext cx="2952750" cy="4893648"/>
          </a:xfrm>
          <a:prstGeom prst="rect">
            <a:avLst/>
          </a:prstGeom>
          <a:solidFill>
            <a:srgbClr val="6699FF"/>
          </a:solidFill>
          <a:scene3d>
            <a:camera prst="perspectiveRight"/>
            <a:lightRig rig="threePt" dir="t"/>
          </a:scene3d>
        </p:spPr>
        <p:style>
          <a:lnRef idx="1">
            <a:schemeClr val="accent5"/>
          </a:lnRef>
          <a:fillRef idx="1002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PROPESTA  (1)PRIORIDAD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NACIONAL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Plazas  seleccionadas por examan regular , con propuesta , en base  a necesidades  nacionales  en general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% de plasas estimadas .  que seran ofertadas con perfil, para especialidad priorirdad nacional , y necesidades por estado.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400" dirty="0"/>
          </a:p>
        </p:txBody>
      </p:sp>
      <p:sp>
        <p:nvSpPr>
          <p:cNvPr id="9" name="8 Rectángulo"/>
          <p:cNvSpPr/>
          <p:nvPr/>
        </p:nvSpPr>
        <p:spPr>
          <a:xfrm>
            <a:off x="4788024" y="2276475"/>
            <a:ext cx="3384550" cy="3570209"/>
          </a:xfrm>
          <a:prstGeom prst="rect">
            <a:avLst/>
          </a:prstGeom>
          <a:solidFill>
            <a:srgbClr val="336699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OBJETIVO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Proponer un </a:t>
            </a:r>
            <a:r>
              <a:rPr lang="es-ES" dirty="0" smtClean="0">
                <a:solidFill>
                  <a:schemeClr val="bg1"/>
                </a:solidFill>
              </a:rPr>
              <a:t>PROYECTO adecuado  para disminuir la necesidad de especialistas , en base a diagnostico de </a:t>
            </a:r>
            <a:r>
              <a:rPr lang="es-ES" dirty="0" err="1" smtClean="0">
                <a:solidFill>
                  <a:schemeClr val="bg1"/>
                </a:solidFill>
              </a:rPr>
              <a:t>deficit</a:t>
            </a:r>
            <a:r>
              <a:rPr lang="es-ES" dirty="0" smtClean="0">
                <a:solidFill>
                  <a:schemeClr val="bg1"/>
                </a:solidFill>
              </a:rPr>
              <a:t> de especialistas por estado , que permita disminuir la brecha del numero de especialistas por 100,000 hab.  recomendado por la OCDE </a:t>
            </a:r>
            <a:r>
              <a:rPr lang="es-ES" sz="1400" dirty="0" smtClean="0">
                <a:solidFill>
                  <a:schemeClr val="bg1"/>
                </a:solidFill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9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3 Rectángulo"/>
          <p:cNvSpPr>
            <a:spLocks noChangeArrowheads="1"/>
          </p:cNvSpPr>
          <p:nvPr/>
        </p:nvSpPr>
        <p:spPr bwMode="auto">
          <a:xfrm>
            <a:off x="605972" y="1305156"/>
            <a:ext cx="79024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EN BASE A NECESIDADES POR ESTADO SE PROYECTARA, LA NECESIDAD DE ESPECIALIDAD POR ENTIDAD FEDEREATIVA, PARA SU FUTURA  INCORPORACION AL SECTOR SALUD. LA PROPUESTA DE “CONVENIO” POR </a:t>
            </a:r>
            <a:r>
              <a:rPr lang="es-ES" sz="1600" b="1" i="1" u="sng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PRIORIDAD EPIDEMIODEMOGRAFICA NACIONAL </a:t>
            </a:r>
            <a:r>
              <a:rPr lang="es-ES" sz="1600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es-ES" sz="1600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  <a:p>
            <a:pPr algn="just"/>
            <a:endParaRPr lang="es-ES" sz="1600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83987" y="2382374"/>
            <a:ext cx="3422650" cy="338554"/>
          </a:xfrm>
          <a:prstGeom prst="rect">
            <a:avLst/>
          </a:prstGeom>
          <a:solidFill>
            <a:srgbClr val="3366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 smtClean="0">
                <a:latin typeface="Arial Narrow" pitchFamily="34" charset="0"/>
              </a:rPr>
              <a:t>DEFINIR ESPECIALIDADES</a:t>
            </a:r>
            <a:endParaRPr lang="es-MX" sz="1600" dirty="0">
              <a:latin typeface="Arial Narrow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42787" y="3156273"/>
            <a:ext cx="2305050" cy="738664"/>
          </a:xfrm>
          <a:prstGeom prst="rect">
            <a:avLst/>
          </a:prstGeom>
          <a:solidFill>
            <a:srgbClr val="D1E8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dirty="0" smtClean="0">
                <a:latin typeface="Arial Narrow" pitchFamily="34" charset="0"/>
              </a:rPr>
              <a:t>PROPUESTA DE CONVENIO “ESTADO-SALUD-GOBIERNO FEDERAL -ASPIRANTE”</a:t>
            </a:r>
            <a:endParaRPr lang="es-MX" sz="1400" dirty="0">
              <a:latin typeface="Arial Narrow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35076" y="4038137"/>
            <a:ext cx="3381086" cy="338554"/>
          </a:xfrm>
          <a:prstGeom prst="rect">
            <a:avLst/>
          </a:prstGeom>
          <a:solidFill>
            <a:srgbClr val="3366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 smtClean="0">
                <a:solidFill>
                  <a:schemeClr val="bg1"/>
                </a:solidFill>
                <a:latin typeface="Arial Narrow" pitchFamily="34" charset="0"/>
              </a:rPr>
              <a:t>DEFINIR UNIDADES FORMADORAS</a:t>
            </a:r>
            <a:endParaRPr lang="es-MX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783987" y="4951158"/>
            <a:ext cx="3422650" cy="523220"/>
          </a:xfrm>
          <a:prstGeom prst="rect">
            <a:avLst/>
          </a:prstGeom>
          <a:solidFill>
            <a:srgbClr val="D1E8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400" dirty="0" smtClean="0">
                <a:latin typeface="Arial Narrow" pitchFamily="34" charset="0"/>
              </a:rPr>
              <a:t>DEFINIR CON ESPECIALISTA CONDICIONES LABORALES  </a:t>
            </a:r>
            <a:endParaRPr lang="es-MX" sz="1400" dirty="0">
              <a:latin typeface="Arial Narrow" pitchFamily="34" charset="0"/>
            </a:endParaRPr>
          </a:p>
        </p:txBody>
      </p:sp>
      <p:sp>
        <p:nvSpPr>
          <p:cNvPr id="13" name="12 Flecha curvada hacia la derecha"/>
          <p:cNvSpPr/>
          <p:nvPr/>
        </p:nvSpPr>
        <p:spPr>
          <a:xfrm>
            <a:off x="1871662" y="4207414"/>
            <a:ext cx="731838" cy="935037"/>
          </a:xfrm>
          <a:prstGeom prst="curvedRightArrow">
            <a:avLst/>
          </a:prstGeom>
          <a:solidFill>
            <a:srgbClr val="336699"/>
          </a:solidFill>
          <a:ln>
            <a:solidFill>
              <a:schemeClr val="bg1"/>
            </a:solidFill>
          </a:ln>
          <a:effectLst>
            <a:glow rad="101600">
              <a:srgbClr val="6699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5" name="14 Flecha curvada hacia la izquierda"/>
          <p:cNvSpPr/>
          <p:nvPr/>
        </p:nvSpPr>
        <p:spPr>
          <a:xfrm>
            <a:off x="6324112" y="3209912"/>
            <a:ext cx="731838" cy="1081087"/>
          </a:xfrm>
          <a:prstGeom prst="curvedLeftArrow">
            <a:avLst>
              <a:gd name="adj1" fmla="val 25000"/>
              <a:gd name="adj2" fmla="val 83125"/>
              <a:gd name="adj3" fmla="val 25000"/>
            </a:avLst>
          </a:prstGeom>
          <a:solidFill>
            <a:srgbClr val="336699"/>
          </a:solidFill>
          <a:ln>
            <a:solidFill>
              <a:schemeClr val="bg1"/>
            </a:solidFill>
          </a:ln>
          <a:effectLst>
            <a:glow rad="101600">
              <a:srgbClr val="6699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Flecha curvada hacia la derecha"/>
          <p:cNvSpPr/>
          <p:nvPr/>
        </p:nvSpPr>
        <p:spPr>
          <a:xfrm>
            <a:off x="1871662" y="2551651"/>
            <a:ext cx="731838" cy="935037"/>
          </a:xfrm>
          <a:prstGeom prst="curvedRightArrow">
            <a:avLst/>
          </a:prstGeom>
          <a:solidFill>
            <a:srgbClr val="336699"/>
          </a:solidFill>
          <a:ln>
            <a:solidFill>
              <a:schemeClr val="bg1"/>
            </a:solidFill>
          </a:ln>
          <a:effectLst>
            <a:glow rad="101600">
              <a:srgbClr val="6699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División de Disciplinas Básicas para la Salud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4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2" y="133749"/>
            <a:ext cx="682886" cy="124475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2552" y="133669"/>
            <a:ext cx="4980980" cy="1394222"/>
          </a:xfrm>
        </p:spPr>
        <p:txBody>
          <a:bodyPr lIns="91440" tIns="45720" rIns="91440" bIns="45720" anchor="ctr">
            <a:normAutofit fontScale="90000"/>
          </a:bodyPr>
          <a:lstStyle/>
          <a:p>
            <a:pPr algn="ctr"/>
            <a:r>
              <a:rPr lang="es-MX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Crecimiento </a:t>
            </a:r>
            <a:br>
              <a:rPr lang="es-MX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s-MX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Explosivo de Escuelas de Medicina en </a:t>
            </a:r>
            <a:br>
              <a:rPr lang="es-MX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s-MX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</a:t>
            </a:r>
            <a:r>
              <a:rPr lang="es-VE" sz="2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érica</a:t>
            </a:r>
            <a:r>
              <a:rPr lang="es-VE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Latina</a:t>
            </a:r>
            <a:endParaRPr lang="es-ES" sz="2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8" name="6 Gráfico"/>
          <p:cNvGraphicFramePr/>
          <p:nvPr>
            <p:extLst>
              <p:ext uri="{D42A27DB-BD31-4B8C-83A1-F6EECF244321}">
                <p14:modId xmlns:p14="http://schemas.microsoft.com/office/powerpoint/2010/main" val="2693982454"/>
              </p:ext>
            </p:extLst>
          </p:nvPr>
        </p:nvGraphicFramePr>
        <p:xfrm>
          <a:off x="433061" y="1527895"/>
          <a:ext cx="8399322" cy="476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957" y="32270"/>
            <a:ext cx="1152128" cy="115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2784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6659563" y="5734050"/>
            <a:ext cx="1943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2800" b="1" u="sng" dirty="0" smtClean="0">
                <a:solidFill>
                  <a:srgbClr val="003366"/>
                </a:solidFill>
              </a:rPr>
              <a:t>Regresar</a:t>
            </a:r>
            <a:endParaRPr lang="es-ES" sz="2800" b="1" u="sng" dirty="0">
              <a:solidFill>
                <a:srgbClr val="003366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636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 smtClean="0"/>
              <a:t>DETERMINANTES DE PROPUESTA 1 PRIORIDAD NACIONAL</a:t>
            </a:r>
            <a:endParaRPr lang="es-ES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Aspirantes,Estado</a:t>
            </a:r>
            <a:r>
              <a:rPr lang="es-ES" dirty="0" smtClean="0"/>
              <a:t>, Sector salud , Gobierno Federal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57200" y="2874640"/>
            <a:ext cx="4040188" cy="3362672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 smtClean="0"/>
              <a:t>Determinacion</a:t>
            </a:r>
            <a:r>
              <a:rPr lang="es-ES" dirty="0" smtClean="0"/>
              <a:t> de Especialidades a programa </a:t>
            </a:r>
            <a:r>
              <a:rPr lang="es-ES" b="1" dirty="0" smtClean="0"/>
              <a:t>1 </a:t>
            </a:r>
            <a:r>
              <a:rPr lang="es-ES" b="1" dirty="0"/>
              <a:t>P</a:t>
            </a:r>
            <a:r>
              <a:rPr lang="es-ES" b="1" dirty="0" smtClean="0"/>
              <a:t>rioridad Nacional</a:t>
            </a:r>
          </a:p>
          <a:p>
            <a:r>
              <a:rPr lang="es-ES" dirty="0" smtClean="0"/>
              <a:t>Condiciones para ENARM</a:t>
            </a:r>
          </a:p>
          <a:p>
            <a:r>
              <a:rPr lang="es-ES" dirty="0" smtClean="0"/>
              <a:t>Entrevista- Convenio –Condiciones Laborales Aspirante –Estado receptor</a:t>
            </a:r>
          </a:p>
          <a:p>
            <a:r>
              <a:rPr lang="es-ES" dirty="0" err="1" smtClean="0"/>
              <a:t>Atencion</a:t>
            </a:r>
            <a:r>
              <a:rPr lang="es-ES" dirty="0" smtClean="0"/>
              <a:t> de Salud Universal Sistema Nacional de Salud </a:t>
            </a:r>
          </a:p>
          <a:p>
            <a:r>
              <a:rPr lang="es-ES" dirty="0" smtClean="0"/>
              <a:t>Recomendaciones OCDE 2016 </a:t>
            </a:r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s-ES" dirty="0" smtClean="0"/>
              <a:t>CIFRHUS-Instituciones de salud, Estado, </a:t>
            </a:r>
            <a:r>
              <a:rPr lang="es-ES" dirty="0" err="1" smtClean="0"/>
              <a:t>Federeacion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802632"/>
            <a:ext cx="4041775" cy="2570584"/>
          </a:xfrm>
        </p:spPr>
        <p:txBody>
          <a:bodyPr>
            <a:normAutofit fontScale="85000" lnSpcReduction="20000"/>
          </a:bodyPr>
          <a:lstStyle/>
          <a:p>
            <a:r>
              <a:rPr lang="es-ES" dirty="0" err="1" smtClean="0"/>
              <a:t>Proyeccion</a:t>
            </a:r>
            <a:r>
              <a:rPr lang="es-ES" dirty="0" smtClean="0"/>
              <a:t> para </a:t>
            </a:r>
            <a:r>
              <a:rPr lang="es-ES" dirty="0" err="1" smtClean="0"/>
              <a:t>Formacion</a:t>
            </a:r>
            <a:r>
              <a:rPr lang="es-ES" dirty="0" smtClean="0"/>
              <a:t> de Especialistas,2030 </a:t>
            </a:r>
            <a:r>
              <a:rPr lang="es-ES" dirty="0" err="1" smtClean="0"/>
              <a:t>conciderando</a:t>
            </a:r>
            <a:r>
              <a:rPr lang="es-ES" dirty="0" smtClean="0"/>
              <a:t> , Jubilaciones, y Pertinencia </a:t>
            </a:r>
            <a:r>
              <a:rPr lang="es-ES" dirty="0" err="1" smtClean="0"/>
              <a:t>Demografica</a:t>
            </a:r>
            <a:r>
              <a:rPr lang="es-ES" dirty="0" smtClean="0"/>
              <a:t> y crecimiento de la demanda </a:t>
            </a:r>
          </a:p>
          <a:p>
            <a:r>
              <a:rPr lang="es-ES" dirty="0" smtClean="0"/>
              <a:t>Selección de </a:t>
            </a:r>
            <a:r>
              <a:rPr lang="es-ES" dirty="0" err="1" smtClean="0"/>
              <a:t>Institucion</a:t>
            </a:r>
            <a:r>
              <a:rPr lang="es-ES" dirty="0" smtClean="0"/>
              <a:t> de salud Formadora.</a:t>
            </a:r>
          </a:p>
          <a:p>
            <a:r>
              <a:rPr lang="es-ES" dirty="0" err="1" smtClean="0"/>
              <a:t>Curriculum</a:t>
            </a:r>
            <a:r>
              <a:rPr lang="es-ES" dirty="0" smtClean="0"/>
              <a:t> Uniforme Universidades-Escuelas y Facultades de Medicina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167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2132856"/>
            <a:ext cx="3251200" cy="1944216"/>
          </a:xfrm>
          <a:solidFill>
            <a:srgbClr val="003366"/>
          </a:solidFill>
        </p:spPr>
        <p:txBody>
          <a:bodyPr anchor="ctr" anchorCtr="0"/>
          <a:lstStyle/>
          <a:p>
            <a:pPr algn="ctr" eaLnBrk="1" hangingPunct="1"/>
            <a:r>
              <a:rPr lang="es-MX" sz="8800" b="1" dirty="0" smtClean="0">
                <a:solidFill>
                  <a:schemeClr val="bg1"/>
                </a:solidFill>
                <a:latin typeface="Arial Narrow" pitchFamily="34" charset="0"/>
              </a:rPr>
              <a:t>2</a:t>
            </a:r>
            <a:endParaRPr lang="es-ES" sz="88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5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99592" y="1196752"/>
            <a:ext cx="82088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336699"/>
                </a:solidFill>
                <a:latin typeface="Arial Narrow" pitchFamily="34" charset="0"/>
              </a:rPr>
              <a:t>PROPUESTA 2  ESPECIALIDAD  FINANCIADA </a:t>
            </a:r>
            <a:endParaRPr lang="es-MX" sz="3200" b="1" dirty="0">
              <a:solidFill>
                <a:srgbClr val="336699"/>
              </a:solidFill>
              <a:latin typeface="Arial Narrow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552" y="1759654"/>
            <a:ext cx="855215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VARIABLES DE FINANCIAMIENTO</a:t>
            </a:r>
          </a:p>
          <a:p>
            <a:pPr marL="457200" indent="-457200" algn="ctr">
              <a:buFont typeface="Arial"/>
              <a:buChar char="•"/>
            </a:pP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FINANCIAMIENTO INSTITUCIONAL : Hospital publico o privado , con necesidades especificas por especialidad</a:t>
            </a:r>
          </a:p>
          <a:p>
            <a:pPr marL="457200" indent="-457200" algn="ctr">
              <a:buFont typeface="Arial"/>
              <a:buChar char="•"/>
            </a:pP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FINANCIAMIENTO PRIVADO: </a:t>
            </a:r>
            <a:r>
              <a:rPr lang="es-ES" sz="2800" b="1" dirty="0" err="1" smtClean="0">
                <a:solidFill>
                  <a:srgbClr val="336699"/>
                </a:solidFill>
                <a:latin typeface="Arial Narrow" pitchFamily="34" charset="0"/>
              </a:rPr>
              <a:t>Institucion</a:t>
            </a: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 o empresa del sector privado, que patrocina la </a:t>
            </a:r>
            <a:r>
              <a:rPr lang="es-ES" sz="2800" b="1" dirty="0" err="1" smtClean="0">
                <a:solidFill>
                  <a:srgbClr val="336699"/>
                </a:solidFill>
                <a:latin typeface="Arial Narrow" pitchFamily="34" charset="0"/>
              </a:rPr>
              <a:t>formacion</a:t>
            </a: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 de especialista  para una </a:t>
            </a:r>
            <a:r>
              <a:rPr lang="es-ES" sz="2800" b="1" dirty="0" err="1" smtClean="0">
                <a:solidFill>
                  <a:srgbClr val="336699"/>
                </a:solidFill>
                <a:latin typeface="Arial Narrow" pitchFamily="34" charset="0"/>
              </a:rPr>
              <a:t>institucion</a:t>
            </a: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 de Salud Publica o privada acorde a plan nacional. </a:t>
            </a:r>
          </a:p>
          <a:p>
            <a:pPr marL="457200" indent="-457200" algn="ctr">
              <a:buFont typeface="Arial"/>
              <a:buChar char="•"/>
            </a:pP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FINANCIAMIENTO PERSONAL o Gubernamental  Con compromiso nacional o internacional para la </a:t>
            </a:r>
            <a:r>
              <a:rPr lang="es-ES" sz="2800" b="1" dirty="0" err="1" smtClean="0">
                <a:solidFill>
                  <a:srgbClr val="336699"/>
                </a:solidFill>
                <a:latin typeface="Arial Narrow" pitchFamily="34" charset="0"/>
              </a:rPr>
              <a:t>formacion</a:t>
            </a:r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 de Especialistas extranjeros </a:t>
            </a:r>
          </a:p>
          <a:p>
            <a:pPr algn="ctr"/>
            <a:r>
              <a:rPr lang="es-ES" sz="2800" b="1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endParaRPr lang="es-MX" sz="2800" b="1" dirty="0">
              <a:solidFill>
                <a:srgbClr val="336699"/>
              </a:solidFill>
              <a:latin typeface="Arial Narrow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CARRERA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9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>
            <a:hlinkClick r:id="rId8" action="ppaction://hlinksldjump"/>
          </p:cNvPr>
          <p:cNvSpPr txBox="1"/>
          <p:nvPr/>
        </p:nvSpPr>
        <p:spPr>
          <a:xfrm>
            <a:off x="6588224" y="58772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u="sng" dirty="0" smtClean="0">
                <a:solidFill>
                  <a:srgbClr val="003366"/>
                </a:solidFill>
              </a:rPr>
              <a:t>Regresar</a:t>
            </a:r>
            <a:endParaRPr lang="es-MX" sz="2800" b="1" u="sng" dirty="0">
              <a:solidFill>
                <a:srgbClr val="003366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Propuesta de Financiamiento</a:t>
            </a:r>
            <a:br>
              <a:rPr lang="es-ES" dirty="0" smtClean="0"/>
            </a:br>
            <a:r>
              <a:rPr lang="es-ES" dirty="0" smtClean="0"/>
              <a:t>condiciones generales </a:t>
            </a:r>
            <a:endParaRPr lang="es-ES" dirty="0"/>
          </a:p>
        </p:txBody>
      </p:sp>
      <p:sp>
        <p:nvSpPr>
          <p:cNvPr id="7" name="Marcador de texto vertical 6"/>
          <p:cNvSpPr>
            <a:spLocks noGrp="1"/>
          </p:cNvSpPr>
          <p:nvPr>
            <p:ph type="body" orient="vert" idx="1"/>
          </p:nvPr>
        </p:nvSpPr>
        <p:spPr>
          <a:xfrm rot="5400000" flipV="1">
            <a:off x="2663788" y="-63388"/>
            <a:ext cx="3960440" cy="7488832"/>
          </a:xfrm>
        </p:spPr>
        <p:txBody>
          <a:bodyPr/>
          <a:lstStyle/>
          <a:p>
            <a:pPr algn="ctr"/>
            <a:r>
              <a:rPr lang="es-ES" dirty="0" smtClean="0"/>
              <a:t>Todos los Aspirantes deben presentar el examen Nacional y competir en su caso con los aspirantes a una especialidad especifica de acuerdo al numero de lugares Pertinentes  por la </a:t>
            </a:r>
            <a:r>
              <a:rPr lang="es-ES" dirty="0" err="1" smtClean="0"/>
              <a:t>institucion</a:t>
            </a:r>
            <a:r>
              <a:rPr lang="es-ES" dirty="0" smtClean="0"/>
              <a:t> formadora y Universidad de reconocimiento  del programa educativo.</a:t>
            </a:r>
          </a:p>
          <a:p>
            <a:pPr algn="ctr"/>
            <a:r>
              <a:rPr lang="es-ES" dirty="0" smtClean="0"/>
              <a:t>Todos los residentes se regulan por mismo Reglamento General de Residencia ,debe existir convenio de financiamiento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730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41356" y="2060848"/>
            <a:ext cx="3251200" cy="1944216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es-MX" sz="8800" b="1" dirty="0" smtClean="0">
                <a:solidFill>
                  <a:schemeClr val="bg1"/>
                </a:solidFill>
                <a:latin typeface="Arial Narrow" pitchFamily="34" charset="0"/>
              </a:rPr>
              <a:t>3</a:t>
            </a:r>
            <a:endParaRPr lang="es-ES" sz="88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8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3567" y="2107456"/>
            <a:ext cx="7773987" cy="340977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PROPUESTA · 3</a:t>
            </a:r>
          </a:p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EXAMEN GENERAL DE RESIDENCIAS MEDICAS </a:t>
            </a:r>
          </a:p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BAJO CONDICION PROGRAMADA DE UNIVERSALIDAD EN ATENCION A LA SALUD NACIONAL  CON PREDOMINIO DE ATENCION PRIMARIA EN SALUD , MEDICINA FAMILIAR ,MEDICINA COMUNITARIA , MEDICINA DE BARRIO  ETC. </a:t>
            </a:r>
            <a:endParaRPr lang="es-ES" sz="28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01529" y="5939988"/>
            <a:ext cx="345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PLAN NACIONAL DE SALUD 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COORDINACIÓN DE CARRERA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24744"/>
            <a:ext cx="8229600" cy="936104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838200" indent="-838200" algn="ctr"/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DEFINICION DE PLAN NACIONAL DE SALUD </a:t>
            </a:r>
            <a:b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ATENCION UNIVERSAL EN SALUD 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2348880"/>
            <a:ext cx="5832648" cy="3528392"/>
          </a:xfrm>
          <a:noFill/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609600" indent="-609600">
              <a:buFontTx/>
              <a:buNone/>
            </a:pPr>
            <a:endParaRPr lang="es-ES_tradnl" sz="18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marL="609600" indent="-6096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_tradnl" sz="18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PROYECCION  DE CONTRATACION Y PLANEACION PARA LA INFRAESTURA DE ATENCION PRIMARIA EN SALUD NACIONAL.</a:t>
            </a:r>
          </a:p>
          <a:p>
            <a:pPr marL="609600" indent="-6096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_tradnl" sz="18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ACTUALIZACION DE CIFRUS  COMO DECRETO CON MAYOR PARTICIPACION EN PLANEACION EN LA FORMACION EN RECURSOS HUMANOS EN SALUD </a:t>
            </a:r>
          </a:p>
          <a:p>
            <a:pPr marL="609600" indent="-6096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_tradnl" sz="18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COMPROMISO INTERTITUCIONAL, PUBLICO Y PRIVADO TANTO DE ASISTENCIA COMO DE FORMACION DE RECURSOS HUMANOS PARA LA SALUD .</a:t>
            </a:r>
          </a:p>
          <a:p>
            <a:pPr marL="609600" indent="-6096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_tradnl" sz="18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PLANEACION  PARA INFRESTRUCTURA EN ATENCION PRIMARIA EN SALUD NACIONAL .</a:t>
            </a:r>
            <a:endParaRPr lang="es-MX" sz="18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marL="609600" indent="-609600"/>
            <a:endParaRPr lang="es-MX" sz="18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COORDINACION DE CARRERA DE MEDICINA 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3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 smtClean="0"/>
              <a:t>RECOMENDACIONES DE LA OCDE 2016 PARA EL SISTEMA DE SALUD EN MEXICO</a:t>
            </a:r>
            <a:endParaRPr lang="es-ES" sz="3200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 rot="16200000" flipH="1">
            <a:off x="2123728" y="476672"/>
            <a:ext cx="4824536" cy="7560840"/>
          </a:xfrm>
        </p:spPr>
        <p:txBody>
          <a:bodyPr/>
          <a:lstStyle/>
          <a:p>
            <a:pPr algn="ctr"/>
            <a:r>
              <a:rPr lang="es-ES" dirty="0" smtClean="0"/>
              <a:t>Crear </a:t>
            </a:r>
            <a:r>
              <a:rPr lang="es-ES" dirty="0" err="1" smtClean="0"/>
              <a:t>Especialiadad</a:t>
            </a:r>
            <a:r>
              <a:rPr lang="es-ES" dirty="0" smtClean="0"/>
              <a:t> de </a:t>
            </a:r>
            <a:r>
              <a:rPr lang="es-ES" dirty="0" err="1" smtClean="0"/>
              <a:t>Atencion</a:t>
            </a:r>
            <a:r>
              <a:rPr lang="es-ES" dirty="0" smtClean="0"/>
              <a:t> Primaria            de salud</a:t>
            </a:r>
          </a:p>
          <a:p>
            <a:pPr algn="ctr"/>
            <a:r>
              <a:rPr lang="es-ES" dirty="0" smtClean="0"/>
              <a:t>Reforma Curricular para </a:t>
            </a:r>
            <a:r>
              <a:rPr lang="es-ES" dirty="0" err="1" smtClean="0"/>
              <a:t>Formacion</a:t>
            </a:r>
            <a:r>
              <a:rPr lang="es-ES" dirty="0" smtClean="0"/>
              <a:t> de Profesionales de la salud en Primer Nivel.</a:t>
            </a:r>
          </a:p>
          <a:p>
            <a:pPr algn="ctr"/>
            <a:r>
              <a:rPr lang="es-ES" dirty="0" smtClean="0"/>
              <a:t>Revisar </a:t>
            </a:r>
            <a:r>
              <a:rPr lang="es-ES" dirty="0" err="1" smtClean="0"/>
              <a:t>Contratacion</a:t>
            </a:r>
            <a:r>
              <a:rPr lang="es-ES" dirty="0" smtClean="0"/>
              <a:t> para Prioridad de </a:t>
            </a:r>
            <a:r>
              <a:rPr lang="es-ES" dirty="0" err="1" smtClean="0"/>
              <a:t>atencion</a:t>
            </a:r>
            <a:r>
              <a:rPr lang="es-ES" dirty="0" smtClean="0"/>
              <a:t> primaria  en zonas desprotegidas.</a:t>
            </a:r>
          </a:p>
          <a:p>
            <a:pPr algn="ctr"/>
            <a:r>
              <a:rPr lang="es-ES" dirty="0" smtClean="0"/>
              <a:t>Determinar el numero de Especialistas necesarios para el </a:t>
            </a:r>
            <a:r>
              <a:rPr lang="es-ES" dirty="0" err="1" smtClean="0"/>
              <a:t>pais</a:t>
            </a:r>
            <a:r>
              <a:rPr lang="es-ES" dirty="0" smtClean="0"/>
              <a:t> por zonas y la </a:t>
            </a:r>
            <a:r>
              <a:rPr lang="es-ES" dirty="0" err="1" smtClean="0"/>
              <a:t>proyeccion</a:t>
            </a:r>
            <a:r>
              <a:rPr lang="es-ES" dirty="0" smtClean="0"/>
              <a:t> de </a:t>
            </a:r>
            <a:r>
              <a:rPr lang="es-ES" dirty="0" err="1" smtClean="0"/>
              <a:t>formacion</a:t>
            </a:r>
            <a:r>
              <a:rPr lang="es-ES" dirty="0" smtClean="0"/>
              <a:t> y </a:t>
            </a:r>
            <a:r>
              <a:rPr lang="es-ES" dirty="0" err="1" smtClean="0"/>
              <a:t>distribucion</a:t>
            </a:r>
            <a:r>
              <a:rPr lang="es-ES" dirty="0" smtClean="0"/>
              <a:t> 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288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 smtClean="0"/>
              <a:t>RECOMENDACIONES OCDE 2016 “SISTEMA DE SALUD DE MEXICO </a:t>
            </a:r>
            <a:endParaRPr lang="es-ES" sz="3200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 rot="5400000" flipV="1">
            <a:off x="2195736" y="116632"/>
            <a:ext cx="4896544" cy="8208912"/>
          </a:xfrm>
        </p:spPr>
        <p:txBody>
          <a:bodyPr/>
          <a:lstStyle/>
          <a:p>
            <a:pPr algn="ctr"/>
            <a:r>
              <a:rPr lang="es-ES" dirty="0" err="1" smtClean="0"/>
              <a:t>Atencion</a:t>
            </a:r>
            <a:r>
              <a:rPr lang="es-ES" dirty="0" smtClean="0"/>
              <a:t> de calidad centrada en la </a:t>
            </a:r>
            <a:r>
              <a:rPr lang="es-ES" dirty="0" err="1" smtClean="0"/>
              <a:t>persona.con</a:t>
            </a:r>
            <a:r>
              <a:rPr lang="es-ES" dirty="0" smtClean="0"/>
              <a:t> </a:t>
            </a:r>
            <a:r>
              <a:rPr lang="es-ES" dirty="0" err="1" smtClean="0"/>
              <a:t>articulacion</a:t>
            </a:r>
            <a:r>
              <a:rPr lang="es-ES" dirty="0" smtClean="0"/>
              <a:t>  con el sistema de salud .Universalidad</a:t>
            </a:r>
          </a:p>
          <a:p>
            <a:pPr algn="ctr"/>
            <a:r>
              <a:rPr lang="es-ES" dirty="0" smtClean="0"/>
              <a:t>Situar el monitoreo para la calidad de </a:t>
            </a:r>
            <a:r>
              <a:rPr lang="es-ES" dirty="0" err="1" smtClean="0"/>
              <a:t>atencion</a:t>
            </a:r>
            <a:r>
              <a:rPr lang="es-ES" dirty="0" smtClean="0"/>
              <a:t> .</a:t>
            </a:r>
          </a:p>
          <a:p>
            <a:pPr algn="ctr"/>
            <a:r>
              <a:rPr lang="es-ES" dirty="0" smtClean="0"/>
              <a:t>Construir un sistema de Salud basado en datos .</a:t>
            </a:r>
          </a:p>
          <a:p>
            <a:pPr algn="ctr"/>
            <a:r>
              <a:rPr lang="es-ES" dirty="0" smtClean="0"/>
              <a:t>Todos los mexicanos sin importar </a:t>
            </a:r>
            <a:r>
              <a:rPr lang="es-ES" dirty="0" err="1" smtClean="0"/>
              <a:t>Staus</a:t>
            </a:r>
            <a:r>
              <a:rPr lang="es-ES" dirty="0" smtClean="0"/>
              <a:t> social o empleo deben contar con un paquete de servicios de </a:t>
            </a:r>
            <a:r>
              <a:rPr lang="es-ES" dirty="0" err="1" smtClean="0"/>
              <a:t>atencion</a:t>
            </a:r>
            <a:r>
              <a:rPr lang="es-ES" dirty="0" smtClean="0"/>
              <a:t> primaria en salud .</a:t>
            </a:r>
          </a:p>
          <a:p>
            <a:pPr algn="ctr"/>
            <a:r>
              <a:rPr lang="es-ES" dirty="0" smtClean="0"/>
              <a:t>Fortalecer la </a:t>
            </a:r>
            <a:r>
              <a:rPr lang="es-ES" dirty="0" err="1" smtClean="0"/>
              <a:t>Atencion</a:t>
            </a:r>
            <a:r>
              <a:rPr lang="es-ES" dirty="0" smtClean="0"/>
              <a:t> Primaria y Preventiva </a:t>
            </a:r>
          </a:p>
          <a:p>
            <a:pPr algn="ctr"/>
            <a:endParaRPr lang="es-ES" dirty="0" smtClean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789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 smtClean="0"/>
              <a:t>RECOMENDACIONES OCDE 2016 “SISTEMA DE SALUD DE MEXICO </a:t>
            </a:r>
            <a:endParaRPr lang="es-ES" sz="3200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 rot="5400000" flipV="1">
            <a:off x="2195736" y="116632"/>
            <a:ext cx="4896544" cy="8208912"/>
          </a:xfrm>
        </p:spPr>
        <p:txBody>
          <a:bodyPr/>
          <a:lstStyle/>
          <a:p>
            <a:pPr algn="ctr"/>
            <a:r>
              <a:rPr lang="es-ES" dirty="0" smtClean="0"/>
              <a:t>Fortalecer la </a:t>
            </a:r>
            <a:r>
              <a:rPr lang="es-ES" dirty="0" err="1" smtClean="0"/>
              <a:t>separacion</a:t>
            </a:r>
            <a:r>
              <a:rPr lang="es-ES" dirty="0" smtClean="0"/>
              <a:t> efectiva de las funciones del prestador y comprador de </a:t>
            </a:r>
            <a:r>
              <a:rPr lang="es-ES" dirty="0" err="1" smtClean="0"/>
              <a:t>servcios</a:t>
            </a:r>
            <a:r>
              <a:rPr lang="es-ES" dirty="0" smtClean="0"/>
              <a:t> (fortalecer REPSS)</a:t>
            </a:r>
          </a:p>
          <a:p>
            <a:pPr algn="ctr"/>
            <a:r>
              <a:rPr lang="es-ES" dirty="0" smtClean="0"/>
              <a:t>Reformar los </a:t>
            </a:r>
            <a:r>
              <a:rPr lang="es-ES" dirty="0" err="1" smtClean="0"/>
              <a:t>terminos</a:t>
            </a:r>
            <a:r>
              <a:rPr lang="es-ES" dirty="0" smtClean="0"/>
              <a:t> de compras actuales de insumos</a:t>
            </a:r>
          </a:p>
          <a:p>
            <a:pPr algn="ctr"/>
            <a:r>
              <a:rPr lang="es-ES" dirty="0" smtClean="0"/>
              <a:t>Reformar la </a:t>
            </a:r>
            <a:r>
              <a:rPr lang="es-ES" dirty="0" err="1" smtClean="0"/>
              <a:t>contratacion</a:t>
            </a:r>
            <a:r>
              <a:rPr lang="es-ES" dirty="0" smtClean="0"/>
              <a:t> y condiciones laborales de los profesionales de salud. Mas flexibles y con pago por servicios y resultados en especial en </a:t>
            </a:r>
            <a:r>
              <a:rPr lang="es-ES" dirty="0" err="1" smtClean="0"/>
              <a:t>atencion</a:t>
            </a:r>
            <a:r>
              <a:rPr lang="es-ES" dirty="0" smtClean="0"/>
              <a:t> primaria.</a:t>
            </a:r>
          </a:p>
          <a:p>
            <a:pPr marL="0" indent="0" algn="ctr">
              <a:buNone/>
            </a:pPr>
            <a:r>
              <a:rPr lang="es-ES" dirty="0" smtClean="0"/>
              <a:t> </a:t>
            </a:r>
          </a:p>
          <a:p>
            <a:pPr algn="ctr"/>
            <a:endParaRPr lang="es-ES" dirty="0" smtClean="0"/>
          </a:p>
          <a:p>
            <a:pPr algn="ctr"/>
            <a:endParaRPr lang="es-ES" dirty="0" smtClean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552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7" y="0"/>
            <a:ext cx="9202358" cy="690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8" y="228600"/>
            <a:ext cx="7788275" cy="533400"/>
          </a:xfrm>
        </p:spPr>
        <p:txBody>
          <a:bodyPr anchor="t"/>
          <a:lstStyle/>
          <a:p>
            <a:pPr eaLnBrk="1" hangingPunct="1"/>
            <a:r>
              <a:rPr lang="es-MX" sz="2800" b="1" dirty="0" smtClean="0"/>
              <a:t>Transición demográfica</a:t>
            </a:r>
            <a:endParaRPr lang="es-ES" sz="2800" b="1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09602" y="990600"/>
            <a:ext cx="7789863" cy="58674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None/>
            </a:pPr>
            <a:r>
              <a:rPr lang="es-ES" sz="2400" i="1" dirty="0" smtClean="0">
                <a:solidFill>
                  <a:schemeClr val="bg1"/>
                </a:solidFill>
              </a:rPr>
              <a:t>El envejecimiento de la población en México</a:t>
            </a:r>
            <a:r>
              <a:rPr lang="es-MX" sz="2400" i="1" dirty="0" smtClean="0"/>
              <a:t>:</a:t>
            </a:r>
            <a:endParaRPr lang="es-ES" i="1" dirty="0" smtClean="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439738" y="838200"/>
            <a:ext cx="8704262" cy="0"/>
          </a:xfrm>
          <a:prstGeom prst="line">
            <a:avLst/>
          </a:prstGeom>
          <a:noFill/>
          <a:ln w="63500">
            <a:solidFill>
              <a:srgbClr val="919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683568" y="1484784"/>
            <a:ext cx="6800850" cy="5068888"/>
            <a:chOff x="432" y="1128"/>
            <a:chExt cx="4819" cy="3193"/>
          </a:xfrm>
        </p:grpSpPr>
        <p:grpSp>
          <p:nvGrpSpPr>
            <p:cNvPr id="23560" name="Group 6"/>
            <p:cNvGrpSpPr>
              <a:grpSpLocks/>
            </p:cNvGrpSpPr>
            <p:nvPr/>
          </p:nvGrpSpPr>
          <p:grpSpPr bwMode="auto">
            <a:xfrm>
              <a:off x="432" y="1128"/>
              <a:ext cx="4819" cy="3193"/>
              <a:chOff x="432" y="1128"/>
              <a:chExt cx="4819" cy="3193"/>
            </a:xfrm>
          </p:grpSpPr>
          <p:sp>
            <p:nvSpPr>
              <p:cNvPr id="2" name="Rectangle 9"/>
              <p:cNvSpPr>
                <a:spLocks noChangeArrowheads="1"/>
              </p:cNvSpPr>
              <p:nvPr/>
            </p:nvSpPr>
            <p:spPr bwMode="auto">
              <a:xfrm>
                <a:off x="4404" y="1215"/>
                <a:ext cx="223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n>
                    <a:solidFill>
                      <a:srgbClr val="FFFFFF"/>
                    </a:solidFill>
                  </a:ln>
                  <a:solidFill>
                    <a:prstClr val="white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23564" name="Text Box 7"/>
              <p:cNvSpPr txBox="1">
                <a:spLocks noChangeArrowheads="1"/>
              </p:cNvSpPr>
              <p:nvPr/>
            </p:nvSpPr>
            <p:spPr bwMode="auto">
              <a:xfrm>
                <a:off x="768" y="4108"/>
                <a:ext cx="16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ES_tradnl" sz="1600" smtClean="0">
                    <a:solidFill>
                      <a:srgbClr val="FFFF00"/>
                    </a:solidFill>
                    <a:latin typeface="Times New Roman" pitchFamily="18" charset="0"/>
                  </a:rPr>
                  <a:t>.</a:t>
                </a:r>
              </a:p>
            </p:txBody>
          </p:sp>
          <p:sp>
            <p:nvSpPr>
              <p:cNvPr id="23565" name="Text Box 8"/>
              <p:cNvSpPr txBox="1">
                <a:spLocks noChangeArrowheads="1"/>
              </p:cNvSpPr>
              <p:nvPr/>
            </p:nvSpPr>
            <p:spPr bwMode="auto">
              <a:xfrm>
                <a:off x="1401" y="3804"/>
                <a:ext cx="222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dirty="0" smtClean="0">
                    <a:solidFill>
                      <a:srgbClr val="FFFF00"/>
                    </a:solidFill>
                    <a:latin typeface="Times New Roman" pitchFamily="18" charset="0"/>
                  </a:rPr>
                  <a:t>Millones de personas</a:t>
                </a:r>
              </a:p>
            </p:txBody>
          </p:sp>
          <p:sp>
            <p:nvSpPr>
              <p:cNvPr id="23566" name="Rectangle 10"/>
              <p:cNvSpPr>
                <a:spLocks noChangeArrowheads="1"/>
              </p:cNvSpPr>
              <p:nvPr/>
            </p:nvSpPr>
            <p:spPr bwMode="auto">
              <a:xfrm>
                <a:off x="4416" y="1536"/>
                <a:ext cx="223" cy="192"/>
              </a:xfrm>
              <a:prstGeom prst="rect">
                <a:avLst/>
              </a:prstGeom>
              <a:solidFill>
                <a:srgbClr val="6666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23567" name="Rectangle 1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223" cy="19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23568" name="Text Box 12"/>
              <p:cNvSpPr txBox="1">
                <a:spLocks noChangeArrowheads="1"/>
              </p:cNvSpPr>
              <p:nvPr/>
            </p:nvSpPr>
            <p:spPr bwMode="auto">
              <a:xfrm>
                <a:off x="4639" y="1152"/>
                <a:ext cx="6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smtClean="0">
                    <a:solidFill>
                      <a:srgbClr val="FFFF00"/>
                    </a:solidFill>
                    <a:latin typeface="Calibri" pitchFamily="34" charset="0"/>
                  </a:rPr>
                  <a:t>1975</a:t>
                </a:r>
                <a:endParaRPr lang="es-ES" sz="2000" smtClean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69" name="Text Box 13"/>
              <p:cNvSpPr txBox="1">
                <a:spLocks noChangeArrowheads="1"/>
              </p:cNvSpPr>
              <p:nvPr/>
            </p:nvSpPr>
            <p:spPr bwMode="auto">
              <a:xfrm>
                <a:off x="4639" y="1488"/>
                <a:ext cx="6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smtClean="0">
                    <a:solidFill>
                      <a:srgbClr val="FFFF00"/>
                    </a:solidFill>
                    <a:latin typeface="Calibri" pitchFamily="34" charset="0"/>
                  </a:rPr>
                  <a:t>2000</a:t>
                </a:r>
                <a:endParaRPr lang="es-ES" sz="2000" smtClean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70" name="Text Box 14"/>
              <p:cNvSpPr txBox="1">
                <a:spLocks noChangeArrowheads="1"/>
              </p:cNvSpPr>
              <p:nvPr/>
            </p:nvSpPr>
            <p:spPr bwMode="auto">
              <a:xfrm>
                <a:off x="4639" y="1872"/>
                <a:ext cx="6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smtClean="0">
                    <a:solidFill>
                      <a:srgbClr val="FFFF00"/>
                    </a:solidFill>
                    <a:latin typeface="Calibri" pitchFamily="34" charset="0"/>
                  </a:rPr>
                  <a:t>2025</a:t>
                </a:r>
                <a:endParaRPr lang="es-ES" sz="2000" smtClean="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3571" name="Group 15"/>
              <p:cNvGrpSpPr>
                <a:grpSpLocks/>
              </p:cNvGrpSpPr>
              <p:nvPr/>
            </p:nvGrpSpPr>
            <p:grpSpPr bwMode="auto">
              <a:xfrm>
                <a:off x="432" y="1156"/>
                <a:ext cx="318" cy="2403"/>
                <a:chOff x="1027" y="1156"/>
                <a:chExt cx="318" cy="2403"/>
              </a:xfrm>
            </p:grpSpPr>
            <p:sp>
              <p:nvSpPr>
                <p:cNvPr id="23860" name="Rectangle 16"/>
                <p:cNvSpPr>
                  <a:spLocks noChangeArrowheads="1"/>
                </p:cNvSpPr>
                <p:nvPr/>
              </p:nvSpPr>
              <p:spPr bwMode="auto">
                <a:xfrm>
                  <a:off x="1092" y="1156"/>
                  <a:ext cx="24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85 +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1" name="Rectangle 17"/>
                <p:cNvSpPr>
                  <a:spLocks noChangeArrowheads="1"/>
                </p:cNvSpPr>
                <p:nvPr/>
              </p:nvSpPr>
              <p:spPr bwMode="auto">
                <a:xfrm>
                  <a:off x="1027" y="1289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80-84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2" name="Rectangle 18"/>
                <p:cNvSpPr>
                  <a:spLocks noChangeArrowheads="1"/>
                </p:cNvSpPr>
                <p:nvPr/>
              </p:nvSpPr>
              <p:spPr bwMode="auto">
                <a:xfrm>
                  <a:off x="1027" y="1422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75-79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3" name="Rectangle 19"/>
                <p:cNvSpPr>
                  <a:spLocks noChangeArrowheads="1"/>
                </p:cNvSpPr>
                <p:nvPr/>
              </p:nvSpPr>
              <p:spPr bwMode="auto">
                <a:xfrm>
                  <a:off x="1027" y="1555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70-74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4" name="Rectangle 20"/>
                <p:cNvSpPr>
                  <a:spLocks noChangeArrowheads="1"/>
                </p:cNvSpPr>
                <p:nvPr/>
              </p:nvSpPr>
              <p:spPr bwMode="auto">
                <a:xfrm>
                  <a:off x="1027" y="1687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65-69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27" y="1820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60-64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6" name="Rectangle 22"/>
                <p:cNvSpPr>
                  <a:spLocks noChangeArrowheads="1"/>
                </p:cNvSpPr>
                <p:nvPr/>
              </p:nvSpPr>
              <p:spPr bwMode="auto">
                <a:xfrm>
                  <a:off x="1027" y="1954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55-59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7" name="Rectangle 23"/>
                <p:cNvSpPr>
                  <a:spLocks noChangeArrowheads="1"/>
                </p:cNvSpPr>
                <p:nvPr/>
              </p:nvSpPr>
              <p:spPr bwMode="auto">
                <a:xfrm>
                  <a:off x="1027" y="2086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50-54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8" name="Rectangle 24"/>
                <p:cNvSpPr>
                  <a:spLocks noChangeArrowheads="1"/>
                </p:cNvSpPr>
                <p:nvPr/>
              </p:nvSpPr>
              <p:spPr bwMode="auto">
                <a:xfrm>
                  <a:off x="1027" y="2219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45-49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69" name="Rectangle 25"/>
                <p:cNvSpPr>
                  <a:spLocks noChangeArrowheads="1"/>
                </p:cNvSpPr>
                <p:nvPr/>
              </p:nvSpPr>
              <p:spPr bwMode="auto">
                <a:xfrm>
                  <a:off x="1027" y="2351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40-44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0" name="Rectangle 26"/>
                <p:cNvSpPr>
                  <a:spLocks noChangeArrowheads="1"/>
                </p:cNvSpPr>
                <p:nvPr/>
              </p:nvSpPr>
              <p:spPr bwMode="auto">
                <a:xfrm>
                  <a:off x="1027" y="2485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35-39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1" name="Rectangle 27"/>
                <p:cNvSpPr>
                  <a:spLocks noChangeArrowheads="1"/>
                </p:cNvSpPr>
                <p:nvPr/>
              </p:nvSpPr>
              <p:spPr bwMode="auto">
                <a:xfrm>
                  <a:off x="1027" y="2617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30-34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2" name="Rectangle 28"/>
                <p:cNvSpPr>
                  <a:spLocks noChangeArrowheads="1"/>
                </p:cNvSpPr>
                <p:nvPr/>
              </p:nvSpPr>
              <p:spPr bwMode="auto">
                <a:xfrm>
                  <a:off x="1027" y="2750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25-29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3" name="Rectangle 29"/>
                <p:cNvSpPr>
                  <a:spLocks noChangeArrowheads="1"/>
                </p:cNvSpPr>
                <p:nvPr/>
              </p:nvSpPr>
              <p:spPr bwMode="auto">
                <a:xfrm>
                  <a:off x="1027" y="2883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20-24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4" name="Rectangle 30"/>
                <p:cNvSpPr>
                  <a:spLocks noChangeArrowheads="1"/>
                </p:cNvSpPr>
                <p:nvPr/>
              </p:nvSpPr>
              <p:spPr bwMode="auto">
                <a:xfrm>
                  <a:off x="1027" y="3016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15-19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5" name="Rectangle 31"/>
                <p:cNvSpPr>
                  <a:spLocks noChangeArrowheads="1"/>
                </p:cNvSpPr>
                <p:nvPr/>
              </p:nvSpPr>
              <p:spPr bwMode="auto">
                <a:xfrm>
                  <a:off x="1027" y="3148"/>
                  <a:ext cx="31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10-14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6" name="Rectangle 32"/>
                <p:cNvSpPr>
                  <a:spLocks noChangeArrowheads="1"/>
                </p:cNvSpPr>
                <p:nvPr/>
              </p:nvSpPr>
              <p:spPr bwMode="auto">
                <a:xfrm>
                  <a:off x="1149" y="3281"/>
                  <a:ext cx="182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5-9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77" name="Rectangle 33"/>
                <p:cNvSpPr>
                  <a:spLocks noChangeArrowheads="1"/>
                </p:cNvSpPr>
                <p:nvPr/>
              </p:nvSpPr>
              <p:spPr bwMode="auto">
                <a:xfrm>
                  <a:off x="1150" y="3414"/>
                  <a:ext cx="182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0-4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572" name="Group 34"/>
              <p:cNvGrpSpPr>
                <a:grpSpLocks/>
              </p:cNvGrpSpPr>
              <p:nvPr/>
            </p:nvGrpSpPr>
            <p:grpSpPr bwMode="auto">
              <a:xfrm>
                <a:off x="789" y="1152"/>
                <a:ext cx="3368" cy="2620"/>
                <a:chOff x="1384" y="1152"/>
                <a:chExt cx="3368" cy="2620"/>
              </a:xfrm>
            </p:grpSpPr>
            <p:sp>
              <p:nvSpPr>
                <p:cNvPr id="23765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061" y="1152"/>
                  <a:ext cx="1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6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334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7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610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8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885" y="1152"/>
                  <a:ext cx="0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161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434" y="1152"/>
                  <a:ext cx="2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1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710" y="1152"/>
                  <a:ext cx="2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2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3061" y="1152"/>
                  <a:ext cx="1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3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785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4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2511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235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960" y="1152"/>
                  <a:ext cx="1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685" y="1152"/>
                  <a:ext cx="0" cy="2391"/>
                </a:xfrm>
                <a:prstGeom prst="line">
                  <a:avLst/>
                </a:prstGeom>
                <a:noFill/>
                <a:ln w="11176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410" y="1152"/>
                  <a:ext cx="1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79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061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00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950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2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89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84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785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73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676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621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565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8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2511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45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40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2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345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29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2235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181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212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070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201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9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960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906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1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185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2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794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740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685" y="3543"/>
                  <a:ext cx="0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631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6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57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521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46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0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1410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3061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11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2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171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22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281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3334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39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7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445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8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50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1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355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3610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1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366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2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372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377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4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3830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5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3885" y="3543"/>
                  <a:ext cx="0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6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3939" y="3543"/>
                  <a:ext cx="2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399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8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4051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29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410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4161" y="3543"/>
                  <a:ext cx="1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217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2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427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3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4325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4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438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434" y="3543"/>
                  <a:ext cx="2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449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7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4546" y="3543"/>
                  <a:ext cx="0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8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4600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3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655" y="3543"/>
                  <a:ext cx="1" cy="26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0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4710" y="3543"/>
                  <a:ext cx="2" cy="53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1" name="Line 111"/>
                <p:cNvSpPr>
                  <a:spLocks noChangeShapeType="1"/>
                </p:cNvSpPr>
                <p:nvPr/>
              </p:nvSpPr>
              <p:spPr bwMode="auto">
                <a:xfrm>
                  <a:off x="1410" y="3543"/>
                  <a:ext cx="3300" cy="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2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4710" y="1152"/>
                  <a:ext cx="2" cy="2391"/>
                </a:xfrm>
                <a:prstGeom prst="line">
                  <a:avLst/>
                </a:prstGeom>
                <a:noFill/>
                <a:ln w="11176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3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1410" y="1152"/>
                  <a:ext cx="3300" cy="1"/>
                </a:xfrm>
                <a:prstGeom prst="line">
                  <a:avLst/>
                </a:prstGeom>
                <a:noFill/>
                <a:ln w="11176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4" name="Line 114"/>
                <p:cNvSpPr>
                  <a:spLocks noChangeShapeType="1"/>
                </p:cNvSpPr>
                <p:nvPr/>
              </p:nvSpPr>
              <p:spPr bwMode="auto">
                <a:xfrm>
                  <a:off x="1410" y="1152"/>
                  <a:ext cx="1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5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3061" y="1152"/>
                  <a:ext cx="1" cy="2391"/>
                </a:xfrm>
                <a:prstGeom prst="line">
                  <a:avLst/>
                </a:prstGeom>
                <a:noFill/>
                <a:ln w="11176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846" name="Rectangle 116"/>
                <p:cNvSpPr>
                  <a:spLocks noChangeArrowheads="1"/>
                </p:cNvSpPr>
                <p:nvPr/>
              </p:nvSpPr>
              <p:spPr bwMode="auto">
                <a:xfrm>
                  <a:off x="3036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0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47" name="Rectangle 117"/>
                <p:cNvSpPr>
                  <a:spLocks noChangeArrowheads="1"/>
                </p:cNvSpPr>
                <p:nvPr/>
              </p:nvSpPr>
              <p:spPr bwMode="auto">
                <a:xfrm>
                  <a:off x="2758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1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48" name="Rectangle 118"/>
                <p:cNvSpPr>
                  <a:spLocks noChangeArrowheads="1"/>
                </p:cNvSpPr>
                <p:nvPr/>
              </p:nvSpPr>
              <p:spPr bwMode="auto">
                <a:xfrm>
                  <a:off x="2484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2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49" name="Rectangle 119"/>
                <p:cNvSpPr>
                  <a:spLocks noChangeArrowheads="1"/>
                </p:cNvSpPr>
                <p:nvPr/>
              </p:nvSpPr>
              <p:spPr bwMode="auto">
                <a:xfrm>
                  <a:off x="2209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3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0" name="Rectangle 120"/>
                <p:cNvSpPr>
                  <a:spLocks noChangeArrowheads="1"/>
                </p:cNvSpPr>
                <p:nvPr/>
              </p:nvSpPr>
              <p:spPr bwMode="auto">
                <a:xfrm>
                  <a:off x="1931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658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5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384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6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3" name="Rectangle 123"/>
                <p:cNvSpPr>
                  <a:spLocks noChangeArrowheads="1"/>
                </p:cNvSpPr>
                <p:nvPr/>
              </p:nvSpPr>
              <p:spPr bwMode="auto">
                <a:xfrm>
                  <a:off x="3036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0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4" name="Rectangle 124"/>
                <p:cNvSpPr>
                  <a:spLocks noChangeArrowheads="1"/>
                </p:cNvSpPr>
                <p:nvPr/>
              </p:nvSpPr>
              <p:spPr bwMode="auto">
                <a:xfrm>
                  <a:off x="3309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1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5" name="Rectangle 125"/>
                <p:cNvSpPr>
                  <a:spLocks noChangeArrowheads="1"/>
                </p:cNvSpPr>
                <p:nvPr/>
              </p:nvSpPr>
              <p:spPr bwMode="auto">
                <a:xfrm>
                  <a:off x="3585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2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6" name="Rectangle 126"/>
                <p:cNvSpPr>
                  <a:spLocks noChangeArrowheads="1"/>
                </p:cNvSpPr>
                <p:nvPr/>
              </p:nvSpPr>
              <p:spPr bwMode="auto">
                <a:xfrm>
                  <a:off x="3858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3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7" name="Rectangle 127"/>
                <p:cNvSpPr>
                  <a:spLocks noChangeArrowheads="1"/>
                </p:cNvSpPr>
                <p:nvPr/>
              </p:nvSpPr>
              <p:spPr bwMode="auto">
                <a:xfrm>
                  <a:off x="4133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4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8" name="Rectangle 128"/>
                <p:cNvSpPr>
                  <a:spLocks noChangeArrowheads="1"/>
                </p:cNvSpPr>
                <p:nvPr/>
              </p:nvSpPr>
              <p:spPr bwMode="auto">
                <a:xfrm>
                  <a:off x="4408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5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859" name="Rectangle 129"/>
                <p:cNvSpPr>
                  <a:spLocks noChangeArrowheads="1"/>
                </p:cNvSpPr>
                <p:nvPr/>
              </p:nvSpPr>
              <p:spPr bwMode="auto">
                <a:xfrm>
                  <a:off x="4684" y="3627"/>
                  <a:ext cx="68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s-ES" sz="1500" smtClean="0">
                      <a:solidFill>
                        <a:srgbClr val="FFFF00"/>
                      </a:solidFill>
                      <a:cs typeface="Arial" pitchFamily="34" charset="0"/>
                    </a:rPr>
                    <a:t>6</a:t>
                  </a:r>
                  <a:endParaRPr lang="es-ES" sz="2400" smtClean="0">
                    <a:solidFill>
                      <a:srgbClr val="FFFF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3573" name="Text Box 130"/>
              <p:cNvSpPr txBox="1">
                <a:spLocks noChangeArrowheads="1"/>
              </p:cNvSpPr>
              <p:nvPr/>
            </p:nvSpPr>
            <p:spPr bwMode="auto">
              <a:xfrm>
                <a:off x="993" y="1264"/>
                <a:ext cx="951" cy="25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b="1" dirty="0" smtClean="0">
                    <a:latin typeface="Calibri" pitchFamily="34" charset="0"/>
                  </a:rPr>
                  <a:t>Hombres</a:t>
                </a:r>
              </a:p>
            </p:txBody>
          </p:sp>
          <p:sp>
            <p:nvSpPr>
              <p:cNvPr id="23574" name="Text Box 131"/>
              <p:cNvSpPr txBox="1">
                <a:spLocks noChangeArrowheads="1"/>
              </p:cNvSpPr>
              <p:nvPr/>
            </p:nvSpPr>
            <p:spPr bwMode="auto">
              <a:xfrm>
                <a:off x="3015" y="1275"/>
                <a:ext cx="954" cy="25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s-ES" sz="2000" b="1" dirty="0" smtClean="0">
                    <a:latin typeface="Calibri" pitchFamily="34" charset="0"/>
                  </a:rPr>
                  <a:t>Mujeres</a:t>
                </a:r>
              </a:p>
            </p:txBody>
          </p:sp>
          <p:grpSp>
            <p:nvGrpSpPr>
              <p:cNvPr id="23575" name="Group 132"/>
              <p:cNvGrpSpPr>
                <a:grpSpLocks/>
              </p:cNvGrpSpPr>
              <p:nvPr/>
            </p:nvGrpSpPr>
            <p:grpSpPr bwMode="auto">
              <a:xfrm>
                <a:off x="1189" y="1137"/>
                <a:ext cx="2599" cy="2442"/>
                <a:chOff x="1784" y="1137"/>
                <a:chExt cx="2599" cy="2442"/>
              </a:xfrm>
            </p:grpSpPr>
            <p:sp>
              <p:nvSpPr>
                <p:cNvPr id="23704" name="Rectangle 133"/>
                <p:cNvSpPr>
                  <a:spLocks noChangeArrowheads="1"/>
                </p:cNvSpPr>
                <p:nvPr/>
              </p:nvSpPr>
              <p:spPr bwMode="auto">
                <a:xfrm>
                  <a:off x="1978" y="3437"/>
                  <a:ext cx="1098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05" name="Rectangle 134"/>
                <p:cNvSpPr>
                  <a:spLocks noChangeArrowheads="1"/>
                </p:cNvSpPr>
                <p:nvPr/>
              </p:nvSpPr>
              <p:spPr bwMode="auto">
                <a:xfrm>
                  <a:off x="1932" y="3303"/>
                  <a:ext cx="1144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06" name="Rectangle 135"/>
                <p:cNvSpPr>
                  <a:spLocks noChangeArrowheads="1"/>
                </p:cNvSpPr>
                <p:nvPr/>
              </p:nvSpPr>
              <p:spPr bwMode="auto">
                <a:xfrm>
                  <a:off x="1893" y="3168"/>
                  <a:ext cx="1183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07" name="Rectangle 136"/>
                <p:cNvSpPr>
                  <a:spLocks noChangeArrowheads="1"/>
                </p:cNvSpPr>
                <p:nvPr/>
              </p:nvSpPr>
              <p:spPr bwMode="auto">
                <a:xfrm>
                  <a:off x="1869" y="3034"/>
                  <a:ext cx="1207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08" name="Rectangle 137"/>
                <p:cNvSpPr>
                  <a:spLocks noChangeArrowheads="1"/>
                </p:cNvSpPr>
                <p:nvPr/>
              </p:nvSpPr>
              <p:spPr bwMode="auto">
                <a:xfrm>
                  <a:off x="1854" y="2899"/>
                  <a:ext cx="1222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09" name="Rectangle 138"/>
                <p:cNvSpPr>
                  <a:spLocks noChangeArrowheads="1"/>
                </p:cNvSpPr>
                <p:nvPr/>
              </p:nvSpPr>
              <p:spPr bwMode="auto">
                <a:xfrm>
                  <a:off x="1815" y="2765"/>
                  <a:ext cx="1261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0" name="Rectangle 139"/>
                <p:cNvSpPr>
                  <a:spLocks noChangeArrowheads="1"/>
                </p:cNvSpPr>
                <p:nvPr/>
              </p:nvSpPr>
              <p:spPr bwMode="auto">
                <a:xfrm>
                  <a:off x="1784" y="2631"/>
                  <a:ext cx="1292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1" name="Rectangle 140"/>
                <p:cNvSpPr>
                  <a:spLocks noChangeArrowheads="1"/>
                </p:cNvSpPr>
                <p:nvPr/>
              </p:nvSpPr>
              <p:spPr bwMode="auto">
                <a:xfrm>
                  <a:off x="1807" y="2496"/>
                  <a:ext cx="1269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2" name="Rectangle 141"/>
                <p:cNvSpPr>
                  <a:spLocks noChangeArrowheads="1"/>
                </p:cNvSpPr>
                <p:nvPr/>
              </p:nvSpPr>
              <p:spPr bwMode="auto">
                <a:xfrm>
                  <a:off x="1862" y="2362"/>
                  <a:ext cx="1214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3" name="Rectangle 142"/>
                <p:cNvSpPr>
                  <a:spLocks noChangeArrowheads="1"/>
                </p:cNvSpPr>
                <p:nvPr/>
              </p:nvSpPr>
              <p:spPr bwMode="auto">
                <a:xfrm>
                  <a:off x="1939" y="2227"/>
                  <a:ext cx="1137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4" name="Rectangle 143"/>
                <p:cNvSpPr>
                  <a:spLocks noChangeArrowheads="1"/>
                </p:cNvSpPr>
                <p:nvPr/>
              </p:nvSpPr>
              <p:spPr bwMode="auto">
                <a:xfrm>
                  <a:off x="2009" y="2093"/>
                  <a:ext cx="1067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5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48" y="1958"/>
                  <a:ext cx="928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6" name="Rectangle 145"/>
                <p:cNvSpPr>
                  <a:spLocks noChangeArrowheads="1"/>
                </p:cNvSpPr>
                <p:nvPr/>
              </p:nvSpPr>
              <p:spPr bwMode="auto">
                <a:xfrm>
                  <a:off x="2311" y="1824"/>
                  <a:ext cx="765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7" name="Rectangle 146"/>
                <p:cNvSpPr>
                  <a:spLocks noChangeArrowheads="1"/>
                </p:cNvSpPr>
                <p:nvPr/>
              </p:nvSpPr>
              <p:spPr bwMode="auto">
                <a:xfrm>
                  <a:off x="2488" y="1690"/>
                  <a:ext cx="588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8" name="Rectangle 147"/>
                <p:cNvSpPr>
                  <a:spLocks noChangeArrowheads="1"/>
                </p:cNvSpPr>
                <p:nvPr/>
              </p:nvSpPr>
              <p:spPr bwMode="auto">
                <a:xfrm>
                  <a:off x="2651" y="1555"/>
                  <a:ext cx="425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19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3" y="1421"/>
                  <a:ext cx="293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0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90" y="1286"/>
                  <a:ext cx="186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1" name="Rectangle 150"/>
                <p:cNvSpPr>
                  <a:spLocks noChangeArrowheads="1"/>
                </p:cNvSpPr>
                <p:nvPr/>
              </p:nvSpPr>
              <p:spPr bwMode="auto">
                <a:xfrm>
                  <a:off x="2899" y="1152"/>
                  <a:ext cx="177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2" name="Rectangle 151"/>
                <p:cNvSpPr>
                  <a:spLocks noChangeArrowheads="1"/>
                </p:cNvSpPr>
                <p:nvPr/>
              </p:nvSpPr>
              <p:spPr bwMode="auto">
                <a:xfrm>
                  <a:off x="3076" y="3437"/>
                  <a:ext cx="1060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3" name="Rectangle 152"/>
                <p:cNvSpPr>
                  <a:spLocks noChangeArrowheads="1"/>
                </p:cNvSpPr>
                <p:nvPr/>
              </p:nvSpPr>
              <p:spPr bwMode="auto">
                <a:xfrm>
                  <a:off x="3076" y="3303"/>
                  <a:ext cx="1106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4" name="Rectangle 153"/>
                <p:cNvSpPr>
                  <a:spLocks noChangeArrowheads="1"/>
                </p:cNvSpPr>
                <p:nvPr/>
              </p:nvSpPr>
              <p:spPr bwMode="auto">
                <a:xfrm>
                  <a:off x="3076" y="3168"/>
                  <a:ext cx="1145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5" name="Rectangle 154"/>
                <p:cNvSpPr>
                  <a:spLocks noChangeArrowheads="1"/>
                </p:cNvSpPr>
                <p:nvPr/>
              </p:nvSpPr>
              <p:spPr bwMode="auto">
                <a:xfrm>
                  <a:off x="3076" y="3034"/>
                  <a:ext cx="1176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6" name="Rectangle 155"/>
                <p:cNvSpPr>
                  <a:spLocks noChangeArrowheads="1"/>
                </p:cNvSpPr>
                <p:nvPr/>
              </p:nvSpPr>
              <p:spPr bwMode="auto">
                <a:xfrm>
                  <a:off x="3076" y="2899"/>
                  <a:ext cx="1222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7" name="Rectangle 156"/>
                <p:cNvSpPr>
                  <a:spLocks noChangeArrowheads="1"/>
                </p:cNvSpPr>
                <p:nvPr/>
              </p:nvSpPr>
              <p:spPr bwMode="auto">
                <a:xfrm>
                  <a:off x="3076" y="2765"/>
                  <a:ext cx="1269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8" name="Rectangle 157"/>
                <p:cNvSpPr>
                  <a:spLocks noChangeArrowheads="1"/>
                </p:cNvSpPr>
                <p:nvPr/>
              </p:nvSpPr>
              <p:spPr bwMode="auto">
                <a:xfrm>
                  <a:off x="3076" y="2631"/>
                  <a:ext cx="1307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29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6" y="2496"/>
                  <a:ext cx="1292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0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76" y="2362"/>
                  <a:ext cx="1237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1" name="Rectangle 160"/>
                <p:cNvSpPr>
                  <a:spLocks noChangeArrowheads="1"/>
                </p:cNvSpPr>
                <p:nvPr/>
              </p:nvSpPr>
              <p:spPr bwMode="auto">
                <a:xfrm>
                  <a:off x="3076" y="2227"/>
                  <a:ext cx="1176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2" name="Rectangle 161"/>
                <p:cNvSpPr>
                  <a:spLocks noChangeArrowheads="1"/>
                </p:cNvSpPr>
                <p:nvPr/>
              </p:nvSpPr>
              <p:spPr bwMode="auto">
                <a:xfrm>
                  <a:off x="3076" y="2093"/>
                  <a:ext cx="1114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3" name="Rectangle 162"/>
                <p:cNvSpPr>
                  <a:spLocks noChangeArrowheads="1"/>
                </p:cNvSpPr>
                <p:nvPr/>
              </p:nvSpPr>
              <p:spPr bwMode="auto">
                <a:xfrm>
                  <a:off x="3076" y="1958"/>
                  <a:ext cx="990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4" name="Rectangle 163"/>
                <p:cNvSpPr>
                  <a:spLocks noChangeArrowheads="1"/>
                </p:cNvSpPr>
                <p:nvPr/>
              </p:nvSpPr>
              <p:spPr bwMode="auto">
                <a:xfrm>
                  <a:off x="3076" y="1824"/>
                  <a:ext cx="827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5" name="Rectangle 164"/>
                <p:cNvSpPr>
                  <a:spLocks noChangeArrowheads="1"/>
                </p:cNvSpPr>
                <p:nvPr/>
              </p:nvSpPr>
              <p:spPr bwMode="auto">
                <a:xfrm>
                  <a:off x="3076" y="1690"/>
                  <a:ext cx="649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6" name="Rectangle 165"/>
                <p:cNvSpPr>
                  <a:spLocks noChangeArrowheads="1"/>
                </p:cNvSpPr>
                <p:nvPr/>
              </p:nvSpPr>
              <p:spPr bwMode="auto">
                <a:xfrm>
                  <a:off x="3076" y="1555"/>
                  <a:ext cx="480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7" name="Rectangle 166"/>
                <p:cNvSpPr>
                  <a:spLocks noChangeArrowheads="1"/>
                </p:cNvSpPr>
                <p:nvPr/>
              </p:nvSpPr>
              <p:spPr bwMode="auto">
                <a:xfrm>
                  <a:off x="3076" y="1421"/>
                  <a:ext cx="333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8" name="Rectangle 167"/>
                <p:cNvSpPr>
                  <a:spLocks noChangeArrowheads="1"/>
                </p:cNvSpPr>
                <p:nvPr/>
              </p:nvSpPr>
              <p:spPr bwMode="auto">
                <a:xfrm>
                  <a:off x="3076" y="1286"/>
                  <a:ext cx="225" cy="10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39" name="Rectangle 168"/>
                <p:cNvSpPr>
                  <a:spLocks noChangeArrowheads="1"/>
                </p:cNvSpPr>
                <p:nvPr/>
              </p:nvSpPr>
              <p:spPr bwMode="auto">
                <a:xfrm>
                  <a:off x="3076" y="1152"/>
                  <a:ext cx="233" cy="1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740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2017" y="3557"/>
                  <a:ext cx="1" cy="2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1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2549" y="3557"/>
                  <a:ext cx="2" cy="2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2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3076" y="3557"/>
                  <a:ext cx="1" cy="2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3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3602" y="3557"/>
                  <a:ext cx="2" cy="2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136" y="3557"/>
                  <a:ext cx="1" cy="2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5" name="Line 174"/>
                <p:cNvSpPr>
                  <a:spLocks noChangeShapeType="1"/>
                </p:cNvSpPr>
                <p:nvPr/>
              </p:nvSpPr>
              <p:spPr bwMode="auto">
                <a:xfrm>
                  <a:off x="3076" y="1137"/>
                  <a:ext cx="1" cy="242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6" name="Line 175"/>
                <p:cNvSpPr>
                  <a:spLocks noChangeShapeType="1"/>
                </p:cNvSpPr>
                <p:nvPr/>
              </p:nvSpPr>
              <p:spPr bwMode="auto">
                <a:xfrm>
                  <a:off x="3053" y="3557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7" name="Line 176"/>
                <p:cNvSpPr>
                  <a:spLocks noChangeShapeType="1"/>
                </p:cNvSpPr>
                <p:nvPr/>
              </p:nvSpPr>
              <p:spPr bwMode="auto">
                <a:xfrm>
                  <a:off x="3053" y="3422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8" name="Line 177"/>
                <p:cNvSpPr>
                  <a:spLocks noChangeShapeType="1"/>
                </p:cNvSpPr>
                <p:nvPr/>
              </p:nvSpPr>
              <p:spPr bwMode="auto">
                <a:xfrm>
                  <a:off x="3053" y="3288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49" name="Line 178"/>
                <p:cNvSpPr>
                  <a:spLocks noChangeShapeType="1"/>
                </p:cNvSpPr>
                <p:nvPr/>
              </p:nvSpPr>
              <p:spPr bwMode="auto">
                <a:xfrm>
                  <a:off x="3053" y="3153"/>
                  <a:ext cx="23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0" name="Line 179"/>
                <p:cNvSpPr>
                  <a:spLocks noChangeShapeType="1"/>
                </p:cNvSpPr>
                <p:nvPr/>
              </p:nvSpPr>
              <p:spPr bwMode="auto">
                <a:xfrm>
                  <a:off x="3053" y="3019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1" name="Line 180"/>
                <p:cNvSpPr>
                  <a:spLocks noChangeShapeType="1"/>
                </p:cNvSpPr>
                <p:nvPr/>
              </p:nvSpPr>
              <p:spPr bwMode="auto">
                <a:xfrm>
                  <a:off x="3053" y="2884"/>
                  <a:ext cx="23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2" name="Line 181"/>
                <p:cNvSpPr>
                  <a:spLocks noChangeShapeType="1"/>
                </p:cNvSpPr>
                <p:nvPr/>
              </p:nvSpPr>
              <p:spPr bwMode="auto">
                <a:xfrm>
                  <a:off x="3053" y="2750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3" name="Line 182"/>
                <p:cNvSpPr>
                  <a:spLocks noChangeShapeType="1"/>
                </p:cNvSpPr>
                <p:nvPr/>
              </p:nvSpPr>
              <p:spPr bwMode="auto">
                <a:xfrm>
                  <a:off x="3053" y="2616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4" name="Line 183"/>
                <p:cNvSpPr>
                  <a:spLocks noChangeShapeType="1"/>
                </p:cNvSpPr>
                <p:nvPr/>
              </p:nvSpPr>
              <p:spPr bwMode="auto">
                <a:xfrm>
                  <a:off x="3053" y="2481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5" name="Line 184"/>
                <p:cNvSpPr>
                  <a:spLocks noChangeShapeType="1"/>
                </p:cNvSpPr>
                <p:nvPr/>
              </p:nvSpPr>
              <p:spPr bwMode="auto">
                <a:xfrm>
                  <a:off x="3053" y="2347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6" name="Line 185"/>
                <p:cNvSpPr>
                  <a:spLocks noChangeShapeType="1"/>
                </p:cNvSpPr>
                <p:nvPr/>
              </p:nvSpPr>
              <p:spPr bwMode="auto">
                <a:xfrm>
                  <a:off x="3053" y="2212"/>
                  <a:ext cx="23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7" name="Line 186"/>
                <p:cNvSpPr>
                  <a:spLocks noChangeShapeType="1"/>
                </p:cNvSpPr>
                <p:nvPr/>
              </p:nvSpPr>
              <p:spPr bwMode="auto">
                <a:xfrm>
                  <a:off x="3053" y="2078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8" name="Line 187"/>
                <p:cNvSpPr>
                  <a:spLocks noChangeShapeType="1"/>
                </p:cNvSpPr>
                <p:nvPr/>
              </p:nvSpPr>
              <p:spPr bwMode="auto">
                <a:xfrm>
                  <a:off x="3053" y="1944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59" name="Line 188"/>
                <p:cNvSpPr>
                  <a:spLocks noChangeShapeType="1"/>
                </p:cNvSpPr>
                <p:nvPr/>
              </p:nvSpPr>
              <p:spPr bwMode="auto">
                <a:xfrm>
                  <a:off x="3053" y="1809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0" name="Line 189"/>
                <p:cNvSpPr>
                  <a:spLocks noChangeShapeType="1"/>
                </p:cNvSpPr>
                <p:nvPr/>
              </p:nvSpPr>
              <p:spPr bwMode="auto">
                <a:xfrm>
                  <a:off x="3053" y="1675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1" name="Line 190"/>
                <p:cNvSpPr>
                  <a:spLocks noChangeShapeType="1"/>
                </p:cNvSpPr>
                <p:nvPr/>
              </p:nvSpPr>
              <p:spPr bwMode="auto">
                <a:xfrm>
                  <a:off x="3053" y="1540"/>
                  <a:ext cx="23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2" name="Line 191"/>
                <p:cNvSpPr>
                  <a:spLocks noChangeShapeType="1"/>
                </p:cNvSpPr>
                <p:nvPr/>
              </p:nvSpPr>
              <p:spPr bwMode="auto">
                <a:xfrm>
                  <a:off x="3053" y="1406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3" name="Line 192"/>
                <p:cNvSpPr>
                  <a:spLocks noChangeShapeType="1"/>
                </p:cNvSpPr>
                <p:nvPr/>
              </p:nvSpPr>
              <p:spPr bwMode="auto">
                <a:xfrm>
                  <a:off x="3053" y="1271"/>
                  <a:ext cx="23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64" name="Line 193"/>
                <p:cNvSpPr>
                  <a:spLocks noChangeShapeType="1"/>
                </p:cNvSpPr>
                <p:nvPr/>
              </p:nvSpPr>
              <p:spPr bwMode="auto">
                <a:xfrm>
                  <a:off x="3053" y="1137"/>
                  <a:ext cx="23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576" name="Group 194"/>
              <p:cNvGrpSpPr>
                <a:grpSpLocks/>
              </p:cNvGrpSpPr>
              <p:nvPr/>
            </p:nvGrpSpPr>
            <p:grpSpPr bwMode="auto">
              <a:xfrm>
                <a:off x="1012" y="1128"/>
                <a:ext cx="2950" cy="2448"/>
                <a:chOff x="1607" y="1128"/>
                <a:chExt cx="2950" cy="2448"/>
              </a:xfrm>
            </p:grpSpPr>
            <p:sp>
              <p:nvSpPr>
                <p:cNvPr id="23641" name="Rectangle 195"/>
                <p:cNvSpPr>
                  <a:spLocks noChangeArrowheads="1"/>
                </p:cNvSpPr>
                <p:nvPr/>
              </p:nvSpPr>
              <p:spPr bwMode="auto">
                <a:xfrm>
                  <a:off x="1735" y="3432"/>
                  <a:ext cx="1345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2" name="Rectangle 196"/>
                <p:cNvSpPr>
                  <a:spLocks noChangeArrowheads="1"/>
                </p:cNvSpPr>
                <p:nvPr/>
              </p:nvSpPr>
              <p:spPr bwMode="auto">
                <a:xfrm>
                  <a:off x="1684" y="3297"/>
                  <a:ext cx="1396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3" name="Rectangle 197"/>
                <p:cNvSpPr>
                  <a:spLocks noChangeArrowheads="1"/>
                </p:cNvSpPr>
                <p:nvPr/>
              </p:nvSpPr>
              <p:spPr bwMode="auto">
                <a:xfrm>
                  <a:off x="1694" y="3162"/>
                  <a:ext cx="1386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781" y="3027"/>
                  <a:ext cx="1299" cy="108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886" y="2899"/>
                  <a:ext cx="1194" cy="103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6" name="Rectangle 200"/>
                <p:cNvSpPr>
                  <a:spLocks noChangeArrowheads="1"/>
                </p:cNvSpPr>
                <p:nvPr/>
              </p:nvSpPr>
              <p:spPr bwMode="auto">
                <a:xfrm>
                  <a:off x="1983" y="2763"/>
                  <a:ext cx="1097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7" name="Rectangle 201"/>
                <p:cNvSpPr>
                  <a:spLocks noChangeArrowheads="1"/>
                </p:cNvSpPr>
                <p:nvPr/>
              </p:nvSpPr>
              <p:spPr bwMode="auto">
                <a:xfrm>
                  <a:off x="2126" y="2629"/>
                  <a:ext cx="954" cy="108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8" name="Rectangle 202"/>
                <p:cNvSpPr>
                  <a:spLocks noChangeArrowheads="1"/>
                </p:cNvSpPr>
                <p:nvPr/>
              </p:nvSpPr>
              <p:spPr bwMode="auto">
                <a:xfrm>
                  <a:off x="2282" y="2492"/>
                  <a:ext cx="798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49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44" y="2357"/>
                  <a:ext cx="636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0" name="Rectangle 204"/>
                <p:cNvSpPr>
                  <a:spLocks noChangeArrowheads="1"/>
                </p:cNvSpPr>
                <p:nvPr/>
              </p:nvSpPr>
              <p:spPr bwMode="auto">
                <a:xfrm>
                  <a:off x="2571" y="2222"/>
                  <a:ext cx="509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1" name="Rectangle 205"/>
                <p:cNvSpPr>
                  <a:spLocks noChangeArrowheads="1"/>
                </p:cNvSpPr>
                <p:nvPr/>
              </p:nvSpPr>
              <p:spPr bwMode="auto">
                <a:xfrm>
                  <a:off x="2684" y="2086"/>
                  <a:ext cx="396" cy="109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2" name="Rectangle 206"/>
                <p:cNvSpPr>
                  <a:spLocks noChangeArrowheads="1"/>
                </p:cNvSpPr>
                <p:nvPr/>
              </p:nvSpPr>
              <p:spPr bwMode="auto">
                <a:xfrm>
                  <a:off x="2763" y="1950"/>
                  <a:ext cx="317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3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30" y="1814"/>
                  <a:ext cx="250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4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88" y="1688"/>
                  <a:ext cx="192" cy="10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5" name="Rectangle 209"/>
                <p:cNvSpPr>
                  <a:spLocks noChangeArrowheads="1"/>
                </p:cNvSpPr>
                <p:nvPr/>
              </p:nvSpPr>
              <p:spPr bwMode="auto">
                <a:xfrm>
                  <a:off x="2937" y="1552"/>
                  <a:ext cx="143" cy="109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6" name="Rectangle 210"/>
                <p:cNvSpPr>
                  <a:spLocks noChangeArrowheads="1"/>
                </p:cNvSpPr>
                <p:nvPr/>
              </p:nvSpPr>
              <p:spPr bwMode="auto">
                <a:xfrm>
                  <a:off x="2983" y="1415"/>
                  <a:ext cx="97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7" name="Rectangle 211"/>
                <p:cNvSpPr>
                  <a:spLocks noChangeArrowheads="1"/>
                </p:cNvSpPr>
                <p:nvPr/>
              </p:nvSpPr>
              <p:spPr bwMode="auto">
                <a:xfrm>
                  <a:off x="3022" y="1281"/>
                  <a:ext cx="58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8" name="Rectangle 212"/>
                <p:cNvSpPr>
                  <a:spLocks noChangeArrowheads="1"/>
                </p:cNvSpPr>
                <p:nvPr/>
              </p:nvSpPr>
              <p:spPr bwMode="auto">
                <a:xfrm>
                  <a:off x="3032" y="1145"/>
                  <a:ext cx="48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59" name="Rectangle 213"/>
                <p:cNvSpPr>
                  <a:spLocks noChangeArrowheads="1"/>
                </p:cNvSpPr>
                <p:nvPr/>
              </p:nvSpPr>
              <p:spPr bwMode="auto">
                <a:xfrm>
                  <a:off x="3080" y="3432"/>
                  <a:ext cx="1301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0" name="Rectangle 214"/>
                <p:cNvSpPr>
                  <a:spLocks noChangeArrowheads="1"/>
                </p:cNvSpPr>
                <p:nvPr/>
              </p:nvSpPr>
              <p:spPr bwMode="auto">
                <a:xfrm>
                  <a:off x="3080" y="3297"/>
                  <a:ext cx="1348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1" name="Rectangle 215"/>
                <p:cNvSpPr>
                  <a:spLocks noChangeArrowheads="1"/>
                </p:cNvSpPr>
                <p:nvPr/>
              </p:nvSpPr>
              <p:spPr bwMode="auto">
                <a:xfrm>
                  <a:off x="3080" y="3162"/>
                  <a:ext cx="1348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2" name="Rectangle 216"/>
                <p:cNvSpPr>
                  <a:spLocks noChangeArrowheads="1"/>
                </p:cNvSpPr>
                <p:nvPr/>
              </p:nvSpPr>
              <p:spPr bwMode="auto">
                <a:xfrm>
                  <a:off x="3080" y="3027"/>
                  <a:ext cx="1281" cy="108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3" name="Rectangle 217"/>
                <p:cNvSpPr>
                  <a:spLocks noChangeArrowheads="1"/>
                </p:cNvSpPr>
                <p:nvPr/>
              </p:nvSpPr>
              <p:spPr bwMode="auto">
                <a:xfrm>
                  <a:off x="3080" y="2899"/>
                  <a:ext cx="1195" cy="103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4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80" y="2763"/>
                  <a:ext cx="1127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3080" y="2629"/>
                  <a:ext cx="992" cy="108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6" name="Rectangle 220"/>
                <p:cNvSpPr>
                  <a:spLocks noChangeArrowheads="1"/>
                </p:cNvSpPr>
                <p:nvPr/>
              </p:nvSpPr>
              <p:spPr bwMode="auto">
                <a:xfrm>
                  <a:off x="3080" y="2492"/>
                  <a:ext cx="847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7" name="Rectangle 221"/>
                <p:cNvSpPr>
                  <a:spLocks noChangeArrowheads="1"/>
                </p:cNvSpPr>
                <p:nvPr/>
              </p:nvSpPr>
              <p:spPr bwMode="auto">
                <a:xfrm>
                  <a:off x="3080" y="2357"/>
                  <a:ext cx="683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8" name="Rectangle 222"/>
                <p:cNvSpPr>
                  <a:spLocks noChangeArrowheads="1"/>
                </p:cNvSpPr>
                <p:nvPr/>
              </p:nvSpPr>
              <p:spPr bwMode="auto">
                <a:xfrm>
                  <a:off x="3080" y="2222"/>
                  <a:ext cx="540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69" name="Rectangle 223"/>
                <p:cNvSpPr>
                  <a:spLocks noChangeArrowheads="1"/>
                </p:cNvSpPr>
                <p:nvPr/>
              </p:nvSpPr>
              <p:spPr bwMode="auto">
                <a:xfrm>
                  <a:off x="3080" y="2086"/>
                  <a:ext cx="425" cy="109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0" name="Rectangle 224"/>
                <p:cNvSpPr>
                  <a:spLocks noChangeArrowheads="1"/>
                </p:cNvSpPr>
                <p:nvPr/>
              </p:nvSpPr>
              <p:spPr bwMode="auto">
                <a:xfrm>
                  <a:off x="3080" y="1950"/>
                  <a:ext cx="336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1" name="Rectangle 225"/>
                <p:cNvSpPr>
                  <a:spLocks noChangeArrowheads="1"/>
                </p:cNvSpPr>
                <p:nvPr/>
              </p:nvSpPr>
              <p:spPr bwMode="auto">
                <a:xfrm>
                  <a:off x="3080" y="1814"/>
                  <a:ext cx="279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2" name="Rectangle 226"/>
                <p:cNvSpPr>
                  <a:spLocks noChangeArrowheads="1"/>
                </p:cNvSpPr>
                <p:nvPr/>
              </p:nvSpPr>
              <p:spPr bwMode="auto">
                <a:xfrm>
                  <a:off x="3080" y="1688"/>
                  <a:ext cx="214" cy="10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3" name="Rectangle 227"/>
                <p:cNvSpPr>
                  <a:spLocks noChangeArrowheads="1"/>
                </p:cNvSpPr>
                <p:nvPr/>
              </p:nvSpPr>
              <p:spPr bwMode="auto">
                <a:xfrm>
                  <a:off x="3080" y="1552"/>
                  <a:ext cx="162" cy="109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4" name="Rectangle 228"/>
                <p:cNvSpPr>
                  <a:spLocks noChangeArrowheads="1"/>
                </p:cNvSpPr>
                <p:nvPr/>
              </p:nvSpPr>
              <p:spPr bwMode="auto">
                <a:xfrm>
                  <a:off x="3080" y="1415"/>
                  <a:ext cx="114" cy="111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5" name="Rectangle 229"/>
                <p:cNvSpPr>
                  <a:spLocks noChangeArrowheads="1"/>
                </p:cNvSpPr>
                <p:nvPr/>
              </p:nvSpPr>
              <p:spPr bwMode="auto">
                <a:xfrm>
                  <a:off x="3080" y="1281"/>
                  <a:ext cx="67" cy="110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6" name="Rectangle 230"/>
                <p:cNvSpPr>
                  <a:spLocks noChangeArrowheads="1"/>
                </p:cNvSpPr>
                <p:nvPr/>
              </p:nvSpPr>
              <p:spPr bwMode="auto">
                <a:xfrm>
                  <a:off x="3080" y="1145"/>
                  <a:ext cx="67" cy="112"/>
                </a:xfrm>
                <a:prstGeom prst="rect">
                  <a:avLst/>
                </a:prstGeom>
                <a:solidFill>
                  <a:srgbClr val="3366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7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607" y="3552"/>
                  <a:ext cx="3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78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2098" y="3552"/>
                  <a:ext cx="3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79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2589" y="3552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0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3080" y="3552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1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3574" y="3552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2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4063" y="3552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4554" y="3552"/>
                  <a:ext cx="3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4" name="Line 238"/>
                <p:cNvSpPr>
                  <a:spLocks noChangeShapeType="1"/>
                </p:cNvSpPr>
                <p:nvPr/>
              </p:nvSpPr>
              <p:spPr bwMode="auto">
                <a:xfrm>
                  <a:off x="3080" y="1128"/>
                  <a:ext cx="1" cy="24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5" name="Line 239"/>
                <p:cNvSpPr>
                  <a:spLocks noChangeShapeType="1"/>
                </p:cNvSpPr>
                <p:nvPr/>
              </p:nvSpPr>
              <p:spPr bwMode="auto">
                <a:xfrm>
                  <a:off x="3052" y="3552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6" name="Line 240"/>
                <p:cNvSpPr>
                  <a:spLocks noChangeShapeType="1"/>
                </p:cNvSpPr>
                <p:nvPr/>
              </p:nvSpPr>
              <p:spPr bwMode="auto">
                <a:xfrm>
                  <a:off x="3052" y="3416"/>
                  <a:ext cx="28" cy="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7" name="Line 241"/>
                <p:cNvSpPr>
                  <a:spLocks noChangeShapeType="1"/>
                </p:cNvSpPr>
                <p:nvPr/>
              </p:nvSpPr>
              <p:spPr bwMode="auto">
                <a:xfrm>
                  <a:off x="3052" y="3280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8" name="Line 242"/>
                <p:cNvSpPr>
                  <a:spLocks noChangeShapeType="1"/>
                </p:cNvSpPr>
                <p:nvPr/>
              </p:nvSpPr>
              <p:spPr bwMode="auto">
                <a:xfrm>
                  <a:off x="3052" y="3144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89" name="Line 243"/>
                <p:cNvSpPr>
                  <a:spLocks noChangeShapeType="1"/>
                </p:cNvSpPr>
                <p:nvPr/>
              </p:nvSpPr>
              <p:spPr bwMode="auto">
                <a:xfrm>
                  <a:off x="3052" y="3010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0" name="Line 244"/>
                <p:cNvSpPr>
                  <a:spLocks noChangeShapeType="1"/>
                </p:cNvSpPr>
                <p:nvPr/>
              </p:nvSpPr>
              <p:spPr bwMode="auto">
                <a:xfrm>
                  <a:off x="3052" y="2884"/>
                  <a:ext cx="28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1" name="Line 245"/>
                <p:cNvSpPr>
                  <a:spLocks noChangeShapeType="1"/>
                </p:cNvSpPr>
                <p:nvPr/>
              </p:nvSpPr>
              <p:spPr bwMode="auto">
                <a:xfrm>
                  <a:off x="3052" y="2746"/>
                  <a:ext cx="28" cy="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2" name="Line 246"/>
                <p:cNvSpPr>
                  <a:spLocks noChangeShapeType="1"/>
                </p:cNvSpPr>
                <p:nvPr/>
              </p:nvSpPr>
              <p:spPr bwMode="auto">
                <a:xfrm>
                  <a:off x="3052" y="2612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3" name="Line 247"/>
                <p:cNvSpPr>
                  <a:spLocks noChangeShapeType="1"/>
                </p:cNvSpPr>
                <p:nvPr/>
              </p:nvSpPr>
              <p:spPr bwMode="auto">
                <a:xfrm>
                  <a:off x="3052" y="2476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4" name="Line 248"/>
                <p:cNvSpPr>
                  <a:spLocks noChangeShapeType="1"/>
                </p:cNvSpPr>
                <p:nvPr/>
              </p:nvSpPr>
              <p:spPr bwMode="auto">
                <a:xfrm>
                  <a:off x="3052" y="2342"/>
                  <a:ext cx="28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5" name="Line 249"/>
                <p:cNvSpPr>
                  <a:spLocks noChangeShapeType="1"/>
                </p:cNvSpPr>
                <p:nvPr/>
              </p:nvSpPr>
              <p:spPr bwMode="auto">
                <a:xfrm>
                  <a:off x="3052" y="2204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6" name="Line 250"/>
                <p:cNvSpPr>
                  <a:spLocks noChangeShapeType="1"/>
                </p:cNvSpPr>
                <p:nvPr/>
              </p:nvSpPr>
              <p:spPr bwMode="auto">
                <a:xfrm>
                  <a:off x="3052" y="2069"/>
                  <a:ext cx="28" cy="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7" name="Line 251"/>
                <p:cNvSpPr>
                  <a:spLocks noChangeShapeType="1"/>
                </p:cNvSpPr>
                <p:nvPr/>
              </p:nvSpPr>
              <p:spPr bwMode="auto">
                <a:xfrm>
                  <a:off x="3052" y="1934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8" name="Line 252"/>
                <p:cNvSpPr>
                  <a:spLocks noChangeShapeType="1"/>
                </p:cNvSpPr>
                <p:nvPr/>
              </p:nvSpPr>
              <p:spPr bwMode="auto">
                <a:xfrm>
                  <a:off x="3052" y="1799"/>
                  <a:ext cx="28" cy="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99" name="Line 253"/>
                <p:cNvSpPr>
                  <a:spLocks noChangeShapeType="1"/>
                </p:cNvSpPr>
                <p:nvPr/>
              </p:nvSpPr>
              <p:spPr bwMode="auto">
                <a:xfrm>
                  <a:off x="3052" y="1670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00" name="Line 254"/>
                <p:cNvSpPr>
                  <a:spLocks noChangeShapeType="1"/>
                </p:cNvSpPr>
                <p:nvPr/>
              </p:nvSpPr>
              <p:spPr bwMode="auto">
                <a:xfrm>
                  <a:off x="3052" y="1535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01" name="Line 255"/>
                <p:cNvSpPr>
                  <a:spLocks noChangeShapeType="1"/>
                </p:cNvSpPr>
                <p:nvPr/>
              </p:nvSpPr>
              <p:spPr bwMode="auto">
                <a:xfrm>
                  <a:off x="3052" y="1400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02" name="Line 256"/>
                <p:cNvSpPr>
                  <a:spLocks noChangeShapeType="1"/>
                </p:cNvSpPr>
                <p:nvPr/>
              </p:nvSpPr>
              <p:spPr bwMode="auto">
                <a:xfrm>
                  <a:off x="3052" y="1262"/>
                  <a:ext cx="28" cy="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703" name="Line 257"/>
                <p:cNvSpPr>
                  <a:spLocks noChangeShapeType="1"/>
                </p:cNvSpPr>
                <p:nvPr/>
              </p:nvSpPr>
              <p:spPr bwMode="auto">
                <a:xfrm>
                  <a:off x="3052" y="1128"/>
                  <a:ext cx="28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577" name="Group 258"/>
              <p:cNvGrpSpPr>
                <a:grpSpLocks/>
              </p:cNvGrpSpPr>
              <p:nvPr/>
            </p:nvGrpSpPr>
            <p:grpSpPr bwMode="auto">
              <a:xfrm>
                <a:off x="869" y="1145"/>
                <a:ext cx="3241" cy="2427"/>
                <a:chOff x="1464" y="1145"/>
                <a:chExt cx="3241" cy="2427"/>
              </a:xfrm>
            </p:grpSpPr>
            <p:sp>
              <p:nvSpPr>
                <p:cNvPr id="23578" name="Rectangle 259"/>
                <p:cNvSpPr>
                  <a:spLocks noChangeArrowheads="1"/>
                </p:cNvSpPr>
                <p:nvPr/>
              </p:nvSpPr>
              <p:spPr bwMode="auto">
                <a:xfrm>
                  <a:off x="1654" y="3427"/>
                  <a:ext cx="1430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79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20" y="3298"/>
                  <a:ext cx="1264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0" name="Rectangle 261"/>
                <p:cNvSpPr>
                  <a:spLocks noChangeArrowheads="1"/>
                </p:cNvSpPr>
                <p:nvPr/>
              </p:nvSpPr>
              <p:spPr bwMode="auto">
                <a:xfrm>
                  <a:off x="2017" y="3161"/>
                  <a:ext cx="1067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1" name="Rectangle 262"/>
                <p:cNvSpPr>
                  <a:spLocks noChangeArrowheads="1"/>
                </p:cNvSpPr>
                <p:nvPr/>
              </p:nvSpPr>
              <p:spPr bwMode="auto">
                <a:xfrm>
                  <a:off x="2222" y="3032"/>
                  <a:ext cx="862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2" name="Rectangle 263"/>
                <p:cNvSpPr>
                  <a:spLocks noChangeArrowheads="1"/>
                </p:cNvSpPr>
                <p:nvPr/>
              </p:nvSpPr>
              <p:spPr bwMode="auto">
                <a:xfrm>
                  <a:off x="2421" y="2895"/>
                  <a:ext cx="663" cy="10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3" name="Rectangle 264"/>
                <p:cNvSpPr>
                  <a:spLocks noChangeArrowheads="1"/>
                </p:cNvSpPr>
                <p:nvPr/>
              </p:nvSpPr>
              <p:spPr bwMode="auto">
                <a:xfrm>
                  <a:off x="2570" y="2766"/>
                  <a:ext cx="514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4" name="Rectangle 265"/>
                <p:cNvSpPr>
                  <a:spLocks noChangeArrowheads="1"/>
                </p:cNvSpPr>
                <p:nvPr/>
              </p:nvSpPr>
              <p:spPr bwMode="auto">
                <a:xfrm>
                  <a:off x="2665" y="2628"/>
                  <a:ext cx="419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5" name="Rectangle 266"/>
                <p:cNvSpPr>
                  <a:spLocks noChangeArrowheads="1"/>
                </p:cNvSpPr>
                <p:nvPr/>
              </p:nvSpPr>
              <p:spPr bwMode="auto">
                <a:xfrm>
                  <a:off x="2736" y="2499"/>
                  <a:ext cx="348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6" name="Rectangle 267"/>
                <p:cNvSpPr>
                  <a:spLocks noChangeArrowheads="1"/>
                </p:cNvSpPr>
                <p:nvPr/>
              </p:nvSpPr>
              <p:spPr bwMode="auto">
                <a:xfrm>
                  <a:off x="2792" y="2362"/>
                  <a:ext cx="292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7" name="Rectangle 268"/>
                <p:cNvSpPr>
                  <a:spLocks noChangeArrowheads="1"/>
                </p:cNvSpPr>
                <p:nvPr/>
              </p:nvSpPr>
              <p:spPr bwMode="auto">
                <a:xfrm>
                  <a:off x="2839" y="2225"/>
                  <a:ext cx="245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8" name="Rectangle 269"/>
                <p:cNvSpPr>
                  <a:spLocks noChangeArrowheads="1"/>
                </p:cNvSpPr>
                <p:nvPr/>
              </p:nvSpPr>
              <p:spPr bwMode="auto">
                <a:xfrm>
                  <a:off x="2887" y="2096"/>
                  <a:ext cx="197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89" name="Rectangle 270"/>
                <p:cNvSpPr>
                  <a:spLocks noChangeArrowheads="1"/>
                </p:cNvSpPr>
                <p:nvPr/>
              </p:nvSpPr>
              <p:spPr bwMode="auto">
                <a:xfrm>
                  <a:off x="2926" y="1959"/>
                  <a:ext cx="158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0" name="Rectangle 271"/>
                <p:cNvSpPr>
                  <a:spLocks noChangeArrowheads="1"/>
                </p:cNvSpPr>
                <p:nvPr/>
              </p:nvSpPr>
              <p:spPr bwMode="auto">
                <a:xfrm>
                  <a:off x="2949" y="1830"/>
                  <a:ext cx="135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1" name="Rectangle 272"/>
                <p:cNvSpPr>
                  <a:spLocks noChangeArrowheads="1"/>
                </p:cNvSpPr>
                <p:nvPr/>
              </p:nvSpPr>
              <p:spPr bwMode="auto">
                <a:xfrm>
                  <a:off x="2966" y="1693"/>
                  <a:ext cx="118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2" name="Rectangle 273"/>
                <p:cNvSpPr>
                  <a:spLocks noChangeArrowheads="1"/>
                </p:cNvSpPr>
                <p:nvPr/>
              </p:nvSpPr>
              <p:spPr bwMode="auto">
                <a:xfrm>
                  <a:off x="2997" y="1564"/>
                  <a:ext cx="87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3" name="Rectangle 274"/>
                <p:cNvSpPr>
                  <a:spLocks noChangeArrowheads="1"/>
                </p:cNvSpPr>
                <p:nvPr/>
              </p:nvSpPr>
              <p:spPr bwMode="auto">
                <a:xfrm>
                  <a:off x="3020" y="1427"/>
                  <a:ext cx="64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4" name="Rectangle 275"/>
                <p:cNvSpPr>
                  <a:spLocks noChangeArrowheads="1"/>
                </p:cNvSpPr>
                <p:nvPr/>
              </p:nvSpPr>
              <p:spPr bwMode="auto">
                <a:xfrm>
                  <a:off x="3053" y="1298"/>
                  <a:ext cx="31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5" name="Rectangle 276"/>
                <p:cNvSpPr>
                  <a:spLocks noChangeArrowheads="1"/>
                </p:cNvSpPr>
                <p:nvPr/>
              </p:nvSpPr>
              <p:spPr bwMode="auto">
                <a:xfrm>
                  <a:off x="3060" y="1161"/>
                  <a:ext cx="24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6" name="Rectangle 277"/>
                <p:cNvSpPr>
                  <a:spLocks noChangeArrowheads="1"/>
                </p:cNvSpPr>
                <p:nvPr/>
              </p:nvSpPr>
              <p:spPr bwMode="auto">
                <a:xfrm>
                  <a:off x="3084" y="3427"/>
                  <a:ext cx="1390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7" name="Rectangle 278"/>
                <p:cNvSpPr>
                  <a:spLocks noChangeArrowheads="1"/>
                </p:cNvSpPr>
                <p:nvPr/>
              </p:nvSpPr>
              <p:spPr bwMode="auto">
                <a:xfrm>
                  <a:off x="3084" y="3298"/>
                  <a:ext cx="1233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8" name="Rectangle 279"/>
                <p:cNvSpPr>
                  <a:spLocks noChangeArrowheads="1"/>
                </p:cNvSpPr>
                <p:nvPr/>
              </p:nvSpPr>
              <p:spPr bwMode="auto">
                <a:xfrm>
                  <a:off x="3084" y="3161"/>
                  <a:ext cx="1050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599" name="Rectangle 280"/>
                <p:cNvSpPr>
                  <a:spLocks noChangeArrowheads="1"/>
                </p:cNvSpPr>
                <p:nvPr/>
              </p:nvSpPr>
              <p:spPr bwMode="auto">
                <a:xfrm>
                  <a:off x="3084" y="3032"/>
                  <a:ext cx="853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0" name="Rectangle 281"/>
                <p:cNvSpPr>
                  <a:spLocks noChangeArrowheads="1"/>
                </p:cNvSpPr>
                <p:nvPr/>
              </p:nvSpPr>
              <p:spPr bwMode="auto">
                <a:xfrm>
                  <a:off x="3084" y="2895"/>
                  <a:ext cx="671" cy="10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1" name="Rectangle 282"/>
                <p:cNvSpPr>
                  <a:spLocks noChangeArrowheads="1"/>
                </p:cNvSpPr>
                <p:nvPr/>
              </p:nvSpPr>
              <p:spPr bwMode="auto">
                <a:xfrm>
                  <a:off x="3084" y="2766"/>
                  <a:ext cx="522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2" name="Rectangle 283"/>
                <p:cNvSpPr>
                  <a:spLocks noChangeArrowheads="1"/>
                </p:cNvSpPr>
                <p:nvPr/>
              </p:nvSpPr>
              <p:spPr bwMode="auto">
                <a:xfrm>
                  <a:off x="3084" y="2628"/>
                  <a:ext cx="427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3" name="Rectangle 284"/>
                <p:cNvSpPr>
                  <a:spLocks noChangeArrowheads="1"/>
                </p:cNvSpPr>
                <p:nvPr/>
              </p:nvSpPr>
              <p:spPr bwMode="auto">
                <a:xfrm>
                  <a:off x="3084" y="2499"/>
                  <a:ext cx="356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4" name="Rectangle 285"/>
                <p:cNvSpPr>
                  <a:spLocks noChangeArrowheads="1"/>
                </p:cNvSpPr>
                <p:nvPr/>
              </p:nvSpPr>
              <p:spPr bwMode="auto">
                <a:xfrm>
                  <a:off x="3084" y="2362"/>
                  <a:ext cx="300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5" name="Rectangle 286"/>
                <p:cNvSpPr>
                  <a:spLocks noChangeArrowheads="1"/>
                </p:cNvSpPr>
                <p:nvPr/>
              </p:nvSpPr>
              <p:spPr bwMode="auto">
                <a:xfrm>
                  <a:off x="3084" y="2225"/>
                  <a:ext cx="253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6" name="Rectangle 287"/>
                <p:cNvSpPr>
                  <a:spLocks noChangeArrowheads="1"/>
                </p:cNvSpPr>
                <p:nvPr/>
              </p:nvSpPr>
              <p:spPr bwMode="auto">
                <a:xfrm>
                  <a:off x="3084" y="2096"/>
                  <a:ext cx="205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7" name="Rectangle 288"/>
                <p:cNvSpPr>
                  <a:spLocks noChangeArrowheads="1"/>
                </p:cNvSpPr>
                <p:nvPr/>
              </p:nvSpPr>
              <p:spPr bwMode="auto">
                <a:xfrm>
                  <a:off x="3084" y="1959"/>
                  <a:ext cx="166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8" name="Rectangle 289"/>
                <p:cNvSpPr>
                  <a:spLocks noChangeArrowheads="1"/>
                </p:cNvSpPr>
                <p:nvPr/>
              </p:nvSpPr>
              <p:spPr bwMode="auto">
                <a:xfrm>
                  <a:off x="3084" y="1830"/>
                  <a:ext cx="150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09" name="Rectangle 290"/>
                <p:cNvSpPr>
                  <a:spLocks noChangeArrowheads="1"/>
                </p:cNvSpPr>
                <p:nvPr/>
              </p:nvSpPr>
              <p:spPr bwMode="auto">
                <a:xfrm>
                  <a:off x="3084" y="1693"/>
                  <a:ext cx="134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10" name="Rectangle 291"/>
                <p:cNvSpPr>
                  <a:spLocks noChangeArrowheads="1"/>
                </p:cNvSpPr>
                <p:nvPr/>
              </p:nvSpPr>
              <p:spPr bwMode="auto">
                <a:xfrm>
                  <a:off x="3084" y="1564"/>
                  <a:ext cx="103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11" name="Rectangle 292"/>
                <p:cNvSpPr>
                  <a:spLocks noChangeArrowheads="1"/>
                </p:cNvSpPr>
                <p:nvPr/>
              </p:nvSpPr>
              <p:spPr bwMode="auto">
                <a:xfrm>
                  <a:off x="3084" y="1427"/>
                  <a:ext cx="71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12" name="Rectangle 293"/>
                <p:cNvSpPr>
                  <a:spLocks noChangeArrowheads="1"/>
                </p:cNvSpPr>
                <p:nvPr/>
              </p:nvSpPr>
              <p:spPr bwMode="auto">
                <a:xfrm>
                  <a:off x="3084" y="1298"/>
                  <a:ext cx="39" cy="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13" name="Rectangle 294"/>
                <p:cNvSpPr>
                  <a:spLocks noChangeArrowheads="1"/>
                </p:cNvSpPr>
                <p:nvPr/>
              </p:nvSpPr>
              <p:spPr bwMode="auto">
                <a:xfrm>
                  <a:off x="3084" y="1161"/>
                  <a:ext cx="23" cy="1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3614" name="Line 295"/>
                <p:cNvSpPr>
                  <a:spLocks noChangeShapeType="1"/>
                </p:cNvSpPr>
                <p:nvPr/>
              </p:nvSpPr>
              <p:spPr bwMode="auto">
                <a:xfrm>
                  <a:off x="1464" y="3548"/>
                  <a:ext cx="3240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15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2001" y="3548"/>
                  <a:ext cx="2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16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2547" y="3548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17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3084" y="3548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18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3621" y="3548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19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4166" y="3548"/>
                  <a:ext cx="2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0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4704" y="3548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1" name="Line 302"/>
                <p:cNvSpPr>
                  <a:spLocks noChangeShapeType="1"/>
                </p:cNvSpPr>
                <p:nvPr/>
              </p:nvSpPr>
              <p:spPr bwMode="auto">
                <a:xfrm>
                  <a:off x="3084" y="1145"/>
                  <a:ext cx="1" cy="240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2" name="Line 303"/>
                <p:cNvSpPr>
                  <a:spLocks noChangeShapeType="1"/>
                </p:cNvSpPr>
                <p:nvPr/>
              </p:nvSpPr>
              <p:spPr bwMode="auto">
                <a:xfrm>
                  <a:off x="3060" y="3548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3" name="Line 304"/>
                <p:cNvSpPr>
                  <a:spLocks noChangeShapeType="1"/>
                </p:cNvSpPr>
                <p:nvPr/>
              </p:nvSpPr>
              <p:spPr bwMode="auto">
                <a:xfrm>
                  <a:off x="3060" y="3411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4" name="Line 305"/>
                <p:cNvSpPr>
                  <a:spLocks noChangeShapeType="1"/>
                </p:cNvSpPr>
                <p:nvPr/>
              </p:nvSpPr>
              <p:spPr bwMode="auto">
                <a:xfrm>
                  <a:off x="3060" y="3282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5" name="Line 306"/>
                <p:cNvSpPr>
                  <a:spLocks noChangeShapeType="1"/>
                </p:cNvSpPr>
                <p:nvPr/>
              </p:nvSpPr>
              <p:spPr bwMode="auto">
                <a:xfrm>
                  <a:off x="3060" y="3145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6" name="Line 307"/>
                <p:cNvSpPr>
                  <a:spLocks noChangeShapeType="1"/>
                </p:cNvSpPr>
                <p:nvPr/>
              </p:nvSpPr>
              <p:spPr bwMode="auto">
                <a:xfrm>
                  <a:off x="3060" y="3016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7" name="Line 308"/>
                <p:cNvSpPr>
                  <a:spLocks noChangeShapeType="1"/>
                </p:cNvSpPr>
                <p:nvPr/>
              </p:nvSpPr>
              <p:spPr bwMode="auto">
                <a:xfrm>
                  <a:off x="3060" y="2878"/>
                  <a:ext cx="24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8" name="Line 309"/>
                <p:cNvSpPr>
                  <a:spLocks noChangeShapeType="1"/>
                </p:cNvSpPr>
                <p:nvPr/>
              </p:nvSpPr>
              <p:spPr bwMode="auto">
                <a:xfrm>
                  <a:off x="3060" y="2749"/>
                  <a:ext cx="24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29" name="Line 310"/>
                <p:cNvSpPr>
                  <a:spLocks noChangeShapeType="1"/>
                </p:cNvSpPr>
                <p:nvPr/>
              </p:nvSpPr>
              <p:spPr bwMode="auto">
                <a:xfrm>
                  <a:off x="3060" y="2612"/>
                  <a:ext cx="24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0" name="Line 311"/>
                <p:cNvSpPr>
                  <a:spLocks noChangeShapeType="1"/>
                </p:cNvSpPr>
                <p:nvPr/>
              </p:nvSpPr>
              <p:spPr bwMode="auto">
                <a:xfrm>
                  <a:off x="3060" y="2483"/>
                  <a:ext cx="24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1" name="Line 312"/>
                <p:cNvSpPr>
                  <a:spLocks noChangeShapeType="1"/>
                </p:cNvSpPr>
                <p:nvPr/>
              </p:nvSpPr>
              <p:spPr bwMode="auto">
                <a:xfrm>
                  <a:off x="3060" y="2346"/>
                  <a:ext cx="24" cy="2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2" name="Line 313"/>
                <p:cNvSpPr>
                  <a:spLocks noChangeShapeType="1"/>
                </p:cNvSpPr>
                <p:nvPr/>
              </p:nvSpPr>
              <p:spPr bwMode="auto">
                <a:xfrm>
                  <a:off x="3060" y="2209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3" name="Line 314"/>
                <p:cNvSpPr>
                  <a:spLocks noChangeShapeType="1"/>
                </p:cNvSpPr>
                <p:nvPr/>
              </p:nvSpPr>
              <p:spPr bwMode="auto">
                <a:xfrm>
                  <a:off x="3060" y="2080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4" name="Line 315"/>
                <p:cNvSpPr>
                  <a:spLocks noChangeShapeType="1"/>
                </p:cNvSpPr>
                <p:nvPr/>
              </p:nvSpPr>
              <p:spPr bwMode="auto">
                <a:xfrm>
                  <a:off x="3060" y="1943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5" name="Line 316"/>
                <p:cNvSpPr>
                  <a:spLocks noChangeShapeType="1"/>
                </p:cNvSpPr>
                <p:nvPr/>
              </p:nvSpPr>
              <p:spPr bwMode="auto">
                <a:xfrm>
                  <a:off x="3060" y="1814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6" name="Line 317"/>
                <p:cNvSpPr>
                  <a:spLocks noChangeShapeType="1"/>
                </p:cNvSpPr>
                <p:nvPr/>
              </p:nvSpPr>
              <p:spPr bwMode="auto">
                <a:xfrm>
                  <a:off x="3060" y="1677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7" name="Line 318"/>
                <p:cNvSpPr>
                  <a:spLocks noChangeShapeType="1"/>
                </p:cNvSpPr>
                <p:nvPr/>
              </p:nvSpPr>
              <p:spPr bwMode="auto">
                <a:xfrm>
                  <a:off x="3060" y="1548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8" name="Line 319"/>
                <p:cNvSpPr>
                  <a:spLocks noChangeShapeType="1"/>
                </p:cNvSpPr>
                <p:nvPr/>
              </p:nvSpPr>
              <p:spPr bwMode="auto">
                <a:xfrm>
                  <a:off x="3060" y="1411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39" name="Line 320"/>
                <p:cNvSpPr>
                  <a:spLocks noChangeShapeType="1"/>
                </p:cNvSpPr>
                <p:nvPr/>
              </p:nvSpPr>
              <p:spPr bwMode="auto">
                <a:xfrm>
                  <a:off x="3060" y="1282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640" name="Line 321"/>
                <p:cNvSpPr>
                  <a:spLocks noChangeShapeType="1"/>
                </p:cNvSpPr>
                <p:nvPr/>
              </p:nvSpPr>
              <p:spPr bwMode="auto">
                <a:xfrm>
                  <a:off x="3060" y="1145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4594" name="Text Box 322"/>
            <p:cNvSpPr txBox="1">
              <a:spLocks noChangeArrowheads="1"/>
            </p:cNvSpPr>
            <p:nvPr/>
          </p:nvSpPr>
          <p:spPr bwMode="auto">
            <a:xfrm>
              <a:off x="3773" y="3446"/>
              <a:ext cx="116" cy="107"/>
            </a:xfrm>
            <a:prstGeom prst="rect">
              <a:avLst/>
            </a:prstGeom>
            <a:solidFill>
              <a:srgbClr val="0066FF"/>
            </a:solidFill>
            <a:ln w="508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s-ES" sz="500" i="1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54595" name="Text Box 323"/>
            <p:cNvSpPr txBox="1">
              <a:spLocks noChangeArrowheads="1"/>
            </p:cNvSpPr>
            <p:nvPr/>
          </p:nvSpPr>
          <p:spPr bwMode="auto">
            <a:xfrm>
              <a:off x="1037" y="3408"/>
              <a:ext cx="116" cy="107"/>
            </a:xfrm>
            <a:prstGeom prst="rect">
              <a:avLst/>
            </a:prstGeom>
            <a:solidFill>
              <a:srgbClr val="0066FF"/>
            </a:solidFill>
            <a:ln w="508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s-ES" sz="500" i="1">
                <a:solidFill>
                  <a:prstClr val="white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23559" name="Picture 3" descr="SALUD_Firma_RGB_Gran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08" y="-179"/>
            <a:ext cx="1030514" cy="77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Abrir corchete"/>
          <p:cNvSpPr/>
          <p:nvPr/>
        </p:nvSpPr>
        <p:spPr>
          <a:xfrm>
            <a:off x="323528" y="2792414"/>
            <a:ext cx="216024" cy="2024063"/>
          </a:xfrm>
          <a:prstGeom prst="leftBracket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b="1" dirty="0"/>
          </a:p>
        </p:txBody>
      </p:sp>
      <p:sp>
        <p:nvSpPr>
          <p:cNvPr id="327" name="326 CuadroTexto"/>
          <p:cNvSpPr txBox="1"/>
          <p:nvPr/>
        </p:nvSpPr>
        <p:spPr>
          <a:xfrm>
            <a:off x="323529" y="6427332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100" b="1" dirty="0" smtClean="0">
                <a:solidFill>
                  <a:schemeClr val="bg1"/>
                </a:solidFill>
              </a:rPr>
              <a:t>Los estudiantes de medicina del CUCS de la  UdG , diagnostico de competencias básicas durante su formación profesional.</a:t>
            </a:r>
          </a:p>
          <a:p>
            <a:pPr algn="r"/>
            <a:r>
              <a:rPr lang="es-MX" sz="1100" b="1" dirty="0" err="1" smtClean="0">
                <a:solidFill>
                  <a:schemeClr val="bg1"/>
                </a:solidFill>
              </a:rPr>
              <a:t>Dr</a:t>
            </a:r>
            <a:r>
              <a:rPr lang="es-MX" sz="1100" b="1" dirty="0" smtClean="0">
                <a:solidFill>
                  <a:schemeClr val="bg1"/>
                </a:solidFill>
              </a:rPr>
              <a:t> .Juan Victor Manuel Lara Velez   </a:t>
            </a:r>
            <a:endParaRPr lang="es-MX" sz="1100" b="1" dirty="0">
              <a:solidFill>
                <a:schemeClr val="bg1"/>
              </a:solidFill>
            </a:endParaRPr>
          </a:p>
        </p:txBody>
      </p:sp>
      <p:pic>
        <p:nvPicPr>
          <p:cNvPr id="3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4" y="1"/>
            <a:ext cx="916957" cy="8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4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8720"/>
            <a:ext cx="8229600" cy="938368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838200" indent="-838200" algn="ctr"/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RECOMENDACIONES DE LA OCDE ANALISIS DE LA SITUACION  DE SALUD EN EL PAIS  2016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orient="vert" idx="1"/>
          </p:nvPr>
        </p:nvSpPr>
        <p:spPr>
          <a:xfrm rot="16200000">
            <a:off x="2303748" y="224644"/>
            <a:ext cx="4464496" cy="756084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Una Atencion de Calidad con aliniacion al financiamiento publico para acercarlos a los niveles de los paises de la OCDE (de PIB 6.3% (2013) a 8.9% promedio).</a:t>
            </a:r>
          </a:p>
          <a:p>
            <a:pPr algn="ctr"/>
            <a:r>
              <a:rPr lang="es-MX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Los recursos del seguro popular deben ser distribuidos con mayor aguilidad, y basados mas en eficiencia y necesidad que en inscritos.</a:t>
            </a:r>
          </a:p>
          <a:p>
            <a:pPr algn="ctr"/>
            <a:r>
              <a:rPr lang="es-MX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Reformas para priorizar el desempeño de los servicios medicos en relacion a la  calidad, calidez y eficiencia.</a:t>
            </a:r>
          </a:p>
          <a:p>
            <a:pPr algn="ctr"/>
            <a:endParaRPr lang="es-MX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es-MX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es-MX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>
            <a:hlinkClick r:id="rId7" action="ppaction://hlinksldjump"/>
          </p:cNvPr>
          <p:cNvSpPr txBox="1"/>
          <p:nvPr/>
        </p:nvSpPr>
        <p:spPr>
          <a:xfrm>
            <a:off x="7020272" y="62373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 smtClean="0">
                <a:solidFill>
                  <a:schemeClr val="accent1">
                    <a:lumMod val="75000"/>
                  </a:schemeClr>
                </a:solidFill>
              </a:rPr>
              <a:t>REGRESAR</a:t>
            </a:r>
            <a:endParaRPr lang="es-MX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12954" y="31919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35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41356" y="2060848"/>
            <a:ext cx="3251200" cy="1944216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es-MX" sz="8800" b="1" dirty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es-ES" sz="88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8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836712"/>
            <a:ext cx="8291512" cy="984721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838200" indent="-838200" algn="r"/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/>
            </a:r>
            <a:br>
              <a:rPr lang="es-ES" sz="2400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endParaRPr lang="es-ES" sz="2400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2060848"/>
            <a:ext cx="5194920" cy="3024485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4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</a:t>
            </a:r>
            <a:r>
              <a:rPr lang="es-MX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</a:t>
            </a:r>
            <a:endParaRPr lang="es-ES" sz="20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Picture 1" descr="http://www.cucs.udg.mx/img/encabezado/head_r1_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cucs.udg.mx/img/encabezado/head_r1_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800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www.cucs.udg.mx/img/encabezado/head_r1_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1443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ucs.udg.mx/img/encabezado/head_r1_c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2143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www.cucs.udg.mx/img/encabezado/head_r1_c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861780" y="6441991"/>
            <a:ext cx="52565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Dr. Víctor Manuel Lara Vélez</a:t>
            </a:r>
          </a:p>
          <a:p>
            <a:pPr algn="r"/>
            <a:r>
              <a:rPr lang="es-MX" sz="1050" b="1" dirty="0" smtClean="0">
                <a:solidFill>
                  <a:srgbClr val="003366"/>
                </a:solidFill>
                <a:latin typeface="Cambria" pitchFamily="18" charset="0"/>
              </a:rPr>
              <a:t>División de Disciplinas Básicas para la Salud</a:t>
            </a:r>
            <a:endParaRPr lang="es-MX" sz="1050" b="1" dirty="0">
              <a:solidFill>
                <a:srgbClr val="003366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9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" y="145775"/>
            <a:ext cx="682886" cy="1244755"/>
          </a:xfrm>
          <a:prstGeom prst="rect">
            <a:avLst/>
          </a:prstGeom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1387243" y="24688"/>
            <a:ext cx="642224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MX" altLang="es-MX" sz="2000" dirty="0" smtClean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Dieta </a:t>
            </a:r>
            <a:r>
              <a:rPr lang="es-MX" altLang="es-MX" sz="2000" dirty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inactividad física (8%), y colesterol elevado (6%) son los principales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s-MX" sz="2000" dirty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factores que las están matando</a:t>
            </a:r>
            <a:endParaRPr lang="es-ES" altLang="es-MX" sz="2000" dirty="0">
              <a:solidFill>
                <a:srgbClr val="44546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hangingPunct="1"/>
            <a:r>
              <a:rPr lang="es-MX" altLang="es-MX" sz="2000" dirty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mujeres, obesidad (13%), tensión alta (10%), glucosa elevada (9%), </a:t>
            </a:r>
          </a:p>
          <a:p>
            <a:pPr eaLnBrk="1" hangingPunct="1"/>
            <a:endParaRPr lang="es-ES" altLang="es-MX" sz="2000" dirty="0">
              <a:solidFill>
                <a:srgbClr val="44546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806198"/>
              </p:ext>
            </p:extLst>
          </p:nvPr>
        </p:nvGraphicFramePr>
        <p:xfrm>
          <a:off x="442913" y="809625"/>
          <a:ext cx="8516937" cy="527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Gráfico" r:id="rId5" imgW="6096000" imgH="3771900" progId="MSGraph.Chart.8">
                  <p:embed followColorScheme="full"/>
                </p:oleObj>
              </mc:Choice>
              <mc:Fallback>
                <p:oleObj name="Gráfico" r:id="rId5" imgW="6096000" imgH="3771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809625"/>
                        <a:ext cx="8516937" cy="527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8675" y="6175458"/>
            <a:ext cx="841953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eaLnBrk="1" hangingPunct="1"/>
            <a:r>
              <a:rPr lang="es-MX" altLang="es-MX" sz="1050" b="1" dirty="0">
                <a:solidFill>
                  <a:prstClr val="black"/>
                </a:solidFill>
                <a:latin typeface="Calibri" pitchFamily="34" charset="0"/>
              </a:rPr>
              <a:t>*Otros:</a:t>
            </a:r>
            <a:r>
              <a:rPr lang="es-MX" altLang="es-MX" sz="1050" dirty="0">
                <a:solidFill>
                  <a:prstClr val="black"/>
                </a:solidFill>
                <a:latin typeface="Calibri" pitchFamily="34" charset="0"/>
              </a:rPr>
              <a:t> deficiencia de vitamina A y de zinc, anemia por deficiencia de hierro, agua, saneamiento, bajo </a:t>
            </a:r>
            <a:r>
              <a:rPr lang="es-MX" altLang="es-MX" sz="1050" dirty="0" smtClean="0">
                <a:solidFill>
                  <a:prstClr val="black"/>
                </a:solidFill>
                <a:latin typeface="Calibri" pitchFamily="34" charset="0"/>
              </a:rPr>
              <a:t>peso. * </a:t>
            </a:r>
            <a:r>
              <a:rPr lang="es-MX" altLang="es-MX" sz="1050" dirty="0">
                <a:solidFill>
                  <a:prstClr val="black"/>
                </a:solidFill>
                <a:latin typeface="Calibri" pitchFamily="34" charset="0"/>
              </a:rPr>
              <a:t>Para algunos factores de riesgo el total de muertes no suman 100% debido a que se presentan sólo las más importantes</a:t>
            </a:r>
            <a:endParaRPr lang="es-ES" altLang="es-MX" sz="10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10" name="Picture 3" descr="SALUD_Firma_RGB_Gran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7" y="95534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16015" y="1433735"/>
            <a:ext cx="8280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600" b="1" dirty="0">
                <a:solidFill>
                  <a:srgbClr val="FFFFFF"/>
                </a:solidFill>
                <a:latin typeface="Calibri" pitchFamily="34" charset="0"/>
              </a:rPr>
              <a:t>¿</a:t>
            </a:r>
            <a:r>
              <a:rPr lang="es-MX" altLang="es-MX" sz="1600" b="1" u="sng" dirty="0">
                <a:solidFill>
                  <a:srgbClr val="3333CC"/>
                </a:solidFill>
                <a:latin typeface="Calibri" pitchFamily="34" charset="0"/>
              </a:rPr>
              <a:t>Qué está matando realmente a las mujeres en México</a:t>
            </a:r>
            <a:r>
              <a:rPr lang="es-MX" altLang="es-MX" sz="1600" b="1" dirty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es-ES" altLang="es-MX" sz="1600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4113" y="1906589"/>
            <a:ext cx="844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Diabetes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Mellitus y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Enfermedad Cerebro-vascular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84%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81088" y="3886222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 Cardiaca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Hipertensiva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12%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81088" y="4723035"/>
            <a:ext cx="990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Cáncer de mama y de endometrio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3.0%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960563" y="2591021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 isquémica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40%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820988" y="2895600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 Micro-vascular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960563" y="3886222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Cerebro-vascular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30%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657600" y="5121497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Cáncer gástrico y de colon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3.0%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657600" y="3841758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Diabetes mellitus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18%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3657600" y="3238503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59.0%</a:t>
            </a: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1922463" y="4791296"/>
            <a:ext cx="990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Hipertensiva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21.8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820988" y="4022726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 isquémica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2820988" y="4723035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 Cerebro-vascular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100%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3657600" y="4407122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 Cerebro-vascular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15%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495800" y="4475384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83.0%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5357813" y="4608509"/>
            <a:ext cx="9144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s-ES" altLang="es-MX" sz="800" b="1" dirty="0">
                <a:solidFill>
                  <a:schemeClr val="tx1"/>
                </a:solidFill>
                <a:latin typeface="Calibri" pitchFamily="34" charset="0"/>
              </a:rPr>
              <a:t>EPOC 43%,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 dirty="0">
                <a:solidFill>
                  <a:schemeClr val="tx1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 dirty="0">
                <a:solidFill>
                  <a:schemeClr val="tx1"/>
                </a:solidFill>
                <a:latin typeface="Calibri" pitchFamily="34" charset="0"/>
              </a:rPr>
              <a:t>Isquémica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 dirty="0">
                <a:solidFill>
                  <a:schemeClr val="tx1"/>
                </a:solidFill>
                <a:latin typeface="Calibri" pitchFamily="34" charset="0"/>
              </a:rPr>
              <a:t>10.5%, Cáncer de tráquea y pulmón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 dirty="0">
                <a:solidFill>
                  <a:schemeClr val="tx1"/>
                </a:solidFill>
                <a:latin typeface="Calibri" pitchFamily="34" charset="0"/>
              </a:rPr>
              <a:t>10.1%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202363" y="5076935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Cirrosis hepática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17.3%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072313" y="4984751"/>
            <a:ext cx="914400" cy="6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s-ES" altLang="es-MX" sz="800" b="1">
                <a:solidFill>
                  <a:srgbClr val="3333CC"/>
                </a:solidFill>
                <a:latin typeface="Calibri" pitchFamily="34" charset="0"/>
              </a:rPr>
              <a:t>Cáncer cérvico-uterino 85.5%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>
                <a:solidFill>
                  <a:srgbClr val="3333CC"/>
                </a:solidFill>
                <a:latin typeface="Calibri" pitchFamily="34" charset="0"/>
              </a:rPr>
              <a:t>VHI/SIDA</a:t>
            </a:r>
          </a:p>
          <a:p>
            <a:pPr algn="ctr" eaLnBrk="1" hangingPunct="1">
              <a:lnSpc>
                <a:spcPct val="110000"/>
              </a:lnSpc>
            </a:pPr>
            <a:r>
              <a:rPr lang="es-ES" altLang="es-MX" sz="800" b="1">
                <a:solidFill>
                  <a:srgbClr val="3333CC"/>
                </a:solidFill>
                <a:latin typeface="Calibri" pitchFamily="34" charset="0"/>
              </a:rPr>
              <a:t>13.6%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7923213" y="4905597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Diarreas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Anemia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IRA´s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Desnutrición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3567113" y="5592400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Dieta 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inadecuada/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inactividad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 física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1009650" y="5821203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Obesidad</a:t>
            </a:r>
            <a:endParaRPr lang="es-ES" altLang="es-MX" sz="1000" b="1" dirty="0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134100" y="574480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Uso de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alcohol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881188" y="574480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Presión</a:t>
            </a:r>
          </a:p>
          <a:p>
            <a:pPr algn="ctr" eaLnBrk="1" hangingPunct="1"/>
            <a:r>
              <a:rPr lang="es-MX" altLang="es-MX" sz="10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alta</a:t>
            </a:r>
            <a:endParaRPr lang="es-ES" altLang="es-MX" sz="1000" b="1" dirty="0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262563" y="5821203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Tabaco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2700338" y="574480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Glucosa 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elevada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4424363" y="574480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Colesterol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elevado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6981825" y="574480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Sexo sin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protección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847013" y="5821203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Otros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33974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3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2" y="133749"/>
            <a:ext cx="682886" cy="1244755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2863" y="6073080"/>
            <a:ext cx="7831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r" eaLnBrk="1" hangingPunct="1"/>
            <a:r>
              <a:rPr lang="es-MX" altLang="es-MX" sz="11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</a:rPr>
              <a:t>*Otros:</a:t>
            </a:r>
            <a:r>
              <a:rPr lang="es-MX" altLang="es-MX" sz="1100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</a:rPr>
              <a:t> deficiencia de vitamina A y de zinc, anemia por deficiencia de hierro, agua, saneamiento, bajo peso</a:t>
            </a:r>
          </a:p>
          <a:p>
            <a:pPr algn="r" eaLnBrk="1" hangingPunct="1"/>
            <a:r>
              <a:rPr lang="es-MX" altLang="es-MX" sz="1100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</a:rPr>
              <a:t>* Para algunos factores de riesgo el total de muertes no suman 100% debido a que se presentan sólo las más importantes</a:t>
            </a:r>
            <a:endParaRPr lang="es-ES" altLang="es-MX" sz="1100" dirty="0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102298"/>
              </p:ext>
            </p:extLst>
          </p:nvPr>
        </p:nvGraphicFramePr>
        <p:xfrm>
          <a:off x="609600" y="753023"/>
          <a:ext cx="8534400" cy="528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Gráfico" r:id="rId5" imgW="6096000" imgH="3781357" progId="MSGraph.Chart.8">
                  <p:embed followColorScheme="full"/>
                </p:oleObj>
              </mc:Choice>
              <mc:Fallback>
                <p:oleObj name="Gráfico" r:id="rId5" imgW="6096000" imgH="378135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53023"/>
                        <a:ext cx="8534400" cy="528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14313" y="1433737"/>
            <a:ext cx="9144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600" dirty="0">
                <a:solidFill>
                  <a:srgbClr val="3333CC"/>
                </a:solidFill>
                <a:latin typeface="Calibri" pitchFamily="34" charset="0"/>
              </a:rPr>
              <a:t>¿Qué está matando realmente a los hombres en México</a:t>
            </a:r>
            <a:r>
              <a:rPr lang="es-MX" altLang="es-MX" b="1" dirty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es-ES" altLang="es-MX" dirty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1211438" y="48780"/>
            <a:ext cx="672113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MX" altLang="es-MX" sz="2000" dirty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hombres, alcohol (11%), obesidad (9%), dieta – inactividad física (9%), </a:t>
            </a:r>
          </a:p>
          <a:p>
            <a:pPr algn="ctr" eaLnBrk="1" hangingPunct="1">
              <a:lnSpc>
                <a:spcPct val="90000"/>
              </a:lnSpc>
            </a:pPr>
            <a:r>
              <a:rPr lang="es-MX" altLang="es-MX" sz="2000" dirty="0">
                <a:solidFill>
                  <a:srgbClr val="44546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tensión alta (7.5%)  y tabaco (5.6%) son los principales factores que los están matando</a:t>
            </a:r>
            <a:endParaRPr lang="es-ES" altLang="es-MX" sz="2000" dirty="0">
              <a:solidFill>
                <a:srgbClr val="44546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eaLnBrk="1" hangingPunct="1"/>
            <a:endParaRPr lang="es-ES" altLang="es-MX" sz="2000" dirty="0">
              <a:solidFill>
                <a:srgbClr val="44546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27595" y="1806599"/>
            <a:ext cx="7159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rgbClr val="3333CC"/>
                </a:solidFill>
                <a:latin typeface="Calibri" pitchFamily="34" charset="0"/>
              </a:rPr>
              <a:t>Cirrosis</a:t>
            </a:r>
          </a:p>
          <a:p>
            <a:pPr algn="ctr" eaLnBrk="1" hangingPunct="1"/>
            <a:r>
              <a:rPr lang="es-ES" altLang="es-MX" sz="900" b="1" dirty="0">
                <a:solidFill>
                  <a:srgbClr val="3333CC"/>
                </a:solidFill>
                <a:latin typeface="Calibri" pitchFamily="34" charset="0"/>
              </a:rPr>
              <a:t>Hepática</a:t>
            </a:r>
          </a:p>
          <a:p>
            <a:pPr algn="ctr" eaLnBrk="1" hangingPunct="1"/>
            <a:r>
              <a:rPr lang="es-ES" altLang="es-MX" sz="900" b="1" dirty="0">
                <a:solidFill>
                  <a:srgbClr val="3333CC"/>
                </a:solidFill>
                <a:latin typeface="Calibri" pitchFamily="34" charset="0"/>
              </a:rPr>
              <a:t>44%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189397" y="2567088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Lesiones accidentales e intencionales 15%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89397" y="3854460"/>
            <a:ext cx="990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Problemas de salud mental 14%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271947" y="4767362"/>
            <a:ext cx="825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Cardiopatía isquémica 13%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056172" y="23386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Diabetes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Mellitus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Y EVC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89%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907072" y="2338599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66%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907072" y="3138668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Diabetes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Mellitus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14%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2056172" y="3138668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Hipertensiva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10%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056172" y="4767362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Cáncer de colon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1%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907072" y="3786204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Cerebro 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11%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2907072" y="4699212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Cáncer tráquea y pulmón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4%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770672" y="4767474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Hipertensiva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15.6%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3770672" y="3786204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Cerebro 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27.7%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3713522" y="3138668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50.0%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4623159" y="4767474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chemeClr val="tx1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 dirty="0">
                <a:solidFill>
                  <a:schemeClr val="tx1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 dirty="0">
                <a:solidFill>
                  <a:schemeClr val="tx1"/>
                </a:solidFill>
                <a:latin typeface="Calibri" pitchFamily="34" charset="0"/>
              </a:rPr>
              <a:t>8.1%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623159" y="4037041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chemeClr val="tx1"/>
                </a:solidFill>
                <a:latin typeface="Calibri" pitchFamily="34" charset="0"/>
              </a:rPr>
              <a:t>Cáncer tráquea y pulmón</a:t>
            </a:r>
          </a:p>
          <a:p>
            <a:pPr algn="ctr" eaLnBrk="1" hangingPunct="1"/>
            <a:r>
              <a:rPr lang="es-ES" altLang="es-MX" sz="900" b="1" dirty="0">
                <a:solidFill>
                  <a:srgbClr val="FFFFFF"/>
                </a:solidFill>
                <a:latin typeface="Calibri" pitchFamily="34" charset="0"/>
              </a:rPr>
              <a:t>22%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4685072" y="3685245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 dirty="0">
                <a:solidFill>
                  <a:schemeClr val="tx1"/>
                </a:solidFill>
                <a:latin typeface="Calibri" pitchFamily="34" charset="0"/>
              </a:rPr>
              <a:t>EPOC 36%</a:t>
            </a: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5474059" y="48532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Enfermedad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Cerebro vascular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100%</a:t>
            </a: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5474059" y="4292589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5474059" y="3678226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Enf. Micro-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vascular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6310672" y="4224549"/>
            <a:ext cx="91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Cardiopatía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Isquémica</a:t>
            </a:r>
          </a:p>
          <a:p>
            <a:pPr algn="ctr" eaLnBrk="1" hangingPunct="1"/>
            <a:r>
              <a:rPr lang="es-ES" altLang="es-MX" sz="900" b="1">
                <a:solidFill>
                  <a:srgbClr val="FFFFFF"/>
                </a:solidFill>
                <a:latin typeface="Calibri" pitchFamily="34" charset="0"/>
              </a:rPr>
              <a:t>88.0%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7180622" y="5233977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VHI/SIDA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99%</a:t>
            </a: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8031522" y="4891300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Diarreas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Anemia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IRA´s</a:t>
            </a:r>
          </a:p>
          <a:p>
            <a:pPr algn="ctr" eaLnBrk="1" hangingPunct="1"/>
            <a:r>
              <a:rPr lang="es-ES" altLang="es-MX" sz="900" b="1">
                <a:solidFill>
                  <a:srgbClr val="3333CC"/>
                </a:solidFill>
                <a:latin typeface="Calibri" pitchFamily="34" charset="0"/>
              </a:rPr>
              <a:t>Desnutrición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819400" y="5557022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Dieta 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inadecuada/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inactividad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 física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000250" y="5785622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Obesidad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171575" y="570942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Uso de</a:t>
            </a:r>
          </a:p>
          <a:p>
            <a:pPr algn="ctr" eaLnBrk="1" hangingPunct="1"/>
            <a:r>
              <a:rPr lang="es-MX" altLang="es-MX" sz="1000" b="1" dirty="0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alcohol</a:t>
            </a:r>
            <a:endParaRPr lang="es-ES" altLang="es-MX" sz="1000" b="1" dirty="0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3714750" y="570942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Presión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alta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567237" y="5785622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Tabaco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5418137" y="570942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Glucosa 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elevada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248400" y="570942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Colesterol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elevado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124700" y="5709422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Sexo sin</a:t>
            </a:r>
          </a:p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protección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7975600" y="5766572"/>
            <a:ext cx="106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1pPr>
            <a:lvl2pPr marL="742950" indent="-28575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2pPr>
            <a:lvl3pPr marL="11430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3pPr>
            <a:lvl4pPr marL="16002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4pPr>
            <a:lvl5pPr marL="2057400" indent="-228600" eaLnBrk="0" hangingPunct="0">
              <a:defRPr sz="600">
                <a:solidFill>
                  <a:schemeClr val="folHlink"/>
                </a:solidFill>
                <a:latin typeface="Small Font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folHlink"/>
                </a:solidFill>
                <a:latin typeface="Small Fonts" charset="0"/>
              </a:defRPr>
            </a:lvl9pPr>
          </a:lstStyle>
          <a:p>
            <a:pPr algn="ctr" eaLnBrk="1" hangingPunct="1"/>
            <a:r>
              <a:rPr lang="es-MX" altLang="es-MX" sz="1000" b="1">
                <a:solidFill>
                  <a:srgbClr val="44546A">
                    <a:lumMod val="75000"/>
                  </a:srgbClr>
                </a:solidFill>
                <a:latin typeface="Calibri" pitchFamily="34" charset="0"/>
                <a:ea typeface="MS PGothic" pitchFamily="34" charset="-128"/>
              </a:rPr>
              <a:t>Otros</a:t>
            </a:r>
            <a:endParaRPr lang="es-ES" altLang="es-MX" sz="1000" b="1">
              <a:solidFill>
                <a:srgbClr val="44546A">
                  <a:lumMod val="75000"/>
                </a:srgbClr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3" name="Picture 3" descr="SALUD_Firma_RGB_Gran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9870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668463" y="476250"/>
            <a:ext cx="58054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Escenario tendencial simple de la mortalidad por </a:t>
            </a:r>
          </a:p>
          <a:p>
            <a:pPr algn="ctr" eaLnBrk="1" hangingPunct="1"/>
            <a:r>
              <a:rPr lang="es-MX" b="1" u="sng">
                <a:solidFill>
                  <a:srgbClr val="000066"/>
                </a:solidFill>
                <a:latin typeface="Arial Unicode MS" charset="0"/>
              </a:rPr>
              <a:t>diabetes mellitus</a:t>
            </a:r>
            <a:r>
              <a:rPr lang="es-MX" b="1">
                <a:solidFill>
                  <a:srgbClr val="000066"/>
                </a:solidFill>
                <a:latin typeface="Arial Unicode MS" charset="0"/>
              </a:rPr>
              <a:t> </a:t>
            </a:r>
          </a:p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por su comportamiento en la década de los 90’s.</a:t>
            </a:r>
            <a:endParaRPr lang="es-ES" sz="2000" b="1">
              <a:solidFill>
                <a:srgbClr val="000066"/>
              </a:solidFill>
              <a:latin typeface="Arial Unicode MS" charset="0"/>
            </a:endParaRP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0" y="1635125"/>
            <a:ext cx="8761413" cy="5151438"/>
            <a:chOff x="0" y="1030"/>
            <a:chExt cx="5519" cy="3245"/>
          </a:xfrm>
        </p:grpSpPr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2320" y="1352"/>
              <a:ext cx="1520" cy="2053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4232" y="1473"/>
              <a:ext cx="1287" cy="710"/>
              <a:chOff x="4232" y="1473"/>
              <a:chExt cx="1287" cy="710"/>
            </a:xfrm>
          </p:grpSpPr>
          <p:sp>
            <p:nvSpPr>
              <p:cNvPr id="21572" name="Rectangle 6"/>
              <p:cNvSpPr>
                <a:spLocks noChangeArrowheads="1"/>
              </p:cNvSpPr>
              <p:nvPr/>
            </p:nvSpPr>
            <p:spPr bwMode="auto">
              <a:xfrm>
                <a:off x="4303" y="1473"/>
                <a:ext cx="3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ES" sz="2000" b="1">
                    <a:solidFill>
                      <a:srgbClr val="000066"/>
                    </a:solidFill>
                    <a:latin typeface="AvantGarde Bk BT" charset="0"/>
                  </a:rPr>
                  <a:t>2000</a:t>
                </a:r>
              </a:p>
            </p:txBody>
          </p:sp>
          <p:sp>
            <p:nvSpPr>
              <p:cNvPr id="21573" name="Rectangle 7"/>
              <p:cNvSpPr>
                <a:spLocks noChangeArrowheads="1"/>
              </p:cNvSpPr>
              <p:nvPr/>
            </p:nvSpPr>
            <p:spPr bwMode="auto">
              <a:xfrm>
                <a:off x="4303" y="1738"/>
                <a:ext cx="3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ES" sz="2000" b="1">
                    <a:solidFill>
                      <a:srgbClr val="000066"/>
                    </a:solidFill>
                    <a:latin typeface="AvantGarde Bk BT" charset="0"/>
                  </a:rPr>
                  <a:t>2050</a:t>
                </a:r>
              </a:p>
            </p:txBody>
          </p:sp>
          <p:sp>
            <p:nvSpPr>
              <p:cNvPr id="21574" name="Rectangle 8"/>
              <p:cNvSpPr>
                <a:spLocks noChangeArrowheads="1"/>
              </p:cNvSpPr>
              <p:nvPr/>
            </p:nvSpPr>
            <p:spPr bwMode="auto">
              <a:xfrm>
                <a:off x="4835" y="1473"/>
                <a:ext cx="5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46,614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1575" name="Text Box 9"/>
              <p:cNvSpPr txBox="1">
                <a:spLocks noChangeArrowheads="1"/>
              </p:cNvSpPr>
              <p:nvPr/>
            </p:nvSpPr>
            <p:spPr bwMode="auto">
              <a:xfrm>
                <a:off x="4691" y="1474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9pPr>
              </a:lstStyle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=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1576" name="Rectangle 10"/>
              <p:cNvSpPr>
                <a:spLocks noChangeArrowheads="1"/>
              </p:cNvSpPr>
              <p:nvPr/>
            </p:nvSpPr>
            <p:spPr bwMode="auto">
              <a:xfrm>
                <a:off x="4835" y="1734"/>
                <a:ext cx="60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158,546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1577" name="Text Box 11"/>
              <p:cNvSpPr txBox="1">
                <a:spLocks noChangeArrowheads="1"/>
              </p:cNvSpPr>
              <p:nvPr/>
            </p:nvSpPr>
            <p:spPr bwMode="auto">
              <a:xfrm>
                <a:off x="4691" y="1735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9pPr>
              </a:lstStyle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=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1578" name="Rectangle 12"/>
              <p:cNvSpPr>
                <a:spLocks noChangeArrowheads="1"/>
              </p:cNvSpPr>
              <p:nvPr/>
            </p:nvSpPr>
            <p:spPr bwMode="auto">
              <a:xfrm>
                <a:off x="4232" y="1991"/>
                <a:ext cx="12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3.4</a:t>
                </a:r>
                <a:r>
                  <a:rPr lang="es-MX" sz="1600" b="1">
                    <a:solidFill>
                      <a:srgbClr val="000066"/>
                    </a:solidFill>
                    <a:latin typeface="AvantGarde Bk BT" charset="0"/>
                  </a:rPr>
                  <a:t> veces más casos</a:t>
                </a:r>
                <a:endParaRPr lang="es-ES" sz="16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</p:grpSp>
        <p:grpSp>
          <p:nvGrpSpPr>
            <p:cNvPr id="21510" name="Group 13"/>
            <p:cNvGrpSpPr>
              <a:grpSpLocks/>
            </p:cNvGrpSpPr>
            <p:nvPr/>
          </p:nvGrpSpPr>
          <p:grpSpPr bwMode="auto">
            <a:xfrm>
              <a:off x="761" y="1560"/>
              <a:ext cx="3090" cy="1612"/>
              <a:chOff x="761" y="1560"/>
              <a:chExt cx="3089" cy="1612"/>
            </a:xfrm>
          </p:grpSpPr>
          <p:sp>
            <p:nvSpPr>
              <p:cNvPr id="21546" name="Freeform 14"/>
              <p:cNvSpPr>
                <a:spLocks/>
              </p:cNvSpPr>
              <p:nvPr/>
            </p:nvSpPr>
            <p:spPr bwMode="auto">
              <a:xfrm>
                <a:off x="791" y="2880"/>
                <a:ext cx="609" cy="266"/>
              </a:xfrm>
              <a:custGeom>
                <a:avLst/>
                <a:gdLst>
                  <a:gd name="T0" fmla="*/ 0 w 609"/>
                  <a:gd name="T1" fmla="*/ 266 h 266"/>
                  <a:gd name="T2" fmla="*/ 49 w 609"/>
                  <a:gd name="T3" fmla="*/ 252 h 266"/>
                  <a:gd name="T4" fmla="*/ 103 w 609"/>
                  <a:gd name="T5" fmla="*/ 240 h 266"/>
                  <a:gd name="T6" fmla="*/ 151 w 609"/>
                  <a:gd name="T7" fmla="*/ 221 h 266"/>
                  <a:gd name="T8" fmla="*/ 207 w 609"/>
                  <a:gd name="T9" fmla="*/ 218 h 266"/>
                  <a:gd name="T10" fmla="*/ 252 w 609"/>
                  <a:gd name="T11" fmla="*/ 185 h 266"/>
                  <a:gd name="T12" fmla="*/ 309 w 609"/>
                  <a:gd name="T13" fmla="*/ 168 h 266"/>
                  <a:gd name="T14" fmla="*/ 357 w 609"/>
                  <a:gd name="T15" fmla="*/ 155 h 266"/>
                  <a:gd name="T16" fmla="*/ 402 w 609"/>
                  <a:gd name="T17" fmla="*/ 96 h 266"/>
                  <a:gd name="T18" fmla="*/ 457 w 609"/>
                  <a:gd name="T19" fmla="*/ 59 h 266"/>
                  <a:gd name="T20" fmla="*/ 504 w 609"/>
                  <a:gd name="T21" fmla="*/ 47 h 266"/>
                  <a:gd name="T22" fmla="*/ 556 w 609"/>
                  <a:gd name="T23" fmla="*/ 24 h 266"/>
                  <a:gd name="T24" fmla="*/ 609 w 609"/>
                  <a:gd name="T25" fmla="*/ 0 h 2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9"/>
                  <a:gd name="T40" fmla="*/ 0 h 266"/>
                  <a:gd name="T41" fmla="*/ 609 w 609"/>
                  <a:gd name="T42" fmla="*/ 266 h 2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9" h="266">
                    <a:moveTo>
                      <a:pt x="0" y="266"/>
                    </a:moveTo>
                    <a:lnTo>
                      <a:pt x="49" y="252"/>
                    </a:lnTo>
                    <a:lnTo>
                      <a:pt x="103" y="240"/>
                    </a:lnTo>
                    <a:lnTo>
                      <a:pt x="151" y="221"/>
                    </a:lnTo>
                    <a:lnTo>
                      <a:pt x="207" y="218"/>
                    </a:lnTo>
                    <a:lnTo>
                      <a:pt x="252" y="185"/>
                    </a:lnTo>
                    <a:lnTo>
                      <a:pt x="309" y="168"/>
                    </a:lnTo>
                    <a:lnTo>
                      <a:pt x="357" y="155"/>
                    </a:lnTo>
                    <a:lnTo>
                      <a:pt x="402" y="96"/>
                    </a:lnTo>
                    <a:lnTo>
                      <a:pt x="457" y="59"/>
                    </a:lnTo>
                    <a:lnTo>
                      <a:pt x="504" y="47"/>
                    </a:lnTo>
                    <a:lnTo>
                      <a:pt x="556" y="24"/>
                    </a:lnTo>
                    <a:lnTo>
                      <a:pt x="609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47" name="Line 15"/>
              <p:cNvSpPr>
                <a:spLocks noChangeShapeType="1"/>
              </p:cNvSpPr>
              <p:nvPr/>
            </p:nvSpPr>
            <p:spPr bwMode="auto">
              <a:xfrm>
                <a:off x="801" y="1560"/>
                <a:ext cx="3034" cy="1"/>
              </a:xfrm>
              <a:prstGeom prst="line">
                <a:avLst/>
              </a:prstGeom>
              <a:noFill/>
              <a:ln w="0">
                <a:solidFill>
                  <a:schemeClr val="fol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548" name="Freeform 16"/>
              <p:cNvSpPr>
                <a:spLocks/>
              </p:cNvSpPr>
              <p:nvPr/>
            </p:nvSpPr>
            <p:spPr bwMode="auto">
              <a:xfrm>
                <a:off x="911" y="3074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49" name="Freeform 17"/>
              <p:cNvSpPr>
                <a:spLocks/>
              </p:cNvSpPr>
              <p:nvPr/>
            </p:nvSpPr>
            <p:spPr bwMode="auto">
              <a:xfrm>
                <a:off x="965" y="3068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0" name="Freeform 18"/>
              <p:cNvSpPr>
                <a:spLocks/>
              </p:cNvSpPr>
              <p:nvPr/>
            </p:nvSpPr>
            <p:spPr bwMode="auto">
              <a:xfrm>
                <a:off x="1013" y="3038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1" name="Freeform 19"/>
              <p:cNvSpPr>
                <a:spLocks/>
              </p:cNvSpPr>
              <p:nvPr/>
            </p:nvSpPr>
            <p:spPr bwMode="auto">
              <a:xfrm>
                <a:off x="1067" y="3020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2" name="Freeform 20"/>
              <p:cNvSpPr>
                <a:spLocks/>
              </p:cNvSpPr>
              <p:nvPr/>
            </p:nvSpPr>
            <p:spPr bwMode="auto">
              <a:xfrm>
                <a:off x="1115" y="3008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3" name="Freeform 21"/>
              <p:cNvSpPr>
                <a:spLocks/>
              </p:cNvSpPr>
              <p:nvPr/>
            </p:nvSpPr>
            <p:spPr bwMode="auto">
              <a:xfrm>
                <a:off x="1163" y="2948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4" name="Freeform 22"/>
              <p:cNvSpPr>
                <a:spLocks/>
              </p:cNvSpPr>
              <p:nvPr/>
            </p:nvSpPr>
            <p:spPr bwMode="auto">
              <a:xfrm>
                <a:off x="1217" y="2912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5" name="Freeform 23"/>
              <p:cNvSpPr>
                <a:spLocks/>
              </p:cNvSpPr>
              <p:nvPr/>
            </p:nvSpPr>
            <p:spPr bwMode="auto">
              <a:xfrm>
                <a:off x="1266" y="2900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6" name="Freeform 24"/>
              <p:cNvSpPr>
                <a:spLocks/>
              </p:cNvSpPr>
              <p:nvPr/>
            </p:nvSpPr>
            <p:spPr bwMode="auto">
              <a:xfrm>
                <a:off x="761" y="3116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7" name="Freeform 25"/>
              <p:cNvSpPr>
                <a:spLocks/>
              </p:cNvSpPr>
              <p:nvPr/>
            </p:nvSpPr>
            <p:spPr bwMode="auto">
              <a:xfrm>
                <a:off x="809" y="3104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8" name="Freeform 26"/>
              <p:cNvSpPr>
                <a:spLocks/>
              </p:cNvSpPr>
              <p:nvPr/>
            </p:nvSpPr>
            <p:spPr bwMode="auto">
              <a:xfrm>
                <a:off x="863" y="3092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59" name="Freeform 27"/>
              <p:cNvSpPr>
                <a:spLocks/>
              </p:cNvSpPr>
              <p:nvPr/>
            </p:nvSpPr>
            <p:spPr bwMode="auto">
              <a:xfrm>
                <a:off x="1402" y="1776"/>
                <a:ext cx="2432" cy="1104"/>
              </a:xfrm>
              <a:custGeom>
                <a:avLst/>
                <a:gdLst>
                  <a:gd name="T0" fmla="*/ 0 w 2432"/>
                  <a:gd name="T1" fmla="*/ 1104 h 1104"/>
                  <a:gd name="T2" fmla="*/ 148 w 2432"/>
                  <a:gd name="T3" fmla="*/ 1044 h 1104"/>
                  <a:gd name="T4" fmla="*/ 416 w 2432"/>
                  <a:gd name="T5" fmla="*/ 924 h 1104"/>
                  <a:gd name="T6" fmla="*/ 652 w 2432"/>
                  <a:gd name="T7" fmla="*/ 812 h 1104"/>
                  <a:gd name="T8" fmla="*/ 912 w 2432"/>
                  <a:gd name="T9" fmla="*/ 696 h 1104"/>
                  <a:gd name="T10" fmla="*/ 1164 w 2432"/>
                  <a:gd name="T11" fmla="*/ 580 h 1104"/>
                  <a:gd name="T12" fmla="*/ 1440 w 2432"/>
                  <a:gd name="T13" fmla="*/ 464 h 1104"/>
                  <a:gd name="T14" fmla="*/ 1664 w 2432"/>
                  <a:gd name="T15" fmla="*/ 348 h 1104"/>
                  <a:gd name="T16" fmla="*/ 1932 w 2432"/>
                  <a:gd name="T17" fmla="*/ 228 h 1104"/>
                  <a:gd name="T18" fmla="*/ 2176 w 2432"/>
                  <a:gd name="T19" fmla="*/ 120 h 1104"/>
                  <a:gd name="T20" fmla="*/ 2432 w 2432"/>
                  <a:gd name="T21" fmla="*/ 0 h 11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32"/>
                  <a:gd name="T34" fmla="*/ 0 h 1104"/>
                  <a:gd name="T35" fmla="*/ 2432 w 2432"/>
                  <a:gd name="T36" fmla="*/ 1104 h 110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32" h="1104">
                    <a:moveTo>
                      <a:pt x="0" y="1104"/>
                    </a:moveTo>
                    <a:lnTo>
                      <a:pt x="148" y="1044"/>
                    </a:lnTo>
                    <a:lnTo>
                      <a:pt x="416" y="924"/>
                    </a:lnTo>
                    <a:lnTo>
                      <a:pt x="652" y="812"/>
                    </a:lnTo>
                    <a:lnTo>
                      <a:pt x="912" y="696"/>
                    </a:lnTo>
                    <a:lnTo>
                      <a:pt x="1164" y="580"/>
                    </a:lnTo>
                    <a:lnTo>
                      <a:pt x="1440" y="464"/>
                    </a:lnTo>
                    <a:lnTo>
                      <a:pt x="1664" y="348"/>
                    </a:lnTo>
                    <a:lnTo>
                      <a:pt x="1932" y="228"/>
                    </a:lnTo>
                    <a:lnTo>
                      <a:pt x="2176" y="120"/>
                    </a:lnTo>
                    <a:lnTo>
                      <a:pt x="2432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60" name="Oval 28"/>
              <p:cNvSpPr>
                <a:spLocks noChangeArrowheads="1"/>
              </p:cNvSpPr>
              <p:nvPr/>
            </p:nvSpPr>
            <p:spPr bwMode="auto">
              <a:xfrm>
                <a:off x="1504" y="2789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1" name="Oval 29"/>
              <p:cNvSpPr>
                <a:spLocks noChangeArrowheads="1"/>
              </p:cNvSpPr>
              <p:nvPr/>
            </p:nvSpPr>
            <p:spPr bwMode="auto">
              <a:xfrm>
                <a:off x="2280" y="243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2" name="Oval 30"/>
              <p:cNvSpPr>
                <a:spLocks noChangeArrowheads="1"/>
              </p:cNvSpPr>
              <p:nvPr/>
            </p:nvSpPr>
            <p:spPr bwMode="auto">
              <a:xfrm>
                <a:off x="2528" y="2327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3" name="Oval 31"/>
              <p:cNvSpPr>
                <a:spLocks noChangeArrowheads="1"/>
              </p:cNvSpPr>
              <p:nvPr/>
            </p:nvSpPr>
            <p:spPr bwMode="auto">
              <a:xfrm>
                <a:off x="2802" y="2207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4" name="Oval 32"/>
              <p:cNvSpPr>
                <a:spLocks noChangeArrowheads="1"/>
              </p:cNvSpPr>
              <p:nvPr/>
            </p:nvSpPr>
            <p:spPr bwMode="auto">
              <a:xfrm>
                <a:off x="3030" y="209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5" name="Oval 33"/>
              <p:cNvSpPr>
                <a:spLocks noChangeArrowheads="1"/>
              </p:cNvSpPr>
              <p:nvPr/>
            </p:nvSpPr>
            <p:spPr bwMode="auto">
              <a:xfrm>
                <a:off x="3304" y="197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6" name="Oval 34"/>
              <p:cNvSpPr>
                <a:spLocks noChangeArrowheads="1"/>
              </p:cNvSpPr>
              <p:nvPr/>
            </p:nvSpPr>
            <p:spPr bwMode="auto">
              <a:xfrm>
                <a:off x="3540" y="1869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7" name="Oval 35"/>
              <p:cNvSpPr>
                <a:spLocks noChangeArrowheads="1"/>
              </p:cNvSpPr>
              <p:nvPr/>
            </p:nvSpPr>
            <p:spPr bwMode="auto">
              <a:xfrm>
                <a:off x="3784" y="1751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8" name="Oval 36"/>
              <p:cNvSpPr>
                <a:spLocks noChangeArrowheads="1"/>
              </p:cNvSpPr>
              <p:nvPr/>
            </p:nvSpPr>
            <p:spPr bwMode="auto">
              <a:xfrm>
                <a:off x="1782" y="2669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69" name="Oval 37"/>
              <p:cNvSpPr>
                <a:spLocks noChangeArrowheads="1"/>
              </p:cNvSpPr>
              <p:nvPr/>
            </p:nvSpPr>
            <p:spPr bwMode="auto">
              <a:xfrm>
                <a:off x="2022" y="255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1570" name="Freeform 38"/>
              <p:cNvSpPr>
                <a:spLocks/>
              </p:cNvSpPr>
              <p:nvPr/>
            </p:nvSpPr>
            <p:spPr bwMode="auto">
              <a:xfrm>
                <a:off x="1320" y="2876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71" name="Freeform 39"/>
              <p:cNvSpPr>
                <a:spLocks/>
              </p:cNvSpPr>
              <p:nvPr/>
            </p:nvSpPr>
            <p:spPr bwMode="auto">
              <a:xfrm>
                <a:off x="1368" y="2852"/>
                <a:ext cx="62" cy="56"/>
              </a:xfrm>
              <a:custGeom>
                <a:avLst/>
                <a:gdLst>
                  <a:gd name="T0" fmla="*/ 2375 w 36"/>
                  <a:gd name="T1" fmla="*/ 0 h 36"/>
                  <a:gd name="T2" fmla="*/ 4802 w 36"/>
                  <a:gd name="T3" fmla="*/ 968 h 36"/>
                  <a:gd name="T4" fmla="*/ 2375 w 36"/>
                  <a:gd name="T5" fmla="*/ 1916 h 36"/>
                  <a:gd name="T6" fmla="*/ 0 w 36"/>
                  <a:gd name="T7" fmla="*/ 968 h 36"/>
                  <a:gd name="T8" fmla="*/ 2375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1511" name="Rectangle 40"/>
            <p:cNvSpPr>
              <a:spLocks noChangeArrowheads="1"/>
            </p:cNvSpPr>
            <p:nvPr/>
          </p:nvSpPr>
          <p:spPr bwMode="auto">
            <a:xfrm>
              <a:off x="0" y="4102"/>
              <a:ext cx="39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s-MX" sz="1200" b="1">
                  <a:solidFill>
                    <a:srgbClr val="000066"/>
                  </a:solidFill>
                  <a:latin typeface="Arial Unicode MS" charset="0"/>
                </a:rPr>
                <a:t>Fuente: II Informe de Gobierno 2002. Estimaciones Coordinación de Asesores de la SIC. </a:t>
              </a:r>
              <a:endParaRPr lang="es-ES" sz="1200" b="1">
                <a:solidFill>
                  <a:srgbClr val="000066"/>
                </a:solidFill>
                <a:latin typeface="Arial Unicode MS" charset="0"/>
              </a:endParaRPr>
            </a:p>
          </p:txBody>
        </p:sp>
        <p:sp>
          <p:nvSpPr>
            <p:cNvPr id="21512" name="Rectangle 41"/>
            <p:cNvSpPr>
              <a:spLocks noChangeArrowheads="1"/>
            </p:cNvSpPr>
            <p:nvPr/>
          </p:nvSpPr>
          <p:spPr bwMode="auto">
            <a:xfrm>
              <a:off x="295" y="1030"/>
              <a:ext cx="5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rial Unicode MS" charset="0"/>
                </a:rPr>
                <a:t>casos</a:t>
              </a:r>
              <a:endParaRPr lang="es-ES" sz="2000" b="1">
                <a:solidFill>
                  <a:srgbClr val="000066"/>
                </a:solidFill>
                <a:latin typeface="Arial Unicode MS" charset="0"/>
              </a:endParaRPr>
            </a:p>
          </p:txBody>
        </p:sp>
        <p:sp>
          <p:nvSpPr>
            <p:cNvPr id="21513" name="Line 42"/>
            <p:cNvSpPr>
              <a:spLocks noChangeShapeType="1"/>
            </p:cNvSpPr>
            <p:nvPr/>
          </p:nvSpPr>
          <p:spPr bwMode="auto">
            <a:xfrm>
              <a:off x="801" y="3204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4" name="Line 43"/>
            <p:cNvSpPr>
              <a:spLocks noChangeShapeType="1"/>
            </p:cNvSpPr>
            <p:nvPr/>
          </p:nvSpPr>
          <p:spPr bwMode="auto">
            <a:xfrm>
              <a:off x="801" y="3000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5" name="Line 44"/>
            <p:cNvSpPr>
              <a:spLocks noChangeShapeType="1"/>
            </p:cNvSpPr>
            <p:nvPr/>
          </p:nvSpPr>
          <p:spPr bwMode="auto">
            <a:xfrm>
              <a:off x="801" y="2790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6" name="Line 45"/>
            <p:cNvSpPr>
              <a:spLocks noChangeShapeType="1"/>
            </p:cNvSpPr>
            <p:nvPr/>
          </p:nvSpPr>
          <p:spPr bwMode="auto">
            <a:xfrm>
              <a:off x="801" y="2586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7" name="Line 46"/>
            <p:cNvSpPr>
              <a:spLocks noChangeShapeType="1"/>
            </p:cNvSpPr>
            <p:nvPr/>
          </p:nvSpPr>
          <p:spPr bwMode="auto">
            <a:xfrm>
              <a:off x="801" y="2382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8" name="Line 47"/>
            <p:cNvSpPr>
              <a:spLocks noChangeShapeType="1"/>
            </p:cNvSpPr>
            <p:nvPr/>
          </p:nvSpPr>
          <p:spPr bwMode="auto">
            <a:xfrm>
              <a:off x="801" y="2178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19" name="Line 48"/>
            <p:cNvSpPr>
              <a:spLocks noChangeShapeType="1"/>
            </p:cNvSpPr>
            <p:nvPr/>
          </p:nvSpPr>
          <p:spPr bwMode="auto">
            <a:xfrm>
              <a:off x="801" y="1974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20" name="Line 49"/>
            <p:cNvSpPr>
              <a:spLocks noChangeShapeType="1"/>
            </p:cNvSpPr>
            <p:nvPr/>
          </p:nvSpPr>
          <p:spPr bwMode="auto">
            <a:xfrm>
              <a:off x="801" y="1764"/>
              <a:ext cx="3035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21" name="Rectangle 50"/>
            <p:cNvSpPr>
              <a:spLocks noChangeArrowheads="1"/>
            </p:cNvSpPr>
            <p:nvPr/>
          </p:nvSpPr>
          <p:spPr bwMode="auto">
            <a:xfrm>
              <a:off x="801" y="1356"/>
              <a:ext cx="3035" cy="20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 eaLnBrk="1" hangingPunct="1"/>
              <a:endParaRPr lang="es-MX">
                <a:solidFill>
                  <a:srgbClr val="000066"/>
                </a:solidFill>
                <a:latin typeface="Times New Roman" charset="0"/>
              </a:endParaRPr>
            </a:p>
          </p:txBody>
        </p:sp>
        <p:sp>
          <p:nvSpPr>
            <p:cNvPr id="21522" name="Line 51"/>
            <p:cNvSpPr>
              <a:spLocks noChangeShapeType="1"/>
            </p:cNvSpPr>
            <p:nvPr/>
          </p:nvSpPr>
          <p:spPr bwMode="auto">
            <a:xfrm>
              <a:off x="759" y="3204"/>
              <a:ext cx="42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23" name="Rectangle 52"/>
            <p:cNvSpPr>
              <a:spLocks noChangeArrowheads="1"/>
            </p:cNvSpPr>
            <p:nvPr/>
          </p:nvSpPr>
          <p:spPr bwMode="auto">
            <a:xfrm>
              <a:off x="694" y="3342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</a:t>
              </a:r>
            </a:p>
          </p:txBody>
        </p:sp>
        <p:sp>
          <p:nvSpPr>
            <p:cNvPr id="21524" name="Rectangle 53"/>
            <p:cNvSpPr>
              <a:spLocks noChangeArrowheads="1"/>
            </p:cNvSpPr>
            <p:nvPr/>
          </p:nvSpPr>
          <p:spPr bwMode="auto">
            <a:xfrm>
              <a:off x="455" y="3138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20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25" name="Rectangle 54"/>
            <p:cNvSpPr>
              <a:spLocks noChangeArrowheads="1"/>
            </p:cNvSpPr>
            <p:nvPr/>
          </p:nvSpPr>
          <p:spPr bwMode="auto">
            <a:xfrm>
              <a:off x="455" y="2934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40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26" name="Rectangle 55"/>
            <p:cNvSpPr>
              <a:spLocks noChangeArrowheads="1"/>
            </p:cNvSpPr>
            <p:nvPr/>
          </p:nvSpPr>
          <p:spPr bwMode="auto">
            <a:xfrm>
              <a:off x="455" y="2724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60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27" name="Rectangle 56"/>
            <p:cNvSpPr>
              <a:spLocks noChangeArrowheads="1"/>
            </p:cNvSpPr>
            <p:nvPr/>
          </p:nvSpPr>
          <p:spPr bwMode="auto">
            <a:xfrm>
              <a:off x="455" y="2520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80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28" name="Rectangle 57"/>
            <p:cNvSpPr>
              <a:spLocks noChangeArrowheads="1"/>
            </p:cNvSpPr>
            <p:nvPr/>
          </p:nvSpPr>
          <p:spPr bwMode="auto">
            <a:xfrm>
              <a:off x="402" y="2316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100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29" name="Rectangle 58"/>
            <p:cNvSpPr>
              <a:spLocks noChangeArrowheads="1"/>
            </p:cNvSpPr>
            <p:nvPr/>
          </p:nvSpPr>
          <p:spPr bwMode="auto">
            <a:xfrm>
              <a:off x="402" y="2112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120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30" name="Rectangle 59"/>
            <p:cNvSpPr>
              <a:spLocks noChangeArrowheads="1"/>
            </p:cNvSpPr>
            <p:nvPr/>
          </p:nvSpPr>
          <p:spPr bwMode="auto">
            <a:xfrm>
              <a:off x="402" y="1908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140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31" name="Rectangle 60"/>
            <p:cNvSpPr>
              <a:spLocks noChangeArrowheads="1"/>
            </p:cNvSpPr>
            <p:nvPr/>
          </p:nvSpPr>
          <p:spPr bwMode="auto">
            <a:xfrm>
              <a:off x="402" y="1698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160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32" name="Rectangle 61"/>
            <p:cNvSpPr>
              <a:spLocks noChangeArrowheads="1"/>
            </p:cNvSpPr>
            <p:nvPr/>
          </p:nvSpPr>
          <p:spPr bwMode="auto">
            <a:xfrm>
              <a:off x="402" y="1494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180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33" name="Rectangle 62"/>
            <p:cNvSpPr>
              <a:spLocks noChangeArrowheads="1"/>
            </p:cNvSpPr>
            <p:nvPr/>
          </p:nvSpPr>
          <p:spPr bwMode="auto">
            <a:xfrm>
              <a:off x="402" y="1290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200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1534" name="Rectangle 63"/>
            <p:cNvSpPr>
              <a:spLocks noChangeArrowheads="1"/>
            </p:cNvSpPr>
            <p:nvPr/>
          </p:nvSpPr>
          <p:spPr bwMode="auto">
            <a:xfrm>
              <a:off x="639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1990</a:t>
              </a:r>
            </a:p>
          </p:txBody>
        </p:sp>
        <p:sp>
          <p:nvSpPr>
            <p:cNvPr id="21535" name="Rectangle 64"/>
            <p:cNvSpPr>
              <a:spLocks noChangeArrowheads="1"/>
            </p:cNvSpPr>
            <p:nvPr/>
          </p:nvSpPr>
          <p:spPr bwMode="auto">
            <a:xfrm>
              <a:off x="1143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2000</a:t>
              </a:r>
            </a:p>
          </p:txBody>
        </p:sp>
        <p:sp>
          <p:nvSpPr>
            <p:cNvPr id="21536" name="Rectangle 65"/>
            <p:cNvSpPr>
              <a:spLocks noChangeArrowheads="1"/>
            </p:cNvSpPr>
            <p:nvPr/>
          </p:nvSpPr>
          <p:spPr bwMode="auto">
            <a:xfrm>
              <a:off x="1648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2010</a:t>
              </a:r>
            </a:p>
          </p:txBody>
        </p:sp>
        <p:sp>
          <p:nvSpPr>
            <p:cNvPr id="21537" name="Rectangle 66"/>
            <p:cNvSpPr>
              <a:spLocks noChangeArrowheads="1"/>
            </p:cNvSpPr>
            <p:nvPr/>
          </p:nvSpPr>
          <p:spPr bwMode="auto">
            <a:xfrm>
              <a:off x="2153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2020</a:t>
              </a:r>
            </a:p>
          </p:txBody>
        </p:sp>
        <p:sp>
          <p:nvSpPr>
            <p:cNvPr id="21538" name="Rectangle 67"/>
            <p:cNvSpPr>
              <a:spLocks noChangeArrowheads="1"/>
            </p:cNvSpPr>
            <p:nvPr/>
          </p:nvSpPr>
          <p:spPr bwMode="auto">
            <a:xfrm>
              <a:off x="2663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2030</a:t>
              </a:r>
            </a:p>
          </p:txBody>
        </p:sp>
        <p:sp>
          <p:nvSpPr>
            <p:cNvPr id="21539" name="Rectangle 68"/>
            <p:cNvSpPr>
              <a:spLocks noChangeArrowheads="1"/>
            </p:cNvSpPr>
            <p:nvPr/>
          </p:nvSpPr>
          <p:spPr bwMode="auto">
            <a:xfrm>
              <a:off x="3169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2040</a:t>
              </a:r>
            </a:p>
          </p:txBody>
        </p:sp>
        <p:sp>
          <p:nvSpPr>
            <p:cNvPr id="21540" name="Rectangle 69"/>
            <p:cNvSpPr>
              <a:spLocks noChangeArrowheads="1"/>
            </p:cNvSpPr>
            <p:nvPr/>
          </p:nvSpPr>
          <p:spPr bwMode="auto">
            <a:xfrm>
              <a:off x="3674" y="3471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2050</a:t>
              </a:r>
            </a:p>
          </p:txBody>
        </p:sp>
        <p:sp>
          <p:nvSpPr>
            <p:cNvPr id="21541" name="Line 70"/>
            <p:cNvSpPr>
              <a:spLocks noChangeShapeType="1"/>
            </p:cNvSpPr>
            <p:nvPr/>
          </p:nvSpPr>
          <p:spPr bwMode="auto">
            <a:xfrm flipV="1">
              <a:off x="1309" y="1360"/>
              <a:ext cx="0" cy="205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42" name="Line 71"/>
            <p:cNvSpPr>
              <a:spLocks noChangeShapeType="1"/>
            </p:cNvSpPr>
            <p:nvPr/>
          </p:nvSpPr>
          <p:spPr bwMode="auto">
            <a:xfrm flipV="1">
              <a:off x="1815" y="1360"/>
              <a:ext cx="0" cy="205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43" name="Line 72"/>
            <p:cNvSpPr>
              <a:spLocks noChangeShapeType="1"/>
            </p:cNvSpPr>
            <p:nvPr/>
          </p:nvSpPr>
          <p:spPr bwMode="auto">
            <a:xfrm flipV="1">
              <a:off x="2310" y="1360"/>
              <a:ext cx="0" cy="205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44" name="Line 73"/>
            <p:cNvSpPr>
              <a:spLocks noChangeShapeType="1"/>
            </p:cNvSpPr>
            <p:nvPr/>
          </p:nvSpPr>
          <p:spPr bwMode="auto">
            <a:xfrm flipV="1">
              <a:off x="2837" y="1360"/>
              <a:ext cx="0" cy="205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545" name="Line 74"/>
            <p:cNvSpPr>
              <a:spLocks noChangeShapeType="1"/>
            </p:cNvSpPr>
            <p:nvPr/>
          </p:nvSpPr>
          <p:spPr bwMode="auto">
            <a:xfrm flipV="1">
              <a:off x="3335" y="1360"/>
              <a:ext cx="0" cy="205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75" name="Picture 3" descr="SALUD_Firma_RGB_Gr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14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654175" y="476250"/>
            <a:ext cx="5834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Escenario tendencial simple de la mortalidad por </a:t>
            </a:r>
          </a:p>
          <a:p>
            <a:pPr algn="ctr" eaLnBrk="1" hangingPunct="1"/>
            <a:r>
              <a:rPr lang="es-MX" b="1" u="sng">
                <a:solidFill>
                  <a:srgbClr val="000066"/>
                </a:solidFill>
                <a:latin typeface="Arial Unicode MS" charset="0"/>
              </a:rPr>
              <a:t>neoplasias malignas</a:t>
            </a:r>
            <a:r>
              <a:rPr lang="es-MX" b="1">
                <a:solidFill>
                  <a:srgbClr val="000066"/>
                </a:solidFill>
                <a:latin typeface="Arial Unicode MS" charset="0"/>
              </a:rPr>
              <a:t> </a:t>
            </a:r>
          </a:p>
          <a:p>
            <a:pPr algn="ctr" eaLnBrk="1" hangingPunct="1"/>
            <a:r>
              <a:rPr lang="es-MX" sz="2000" b="1">
                <a:solidFill>
                  <a:srgbClr val="000066"/>
                </a:solidFill>
                <a:latin typeface="Arial Unicode MS" charset="0"/>
              </a:rPr>
              <a:t>por su comportamiento en la década de los 90’s.</a:t>
            </a:r>
            <a:endParaRPr lang="es-ES" sz="2000" b="1">
              <a:solidFill>
                <a:srgbClr val="000066"/>
              </a:solidFill>
              <a:latin typeface="Arial Unicode MS" charset="0"/>
            </a:endParaRP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0" y="1609725"/>
            <a:ext cx="8932863" cy="5176838"/>
            <a:chOff x="0" y="1014"/>
            <a:chExt cx="5627" cy="3261"/>
          </a:xfrm>
        </p:grpSpPr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2453" y="1318"/>
              <a:ext cx="1722" cy="2137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22533" name="Group 5"/>
            <p:cNvGrpSpPr>
              <a:grpSpLocks/>
            </p:cNvGrpSpPr>
            <p:nvPr/>
          </p:nvGrpSpPr>
          <p:grpSpPr bwMode="auto">
            <a:xfrm>
              <a:off x="679" y="1318"/>
              <a:ext cx="3516" cy="1543"/>
              <a:chOff x="678" y="1318"/>
              <a:chExt cx="3516" cy="1543"/>
            </a:xfrm>
          </p:grpSpPr>
          <p:sp>
            <p:nvSpPr>
              <p:cNvPr id="22571" name="Freeform 6"/>
              <p:cNvSpPr>
                <a:spLocks/>
              </p:cNvSpPr>
              <p:nvPr/>
            </p:nvSpPr>
            <p:spPr bwMode="auto">
              <a:xfrm>
                <a:off x="713" y="2612"/>
                <a:ext cx="680" cy="220"/>
              </a:xfrm>
              <a:custGeom>
                <a:avLst/>
                <a:gdLst>
                  <a:gd name="T0" fmla="*/ 0 w 680"/>
                  <a:gd name="T1" fmla="*/ 220 h 220"/>
                  <a:gd name="T2" fmla="*/ 48 w 680"/>
                  <a:gd name="T3" fmla="*/ 218 h 220"/>
                  <a:gd name="T4" fmla="*/ 102 w 680"/>
                  <a:gd name="T5" fmla="*/ 194 h 220"/>
                  <a:gd name="T6" fmla="*/ 164 w 680"/>
                  <a:gd name="T7" fmla="*/ 176 h 220"/>
                  <a:gd name="T8" fmla="*/ 216 w 680"/>
                  <a:gd name="T9" fmla="*/ 154 h 220"/>
                  <a:gd name="T10" fmla="*/ 274 w 680"/>
                  <a:gd name="T11" fmla="*/ 122 h 220"/>
                  <a:gd name="T12" fmla="*/ 338 w 680"/>
                  <a:gd name="T13" fmla="*/ 100 h 220"/>
                  <a:gd name="T14" fmla="*/ 390 w 680"/>
                  <a:gd name="T15" fmla="*/ 76 h 220"/>
                  <a:gd name="T16" fmla="*/ 450 w 680"/>
                  <a:gd name="T17" fmla="*/ 56 h 220"/>
                  <a:gd name="T18" fmla="*/ 502 w 680"/>
                  <a:gd name="T19" fmla="*/ 44 h 220"/>
                  <a:gd name="T20" fmla="*/ 566 w 680"/>
                  <a:gd name="T21" fmla="*/ 16 h 220"/>
                  <a:gd name="T22" fmla="*/ 624 w 680"/>
                  <a:gd name="T23" fmla="*/ 20 h 220"/>
                  <a:gd name="T24" fmla="*/ 680 w 680"/>
                  <a:gd name="T25" fmla="*/ 0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80"/>
                  <a:gd name="T40" fmla="*/ 0 h 220"/>
                  <a:gd name="T41" fmla="*/ 680 w 680"/>
                  <a:gd name="T42" fmla="*/ 220 h 2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80" h="220">
                    <a:moveTo>
                      <a:pt x="0" y="220"/>
                    </a:moveTo>
                    <a:lnTo>
                      <a:pt x="48" y="218"/>
                    </a:lnTo>
                    <a:lnTo>
                      <a:pt x="102" y="194"/>
                    </a:lnTo>
                    <a:lnTo>
                      <a:pt x="164" y="176"/>
                    </a:lnTo>
                    <a:lnTo>
                      <a:pt x="216" y="154"/>
                    </a:lnTo>
                    <a:lnTo>
                      <a:pt x="274" y="122"/>
                    </a:lnTo>
                    <a:lnTo>
                      <a:pt x="338" y="100"/>
                    </a:lnTo>
                    <a:lnTo>
                      <a:pt x="390" y="76"/>
                    </a:lnTo>
                    <a:lnTo>
                      <a:pt x="450" y="56"/>
                    </a:lnTo>
                    <a:lnTo>
                      <a:pt x="502" y="44"/>
                    </a:lnTo>
                    <a:lnTo>
                      <a:pt x="566" y="16"/>
                    </a:lnTo>
                    <a:lnTo>
                      <a:pt x="624" y="20"/>
                    </a:lnTo>
                    <a:lnTo>
                      <a:pt x="68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2" name="Line 7"/>
              <p:cNvSpPr>
                <a:spLocks noChangeShapeType="1"/>
              </p:cNvSpPr>
              <p:nvPr/>
            </p:nvSpPr>
            <p:spPr bwMode="auto">
              <a:xfrm>
                <a:off x="714" y="1318"/>
                <a:ext cx="3456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73" name="Line 8"/>
              <p:cNvSpPr>
                <a:spLocks noChangeShapeType="1"/>
              </p:cNvSpPr>
              <p:nvPr/>
            </p:nvSpPr>
            <p:spPr bwMode="auto">
              <a:xfrm>
                <a:off x="678" y="2846"/>
                <a:ext cx="36" cy="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74" name="Freeform 9"/>
              <p:cNvSpPr>
                <a:spLocks/>
              </p:cNvSpPr>
              <p:nvPr/>
            </p:nvSpPr>
            <p:spPr bwMode="auto">
              <a:xfrm>
                <a:off x="732" y="2798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5" name="Freeform 10"/>
              <p:cNvSpPr>
                <a:spLocks/>
              </p:cNvSpPr>
              <p:nvPr/>
            </p:nvSpPr>
            <p:spPr bwMode="auto">
              <a:xfrm>
                <a:off x="786" y="2774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6" name="Freeform 11"/>
              <p:cNvSpPr>
                <a:spLocks/>
              </p:cNvSpPr>
              <p:nvPr/>
            </p:nvSpPr>
            <p:spPr bwMode="auto">
              <a:xfrm>
                <a:off x="846" y="2756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7" name="Freeform 12"/>
              <p:cNvSpPr>
                <a:spLocks/>
              </p:cNvSpPr>
              <p:nvPr/>
            </p:nvSpPr>
            <p:spPr bwMode="auto">
              <a:xfrm>
                <a:off x="900" y="2732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8" name="Freeform 13"/>
              <p:cNvSpPr>
                <a:spLocks/>
              </p:cNvSpPr>
              <p:nvPr/>
            </p:nvSpPr>
            <p:spPr bwMode="auto">
              <a:xfrm>
                <a:off x="960" y="2702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79" name="Freeform 14"/>
              <p:cNvSpPr>
                <a:spLocks/>
              </p:cNvSpPr>
              <p:nvPr/>
            </p:nvSpPr>
            <p:spPr bwMode="auto">
              <a:xfrm>
                <a:off x="1020" y="2677"/>
                <a:ext cx="60" cy="62"/>
              </a:xfrm>
              <a:custGeom>
                <a:avLst/>
                <a:gdLst>
                  <a:gd name="T0" fmla="*/ 1772 w 36"/>
                  <a:gd name="T1" fmla="*/ 0 h 37"/>
                  <a:gd name="T2" fmla="*/ 3575 w 36"/>
                  <a:gd name="T3" fmla="*/ 1858 h 37"/>
                  <a:gd name="T4" fmla="*/ 1772 w 36"/>
                  <a:gd name="T5" fmla="*/ 3852 h 37"/>
                  <a:gd name="T6" fmla="*/ 0 w 36"/>
                  <a:gd name="T7" fmla="*/ 1858 h 37"/>
                  <a:gd name="T8" fmla="*/ 1772 w 36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7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0" name="Freeform 15"/>
              <p:cNvSpPr>
                <a:spLocks/>
              </p:cNvSpPr>
              <p:nvPr/>
            </p:nvSpPr>
            <p:spPr bwMode="auto">
              <a:xfrm>
                <a:off x="1074" y="2659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1" name="Freeform 16"/>
              <p:cNvSpPr>
                <a:spLocks/>
              </p:cNvSpPr>
              <p:nvPr/>
            </p:nvSpPr>
            <p:spPr bwMode="auto">
              <a:xfrm>
                <a:off x="1134" y="2635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2" name="Freeform 17"/>
              <p:cNvSpPr>
                <a:spLocks/>
              </p:cNvSpPr>
              <p:nvPr/>
            </p:nvSpPr>
            <p:spPr bwMode="auto">
              <a:xfrm>
                <a:off x="1188" y="2623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3" name="Freeform 18"/>
              <p:cNvSpPr>
                <a:spLocks/>
              </p:cNvSpPr>
              <p:nvPr/>
            </p:nvSpPr>
            <p:spPr bwMode="auto">
              <a:xfrm>
                <a:off x="1248" y="2599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4" name="Freeform 19"/>
              <p:cNvSpPr>
                <a:spLocks/>
              </p:cNvSpPr>
              <p:nvPr/>
            </p:nvSpPr>
            <p:spPr bwMode="auto">
              <a:xfrm>
                <a:off x="1308" y="2599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5" name="Freeform 20"/>
              <p:cNvSpPr>
                <a:spLocks/>
              </p:cNvSpPr>
              <p:nvPr/>
            </p:nvSpPr>
            <p:spPr bwMode="auto">
              <a:xfrm>
                <a:off x="683" y="2797"/>
                <a:ext cx="64" cy="64"/>
              </a:xfrm>
              <a:custGeom>
                <a:avLst/>
                <a:gdLst>
                  <a:gd name="T0" fmla="*/ 3198 w 36"/>
                  <a:gd name="T1" fmla="*/ 0 h 36"/>
                  <a:gd name="T2" fmla="*/ 6409 w 36"/>
                  <a:gd name="T3" fmla="*/ 3198 h 36"/>
                  <a:gd name="T4" fmla="*/ 3198 w 36"/>
                  <a:gd name="T5" fmla="*/ 6409 h 36"/>
                  <a:gd name="T6" fmla="*/ 0 w 36"/>
                  <a:gd name="T7" fmla="*/ 3198 h 36"/>
                  <a:gd name="T8" fmla="*/ 319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6" name="Freeform 21"/>
              <p:cNvSpPr>
                <a:spLocks/>
              </p:cNvSpPr>
              <p:nvPr/>
            </p:nvSpPr>
            <p:spPr bwMode="auto">
              <a:xfrm>
                <a:off x="1393" y="1616"/>
                <a:ext cx="2776" cy="992"/>
              </a:xfrm>
              <a:custGeom>
                <a:avLst/>
                <a:gdLst>
                  <a:gd name="T0" fmla="*/ 0 w 2776"/>
                  <a:gd name="T1" fmla="*/ 992 h 992"/>
                  <a:gd name="T2" fmla="*/ 172 w 2776"/>
                  <a:gd name="T3" fmla="*/ 916 h 992"/>
                  <a:gd name="T4" fmla="*/ 460 w 2776"/>
                  <a:gd name="T5" fmla="*/ 816 h 992"/>
                  <a:gd name="T6" fmla="*/ 748 w 2776"/>
                  <a:gd name="T7" fmla="*/ 720 h 992"/>
                  <a:gd name="T8" fmla="*/ 1040 w 2776"/>
                  <a:gd name="T9" fmla="*/ 612 h 992"/>
                  <a:gd name="T10" fmla="*/ 1328 w 2776"/>
                  <a:gd name="T11" fmla="*/ 516 h 992"/>
                  <a:gd name="T12" fmla="*/ 1624 w 2776"/>
                  <a:gd name="T13" fmla="*/ 404 h 992"/>
                  <a:gd name="T14" fmla="*/ 1900 w 2776"/>
                  <a:gd name="T15" fmla="*/ 316 h 992"/>
                  <a:gd name="T16" fmla="*/ 2200 w 2776"/>
                  <a:gd name="T17" fmla="*/ 208 h 992"/>
                  <a:gd name="T18" fmla="*/ 2480 w 2776"/>
                  <a:gd name="T19" fmla="*/ 104 h 992"/>
                  <a:gd name="T20" fmla="*/ 2776 w 2776"/>
                  <a:gd name="T21" fmla="*/ 0 h 9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76"/>
                  <a:gd name="T34" fmla="*/ 0 h 992"/>
                  <a:gd name="T35" fmla="*/ 2776 w 2776"/>
                  <a:gd name="T36" fmla="*/ 992 h 9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76" h="992">
                    <a:moveTo>
                      <a:pt x="0" y="992"/>
                    </a:moveTo>
                    <a:lnTo>
                      <a:pt x="172" y="916"/>
                    </a:lnTo>
                    <a:lnTo>
                      <a:pt x="460" y="816"/>
                    </a:lnTo>
                    <a:lnTo>
                      <a:pt x="748" y="720"/>
                    </a:lnTo>
                    <a:lnTo>
                      <a:pt x="1040" y="612"/>
                    </a:lnTo>
                    <a:lnTo>
                      <a:pt x="1328" y="516"/>
                    </a:lnTo>
                    <a:lnTo>
                      <a:pt x="1624" y="404"/>
                    </a:lnTo>
                    <a:lnTo>
                      <a:pt x="1900" y="316"/>
                    </a:lnTo>
                    <a:lnTo>
                      <a:pt x="2200" y="208"/>
                    </a:lnTo>
                    <a:lnTo>
                      <a:pt x="2480" y="104"/>
                    </a:lnTo>
                    <a:lnTo>
                      <a:pt x="2776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87" name="Oval 22"/>
              <p:cNvSpPr>
                <a:spLocks noChangeArrowheads="1"/>
              </p:cNvSpPr>
              <p:nvPr/>
            </p:nvSpPr>
            <p:spPr bwMode="auto">
              <a:xfrm>
                <a:off x="2680" y="2101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88" name="Oval 23"/>
              <p:cNvSpPr>
                <a:spLocks noChangeArrowheads="1"/>
              </p:cNvSpPr>
              <p:nvPr/>
            </p:nvSpPr>
            <p:spPr bwMode="auto">
              <a:xfrm>
                <a:off x="1532" y="2503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89" name="Oval 24"/>
              <p:cNvSpPr>
                <a:spLocks noChangeArrowheads="1"/>
              </p:cNvSpPr>
              <p:nvPr/>
            </p:nvSpPr>
            <p:spPr bwMode="auto">
              <a:xfrm>
                <a:off x="2982" y="1989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0" name="Oval 25"/>
              <p:cNvSpPr>
                <a:spLocks noChangeArrowheads="1"/>
              </p:cNvSpPr>
              <p:nvPr/>
            </p:nvSpPr>
            <p:spPr bwMode="auto">
              <a:xfrm>
                <a:off x="3264" y="1901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1" name="Oval 26"/>
              <p:cNvSpPr>
                <a:spLocks noChangeArrowheads="1"/>
              </p:cNvSpPr>
              <p:nvPr/>
            </p:nvSpPr>
            <p:spPr bwMode="auto">
              <a:xfrm>
                <a:off x="3558" y="1791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2" name="Oval 27"/>
              <p:cNvSpPr>
                <a:spLocks noChangeArrowheads="1"/>
              </p:cNvSpPr>
              <p:nvPr/>
            </p:nvSpPr>
            <p:spPr bwMode="auto">
              <a:xfrm>
                <a:off x="3830" y="169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3" name="Oval 28"/>
              <p:cNvSpPr>
                <a:spLocks noChangeArrowheads="1"/>
              </p:cNvSpPr>
              <p:nvPr/>
            </p:nvSpPr>
            <p:spPr bwMode="auto">
              <a:xfrm>
                <a:off x="4128" y="1589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4" name="Oval 29"/>
              <p:cNvSpPr>
                <a:spLocks noChangeArrowheads="1"/>
              </p:cNvSpPr>
              <p:nvPr/>
            </p:nvSpPr>
            <p:spPr bwMode="auto">
              <a:xfrm>
                <a:off x="2414" y="2193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5" name="Oval 30"/>
              <p:cNvSpPr>
                <a:spLocks noChangeArrowheads="1"/>
              </p:cNvSpPr>
              <p:nvPr/>
            </p:nvSpPr>
            <p:spPr bwMode="auto">
              <a:xfrm>
                <a:off x="2108" y="2305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6" name="Oval 31"/>
              <p:cNvSpPr>
                <a:spLocks noChangeArrowheads="1"/>
              </p:cNvSpPr>
              <p:nvPr/>
            </p:nvSpPr>
            <p:spPr bwMode="auto">
              <a:xfrm>
                <a:off x="1832" y="2393"/>
                <a:ext cx="66" cy="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22597" name="Freeform 32"/>
              <p:cNvSpPr>
                <a:spLocks/>
              </p:cNvSpPr>
              <p:nvPr/>
            </p:nvSpPr>
            <p:spPr bwMode="auto">
              <a:xfrm>
                <a:off x="1362" y="2581"/>
                <a:ext cx="60" cy="60"/>
              </a:xfrm>
              <a:custGeom>
                <a:avLst/>
                <a:gdLst>
                  <a:gd name="T0" fmla="*/ 1772 w 36"/>
                  <a:gd name="T1" fmla="*/ 0 h 36"/>
                  <a:gd name="T2" fmla="*/ 3575 w 36"/>
                  <a:gd name="T3" fmla="*/ 1772 h 36"/>
                  <a:gd name="T4" fmla="*/ 1772 w 36"/>
                  <a:gd name="T5" fmla="*/ 3575 h 36"/>
                  <a:gd name="T6" fmla="*/ 0 w 36"/>
                  <a:gd name="T7" fmla="*/ 1772 h 36"/>
                  <a:gd name="T8" fmla="*/ 1772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2534" name="Group 33"/>
            <p:cNvGrpSpPr>
              <a:grpSpLocks/>
            </p:cNvGrpSpPr>
            <p:nvPr/>
          </p:nvGrpSpPr>
          <p:grpSpPr bwMode="auto">
            <a:xfrm>
              <a:off x="4340" y="1473"/>
              <a:ext cx="1287" cy="710"/>
              <a:chOff x="4340" y="1473"/>
              <a:chExt cx="1287" cy="710"/>
            </a:xfrm>
          </p:grpSpPr>
          <p:sp>
            <p:nvSpPr>
              <p:cNvPr id="22564" name="Rectangle 34"/>
              <p:cNvSpPr>
                <a:spLocks noChangeArrowheads="1"/>
              </p:cNvSpPr>
              <p:nvPr/>
            </p:nvSpPr>
            <p:spPr bwMode="auto">
              <a:xfrm>
                <a:off x="4411" y="1473"/>
                <a:ext cx="3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ES" sz="2000" b="1">
                    <a:solidFill>
                      <a:srgbClr val="000066"/>
                    </a:solidFill>
                    <a:latin typeface="AvantGarde Bk BT" charset="0"/>
                  </a:rPr>
                  <a:t>2000</a:t>
                </a:r>
              </a:p>
            </p:txBody>
          </p:sp>
          <p:sp>
            <p:nvSpPr>
              <p:cNvPr id="22565" name="Rectangle 35"/>
              <p:cNvSpPr>
                <a:spLocks noChangeArrowheads="1"/>
              </p:cNvSpPr>
              <p:nvPr/>
            </p:nvSpPr>
            <p:spPr bwMode="auto">
              <a:xfrm>
                <a:off x="4411" y="1738"/>
                <a:ext cx="3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ES" sz="2000" b="1">
                    <a:solidFill>
                      <a:srgbClr val="000066"/>
                    </a:solidFill>
                    <a:latin typeface="AvantGarde Bk BT" charset="0"/>
                  </a:rPr>
                  <a:t>2050</a:t>
                </a:r>
              </a:p>
            </p:txBody>
          </p:sp>
          <p:sp>
            <p:nvSpPr>
              <p:cNvPr id="22566" name="Rectangle 36"/>
              <p:cNvSpPr>
                <a:spLocks noChangeArrowheads="1"/>
              </p:cNvSpPr>
              <p:nvPr/>
            </p:nvSpPr>
            <p:spPr bwMode="auto">
              <a:xfrm>
                <a:off x="4943" y="1473"/>
                <a:ext cx="5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54,996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2567" name="Text Box 37"/>
              <p:cNvSpPr txBox="1">
                <a:spLocks noChangeArrowheads="1"/>
              </p:cNvSpPr>
              <p:nvPr/>
            </p:nvSpPr>
            <p:spPr bwMode="auto">
              <a:xfrm>
                <a:off x="4799" y="1474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9pPr>
              </a:lstStyle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=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2568" name="Rectangle 38"/>
              <p:cNvSpPr>
                <a:spLocks noChangeArrowheads="1"/>
              </p:cNvSpPr>
              <p:nvPr/>
            </p:nvSpPr>
            <p:spPr bwMode="auto">
              <a:xfrm>
                <a:off x="4943" y="1734"/>
                <a:ext cx="60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121,048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2569" name="Text Box 39"/>
              <p:cNvSpPr txBox="1">
                <a:spLocks noChangeArrowheads="1"/>
              </p:cNvSpPr>
              <p:nvPr/>
            </p:nvSpPr>
            <p:spPr bwMode="auto">
              <a:xfrm>
                <a:off x="4799" y="1735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Baskerville Old Face" charset="0"/>
                    <a:ea typeface="MS PGothic" charset="0"/>
                    <a:cs typeface="MS PGothic" charset="0"/>
                  </a:defRPr>
                </a:lvl9pPr>
              </a:lstStyle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=</a:t>
                </a:r>
                <a:endParaRPr lang="es-ES" sz="20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  <p:sp>
            <p:nvSpPr>
              <p:cNvPr id="22570" name="Rectangle 40"/>
              <p:cNvSpPr>
                <a:spLocks noChangeArrowheads="1"/>
              </p:cNvSpPr>
              <p:nvPr/>
            </p:nvSpPr>
            <p:spPr bwMode="auto">
              <a:xfrm>
                <a:off x="4340" y="1991"/>
                <a:ext cx="12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 eaLnBrk="1" hangingPunct="1"/>
                <a:r>
                  <a:rPr lang="es-MX" sz="2000" b="1">
                    <a:solidFill>
                      <a:srgbClr val="000066"/>
                    </a:solidFill>
                    <a:latin typeface="AvantGarde Bk BT" charset="0"/>
                  </a:rPr>
                  <a:t>2.2</a:t>
                </a:r>
                <a:r>
                  <a:rPr lang="es-MX" sz="1600" b="1">
                    <a:solidFill>
                      <a:srgbClr val="000066"/>
                    </a:solidFill>
                    <a:latin typeface="AvantGarde Bk BT" charset="0"/>
                  </a:rPr>
                  <a:t> veces más casos</a:t>
                </a:r>
                <a:endParaRPr lang="es-ES" sz="1600" b="1">
                  <a:solidFill>
                    <a:srgbClr val="000066"/>
                  </a:solidFill>
                  <a:latin typeface="AvantGarde Bk BT" charset="0"/>
                </a:endParaRPr>
              </a:p>
            </p:txBody>
          </p:sp>
        </p:grpSp>
        <p:sp>
          <p:nvSpPr>
            <p:cNvPr id="22535" name="Rectangle 41"/>
            <p:cNvSpPr>
              <a:spLocks noChangeArrowheads="1"/>
            </p:cNvSpPr>
            <p:nvPr/>
          </p:nvSpPr>
          <p:spPr bwMode="auto">
            <a:xfrm>
              <a:off x="0" y="4102"/>
              <a:ext cx="39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s-MX" sz="1200" b="1">
                  <a:solidFill>
                    <a:srgbClr val="000066"/>
                  </a:solidFill>
                  <a:latin typeface="Arial Unicode MS" charset="0"/>
                </a:rPr>
                <a:t>Fuente: II Informe de Gobierno 2002. Estimaciones Coordinación de Asesores de la SIC. </a:t>
              </a:r>
              <a:endParaRPr lang="es-ES" sz="1200" b="1">
                <a:solidFill>
                  <a:srgbClr val="000066"/>
                </a:solidFill>
                <a:latin typeface="Arial Unicode MS" charset="0"/>
              </a:endParaRPr>
            </a:p>
          </p:txBody>
        </p:sp>
        <p:sp>
          <p:nvSpPr>
            <p:cNvPr id="22536" name="Rectangle 42"/>
            <p:cNvSpPr>
              <a:spLocks noChangeArrowheads="1"/>
            </p:cNvSpPr>
            <p:nvPr/>
          </p:nvSpPr>
          <p:spPr bwMode="auto">
            <a:xfrm>
              <a:off x="195" y="1014"/>
              <a:ext cx="5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s-MX" sz="2000" b="1">
                  <a:solidFill>
                    <a:srgbClr val="000066"/>
                  </a:solidFill>
                  <a:latin typeface="Arial Unicode MS" charset="0"/>
                </a:rPr>
                <a:t>casos</a:t>
              </a:r>
              <a:endParaRPr lang="es-ES" sz="2000" b="1">
                <a:solidFill>
                  <a:srgbClr val="000066"/>
                </a:solidFill>
                <a:latin typeface="Arial Unicode MS" charset="0"/>
              </a:endParaRPr>
            </a:p>
          </p:txBody>
        </p:sp>
        <p:sp>
          <p:nvSpPr>
            <p:cNvPr id="22537" name="Line 43"/>
            <p:cNvSpPr>
              <a:spLocks noChangeShapeType="1"/>
            </p:cNvSpPr>
            <p:nvPr/>
          </p:nvSpPr>
          <p:spPr bwMode="auto">
            <a:xfrm>
              <a:off x="714" y="3153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38" name="Line 44"/>
            <p:cNvSpPr>
              <a:spLocks noChangeShapeType="1"/>
            </p:cNvSpPr>
            <p:nvPr/>
          </p:nvSpPr>
          <p:spPr bwMode="auto">
            <a:xfrm>
              <a:off x="714" y="2846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39" name="Line 45"/>
            <p:cNvSpPr>
              <a:spLocks noChangeShapeType="1"/>
            </p:cNvSpPr>
            <p:nvPr/>
          </p:nvSpPr>
          <p:spPr bwMode="auto">
            <a:xfrm>
              <a:off x="714" y="2539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0" name="Line 46"/>
            <p:cNvSpPr>
              <a:spLocks noChangeShapeType="1"/>
            </p:cNvSpPr>
            <p:nvPr/>
          </p:nvSpPr>
          <p:spPr bwMode="auto">
            <a:xfrm>
              <a:off x="714" y="2238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1" name="Line 47"/>
            <p:cNvSpPr>
              <a:spLocks noChangeShapeType="1"/>
            </p:cNvSpPr>
            <p:nvPr/>
          </p:nvSpPr>
          <p:spPr bwMode="auto">
            <a:xfrm>
              <a:off x="714" y="1932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2" name="Line 48"/>
            <p:cNvSpPr>
              <a:spLocks noChangeShapeType="1"/>
            </p:cNvSpPr>
            <p:nvPr/>
          </p:nvSpPr>
          <p:spPr bwMode="auto">
            <a:xfrm>
              <a:off x="714" y="1625"/>
              <a:ext cx="3457" cy="1"/>
            </a:xfrm>
            <a:prstGeom prst="line">
              <a:avLst/>
            </a:prstGeom>
            <a:noFill/>
            <a:ln w="0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43" name="Rectangle 49"/>
            <p:cNvSpPr>
              <a:spLocks noChangeArrowheads="1"/>
            </p:cNvSpPr>
            <p:nvPr/>
          </p:nvSpPr>
          <p:spPr bwMode="auto">
            <a:xfrm>
              <a:off x="567" y="3393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</a:t>
              </a:r>
            </a:p>
          </p:txBody>
        </p:sp>
        <p:sp>
          <p:nvSpPr>
            <p:cNvPr id="22544" name="Rectangle 50"/>
            <p:cNvSpPr>
              <a:spLocks noChangeArrowheads="1"/>
            </p:cNvSpPr>
            <p:nvPr/>
          </p:nvSpPr>
          <p:spPr bwMode="auto">
            <a:xfrm>
              <a:off x="343" y="3086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20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45" name="Rectangle 51"/>
            <p:cNvSpPr>
              <a:spLocks noChangeArrowheads="1"/>
            </p:cNvSpPr>
            <p:nvPr/>
          </p:nvSpPr>
          <p:spPr bwMode="auto">
            <a:xfrm>
              <a:off x="343" y="2780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40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46" name="Rectangle 52"/>
            <p:cNvSpPr>
              <a:spLocks noChangeArrowheads="1"/>
            </p:cNvSpPr>
            <p:nvPr/>
          </p:nvSpPr>
          <p:spPr bwMode="auto">
            <a:xfrm>
              <a:off x="343" y="2473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60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47" name="Rectangle 53"/>
            <p:cNvSpPr>
              <a:spLocks noChangeArrowheads="1"/>
            </p:cNvSpPr>
            <p:nvPr/>
          </p:nvSpPr>
          <p:spPr bwMode="auto">
            <a:xfrm>
              <a:off x="343" y="2172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80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48" name="Rectangle 54"/>
            <p:cNvSpPr>
              <a:spLocks noChangeArrowheads="1"/>
            </p:cNvSpPr>
            <p:nvPr/>
          </p:nvSpPr>
          <p:spPr bwMode="auto">
            <a:xfrm>
              <a:off x="286" y="1866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100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49" name="Rectangle 55"/>
            <p:cNvSpPr>
              <a:spLocks noChangeArrowheads="1"/>
            </p:cNvSpPr>
            <p:nvPr/>
          </p:nvSpPr>
          <p:spPr bwMode="auto">
            <a:xfrm>
              <a:off x="286" y="1559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120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50" name="Rectangle 56"/>
            <p:cNvSpPr>
              <a:spLocks noChangeArrowheads="1"/>
            </p:cNvSpPr>
            <p:nvPr/>
          </p:nvSpPr>
          <p:spPr bwMode="auto">
            <a:xfrm>
              <a:off x="286" y="1252"/>
              <a:ext cx="34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140</a:t>
              </a:r>
              <a:r>
                <a:rPr lang="es-MX" sz="1200" b="1">
                  <a:solidFill>
                    <a:srgbClr val="000066"/>
                  </a:solidFill>
                  <a:latin typeface="AvantGarde Bk BT" charset="0"/>
                </a:rPr>
                <a:t>,</a:t>
              </a:r>
              <a:r>
                <a:rPr lang="es-ES" sz="1200" b="1">
                  <a:solidFill>
                    <a:srgbClr val="000066"/>
                  </a:solidFill>
                  <a:latin typeface="AvantGarde Bk BT" charset="0"/>
                </a:rPr>
                <a:t>000</a:t>
              </a:r>
            </a:p>
          </p:txBody>
        </p:sp>
        <p:sp>
          <p:nvSpPr>
            <p:cNvPr id="22551" name="Rectangle 57"/>
            <p:cNvSpPr>
              <a:spLocks noChangeArrowheads="1"/>
            </p:cNvSpPr>
            <p:nvPr/>
          </p:nvSpPr>
          <p:spPr bwMode="auto">
            <a:xfrm>
              <a:off x="564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1990</a:t>
              </a:r>
            </a:p>
          </p:txBody>
        </p:sp>
        <p:sp>
          <p:nvSpPr>
            <p:cNvPr id="22552" name="Rectangle 58"/>
            <p:cNvSpPr>
              <a:spLocks noChangeArrowheads="1"/>
            </p:cNvSpPr>
            <p:nvPr/>
          </p:nvSpPr>
          <p:spPr bwMode="auto">
            <a:xfrm>
              <a:off x="1140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2000</a:t>
              </a:r>
            </a:p>
          </p:txBody>
        </p:sp>
        <p:sp>
          <p:nvSpPr>
            <p:cNvPr id="22553" name="Rectangle 59"/>
            <p:cNvSpPr>
              <a:spLocks noChangeArrowheads="1"/>
            </p:cNvSpPr>
            <p:nvPr/>
          </p:nvSpPr>
          <p:spPr bwMode="auto">
            <a:xfrm>
              <a:off x="1716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2010</a:t>
              </a:r>
            </a:p>
          </p:txBody>
        </p:sp>
        <p:sp>
          <p:nvSpPr>
            <p:cNvPr id="22554" name="Rectangle 60"/>
            <p:cNvSpPr>
              <a:spLocks noChangeArrowheads="1"/>
            </p:cNvSpPr>
            <p:nvPr/>
          </p:nvSpPr>
          <p:spPr bwMode="auto">
            <a:xfrm>
              <a:off x="2292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2020</a:t>
              </a:r>
            </a:p>
          </p:txBody>
        </p:sp>
        <p:sp>
          <p:nvSpPr>
            <p:cNvPr id="22555" name="Rectangle 61"/>
            <p:cNvSpPr>
              <a:spLocks noChangeArrowheads="1"/>
            </p:cNvSpPr>
            <p:nvPr/>
          </p:nvSpPr>
          <p:spPr bwMode="auto">
            <a:xfrm>
              <a:off x="2869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2030</a:t>
              </a:r>
            </a:p>
          </p:txBody>
        </p:sp>
        <p:sp>
          <p:nvSpPr>
            <p:cNvPr id="22556" name="Rectangle 62"/>
            <p:cNvSpPr>
              <a:spLocks noChangeArrowheads="1"/>
            </p:cNvSpPr>
            <p:nvPr/>
          </p:nvSpPr>
          <p:spPr bwMode="auto">
            <a:xfrm>
              <a:off x="3445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2040</a:t>
              </a:r>
            </a:p>
          </p:txBody>
        </p:sp>
        <p:sp>
          <p:nvSpPr>
            <p:cNvPr id="22557" name="Rectangle 63"/>
            <p:cNvSpPr>
              <a:spLocks noChangeArrowheads="1"/>
            </p:cNvSpPr>
            <p:nvPr/>
          </p:nvSpPr>
          <p:spPr bwMode="auto">
            <a:xfrm>
              <a:off x="4021" y="3516"/>
              <a:ext cx="2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/>
              <a:r>
                <a:rPr lang="es-ES" sz="1600" b="1">
                  <a:solidFill>
                    <a:srgbClr val="000066"/>
                  </a:solidFill>
                  <a:latin typeface="AvantGarde Bk BT" charset="0"/>
                </a:rPr>
                <a:t>2050</a:t>
              </a:r>
            </a:p>
          </p:txBody>
        </p:sp>
        <p:sp>
          <p:nvSpPr>
            <p:cNvPr id="22558" name="Line 64"/>
            <p:cNvSpPr>
              <a:spLocks noChangeShapeType="1"/>
            </p:cNvSpPr>
            <p:nvPr/>
          </p:nvSpPr>
          <p:spPr bwMode="auto">
            <a:xfrm flipV="1">
              <a:off x="1287" y="1327"/>
              <a:ext cx="0" cy="213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59" name="Line 65"/>
            <p:cNvSpPr>
              <a:spLocks noChangeShapeType="1"/>
            </p:cNvSpPr>
            <p:nvPr/>
          </p:nvSpPr>
          <p:spPr bwMode="auto">
            <a:xfrm flipV="1">
              <a:off x="1863" y="1327"/>
              <a:ext cx="0" cy="213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60" name="Line 66"/>
            <p:cNvSpPr>
              <a:spLocks noChangeShapeType="1"/>
            </p:cNvSpPr>
            <p:nvPr/>
          </p:nvSpPr>
          <p:spPr bwMode="auto">
            <a:xfrm flipV="1">
              <a:off x="2442" y="1327"/>
              <a:ext cx="0" cy="213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61" name="Line 67"/>
            <p:cNvSpPr>
              <a:spLocks noChangeShapeType="1"/>
            </p:cNvSpPr>
            <p:nvPr/>
          </p:nvSpPr>
          <p:spPr bwMode="auto">
            <a:xfrm flipV="1">
              <a:off x="3016" y="1327"/>
              <a:ext cx="0" cy="213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62" name="Line 68"/>
            <p:cNvSpPr>
              <a:spLocks noChangeShapeType="1"/>
            </p:cNvSpPr>
            <p:nvPr/>
          </p:nvSpPr>
          <p:spPr bwMode="auto">
            <a:xfrm flipV="1">
              <a:off x="3592" y="1327"/>
              <a:ext cx="0" cy="213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563" name="Rectangle 69"/>
            <p:cNvSpPr>
              <a:spLocks noChangeArrowheads="1"/>
            </p:cNvSpPr>
            <p:nvPr/>
          </p:nvSpPr>
          <p:spPr bwMode="auto">
            <a:xfrm>
              <a:off x="714" y="1318"/>
              <a:ext cx="3457" cy="2141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70" name="Picture 3" descr="SALUD_Firma_RGB_Gr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3501"/>
            <a:ext cx="1000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04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5_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5_Opulent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2648</TotalTime>
  <Words>3846</Words>
  <Application>Microsoft Macintosh PowerPoint</Application>
  <PresentationFormat>Presentación en pantalla (4:3)</PresentationFormat>
  <Paragraphs>1066</Paragraphs>
  <Slides>52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5_Opulento</vt:lpstr>
      <vt:lpstr>Flujo</vt:lpstr>
      <vt:lpstr>Tema de Office</vt:lpstr>
      <vt:lpstr>Gráfico</vt:lpstr>
      <vt:lpstr>Hoja de cálculo</vt:lpstr>
      <vt:lpstr> </vt:lpstr>
      <vt:lpstr>MARCO GENERAL </vt:lpstr>
      <vt:lpstr>Presentación de PowerPoint</vt:lpstr>
      <vt:lpstr>Crecimiento  Explosivo de Escuelas de Medicina en  América Latina</vt:lpstr>
      <vt:lpstr>Transición demográfica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Proyecciones de las Jubilaciones de los Médicos Especialistas en el Sector Público 2012-2016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DETERMINANTES DE PROPUESTA 1 PRIORIDAD NACIONAL</vt:lpstr>
      <vt:lpstr>2</vt:lpstr>
      <vt:lpstr>Presentación de PowerPoint</vt:lpstr>
      <vt:lpstr>Propuesta de Financiamiento condiciones generales </vt:lpstr>
      <vt:lpstr>Presentación de PowerPoint</vt:lpstr>
      <vt:lpstr>Presentación de PowerPoint</vt:lpstr>
      <vt:lpstr>DEFINICION DE PLAN NACIONAL DE SALUD  ATENCION UNIVERSAL EN SALUD </vt:lpstr>
      <vt:lpstr>RECOMENDACIONES DE LA OCDE 2016 PARA EL SISTEMA DE SALUD EN MEXICO</vt:lpstr>
      <vt:lpstr>RECOMENDACIONES OCDE 2016 “SISTEMA DE SALUD DE MEXICO </vt:lpstr>
      <vt:lpstr>RECOMENDACIONES OCDE 2016 “SISTEMA DE SALUD DE MEXICO </vt:lpstr>
      <vt:lpstr> RECOMENDACIONES DE LA OCDE ANALISIS DE LA SITUACION  DE SALUD EN EL PAIS  2016</vt:lpstr>
      <vt:lpstr>Presentación de PowerPoint</vt:lpstr>
      <vt:lpstr> </vt:lpstr>
    </vt:vector>
  </TitlesOfParts>
  <Company>CUCS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"Características de la actividad tutorial en la División de Disciplinas Básicas para la Salud, del Centro Unievrsitario de Ciencias de la Salud"</dc:title>
  <dc:creator>DISCIPLINAS BASICAS</dc:creator>
  <cp:lastModifiedBy>Victor Manuel Lara Velez</cp:lastModifiedBy>
  <cp:revision>228</cp:revision>
  <dcterms:created xsi:type="dcterms:W3CDTF">2011-06-20T18:16:52Z</dcterms:created>
  <dcterms:modified xsi:type="dcterms:W3CDTF">2016-06-17T04:30:33Z</dcterms:modified>
</cp:coreProperties>
</file>