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96" r:id="rId3"/>
    <p:sldId id="258" r:id="rId4"/>
    <p:sldId id="285" r:id="rId5"/>
    <p:sldId id="260" r:id="rId6"/>
    <p:sldId id="273" r:id="rId7"/>
    <p:sldId id="274" r:id="rId8"/>
    <p:sldId id="299" r:id="rId9"/>
    <p:sldId id="263" r:id="rId10"/>
    <p:sldId id="276" r:id="rId11"/>
    <p:sldId id="264" r:id="rId12"/>
    <p:sldId id="277" r:id="rId13"/>
    <p:sldId id="266" r:id="rId14"/>
    <p:sldId id="290" r:id="rId15"/>
    <p:sldId id="286" r:id="rId16"/>
    <p:sldId id="287" r:id="rId17"/>
    <p:sldId id="261" r:id="rId18"/>
    <p:sldId id="295" r:id="rId19"/>
    <p:sldId id="294" r:id="rId20"/>
    <p:sldId id="272" r:id="rId21"/>
    <p:sldId id="282" r:id="rId22"/>
    <p:sldId id="291" r:id="rId23"/>
    <p:sldId id="292" r:id="rId24"/>
    <p:sldId id="279" r:id="rId25"/>
    <p:sldId id="283" r:id="rId26"/>
    <p:sldId id="284" r:id="rId27"/>
    <p:sldId id="298" r:id="rId28"/>
    <p:sldId id="301" r:id="rId29"/>
    <p:sldId id="289" r:id="rId30"/>
    <p:sldId id="293" r:id="rId3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4551" autoAdjust="0"/>
    <p:restoredTop sz="86378" autoAdjust="0"/>
  </p:normalViewPr>
  <p:slideViewPr>
    <p:cSldViewPr snapToGrid="0" snapToObjects="1">
      <p:cViewPr>
        <p:scale>
          <a:sx n="76" d="100"/>
          <a:sy n="76" d="100"/>
        </p:scale>
        <p:origin x="-3368" y="-464"/>
      </p:cViewPr>
      <p:guideLst>
        <p:guide orient="horz" pos="2160"/>
        <p:guide pos="2880"/>
      </p:guideLst>
    </p:cSldViewPr>
  </p:slideViewPr>
  <p:outlineViewPr>
    <p:cViewPr>
      <p:scale>
        <a:sx n="33" d="100"/>
        <a:sy n="33" d="100"/>
      </p:scale>
      <p:origin x="440" y="1849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2EFADC-826A-6941-B305-63FC07472437}" type="datetimeFigureOut">
              <a:rPr lang="es-ES" smtClean="0"/>
              <a:t>17/06/16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5F4BE4-3F4F-464E-9539-CEAEF0B7C5CC}" type="slidenum">
              <a:rPr lang="es-ES" smtClean="0"/>
              <a:t>‹Nr.›</a:t>
            </a:fld>
            <a:endParaRPr lang="es-ES"/>
          </a:p>
        </p:txBody>
      </p:sp>
    </p:spTree>
    <p:extLst>
      <p:ext uri="{BB962C8B-B14F-4D97-AF65-F5344CB8AC3E}">
        <p14:creationId xmlns:p14="http://schemas.microsoft.com/office/powerpoint/2010/main" val="41730540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8F5F4BE4-3F4F-464E-9539-CEAEF0B7C5CC}" type="slidenum">
              <a:rPr lang="es-ES" smtClean="0"/>
              <a:t>24</a:t>
            </a:fld>
            <a:endParaRPr lang="es-ES"/>
          </a:p>
        </p:txBody>
      </p:sp>
    </p:spTree>
    <p:extLst>
      <p:ext uri="{BB962C8B-B14F-4D97-AF65-F5344CB8AC3E}">
        <p14:creationId xmlns:p14="http://schemas.microsoft.com/office/powerpoint/2010/main" val="174115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sz="2600">
                <a:solidFill>
                  <a:srgbClr val="000000"/>
                </a:solidFill>
                <a:latin typeface="Lucida Grande" charset="0"/>
                <a:ea typeface="ＭＳ Ｐゴシック" charset="0"/>
                <a:cs typeface="Arial" charset="0"/>
              </a:defRPr>
            </a:lvl1pPr>
            <a:lvl2pPr marL="685520" indent="-263662" eaLnBrk="0" hangingPunct="0">
              <a:defRPr sz="2600">
                <a:solidFill>
                  <a:srgbClr val="000000"/>
                </a:solidFill>
                <a:latin typeface="Lucida Grande" charset="0"/>
                <a:ea typeface="Arial" charset="0"/>
                <a:cs typeface="Arial" charset="0"/>
              </a:defRPr>
            </a:lvl2pPr>
            <a:lvl3pPr marL="1054646" indent="-210929" eaLnBrk="0" hangingPunct="0">
              <a:defRPr sz="2600">
                <a:solidFill>
                  <a:srgbClr val="000000"/>
                </a:solidFill>
                <a:latin typeface="Lucida Grande" charset="0"/>
                <a:ea typeface="Arial" charset="0"/>
                <a:cs typeface="Arial" charset="0"/>
              </a:defRPr>
            </a:lvl3pPr>
            <a:lvl4pPr marL="1476505" indent="-210929" eaLnBrk="0" hangingPunct="0">
              <a:defRPr sz="2600">
                <a:solidFill>
                  <a:srgbClr val="000000"/>
                </a:solidFill>
                <a:latin typeface="Lucida Grande" charset="0"/>
                <a:ea typeface="Arial" charset="0"/>
                <a:cs typeface="Arial" charset="0"/>
              </a:defRPr>
            </a:lvl4pPr>
            <a:lvl5pPr marL="1898363" indent="-210929" eaLnBrk="0" hangingPunct="0">
              <a:defRPr sz="2600">
                <a:solidFill>
                  <a:srgbClr val="000000"/>
                </a:solidFill>
                <a:latin typeface="Lucida Grande" charset="0"/>
                <a:ea typeface="Arial" charset="0"/>
                <a:cs typeface="Arial" charset="0"/>
              </a:defRPr>
            </a:lvl5pPr>
            <a:lvl6pPr marL="2320221" indent="-210929" eaLnBrk="0" fontAlgn="base" hangingPunct="0">
              <a:spcBef>
                <a:spcPct val="0"/>
              </a:spcBef>
              <a:spcAft>
                <a:spcPct val="0"/>
              </a:spcAft>
              <a:defRPr sz="2600">
                <a:solidFill>
                  <a:srgbClr val="000000"/>
                </a:solidFill>
                <a:latin typeface="Lucida Grande" charset="0"/>
                <a:ea typeface="Arial" charset="0"/>
                <a:cs typeface="Arial" charset="0"/>
              </a:defRPr>
            </a:lvl6pPr>
            <a:lvl7pPr marL="2742080" indent="-210929" eaLnBrk="0" fontAlgn="base" hangingPunct="0">
              <a:spcBef>
                <a:spcPct val="0"/>
              </a:spcBef>
              <a:spcAft>
                <a:spcPct val="0"/>
              </a:spcAft>
              <a:defRPr sz="2600">
                <a:solidFill>
                  <a:srgbClr val="000000"/>
                </a:solidFill>
                <a:latin typeface="Lucida Grande" charset="0"/>
                <a:ea typeface="Arial" charset="0"/>
                <a:cs typeface="Arial" charset="0"/>
              </a:defRPr>
            </a:lvl7pPr>
            <a:lvl8pPr marL="3163938" indent="-210929" eaLnBrk="0" fontAlgn="base" hangingPunct="0">
              <a:spcBef>
                <a:spcPct val="0"/>
              </a:spcBef>
              <a:spcAft>
                <a:spcPct val="0"/>
              </a:spcAft>
              <a:defRPr sz="2600">
                <a:solidFill>
                  <a:srgbClr val="000000"/>
                </a:solidFill>
                <a:latin typeface="Lucida Grande" charset="0"/>
                <a:ea typeface="Arial" charset="0"/>
                <a:cs typeface="Arial" charset="0"/>
              </a:defRPr>
            </a:lvl8pPr>
            <a:lvl9pPr marL="3585797" indent="-210929" eaLnBrk="0" fontAlgn="base" hangingPunct="0">
              <a:spcBef>
                <a:spcPct val="0"/>
              </a:spcBef>
              <a:spcAft>
                <a:spcPct val="0"/>
              </a:spcAft>
              <a:defRPr sz="2600">
                <a:solidFill>
                  <a:srgbClr val="000000"/>
                </a:solidFill>
                <a:latin typeface="Lucida Grande" charset="0"/>
                <a:ea typeface="Arial" charset="0"/>
                <a:cs typeface="Arial" charset="0"/>
              </a:defRPr>
            </a:lvl9pPr>
          </a:lstStyle>
          <a:p>
            <a:fld id="{FE08BABC-B6AA-9A43-A294-E6016923812D}" type="slidenum">
              <a:rPr lang="fr-FR" sz="1200">
                <a:solidFill>
                  <a:schemeClr val="tx1"/>
                </a:solidFill>
                <a:latin typeface="Times New Roman" charset="0"/>
              </a:rPr>
              <a:pPr/>
              <a:t>27</a:t>
            </a:fld>
            <a:endParaRPr lang="fr-FR" sz="1200">
              <a:solidFill>
                <a:schemeClr val="tx1"/>
              </a:solidFill>
              <a:latin typeface="Times New Roman" charset="0"/>
            </a:endParaRPr>
          </a:p>
        </p:txBody>
      </p:sp>
      <p:sp>
        <p:nvSpPr>
          <p:cNvPr id="362499"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362500"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s-ES_tradnl">
              <a:latin typeface="Times New Roman"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txBox="1">
            <a:spLocks noGrp="1" noChangeArrowheads="1"/>
          </p:cNvSpPr>
          <p:nvPr/>
        </p:nvSpPr>
        <p:spPr bwMode="auto">
          <a:xfrm>
            <a:off x="3884076" y="8685335"/>
            <a:ext cx="297228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700" b="1">
                <a:solidFill>
                  <a:schemeClr val="accent2"/>
                </a:solidFill>
                <a:latin typeface="Verdana" charset="0"/>
                <a:ea typeface="ＭＳ Ｐゴシック" charset="0"/>
                <a:cs typeface="ＭＳ Ｐゴシック" charset="0"/>
              </a:defRPr>
            </a:lvl1pPr>
            <a:lvl2pPr marL="742950" indent="-285750" eaLnBrk="0" hangingPunct="0">
              <a:defRPr sz="2700" b="1">
                <a:solidFill>
                  <a:schemeClr val="accent2"/>
                </a:solidFill>
                <a:latin typeface="Verdana" charset="0"/>
                <a:ea typeface="ＭＳ Ｐゴシック" charset="0"/>
              </a:defRPr>
            </a:lvl2pPr>
            <a:lvl3pPr marL="1143000" indent="-228600" eaLnBrk="0" hangingPunct="0">
              <a:defRPr sz="2700" b="1">
                <a:solidFill>
                  <a:schemeClr val="accent2"/>
                </a:solidFill>
                <a:latin typeface="Verdana" charset="0"/>
                <a:ea typeface="ＭＳ Ｐゴシック" charset="0"/>
              </a:defRPr>
            </a:lvl3pPr>
            <a:lvl4pPr marL="1600200" indent="-228600" eaLnBrk="0" hangingPunct="0">
              <a:defRPr sz="2700" b="1">
                <a:solidFill>
                  <a:schemeClr val="accent2"/>
                </a:solidFill>
                <a:latin typeface="Verdana" charset="0"/>
                <a:ea typeface="ＭＳ Ｐゴシック" charset="0"/>
              </a:defRPr>
            </a:lvl4pPr>
            <a:lvl5pPr marL="2057400" indent="-228600" eaLnBrk="0" hangingPunct="0">
              <a:defRPr sz="2700" b="1">
                <a:solidFill>
                  <a:schemeClr val="accent2"/>
                </a:solidFill>
                <a:latin typeface="Verdana" charset="0"/>
                <a:ea typeface="ＭＳ Ｐゴシック" charset="0"/>
              </a:defRPr>
            </a:lvl5pPr>
            <a:lvl6pPr marL="2514600" indent="-228600" eaLnBrk="0" fontAlgn="base" hangingPunct="0">
              <a:spcBef>
                <a:spcPct val="50000"/>
              </a:spcBef>
              <a:spcAft>
                <a:spcPct val="0"/>
              </a:spcAft>
              <a:defRPr sz="2700" b="1">
                <a:solidFill>
                  <a:schemeClr val="accent2"/>
                </a:solidFill>
                <a:latin typeface="Verdana" charset="0"/>
                <a:ea typeface="ＭＳ Ｐゴシック" charset="0"/>
              </a:defRPr>
            </a:lvl6pPr>
            <a:lvl7pPr marL="2971800" indent="-228600" eaLnBrk="0" fontAlgn="base" hangingPunct="0">
              <a:spcBef>
                <a:spcPct val="50000"/>
              </a:spcBef>
              <a:spcAft>
                <a:spcPct val="0"/>
              </a:spcAft>
              <a:defRPr sz="2700" b="1">
                <a:solidFill>
                  <a:schemeClr val="accent2"/>
                </a:solidFill>
                <a:latin typeface="Verdana" charset="0"/>
                <a:ea typeface="ＭＳ Ｐゴシック" charset="0"/>
              </a:defRPr>
            </a:lvl7pPr>
            <a:lvl8pPr marL="3429000" indent="-228600" eaLnBrk="0" fontAlgn="base" hangingPunct="0">
              <a:spcBef>
                <a:spcPct val="50000"/>
              </a:spcBef>
              <a:spcAft>
                <a:spcPct val="0"/>
              </a:spcAft>
              <a:defRPr sz="2700" b="1">
                <a:solidFill>
                  <a:schemeClr val="accent2"/>
                </a:solidFill>
                <a:latin typeface="Verdana" charset="0"/>
                <a:ea typeface="ＭＳ Ｐゴシック" charset="0"/>
              </a:defRPr>
            </a:lvl8pPr>
            <a:lvl9pPr marL="3886200" indent="-228600" eaLnBrk="0" fontAlgn="base" hangingPunct="0">
              <a:spcBef>
                <a:spcPct val="50000"/>
              </a:spcBef>
              <a:spcAft>
                <a:spcPct val="0"/>
              </a:spcAft>
              <a:defRPr sz="2700" b="1">
                <a:solidFill>
                  <a:schemeClr val="accent2"/>
                </a:solidFill>
                <a:latin typeface="Verdana" charset="0"/>
                <a:ea typeface="ＭＳ Ｐゴシック" charset="0"/>
              </a:defRPr>
            </a:lvl9pPr>
          </a:lstStyle>
          <a:p>
            <a:pPr algn="r" eaLnBrk="1" hangingPunct="1">
              <a:spcBef>
                <a:spcPct val="0"/>
              </a:spcBef>
            </a:pPr>
            <a:fld id="{2F8A549B-28E4-7F46-8FCF-B4A3E5C72453}" type="slidenum">
              <a:rPr lang="es-ES" sz="1200">
                <a:solidFill>
                  <a:schemeClr val="tx1"/>
                </a:solidFill>
                <a:latin typeface="Arial" charset="0"/>
              </a:rPr>
              <a:pPr algn="r" eaLnBrk="1" hangingPunct="1">
                <a:spcBef>
                  <a:spcPct val="0"/>
                </a:spcBef>
              </a:pPr>
              <a:t>30</a:t>
            </a:fld>
            <a:endParaRPr lang="es-ES" sz="1200">
              <a:solidFill>
                <a:schemeClr val="tx1"/>
              </a:solidFill>
              <a:latin typeface="Arial" charset="0"/>
            </a:endParaRPr>
          </a:p>
        </p:txBody>
      </p:sp>
      <p:sp>
        <p:nvSpPr>
          <p:cNvPr id="53250" name="Rectangle 2"/>
          <p:cNvSpPr>
            <a:spLocks noGrp="1" noRot="1" noChangeAspect="1" noChangeArrowheads="1" noTextEdit="1"/>
          </p:cNvSpPr>
          <p:nvPr>
            <p:ph type="sldImg"/>
          </p:nvPr>
        </p:nvSpPr>
        <p:spPr>
          <a:xfrm>
            <a:off x="1143000" y="685800"/>
            <a:ext cx="4575175" cy="3430588"/>
          </a:xfrm>
          <a:ln/>
        </p:spPr>
      </p:sp>
      <p:sp>
        <p:nvSpPr>
          <p:cNvPr id="53251" name="Rectangle 3"/>
          <p:cNvSpPr>
            <a:spLocks noGrp="1" noChangeArrowheads="1"/>
          </p:cNvSpPr>
          <p:nvPr>
            <p:ph type="body" idx="1"/>
          </p:nvPr>
        </p:nvSpPr>
        <p:spPr>
          <a:xfrm>
            <a:off x="686290" y="4340470"/>
            <a:ext cx="5485420" cy="4117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AF5A8482-7FBC-B646-91F3-35F2A1ED621F}" type="datetimeFigureOut">
              <a:rPr lang="es-ES" smtClean="0"/>
              <a:t>17/06/16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375906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F5A8482-7FBC-B646-91F3-35F2A1ED621F}" type="datetimeFigureOut">
              <a:rPr lang="es-ES" smtClean="0"/>
              <a:t>17/06/16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143052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F5A8482-7FBC-B646-91F3-35F2A1ED621F}" type="datetimeFigureOut">
              <a:rPr lang="es-ES" smtClean="0"/>
              <a:t>17/06/16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356692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F5A8482-7FBC-B646-91F3-35F2A1ED621F}" type="datetimeFigureOut">
              <a:rPr lang="es-ES" smtClean="0"/>
              <a:t>17/06/16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2955018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AF5A8482-7FBC-B646-91F3-35F2A1ED621F}" type="datetimeFigureOut">
              <a:rPr lang="es-ES" smtClean="0"/>
              <a:t>17/06/16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383001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F5A8482-7FBC-B646-91F3-35F2A1ED621F}" type="datetimeFigureOut">
              <a:rPr lang="es-ES" smtClean="0"/>
              <a:t>17/06/16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116204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AF5A8482-7FBC-B646-91F3-35F2A1ED621F}" type="datetimeFigureOut">
              <a:rPr lang="es-ES" smtClean="0"/>
              <a:t>17/06/16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73392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AF5A8482-7FBC-B646-91F3-35F2A1ED621F}" type="datetimeFigureOut">
              <a:rPr lang="es-ES" smtClean="0"/>
              <a:t>17/06/16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424060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F5A8482-7FBC-B646-91F3-35F2A1ED621F}" type="datetimeFigureOut">
              <a:rPr lang="es-ES" smtClean="0"/>
              <a:t>17/06/16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235364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F5A8482-7FBC-B646-91F3-35F2A1ED621F}" type="datetimeFigureOut">
              <a:rPr lang="es-ES" smtClean="0"/>
              <a:t>17/06/16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3095522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F5A8482-7FBC-B646-91F3-35F2A1ED621F}" type="datetimeFigureOut">
              <a:rPr lang="es-ES" smtClean="0"/>
              <a:t>17/06/16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EBE7C45-B83C-FA4A-B489-C966BFAC898F}" type="slidenum">
              <a:rPr lang="es-ES" smtClean="0"/>
              <a:t>‹Nr.›</a:t>
            </a:fld>
            <a:endParaRPr lang="es-ES"/>
          </a:p>
        </p:txBody>
      </p:sp>
    </p:spTree>
    <p:extLst>
      <p:ext uri="{BB962C8B-B14F-4D97-AF65-F5344CB8AC3E}">
        <p14:creationId xmlns:p14="http://schemas.microsoft.com/office/powerpoint/2010/main" val="3158909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A8482-7FBC-B646-91F3-35F2A1ED621F}" type="datetimeFigureOut">
              <a:rPr lang="es-ES" smtClean="0"/>
              <a:t>17/06/16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E7C45-B83C-FA4A-B489-C966BFAC898F}" type="slidenum">
              <a:rPr lang="es-ES" smtClean="0"/>
              <a:t>‹Nr.›</a:t>
            </a:fld>
            <a:endParaRPr lang="es-ES"/>
          </a:p>
        </p:txBody>
      </p:sp>
    </p:spTree>
    <p:extLst>
      <p:ext uri="{BB962C8B-B14F-4D97-AF65-F5344CB8AC3E}">
        <p14:creationId xmlns:p14="http://schemas.microsoft.com/office/powerpoint/2010/main" val="1373932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344461"/>
            <a:ext cx="7772400" cy="763304"/>
          </a:xfrm>
        </p:spPr>
        <p:txBody>
          <a:bodyPr>
            <a:normAutofit fontScale="90000"/>
          </a:bodyPr>
          <a:lstStyle/>
          <a:p>
            <a:r>
              <a:rPr lang="en-GB" sz="3600" b="1" dirty="0" smtClean="0">
                <a:solidFill>
                  <a:srgbClr val="0000FF"/>
                </a:solidFill>
                <a:latin typeface="Verdana"/>
                <a:cs typeface="Verdana"/>
              </a:rPr>
              <a:t>Excellence in Medical Education</a:t>
            </a:r>
            <a:br>
              <a:rPr lang="en-GB" sz="3600" b="1" dirty="0" smtClean="0">
                <a:solidFill>
                  <a:srgbClr val="0000FF"/>
                </a:solidFill>
                <a:latin typeface="Verdana"/>
                <a:cs typeface="Verdana"/>
              </a:rPr>
            </a:br>
            <a:endParaRPr lang="en-GB" sz="3600" b="1" dirty="0" smtClean="0">
              <a:solidFill>
                <a:srgbClr val="0000FF"/>
              </a:solidFill>
              <a:latin typeface="Verdana"/>
              <a:cs typeface="Verdana"/>
            </a:endParaRPr>
          </a:p>
        </p:txBody>
      </p:sp>
      <p:sp>
        <p:nvSpPr>
          <p:cNvPr id="3" name="Subtítulo 2"/>
          <p:cNvSpPr>
            <a:spLocks noGrp="1"/>
          </p:cNvSpPr>
          <p:nvPr>
            <p:ph type="subTitle" idx="1"/>
          </p:nvPr>
        </p:nvSpPr>
        <p:spPr/>
        <p:txBody>
          <a:bodyPr>
            <a:normAutofit/>
          </a:bodyPr>
          <a:lstStyle/>
          <a:p>
            <a:r>
              <a:rPr lang="es-ES" sz="2800" b="1" dirty="0" smtClean="0">
                <a:solidFill>
                  <a:srgbClr val="0000FF"/>
                </a:solidFill>
                <a:latin typeface="Verdana"/>
                <a:cs typeface="Verdana"/>
              </a:rPr>
              <a:t>J. Palés</a:t>
            </a:r>
          </a:p>
          <a:p>
            <a:r>
              <a:rPr lang="es-ES" sz="2800" b="1" dirty="0" smtClean="0">
                <a:solidFill>
                  <a:srgbClr val="0000FF"/>
                </a:solidFill>
                <a:latin typeface="Verdana"/>
                <a:cs typeface="Verdana"/>
              </a:rPr>
              <a:t>Facultad de Medicina Universidad de Barcelona</a:t>
            </a:r>
            <a:endParaRPr lang="es-ES" sz="2800" b="1" dirty="0">
              <a:solidFill>
                <a:srgbClr val="0000FF"/>
              </a:solidFill>
              <a:latin typeface="Verdana"/>
              <a:cs typeface="Verdana"/>
            </a:endParaRPr>
          </a:p>
        </p:txBody>
      </p:sp>
      <p:pic>
        <p:nvPicPr>
          <p:cNvPr id="4" name="Imagen 3"/>
          <p:cNvPicPr>
            <a:picLocks noChangeAspect="1"/>
          </p:cNvPicPr>
          <p:nvPr/>
        </p:nvPicPr>
        <p:blipFill>
          <a:blip r:embed="rId2"/>
          <a:stretch>
            <a:fillRect/>
          </a:stretch>
        </p:blipFill>
        <p:spPr>
          <a:xfrm>
            <a:off x="0" y="0"/>
            <a:ext cx="9144000" cy="1723353"/>
          </a:xfrm>
          <a:prstGeom prst="rect">
            <a:avLst/>
          </a:prstGeom>
        </p:spPr>
      </p:pic>
      <p:pic>
        <p:nvPicPr>
          <p:cNvPr id="5" name="Imagen 4"/>
          <p:cNvPicPr>
            <a:picLocks noChangeAspect="1"/>
          </p:cNvPicPr>
          <p:nvPr/>
        </p:nvPicPr>
        <p:blipFill>
          <a:blip r:embed="rId3"/>
          <a:stretch>
            <a:fillRect/>
          </a:stretch>
        </p:blipFill>
        <p:spPr>
          <a:xfrm>
            <a:off x="5711973" y="5771167"/>
            <a:ext cx="3255547" cy="878998"/>
          </a:xfrm>
          <a:prstGeom prst="rect">
            <a:avLst/>
          </a:prstGeom>
        </p:spPr>
      </p:pic>
      <p:pic>
        <p:nvPicPr>
          <p:cNvPr id="6" name="5 Imagen" descr="Logo FEM.JPG"/>
          <p:cNvPicPr>
            <a:picLocks noChangeAspect="1"/>
          </p:cNvPicPr>
          <p:nvPr/>
        </p:nvPicPr>
        <p:blipFill>
          <a:blip r:embed="rId4" cstate="print"/>
          <a:stretch>
            <a:fillRect/>
          </a:stretch>
        </p:blipFill>
        <p:spPr>
          <a:xfrm>
            <a:off x="299907" y="5771167"/>
            <a:ext cx="3801538" cy="720080"/>
          </a:xfrm>
          <a:prstGeom prst="rect">
            <a:avLst/>
          </a:prstGeom>
        </p:spPr>
      </p:pic>
    </p:spTree>
    <p:extLst>
      <p:ext uri="{BB962C8B-B14F-4D97-AF65-F5344CB8AC3E}">
        <p14:creationId xmlns:p14="http://schemas.microsoft.com/office/powerpoint/2010/main" val="31810862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75651" y="571858"/>
            <a:ext cx="8674471" cy="1143000"/>
          </a:xfrm>
        </p:spPr>
        <p:txBody>
          <a:bodyPr>
            <a:noAutofit/>
          </a:bodyPr>
          <a:lstStyle/>
          <a:p>
            <a:endParaRPr lang="es-ES" sz="3200" dirty="0"/>
          </a:p>
        </p:txBody>
      </p:sp>
      <p:sp>
        <p:nvSpPr>
          <p:cNvPr id="6" name="Marcador de contenido 2"/>
          <p:cNvSpPr>
            <a:spLocks noGrp="1"/>
          </p:cNvSpPr>
          <p:nvPr>
            <p:ph idx="1"/>
          </p:nvPr>
        </p:nvSpPr>
        <p:spPr>
          <a:xfrm>
            <a:off x="457200" y="1331262"/>
            <a:ext cx="8229600" cy="4525963"/>
          </a:xfrm>
        </p:spPr>
        <p:txBody>
          <a:bodyPr>
            <a:normAutofit/>
          </a:bodyPr>
          <a:lstStyle/>
          <a:p>
            <a:pPr marL="0" indent="0">
              <a:buNone/>
            </a:pPr>
            <a:endParaRPr lang="en-GB" b="1" dirty="0">
              <a:solidFill>
                <a:srgbClr val="0000FF"/>
              </a:solidFill>
            </a:endParaRPr>
          </a:p>
          <a:p>
            <a:pPr marL="0" indent="0">
              <a:buNone/>
            </a:pPr>
            <a:r>
              <a:rPr lang="en-GB" b="1" dirty="0">
                <a:solidFill>
                  <a:srgbClr val="0000FF"/>
                </a:solidFill>
              </a:rPr>
              <a:t>The question as to whether we want an ‘excellent’ university is not a question –it is a something that is obvious.</a:t>
            </a:r>
          </a:p>
          <a:p>
            <a:pPr marL="0" indent="0">
              <a:buNone/>
            </a:pPr>
            <a:endParaRPr lang="en-GB" b="1" dirty="0">
              <a:solidFill>
                <a:srgbClr val="0000FF"/>
              </a:solidFill>
            </a:endParaRPr>
          </a:p>
          <a:p>
            <a:pPr marL="0" indent="0">
              <a:buNone/>
            </a:pPr>
            <a:r>
              <a:rPr lang="en-GB" b="1" dirty="0">
                <a:solidFill>
                  <a:srgbClr val="0000FF"/>
                </a:solidFill>
              </a:rPr>
              <a:t> A university, if it is a university, has to be or has to tend towards excellence. It </a:t>
            </a:r>
            <a:r>
              <a:rPr lang="en-GB" b="1" dirty="0" smtClean="0">
                <a:solidFill>
                  <a:srgbClr val="0000FF"/>
                </a:solidFill>
              </a:rPr>
              <a:t>should be inherent</a:t>
            </a:r>
            <a:r>
              <a:rPr lang="en-GB" b="1" dirty="0">
                <a:solidFill>
                  <a:srgbClr val="0000FF"/>
                </a:solidFill>
              </a:rPr>
              <a:t>.</a:t>
            </a:r>
          </a:p>
          <a:p>
            <a:pPr marL="0" indent="0">
              <a:buNone/>
            </a:pPr>
            <a:endParaRPr lang="en-GB" b="1" dirty="0">
              <a:solidFill>
                <a:srgbClr val="0000FF"/>
              </a:solidFill>
            </a:endParaRPr>
          </a:p>
          <a:p>
            <a:endParaRPr lang="es-ES" dirty="0"/>
          </a:p>
        </p:txBody>
      </p:sp>
      <p:sp>
        <p:nvSpPr>
          <p:cNvPr id="7" name="Rectángulo 6"/>
          <p:cNvSpPr/>
          <p:nvPr/>
        </p:nvSpPr>
        <p:spPr>
          <a:xfrm>
            <a:off x="5289177" y="806819"/>
            <a:ext cx="3824941" cy="4524316"/>
          </a:xfrm>
          <a:prstGeom prst="rect">
            <a:avLst/>
          </a:prstGeom>
          <a:solidFill>
            <a:srgbClr val="FFFF00"/>
          </a:solidFill>
        </p:spPr>
        <p:txBody>
          <a:bodyPr wrap="square">
            <a:spAutoFit/>
          </a:bodyPr>
          <a:lstStyle/>
          <a:p>
            <a:endParaRPr lang="en-GB" sz="3600" b="1" dirty="0" smtClean="0">
              <a:solidFill>
                <a:srgbClr val="0000FF"/>
              </a:solidFill>
            </a:endParaRPr>
          </a:p>
          <a:p>
            <a:r>
              <a:rPr lang="en-GB" sz="3600" b="1" dirty="0" smtClean="0">
                <a:solidFill>
                  <a:srgbClr val="0000FF"/>
                </a:solidFill>
              </a:rPr>
              <a:t>The </a:t>
            </a:r>
            <a:r>
              <a:rPr lang="en-GB" sz="3600" b="1" dirty="0">
                <a:solidFill>
                  <a:srgbClr val="0000FF"/>
                </a:solidFill>
              </a:rPr>
              <a:t>fallacy lies in the question itself. It is a question that is neither well-posed nor well-meaning.</a:t>
            </a:r>
            <a:br>
              <a:rPr lang="en-GB" sz="3600" b="1" dirty="0">
                <a:solidFill>
                  <a:srgbClr val="0000FF"/>
                </a:solidFill>
              </a:rPr>
            </a:br>
            <a:endParaRPr lang="es-ES" sz="3600" dirty="0"/>
          </a:p>
        </p:txBody>
      </p:sp>
    </p:spTree>
    <p:extLst>
      <p:ext uri="{BB962C8B-B14F-4D97-AF65-F5344CB8AC3E}">
        <p14:creationId xmlns:p14="http://schemas.microsoft.com/office/powerpoint/2010/main" val="2839532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linds(horizontal)">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887414"/>
            <a:ext cx="8229600" cy="5725110"/>
          </a:xfrm>
        </p:spPr>
        <p:txBody>
          <a:bodyPr/>
          <a:lstStyle/>
          <a:p>
            <a:pPr marL="0" indent="0">
              <a:buNone/>
            </a:pPr>
            <a:r>
              <a:rPr lang="en-GB" b="1" dirty="0">
                <a:solidFill>
                  <a:srgbClr val="0000FF"/>
                </a:solidFill>
              </a:rPr>
              <a:t>Correctly formulated, the questions would be others, such as: </a:t>
            </a:r>
          </a:p>
          <a:p>
            <a:pPr marL="0" indent="0">
              <a:buNone/>
            </a:pPr>
            <a:endParaRPr lang="en-GB" b="1" dirty="0" smtClean="0">
              <a:solidFill>
                <a:srgbClr val="0000FF"/>
              </a:solidFill>
            </a:endParaRPr>
          </a:p>
          <a:p>
            <a:pPr marL="0" indent="0">
              <a:buNone/>
            </a:pPr>
            <a:r>
              <a:rPr lang="en-GB" b="1" dirty="0" smtClean="0">
                <a:solidFill>
                  <a:srgbClr val="0000FF"/>
                </a:solidFill>
              </a:rPr>
              <a:t>Is </a:t>
            </a:r>
            <a:r>
              <a:rPr lang="en-GB" b="1" dirty="0">
                <a:solidFill>
                  <a:srgbClr val="0000FF"/>
                </a:solidFill>
              </a:rPr>
              <a:t>our university excellent, or does it strive to be? What must a university do to be excellent?</a:t>
            </a:r>
          </a:p>
          <a:p>
            <a:pPr marL="0" indent="0">
              <a:buNone/>
            </a:pPr>
            <a:endParaRPr lang="en-GB" b="1" dirty="0" smtClean="0">
              <a:solidFill>
                <a:srgbClr val="0000FF"/>
              </a:solidFill>
            </a:endParaRPr>
          </a:p>
          <a:p>
            <a:pPr marL="0" indent="0">
              <a:buNone/>
            </a:pPr>
            <a:r>
              <a:rPr lang="en-GB" b="1" dirty="0" smtClean="0">
                <a:solidFill>
                  <a:srgbClr val="0000FF"/>
                </a:solidFill>
              </a:rPr>
              <a:t>Do </a:t>
            </a:r>
            <a:r>
              <a:rPr lang="en-GB" b="1" dirty="0">
                <a:solidFill>
                  <a:srgbClr val="0000FF"/>
                </a:solidFill>
              </a:rPr>
              <a:t>we do the right things, from within and </a:t>
            </a:r>
            <a:r>
              <a:rPr lang="en-GB" b="1" dirty="0" smtClean="0">
                <a:solidFill>
                  <a:srgbClr val="0000FF"/>
                </a:solidFill>
              </a:rPr>
              <a:t>from outside to have and maintain an excellent university?</a:t>
            </a:r>
            <a:endParaRPr lang="en-GB" b="1" dirty="0">
              <a:solidFill>
                <a:srgbClr val="0000FF"/>
              </a:solidFill>
            </a:endParaRPr>
          </a:p>
          <a:p>
            <a:endParaRPr lang="es-ES" b="1" dirty="0">
              <a:solidFill>
                <a:srgbClr val="0000FF"/>
              </a:solidFill>
            </a:endParaRPr>
          </a:p>
        </p:txBody>
      </p:sp>
    </p:spTree>
    <p:extLst>
      <p:ext uri="{BB962C8B-B14F-4D97-AF65-F5344CB8AC3E}">
        <p14:creationId xmlns:p14="http://schemas.microsoft.com/office/powerpoint/2010/main" val="38363133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90500"/>
            <a:ext cx="9144000" cy="6465094"/>
          </a:xfrm>
          <a:prstGeom prst="rect">
            <a:avLst/>
          </a:prstGeom>
        </p:spPr>
      </p:pic>
      <p:sp>
        <p:nvSpPr>
          <p:cNvPr id="5" name="CuadroTexto 4"/>
          <p:cNvSpPr txBox="1"/>
          <p:nvPr/>
        </p:nvSpPr>
        <p:spPr>
          <a:xfrm>
            <a:off x="1621396" y="2837094"/>
            <a:ext cx="6147795" cy="646331"/>
          </a:xfrm>
          <a:prstGeom prst="rect">
            <a:avLst/>
          </a:prstGeom>
          <a:noFill/>
        </p:spPr>
        <p:txBody>
          <a:bodyPr wrap="square" rtlCol="0">
            <a:spAutoFit/>
          </a:bodyPr>
          <a:lstStyle/>
          <a:p>
            <a:r>
              <a:rPr lang="es-ES" sz="3600" b="1" dirty="0" smtClean="0">
                <a:solidFill>
                  <a:srgbClr val="0000FF"/>
                </a:solidFill>
              </a:rPr>
              <a:t>WHAT HAPPENS IN SPAIN?</a:t>
            </a:r>
            <a:endParaRPr lang="es-ES" sz="3600" b="1" dirty="0">
              <a:solidFill>
                <a:srgbClr val="0000FF"/>
              </a:solidFill>
            </a:endParaRPr>
          </a:p>
        </p:txBody>
      </p:sp>
      <p:sp>
        <p:nvSpPr>
          <p:cNvPr id="6" name="Marcador de contenido 2"/>
          <p:cNvSpPr>
            <a:spLocks noGrp="1"/>
          </p:cNvSpPr>
          <p:nvPr>
            <p:ph idx="1"/>
          </p:nvPr>
        </p:nvSpPr>
        <p:spPr>
          <a:xfrm>
            <a:off x="702236" y="347580"/>
            <a:ext cx="7984564" cy="5778584"/>
          </a:xfrm>
        </p:spPr>
        <p:txBody>
          <a:bodyPr>
            <a:normAutofit fontScale="62500" lnSpcReduction="20000"/>
          </a:bodyPr>
          <a:lstStyle/>
          <a:p>
            <a:r>
              <a:rPr lang="en-GB" sz="3400" dirty="0" smtClean="0"/>
              <a:t>In relation to our socioeconomic surroundings we have </a:t>
            </a:r>
            <a:r>
              <a:rPr lang="en-GB" sz="3400" dirty="0" smtClean="0"/>
              <a:t>in general  an acceptable quality </a:t>
            </a:r>
            <a:r>
              <a:rPr lang="en-GB" sz="3400" dirty="0" smtClean="0"/>
              <a:t>university, with  good human resources; </a:t>
            </a:r>
          </a:p>
          <a:p>
            <a:endParaRPr lang="en-GB" sz="3400" dirty="0" smtClean="0"/>
          </a:p>
          <a:p>
            <a:r>
              <a:rPr lang="en-GB" sz="3400" dirty="0" smtClean="0"/>
              <a:t>the efforts made by the universities and the members of the university community to accomplish their mission of generating and transmitting knowledge go far beyond the level of the resources they have available to them. </a:t>
            </a:r>
          </a:p>
          <a:p>
            <a:pPr marL="0" indent="0">
              <a:buNone/>
            </a:pPr>
            <a:endParaRPr lang="en-GB" sz="3400" dirty="0" smtClean="0"/>
          </a:p>
          <a:p>
            <a:r>
              <a:rPr lang="en-GB" sz="3400" dirty="0"/>
              <a:t>D</a:t>
            </a:r>
            <a:r>
              <a:rPr lang="en-GB" sz="3400" dirty="0" smtClean="0"/>
              <a:t>espite all  these positive points our university is not excellent (</a:t>
            </a:r>
            <a:r>
              <a:rPr lang="en-GB" sz="3400" dirty="0" err="1" smtClean="0"/>
              <a:t>strictu</a:t>
            </a:r>
            <a:r>
              <a:rPr lang="en-GB" sz="3400" dirty="0" smtClean="0"/>
              <a:t> </a:t>
            </a:r>
            <a:r>
              <a:rPr lang="en-GB" sz="3400" dirty="0" err="1"/>
              <a:t>s</a:t>
            </a:r>
            <a:r>
              <a:rPr lang="en-GB" sz="3400" dirty="0" err="1" smtClean="0"/>
              <a:t>ensu</a:t>
            </a:r>
            <a:r>
              <a:rPr lang="en-GB" sz="3400" dirty="0"/>
              <a:t>)</a:t>
            </a:r>
            <a:endParaRPr lang="en-GB" sz="3400" dirty="0" smtClean="0"/>
          </a:p>
          <a:p>
            <a:endParaRPr lang="en-GB" sz="3400" dirty="0" smtClean="0"/>
          </a:p>
          <a:p>
            <a:r>
              <a:rPr lang="en-GB" sz="3400" dirty="0" smtClean="0"/>
              <a:t>Between where we stand and where we want to be there is still quite a gap to cover. And at this point another relevant question pops up: </a:t>
            </a:r>
          </a:p>
          <a:p>
            <a:endParaRPr lang="en-GB" sz="3400" dirty="0" smtClean="0"/>
          </a:p>
          <a:p>
            <a:r>
              <a:rPr lang="en-GB" sz="3400" dirty="0" smtClean="0"/>
              <a:t>How do we cross the gap between the university as it stands today and the one we want for tomorrow? </a:t>
            </a:r>
          </a:p>
          <a:p>
            <a:endParaRPr lang="en-GB" dirty="0" smtClean="0"/>
          </a:p>
        </p:txBody>
      </p:sp>
    </p:spTree>
    <p:extLst>
      <p:ext uri="{BB962C8B-B14F-4D97-AF65-F5344CB8AC3E}">
        <p14:creationId xmlns:p14="http://schemas.microsoft.com/office/powerpoint/2010/main" val="743217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linds(horizont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2675" y="5051718"/>
            <a:ext cx="8780249" cy="1924175"/>
          </a:xfrm>
        </p:spPr>
        <p:txBody>
          <a:bodyPr>
            <a:noAutofit/>
          </a:bodyPr>
          <a:lstStyle/>
          <a:p>
            <a:r>
              <a:rPr lang="en-GB" dirty="0" smtClean="0">
                <a:solidFill>
                  <a:srgbClr val="0000FF"/>
                </a:solidFill>
              </a:rPr>
              <a:t>Excellence </a:t>
            </a:r>
            <a:r>
              <a:rPr lang="en-GB" dirty="0">
                <a:solidFill>
                  <a:srgbClr val="0000FF"/>
                </a:solidFill>
              </a:rPr>
              <a:t>cannot be bought overnight. </a:t>
            </a:r>
            <a:endParaRPr lang="en-GB" dirty="0" smtClean="0">
              <a:solidFill>
                <a:srgbClr val="0000FF"/>
              </a:solidFill>
            </a:endParaRPr>
          </a:p>
          <a:p>
            <a:r>
              <a:rPr lang="en-GB" dirty="0" smtClean="0">
                <a:solidFill>
                  <a:srgbClr val="0000FF"/>
                </a:solidFill>
              </a:rPr>
              <a:t>Excellence </a:t>
            </a:r>
            <a:r>
              <a:rPr lang="en-GB" dirty="0">
                <a:solidFill>
                  <a:srgbClr val="0000FF"/>
                </a:solidFill>
              </a:rPr>
              <a:t>is not a finished</a:t>
            </a:r>
            <a:r>
              <a:rPr lang="en-GB" dirty="0" smtClean="0">
                <a:solidFill>
                  <a:srgbClr val="0000FF"/>
                </a:solidFill>
              </a:rPr>
              <a:t>, standardised </a:t>
            </a:r>
            <a:r>
              <a:rPr lang="en-GB" dirty="0">
                <a:solidFill>
                  <a:srgbClr val="0000FF"/>
                </a:solidFill>
              </a:rPr>
              <a:t>product that is on the market. </a:t>
            </a:r>
          </a:p>
          <a:p>
            <a:endParaRPr lang="es-ES" sz="3600" dirty="0">
              <a:solidFill>
                <a:srgbClr val="0000FF"/>
              </a:solidFill>
            </a:endParaRPr>
          </a:p>
        </p:txBody>
      </p:sp>
      <p:pic>
        <p:nvPicPr>
          <p:cNvPr id="2" name="Imagen 1"/>
          <p:cNvPicPr>
            <a:picLocks noChangeAspect="1"/>
          </p:cNvPicPr>
          <p:nvPr/>
        </p:nvPicPr>
        <p:blipFill>
          <a:blip r:embed="rId2"/>
          <a:stretch>
            <a:fillRect/>
          </a:stretch>
        </p:blipFill>
        <p:spPr>
          <a:xfrm>
            <a:off x="482600" y="200318"/>
            <a:ext cx="8166100" cy="4851400"/>
          </a:xfrm>
          <a:prstGeom prst="rect">
            <a:avLst/>
          </a:prstGeom>
        </p:spPr>
      </p:pic>
      <p:sp>
        <p:nvSpPr>
          <p:cNvPr id="5" name="Llamada ovalada 4"/>
          <p:cNvSpPr/>
          <p:nvPr/>
        </p:nvSpPr>
        <p:spPr>
          <a:xfrm>
            <a:off x="5826761" y="709607"/>
            <a:ext cx="2651924" cy="208788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solidFill>
                  <a:schemeClr val="tx1"/>
                </a:solidFill>
              </a:rPr>
              <a:t>DO YOU SELL EXCELLENCE?</a:t>
            </a:r>
          </a:p>
          <a:p>
            <a:pPr algn="ctr"/>
            <a:r>
              <a:rPr lang="es-ES" sz="2400" dirty="0" smtClean="0">
                <a:solidFill>
                  <a:schemeClr val="tx1"/>
                </a:solidFill>
              </a:rPr>
              <a:t>HOW MUCH?</a:t>
            </a:r>
            <a:endParaRPr lang="es-ES" sz="2400" dirty="0">
              <a:solidFill>
                <a:schemeClr val="tx1"/>
              </a:solidFill>
            </a:endParaRPr>
          </a:p>
        </p:txBody>
      </p:sp>
    </p:spTree>
    <p:extLst>
      <p:ext uri="{BB962C8B-B14F-4D97-AF65-F5344CB8AC3E}">
        <p14:creationId xmlns:p14="http://schemas.microsoft.com/office/powerpoint/2010/main" val="16511860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199" y="890589"/>
            <a:ext cx="8394995" cy="1555694"/>
          </a:xfrm>
        </p:spPr>
        <p:txBody>
          <a:bodyPr>
            <a:noAutofit/>
          </a:bodyPr>
          <a:lstStyle/>
          <a:p>
            <a:pPr marL="0" indent="0" algn="ctr">
              <a:buNone/>
            </a:pPr>
            <a:r>
              <a:rPr lang="en-GB" sz="4400" b="1" dirty="0">
                <a:solidFill>
                  <a:srgbClr val="0000FF"/>
                </a:solidFill>
              </a:rPr>
              <a:t>Rather, it is the result of a collective </a:t>
            </a:r>
            <a:r>
              <a:rPr lang="en-GB" sz="4400" b="1" dirty="0" err="1">
                <a:solidFill>
                  <a:srgbClr val="0000FF"/>
                </a:solidFill>
              </a:rPr>
              <a:t>ongoing</a:t>
            </a:r>
            <a:r>
              <a:rPr lang="en-GB" sz="4400" b="1" dirty="0">
                <a:solidFill>
                  <a:srgbClr val="0000FF"/>
                </a:solidFill>
              </a:rPr>
              <a:t> struggle that is based on sacrifice, imagination and shared talent. </a:t>
            </a:r>
            <a:endParaRPr lang="en-GB" sz="4400" b="1" dirty="0" smtClean="0">
              <a:solidFill>
                <a:srgbClr val="0000FF"/>
              </a:solidFill>
            </a:endParaRPr>
          </a:p>
          <a:p>
            <a:pPr marL="0" indent="0" algn="ctr">
              <a:buNone/>
            </a:pPr>
            <a:r>
              <a:rPr lang="en-GB" sz="4400" b="1" dirty="0" smtClean="0">
                <a:solidFill>
                  <a:srgbClr val="0000FF"/>
                </a:solidFill>
              </a:rPr>
              <a:t>How to get excellence?</a:t>
            </a:r>
            <a:endParaRPr lang="en-GB" sz="4400" b="1" dirty="0">
              <a:solidFill>
                <a:srgbClr val="0000FF"/>
              </a:solidFill>
            </a:endParaRPr>
          </a:p>
          <a:p>
            <a:pPr algn="ctr"/>
            <a:endParaRPr lang="es-ES" sz="4400" dirty="0"/>
          </a:p>
        </p:txBody>
      </p:sp>
      <p:pic>
        <p:nvPicPr>
          <p:cNvPr id="5" name="Imagen 4"/>
          <p:cNvPicPr>
            <a:picLocks noChangeAspect="1"/>
          </p:cNvPicPr>
          <p:nvPr/>
        </p:nvPicPr>
        <p:blipFill>
          <a:blip r:embed="rId2"/>
          <a:stretch>
            <a:fillRect/>
          </a:stretch>
        </p:blipFill>
        <p:spPr>
          <a:xfrm>
            <a:off x="6947565" y="4667043"/>
            <a:ext cx="2196435" cy="2190957"/>
          </a:xfrm>
          <a:prstGeom prst="rect">
            <a:avLst/>
          </a:prstGeom>
        </p:spPr>
      </p:pic>
    </p:spTree>
    <p:extLst>
      <p:ext uri="{BB962C8B-B14F-4D97-AF65-F5344CB8AC3E}">
        <p14:creationId xmlns:p14="http://schemas.microsoft.com/office/powerpoint/2010/main" val="8032163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3510" y="616241"/>
            <a:ext cx="7918420" cy="3539430"/>
          </a:xfrm>
          <a:prstGeom prst="rect">
            <a:avLst/>
          </a:prstGeom>
        </p:spPr>
        <p:txBody>
          <a:bodyPr wrap="square">
            <a:spAutoFit/>
          </a:bodyPr>
          <a:lstStyle/>
          <a:p>
            <a:endParaRPr lang="en-GB" sz="3200" dirty="0">
              <a:solidFill>
                <a:srgbClr val="0000FF"/>
              </a:solidFill>
            </a:endParaRPr>
          </a:p>
          <a:p>
            <a:r>
              <a:rPr lang="en-GB" sz="3200" b="1" dirty="0" smtClean="0">
                <a:solidFill>
                  <a:srgbClr val="0000FF"/>
                </a:solidFill>
              </a:rPr>
              <a:t>We </a:t>
            </a:r>
            <a:r>
              <a:rPr lang="en-GB" sz="3200" b="1" dirty="0">
                <a:solidFill>
                  <a:srgbClr val="0000FF"/>
                </a:solidFill>
              </a:rPr>
              <a:t>may consider drastic solutions like :</a:t>
            </a:r>
          </a:p>
          <a:p>
            <a:pPr lvl="1"/>
            <a:endParaRPr lang="en-GB" sz="3200" dirty="0" smtClean="0">
              <a:solidFill>
                <a:srgbClr val="0000FF"/>
              </a:solidFill>
            </a:endParaRPr>
          </a:p>
          <a:p>
            <a:pPr lvl="1"/>
            <a:r>
              <a:rPr lang="en-GB" sz="3200" dirty="0" smtClean="0">
                <a:solidFill>
                  <a:srgbClr val="0000FF"/>
                </a:solidFill>
              </a:rPr>
              <a:t>Dismissing </a:t>
            </a:r>
            <a:r>
              <a:rPr lang="en-GB" sz="3200" dirty="0">
                <a:solidFill>
                  <a:srgbClr val="0000FF"/>
                </a:solidFill>
              </a:rPr>
              <a:t>all the human resources available and taking on only the best players to build a team of galactic superstars.</a:t>
            </a:r>
          </a:p>
        </p:txBody>
      </p:sp>
      <p:pic>
        <p:nvPicPr>
          <p:cNvPr id="6" name="Imagen 5"/>
          <p:cNvPicPr>
            <a:picLocks noChangeAspect="1"/>
          </p:cNvPicPr>
          <p:nvPr/>
        </p:nvPicPr>
        <p:blipFill>
          <a:blip r:embed="rId2"/>
          <a:stretch>
            <a:fillRect/>
          </a:stretch>
        </p:blipFill>
        <p:spPr>
          <a:xfrm>
            <a:off x="150127" y="228757"/>
            <a:ext cx="8776775" cy="5993017"/>
          </a:xfrm>
          <a:prstGeom prst="rect">
            <a:avLst/>
          </a:prstGeom>
        </p:spPr>
      </p:pic>
      <p:pic>
        <p:nvPicPr>
          <p:cNvPr id="7" name="Imagen 6"/>
          <p:cNvPicPr>
            <a:picLocks noChangeAspect="1"/>
          </p:cNvPicPr>
          <p:nvPr/>
        </p:nvPicPr>
        <p:blipFill>
          <a:blip r:embed="rId3"/>
          <a:stretch>
            <a:fillRect/>
          </a:stretch>
        </p:blipFill>
        <p:spPr>
          <a:xfrm>
            <a:off x="150127" y="228757"/>
            <a:ext cx="8796168" cy="5993017"/>
          </a:xfrm>
          <a:prstGeom prst="rect">
            <a:avLst/>
          </a:prstGeom>
        </p:spPr>
      </p:pic>
      <p:sp>
        <p:nvSpPr>
          <p:cNvPr id="8" name="CuadroTexto 7"/>
          <p:cNvSpPr txBox="1"/>
          <p:nvPr/>
        </p:nvSpPr>
        <p:spPr>
          <a:xfrm>
            <a:off x="2763970" y="6293113"/>
            <a:ext cx="4227089" cy="461665"/>
          </a:xfrm>
          <a:prstGeom prst="rect">
            <a:avLst/>
          </a:prstGeom>
          <a:noFill/>
        </p:spPr>
        <p:txBody>
          <a:bodyPr wrap="none" rtlCol="0">
            <a:spAutoFit/>
          </a:bodyPr>
          <a:lstStyle/>
          <a:p>
            <a:r>
              <a:rPr lang="es-ES" sz="2400" b="1" dirty="0" err="1" smtClean="0"/>
              <a:t>The</a:t>
            </a:r>
            <a:r>
              <a:rPr lang="es-ES" sz="2400" b="1" dirty="0" smtClean="0"/>
              <a:t> </a:t>
            </a:r>
            <a:r>
              <a:rPr lang="es-ES" sz="2400" b="1" dirty="0" err="1" smtClean="0"/>
              <a:t>excellence</a:t>
            </a:r>
            <a:r>
              <a:rPr lang="es-ES" sz="2400" b="1" dirty="0" smtClean="0"/>
              <a:t> </a:t>
            </a:r>
            <a:r>
              <a:rPr lang="es-ES" sz="2400" b="1" dirty="0" err="1" smtClean="0"/>
              <a:t>is</a:t>
            </a:r>
            <a:r>
              <a:rPr lang="es-ES" sz="2400" b="1" dirty="0" smtClean="0"/>
              <a:t> a </a:t>
            </a:r>
            <a:r>
              <a:rPr lang="es-ES" sz="2400" b="1" dirty="0" err="1" smtClean="0"/>
              <a:t>long</a:t>
            </a:r>
            <a:r>
              <a:rPr lang="es-ES" sz="2400" b="1" dirty="0" smtClean="0"/>
              <a:t> </a:t>
            </a:r>
            <a:r>
              <a:rPr lang="es-ES" sz="2400" b="1" dirty="0" err="1" smtClean="0"/>
              <a:t>journey</a:t>
            </a:r>
            <a:endParaRPr lang="es-ES" sz="2400" b="1" dirty="0"/>
          </a:p>
        </p:txBody>
      </p:sp>
    </p:spTree>
    <p:extLst>
      <p:ext uri="{BB962C8B-B14F-4D97-AF65-F5344CB8AC3E}">
        <p14:creationId xmlns:p14="http://schemas.microsoft.com/office/powerpoint/2010/main" val="2162856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802980"/>
            <a:ext cx="8229600" cy="5323184"/>
          </a:xfrm>
        </p:spPr>
        <p:txBody>
          <a:bodyPr/>
          <a:lstStyle/>
          <a:p>
            <a:pPr marL="342900" lvl="1" indent="-342900">
              <a:buFont typeface="Arial"/>
              <a:buChar char="•"/>
            </a:pPr>
            <a:r>
              <a:rPr lang="en-GB" b="1" dirty="0">
                <a:solidFill>
                  <a:srgbClr val="0000FF"/>
                </a:solidFill>
              </a:rPr>
              <a:t>We could let the existing universities die with </a:t>
            </a:r>
            <a:r>
              <a:rPr lang="en-GB" b="1" dirty="0" smtClean="0">
                <a:solidFill>
                  <a:srgbClr val="0000FF"/>
                </a:solidFill>
              </a:rPr>
              <a:t>its people </a:t>
            </a:r>
            <a:r>
              <a:rPr lang="en-GB" b="1" dirty="0">
                <a:solidFill>
                  <a:srgbClr val="0000FF"/>
                </a:solidFill>
              </a:rPr>
              <a:t>inside them so that new structures can be built with only the best teachers and researchers. </a:t>
            </a:r>
            <a:endParaRPr lang="en-GB" b="1" dirty="0" smtClean="0">
              <a:solidFill>
                <a:srgbClr val="0000FF"/>
              </a:solidFill>
            </a:endParaRPr>
          </a:p>
          <a:p>
            <a:pPr marL="342900" lvl="1" indent="-342900">
              <a:buFont typeface="Arial"/>
              <a:buChar char="•"/>
            </a:pPr>
            <a:endParaRPr lang="en-GB" b="1" dirty="0">
              <a:solidFill>
                <a:srgbClr val="0000FF"/>
              </a:solidFill>
            </a:endParaRPr>
          </a:p>
          <a:p>
            <a:pPr marL="342900" lvl="1" indent="-342900">
              <a:buFont typeface="Arial"/>
              <a:buChar char="•"/>
            </a:pPr>
            <a:endParaRPr lang="en-GB" b="1" dirty="0">
              <a:solidFill>
                <a:srgbClr val="0000FF"/>
              </a:solidFill>
            </a:endParaRPr>
          </a:p>
          <a:p>
            <a:endParaRPr lang="es-ES" b="1" dirty="0"/>
          </a:p>
        </p:txBody>
      </p:sp>
      <p:pic>
        <p:nvPicPr>
          <p:cNvPr id="4" name="Imagen 3"/>
          <p:cNvPicPr>
            <a:picLocks noChangeAspect="1"/>
          </p:cNvPicPr>
          <p:nvPr/>
        </p:nvPicPr>
        <p:blipFill>
          <a:blip r:embed="rId2"/>
          <a:stretch>
            <a:fillRect/>
          </a:stretch>
        </p:blipFill>
        <p:spPr>
          <a:xfrm>
            <a:off x="4318000" y="3320675"/>
            <a:ext cx="4542118" cy="3328147"/>
          </a:xfrm>
          <a:prstGeom prst="rect">
            <a:avLst/>
          </a:prstGeom>
        </p:spPr>
      </p:pic>
      <p:sp>
        <p:nvSpPr>
          <p:cNvPr id="6" name="CuadroTexto 5"/>
          <p:cNvSpPr txBox="1"/>
          <p:nvPr/>
        </p:nvSpPr>
        <p:spPr>
          <a:xfrm>
            <a:off x="298822" y="3720364"/>
            <a:ext cx="3436471" cy="2523768"/>
          </a:xfrm>
          <a:prstGeom prst="rect">
            <a:avLst/>
          </a:prstGeom>
          <a:noFill/>
        </p:spPr>
        <p:txBody>
          <a:bodyPr wrap="square" rtlCol="0">
            <a:spAutoFit/>
          </a:bodyPr>
          <a:lstStyle/>
          <a:p>
            <a:pPr lvl="1" indent="-457200">
              <a:buFont typeface="Arial"/>
              <a:buChar char="•"/>
            </a:pPr>
            <a:r>
              <a:rPr lang="en-GB" sz="2800" b="1" dirty="0">
                <a:solidFill>
                  <a:srgbClr val="3366FF"/>
                </a:solidFill>
              </a:rPr>
              <a:t>To generate centres of excellence that are a far cry from the university </a:t>
            </a:r>
          </a:p>
          <a:p>
            <a:endParaRPr lang="es-ES" b="1" dirty="0"/>
          </a:p>
        </p:txBody>
      </p:sp>
      <p:sp>
        <p:nvSpPr>
          <p:cNvPr id="7" name="Rectángulo 6"/>
          <p:cNvSpPr/>
          <p:nvPr/>
        </p:nvSpPr>
        <p:spPr>
          <a:xfrm rot="19286763">
            <a:off x="1899350" y="930817"/>
            <a:ext cx="5675808" cy="443235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lvl="1" indent="0">
              <a:buNone/>
            </a:pPr>
            <a:r>
              <a:rPr lang="en-GB" sz="4000" b="1" dirty="0">
                <a:solidFill>
                  <a:srgbClr val="0000FF"/>
                </a:solidFill>
              </a:rPr>
              <a:t>But these solutions are not, and never have been, realistic or possible </a:t>
            </a:r>
          </a:p>
        </p:txBody>
      </p:sp>
    </p:spTree>
    <p:extLst>
      <p:ext uri="{BB962C8B-B14F-4D97-AF65-F5344CB8AC3E}">
        <p14:creationId xmlns:p14="http://schemas.microsoft.com/office/powerpoint/2010/main" val="644204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0000FF"/>
                </a:solidFill>
              </a:rPr>
              <a:t>More </a:t>
            </a:r>
            <a:r>
              <a:rPr lang="es-ES" dirty="0" err="1" smtClean="0">
                <a:solidFill>
                  <a:srgbClr val="0000FF"/>
                </a:solidFill>
              </a:rPr>
              <a:t>questions</a:t>
            </a:r>
            <a:r>
              <a:rPr lang="es-ES" dirty="0" smtClean="0">
                <a:solidFill>
                  <a:srgbClr val="0000FF"/>
                </a:solidFill>
              </a:rPr>
              <a:t>?</a:t>
            </a:r>
            <a:endParaRPr lang="es-ES" dirty="0">
              <a:solidFill>
                <a:srgbClr val="0000FF"/>
              </a:solidFill>
            </a:endParaRPr>
          </a:p>
        </p:txBody>
      </p:sp>
      <p:sp>
        <p:nvSpPr>
          <p:cNvPr id="3" name="Marcador de contenido 2"/>
          <p:cNvSpPr>
            <a:spLocks noGrp="1"/>
          </p:cNvSpPr>
          <p:nvPr>
            <p:ph idx="1"/>
          </p:nvPr>
        </p:nvSpPr>
        <p:spPr/>
        <p:txBody>
          <a:bodyPr/>
          <a:lstStyle/>
          <a:p>
            <a:pPr marL="0" indent="0">
              <a:buNone/>
            </a:pPr>
            <a:r>
              <a:rPr lang="en-CA" dirty="0" smtClean="0">
                <a:solidFill>
                  <a:srgbClr val="0000FF"/>
                </a:solidFill>
              </a:rPr>
              <a:t>In medical schools is it possible for any individual at the same time to be EXCELLENT IN:</a:t>
            </a:r>
          </a:p>
          <a:p>
            <a:endParaRPr lang="es-ES" dirty="0">
              <a:solidFill>
                <a:srgbClr val="0000FF"/>
              </a:solidFill>
            </a:endParaRPr>
          </a:p>
        </p:txBody>
      </p:sp>
      <p:pic>
        <p:nvPicPr>
          <p:cNvPr id="4" name="Imagen 3"/>
          <p:cNvPicPr>
            <a:picLocks noChangeAspect="1"/>
          </p:cNvPicPr>
          <p:nvPr/>
        </p:nvPicPr>
        <p:blipFill>
          <a:blip r:embed="rId2"/>
          <a:stretch>
            <a:fillRect/>
          </a:stretch>
        </p:blipFill>
        <p:spPr>
          <a:xfrm>
            <a:off x="3035985" y="3049150"/>
            <a:ext cx="3306343" cy="2645075"/>
          </a:xfrm>
          <a:prstGeom prst="rect">
            <a:avLst/>
          </a:prstGeom>
        </p:spPr>
      </p:pic>
      <p:sp>
        <p:nvSpPr>
          <p:cNvPr id="7" name="CuadroTexto 6"/>
          <p:cNvSpPr txBox="1"/>
          <p:nvPr/>
        </p:nvSpPr>
        <p:spPr>
          <a:xfrm rot="18355758">
            <a:off x="11841662" y="1923309"/>
            <a:ext cx="3632680" cy="2123658"/>
          </a:xfrm>
          <a:prstGeom prst="rect">
            <a:avLst/>
          </a:prstGeom>
          <a:solidFill>
            <a:srgbClr val="FFFF00"/>
          </a:solidFill>
        </p:spPr>
        <p:txBody>
          <a:bodyPr wrap="square" rtlCol="0">
            <a:spAutoFit/>
          </a:bodyPr>
          <a:lstStyle/>
          <a:p>
            <a:r>
              <a:rPr lang="es-ES" sz="4400" dirty="0" smtClean="0"/>
              <a:t>TEACHING &amp; TEACHING RECOGNITION</a:t>
            </a:r>
            <a:endParaRPr lang="es-ES" sz="4400" dirty="0"/>
          </a:p>
        </p:txBody>
      </p:sp>
    </p:spTree>
    <p:extLst>
      <p:ext uri="{BB962C8B-B14F-4D97-AF65-F5344CB8AC3E}">
        <p14:creationId xmlns:p14="http://schemas.microsoft.com/office/powerpoint/2010/main" val="296410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4199" y="134471"/>
            <a:ext cx="8348383" cy="5812117"/>
          </a:xfrm>
          <a:prstGeom prst="rect">
            <a:avLst/>
          </a:prstGeom>
        </p:spPr>
      </p:pic>
      <p:sp>
        <p:nvSpPr>
          <p:cNvPr id="5" name="Rectángulo 4"/>
          <p:cNvSpPr/>
          <p:nvPr/>
        </p:nvSpPr>
        <p:spPr>
          <a:xfrm>
            <a:off x="1195294" y="343647"/>
            <a:ext cx="2450353" cy="707886"/>
          </a:xfrm>
          <a:prstGeom prst="rect">
            <a:avLst/>
          </a:prstGeom>
        </p:spPr>
        <p:txBody>
          <a:bodyPr wrap="square">
            <a:spAutoFit/>
          </a:bodyPr>
          <a:lstStyle/>
          <a:p>
            <a:r>
              <a:rPr lang="en-AU" sz="4000" b="1" dirty="0">
                <a:solidFill>
                  <a:srgbClr val="FFFF00"/>
                </a:solidFill>
              </a:rPr>
              <a:t>Teaching</a:t>
            </a:r>
          </a:p>
        </p:txBody>
      </p:sp>
      <p:pic>
        <p:nvPicPr>
          <p:cNvPr id="6" name="Imagen 5"/>
          <p:cNvPicPr>
            <a:picLocks noChangeAspect="1"/>
          </p:cNvPicPr>
          <p:nvPr/>
        </p:nvPicPr>
        <p:blipFill>
          <a:blip r:embed="rId3"/>
          <a:stretch>
            <a:fillRect/>
          </a:stretch>
        </p:blipFill>
        <p:spPr>
          <a:xfrm>
            <a:off x="194234" y="0"/>
            <a:ext cx="8949765" cy="6235830"/>
          </a:xfrm>
          <a:prstGeom prst="rect">
            <a:avLst/>
          </a:prstGeom>
        </p:spPr>
      </p:pic>
      <p:sp>
        <p:nvSpPr>
          <p:cNvPr id="7" name="CuadroTexto 6"/>
          <p:cNvSpPr txBox="1"/>
          <p:nvPr/>
        </p:nvSpPr>
        <p:spPr>
          <a:xfrm>
            <a:off x="1705957" y="3330208"/>
            <a:ext cx="2465753" cy="707886"/>
          </a:xfrm>
          <a:prstGeom prst="rect">
            <a:avLst/>
          </a:prstGeom>
          <a:noFill/>
        </p:spPr>
        <p:txBody>
          <a:bodyPr wrap="square" rtlCol="0">
            <a:spAutoFit/>
          </a:bodyPr>
          <a:lstStyle/>
          <a:p>
            <a:r>
              <a:rPr lang="es-ES" sz="4000" b="1" dirty="0" err="1" smtClean="0"/>
              <a:t>Clinic</a:t>
            </a:r>
            <a:endParaRPr lang="es-ES" sz="4000" b="1" dirty="0"/>
          </a:p>
        </p:txBody>
      </p:sp>
      <p:pic>
        <p:nvPicPr>
          <p:cNvPr id="8" name="Imagen 7"/>
          <p:cNvPicPr>
            <a:picLocks noChangeAspect="1"/>
          </p:cNvPicPr>
          <p:nvPr/>
        </p:nvPicPr>
        <p:blipFill>
          <a:blip r:embed="rId4"/>
          <a:stretch>
            <a:fillRect/>
          </a:stretch>
        </p:blipFill>
        <p:spPr>
          <a:xfrm>
            <a:off x="33499" y="134472"/>
            <a:ext cx="9188792" cy="6101358"/>
          </a:xfrm>
          <a:prstGeom prst="rect">
            <a:avLst/>
          </a:prstGeom>
        </p:spPr>
      </p:pic>
      <p:sp>
        <p:nvSpPr>
          <p:cNvPr id="9" name="Rectángulo 8"/>
          <p:cNvSpPr/>
          <p:nvPr/>
        </p:nvSpPr>
        <p:spPr>
          <a:xfrm>
            <a:off x="1691463" y="3157868"/>
            <a:ext cx="4559744" cy="769441"/>
          </a:xfrm>
          <a:prstGeom prst="rect">
            <a:avLst/>
          </a:prstGeom>
        </p:spPr>
        <p:txBody>
          <a:bodyPr wrap="square">
            <a:spAutoFit/>
          </a:bodyPr>
          <a:lstStyle/>
          <a:p>
            <a:r>
              <a:rPr lang="en-AU" sz="4400" b="1" dirty="0" smtClean="0">
                <a:solidFill>
                  <a:srgbClr val="000000"/>
                </a:solidFill>
              </a:rPr>
              <a:t>Research</a:t>
            </a:r>
            <a:endParaRPr lang="en-AU" sz="4400" b="1" dirty="0">
              <a:solidFill>
                <a:srgbClr val="000000"/>
              </a:solidFill>
            </a:endParaRPr>
          </a:p>
        </p:txBody>
      </p:sp>
      <p:pic>
        <p:nvPicPr>
          <p:cNvPr id="10" name="Imagen 9"/>
          <p:cNvPicPr>
            <a:picLocks noChangeAspect="1"/>
          </p:cNvPicPr>
          <p:nvPr/>
        </p:nvPicPr>
        <p:blipFill>
          <a:blip r:embed="rId5"/>
          <a:stretch>
            <a:fillRect/>
          </a:stretch>
        </p:blipFill>
        <p:spPr>
          <a:xfrm>
            <a:off x="0" y="29883"/>
            <a:ext cx="9222291" cy="6708587"/>
          </a:xfrm>
          <a:prstGeom prst="rect">
            <a:avLst/>
          </a:prstGeom>
        </p:spPr>
      </p:pic>
      <p:sp>
        <p:nvSpPr>
          <p:cNvPr id="11" name="CuadroTexto 10"/>
          <p:cNvSpPr txBox="1"/>
          <p:nvPr/>
        </p:nvSpPr>
        <p:spPr>
          <a:xfrm>
            <a:off x="1130185" y="283880"/>
            <a:ext cx="6654713" cy="769441"/>
          </a:xfrm>
          <a:prstGeom prst="rect">
            <a:avLst/>
          </a:prstGeom>
          <a:noFill/>
        </p:spPr>
        <p:txBody>
          <a:bodyPr wrap="square" rtlCol="0">
            <a:spAutoFit/>
          </a:bodyPr>
          <a:lstStyle/>
          <a:p>
            <a:r>
              <a:rPr lang="es-ES" sz="4400" b="1" dirty="0" smtClean="0"/>
              <a:t>Manager</a:t>
            </a:r>
            <a:endParaRPr lang="es-ES" sz="4400" b="1" dirty="0"/>
          </a:p>
        </p:txBody>
      </p:sp>
    </p:spTree>
    <p:extLst>
      <p:ext uri="{BB962C8B-B14F-4D97-AF65-F5344CB8AC3E}">
        <p14:creationId xmlns:p14="http://schemas.microsoft.com/office/powerpoint/2010/main" val="2966249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across)">
                                      <p:cBhvr>
                                        <p:cTn id="28" dur="500"/>
                                        <p:tgtEl>
                                          <p:spTgt spid="11"/>
                                        </p:tgtEl>
                                      </p:cBhvr>
                                    </p:animEffect>
                                  </p:childTnLst>
                                </p:cTn>
                              </p:par>
                              <p:par>
                                <p:cTn id="29" presetID="5"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heckerboard(across)">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296400" cy="7307619"/>
          </a:xfrm>
          <a:prstGeom prst="rect">
            <a:avLst/>
          </a:prstGeom>
        </p:spPr>
      </p:pic>
      <p:sp>
        <p:nvSpPr>
          <p:cNvPr id="5" name="Marcador de contenido 2"/>
          <p:cNvSpPr txBox="1">
            <a:spLocks/>
          </p:cNvSpPr>
          <p:nvPr/>
        </p:nvSpPr>
        <p:spPr>
          <a:xfrm>
            <a:off x="478117" y="2380123"/>
            <a:ext cx="8322235" cy="4507752"/>
          </a:xfrm>
          <a:prstGeom prst="rect">
            <a:avLst/>
          </a:prstGeom>
          <a:no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s-ES" sz="4000" b="1" dirty="0" smtClean="0">
              <a:solidFill>
                <a:srgbClr val="0000FF"/>
              </a:solidFill>
            </a:endParaRPr>
          </a:p>
          <a:p>
            <a:pPr marL="0" indent="0" algn="ctr">
              <a:buFont typeface="Arial"/>
              <a:buNone/>
            </a:pPr>
            <a:endParaRPr lang="es-ES" sz="4000" b="1" dirty="0" smtClean="0">
              <a:solidFill>
                <a:srgbClr val="0000FF"/>
              </a:solidFill>
            </a:endParaRPr>
          </a:p>
          <a:p>
            <a:pPr marL="0" indent="0" algn="ctr">
              <a:buFont typeface="Arial"/>
              <a:buNone/>
            </a:pPr>
            <a:endParaRPr lang="es-ES" sz="4000" b="1" dirty="0" smtClean="0">
              <a:solidFill>
                <a:srgbClr val="0000FF"/>
              </a:solidFill>
            </a:endParaRPr>
          </a:p>
          <a:p>
            <a:pPr marL="0" indent="0" algn="ctr">
              <a:buFont typeface="Arial"/>
              <a:buNone/>
            </a:pPr>
            <a:endParaRPr lang="es-ES" sz="4000" b="1" dirty="0" smtClean="0">
              <a:solidFill>
                <a:srgbClr val="0000FF"/>
              </a:solidFill>
            </a:endParaRPr>
          </a:p>
          <a:p>
            <a:pPr marL="0" indent="0" algn="ctr">
              <a:buFont typeface="Arial"/>
              <a:buNone/>
            </a:pPr>
            <a:endParaRPr lang="es-ES" sz="4000" b="1" dirty="0" smtClean="0">
              <a:solidFill>
                <a:srgbClr val="0000FF"/>
              </a:solidFill>
            </a:endParaRPr>
          </a:p>
          <a:p>
            <a:pPr marL="0" indent="0" algn="ctr">
              <a:buFont typeface="Arial"/>
              <a:buNone/>
            </a:pPr>
            <a:endParaRPr lang="es-ES" sz="4000" b="1" dirty="0" smtClean="0">
              <a:solidFill>
                <a:srgbClr val="0000FF"/>
              </a:solidFill>
            </a:endParaRPr>
          </a:p>
          <a:p>
            <a:pPr marL="0" indent="0" algn="ctr">
              <a:buFont typeface="Arial"/>
              <a:buNone/>
            </a:pPr>
            <a:r>
              <a:rPr lang="es-ES" sz="4000" b="1" dirty="0" err="1" smtClean="0">
                <a:solidFill>
                  <a:srgbClr val="0000FF"/>
                </a:solidFill>
              </a:rPr>
              <a:t>There</a:t>
            </a:r>
            <a:r>
              <a:rPr lang="es-ES" sz="4000" b="1" dirty="0" smtClean="0">
                <a:solidFill>
                  <a:srgbClr val="0000FF"/>
                </a:solidFill>
              </a:rPr>
              <a:t> </a:t>
            </a:r>
            <a:r>
              <a:rPr lang="es-ES" sz="4000" b="1" dirty="0" err="1" smtClean="0">
                <a:solidFill>
                  <a:srgbClr val="0000FF"/>
                </a:solidFill>
              </a:rPr>
              <a:t>is</a:t>
            </a:r>
            <a:r>
              <a:rPr lang="es-ES" sz="4000" b="1" dirty="0" smtClean="0">
                <a:solidFill>
                  <a:srgbClr val="0000FF"/>
                </a:solidFill>
              </a:rPr>
              <a:t> </a:t>
            </a:r>
            <a:r>
              <a:rPr lang="es-ES" sz="4000" b="1" dirty="0" err="1" smtClean="0">
                <a:solidFill>
                  <a:srgbClr val="0000FF"/>
                </a:solidFill>
              </a:rPr>
              <a:t>always</a:t>
            </a:r>
            <a:r>
              <a:rPr lang="es-ES" sz="4000" b="1" dirty="0" smtClean="0">
                <a:solidFill>
                  <a:srgbClr val="0000FF"/>
                </a:solidFill>
              </a:rPr>
              <a:t> a </a:t>
            </a:r>
            <a:r>
              <a:rPr lang="es-ES" sz="4000" b="1" dirty="0" err="1" smtClean="0">
                <a:solidFill>
                  <a:srgbClr val="0000FF"/>
                </a:solidFill>
              </a:rPr>
              <a:t>weak</a:t>
            </a:r>
            <a:r>
              <a:rPr lang="es-ES" sz="4000" b="1" dirty="0" smtClean="0">
                <a:solidFill>
                  <a:srgbClr val="0000FF"/>
                </a:solidFill>
              </a:rPr>
              <a:t> link in </a:t>
            </a:r>
            <a:r>
              <a:rPr lang="es-ES" sz="4000" b="1" dirty="0" err="1" smtClean="0">
                <a:solidFill>
                  <a:srgbClr val="0000FF"/>
                </a:solidFill>
              </a:rPr>
              <a:t>the</a:t>
            </a:r>
            <a:r>
              <a:rPr lang="es-ES" sz="4000" b="1" dirty="0" smtClean="0">
                <a:solidFill>
                  <a:srgbClr val="0000FF"/>
                </a:solidFill>
              </a:rPr>
              <a:t> </a:t>
            </a:r>
            <a:r>
              <a:rPr lang="es-ES" sz="4000" b="1" dirty="0" err="1" smtClean="0">
                <a:solidFill>
                  <a:srgbClr val="0000FF"/>
                </a:solidFill>
              </a:rPr>
              <a:t>chain</a:t>
            </a:r>
            <a:endParaRPr lang="es-ES" sz="4000" b="1" dirty="0">
              <a:solidFill>
                <a:srgbClr val="0000FF"/>
              </a:solidFill>
            </a:endParaRPr>
          </a:p>
        </p:txBody>
      </p:sp>
      <p:sp>
        <p:nvSpPr>
          <p:cNvPr id="6" name="Rectángulo 5"/>
          <p:cNvSpPr/>
          <p:nvPr/>
        </p:nvSpPr>
        <p:spPr>
          <a:xfrm rot="18402311">
            <a:off x="2755787" y="2496063"/>
            <a:ext cx="3578404" cy="204694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smtClean="0">
                <a:solidFill>
                  <a:srgbClr val="000090"/>
                </a:solidFill>
              </a:rPr>
              <a:t>TEACHING</a:t>
            </a:r>
            <a:endParaRPr lang="es-ES" sz="4000" b="1" dirty="0">
              <a:solidFill>
                <a:srgbClr val="000090"/>
              </a:solidFill>
            </a:endParaRPr>
          </a:p>
        </p:txBody>
      </p:sp>
    </p:spTree>
    <p:extLst>
      <p:ext uri="{BB962C8B-B14F-4D97-AF65-F5344CB8AC3E}">
        <p14:creationId xmlns:p14="http://schemas.microsoft.com/office/powerpoint/2010/main" val="3254732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395754" y="328704"/>
            <a:ext cx="4048318" cy="5737412"/>
          </a:xfrm>
          <a:prstGeom prst="rect">
            <a:avLst/>
          </a:prstGeom>
        </p:spPr>
      </p:pic>
      <p:sp>
        <p:nvSpPr>
          <p:cNvPr id="5" name="Título 4"/>
          <p:cNvSpPr>
            <a:spLocks noGrp="1"/>
          </p:cNvSpPr>
          <p:nvPr>
            <p:ph type="title"/>
          </p:nvPr>
        </p:nvSpPr>
        <p:spPr/>
        <p:txBody>
          <a:bodyPr/>
          <a:lstStyle/>
          <a:p>
            <a:endParaRPr lang="es-ES" dirty="0"/>
          </a:p>
        </p:txBody>
      </p:sp>
      <p:sp>
        <p:nvSpPr>
          <p:cNvPr id="6" name="Título 1"/>
          <p:cNvSpPr txBox="1">
            <a:spLocks/>
          </p:cNvSpPr>
          <p:nvPr/>
        </p:nvSpPr>
        <p:spPr>
          <a:xfrm rot="18061203">
            <a:off x="1968544" y="2493125"/>
            <a:ext cx="5222256" cy="1143000"/>
          </a:xfrm>
          <a:prstGeom prst="rect">
            <a:avLst/>
          </a:prstGeom>
          <a:solidFill>
            <a:srgbClr val="FFFF00"/>
          </a:solidFill>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A" sz="3200" b="1" dirty="0">
                <a:solidFill>
                  <a:srgbClr val="000090"/>
                </a:solidFill>
              </a:rPr>
              <a:t>S</a:t>
            </a:r>
            <a:r>
              <a:rPr lang="en-CA" sz="3200" b="1" dirty="0" smtClean="0">
                <a:solidFill>
                  <a:srgbClr val="000090"/>
                </a:solidFill>
              </a:rPr>
              <a:t>ome questions and thoughts from my  own experience</a:t>
            </a:r>
          </a:p>
          <a:p>
            <a:r>
              <a:rPr lang="en-CA" sz="3200" b="1" dirty="0" smtClean="0">
                <a:solidFill>
                  <a:srgbClr val="000090"/>
                </a:solidFill>
              </a:rPr>
              <a:t>To </a:t>
            </a:r>
            <a:r>
              <a:rPr lang="en-CA" sz="3200" b="1" dirty="0" err="1" smtClean="0">
                <a:solidFill>
                  <a:srgbClr val="000090"/>
                </a:solidFill>
              </a:rPr>
              <a:t>demystifie</a:t>
            </a:r>
            <a:r>
              <a:rPr lang="en-CA" sz="3200" b="1" dirty="0" smtClean="0">
                <a:solidFill>
                  <a:srgbClr val="000090"/>
                </a:solidFill>
              </a:rPr>
              <a:t> the word excellence</a:t>
            </a:r>
            <a:endParaRPr lang="en-CA" sz="3200" b="1" dirty="0">
              <a:solidFill>
                <a:srgbClr val="000090"/>
              </a:solidFill>
            </a:endParaRPr>
          </a:p>
        </p:txBody>
      </p:sp>
      <p:sp>
        <p:nvSpPr>
          <p:cNvPr id="7" name="Rectángulo 6"/>
          <p:cNvSpPr/>
          <p:nvPr/>
        </p:nvSpPr>
        <p:spPr>
          <a:xfrm>
            <a:off x="2395754" y="328704"/>
            <a:ext cx="517775" cy="49306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66523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90500"/>
            <a:ext cx="9144000" cy="6465094"/>
          </a:xfrm>
          <a:prstGeom prst="rect">
            <a:avLst/>
          </a:prstGeom>
        </p:spPr>
      </p:pic>
      <p:sp>
        <p:nvSpPr>
          <p:cNvPr id="5" name="Marcador de contenido 2"/>
          <p:cNvSpPr>
            <a:spLocks noGrp="1"/>
          </p:cNvSpPr>
          <p:nvPr>
            <p:ph idx="1"/>
          </p:nvPr>
        </p:nvSpPr>
        <p:spPr>
          <a:xfrm>
            <a:off x="457200" y="351260"/>
            <a:ext cx="8229600" cy="3499082"/>
          </a:xfrm>
        </p:spPr>
        <p:txBody>
          <a:bodyPr>
            <a:noAutofit/>
          </a:bodyPr>
          <a:lstStyle/>
          <a:p>
            <a:r>
              <a:rPr lang="en-GB" sz="2800" dirty="0" smtClean="0"/>
              <a:t>In general, in Spanish Medical Schools, biomedical research has a good level that has increased in the last years due essentially </a:t>
            </a:r>
            <a:r>
              <a:rPr lang="en-GB" sz="2800" dirty="0"/>
              <a:t>to</a:t>
            </a:r>
            <a:endParaRPr lang="en-GB" sz="2800" dirty="0" smtClean="0"/>
          </a:p>
          <a:p>
            <a:endParaRPr lang="en-GB" sz="2800" dirty="0" smtClean="0"/>
          </a:p>
          <a:p>
            <a:r>
              <a:rPr lang="en-GB" sz="2800" dirty="0" smtClean="0"/>
              <a:t>Increase of Funding</a:t>
            </a:r>
          </a:p>
          <a:p>
            <a:r>
              <a:rPr lang="en-GB" sz="2800" dirty="0" smtClean="0"/>
              <a:t>Assessment of research quality that determines more funding</a:t>
            </a:r>
          </a:p>
          <a:p>
            <a:endParaRPr lang="en-GB" sz="2800" dirty="0"/>
          </a:p>
          <a:p>
            <a:r>
              <a:rPr lang="en-GB" sz="2800" dirty="0" smtClean="0"/>
              <a:t>Promotion in the academic career is based principally on biomedical research results, not in teaching quality or research in education.</a:t>
            </a:r>
          </a:p>
        </p:txBody>
      </p:sp>
    </p:spTree>
    <p:extLst>
      <p:ext uri="{BB962C8B-B14F-4D97-AF65-F5344CB8AC3E}">
        <p14:creationId xmlns:p14="http://schemas.microsoft.com/office/powerpoint/2010/main" val="112294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blinds(horizontal)">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89163" y="229670"/>
            <a:ext cx="4148072" cy="1580666"/>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schemeClr val="tx1"/>
                </a:solidFill>
              </a:rPr>
              <a:t>Little recognition of teaching tasks (more biomedical research production, less teaching tasks are assigned)</a:t>
            </a:r>
            <a:endParaRPr lang="en-GB" sz="2400" b="1" dirty="0">
              <a:solidFill>
                <a:schemeClr val="tx1"/>
              </a:solidFill>
            </a:endParaRPr>
          </a:p>
        </p:txBody>
      </p:sp>
      <p:sp>
        <p:nvSpPr>
          <p:cNvPr id="6" name="Rectángulo 5"/>
          <p:cNvSpPr/>
          <p:nvPr/>
        </p:nvSpPr>
        <p:spPr>
          <a:xfrm>
            <a:off x="5340904" y="229670"/>
            <a:ext cx="3279556" cy="1580666"/>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GB" sz="2400" b="1" dirty="0" smtClean="0">
                <a:solidFill>
                  <a:schemeClr val="tx1"/>
                </a:solidFill>
              </a:rPr>
              <a:t>Poor </a:t>
            </a:r>
            <a:r>
              <a:rPr lang="en-GB" sz="2400" b="1" dirty="0">
                <a:solidFill>
                  <a:schemeClr val="tx1"/>
                </a:solidFill>
              </a:rPr>
              <a:t>consideration of teaching quality in academic promotion</a:t>
            </a:r>
          </a:p>
        </p:txBody>
      </p:sp>
      <p:sp>
        <p:nvSpPr>
          <p:cNvPr id="7" name="Rectángulo 6"/>
          <p:cNvSpPr/>
          <p:nvPr/>
        </p:nvSpPr>
        <p:spPr>
          <a:xfrm>
            <a:off x="2283467" y="2567234"/>
            <a:ext cx="5364119" cy="118887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3600" b="1" dirty="0">
                <a:solidFill>
                  <a:schemeClr val="tx1"/>
                </a:solidFill>
              </a:rPr>
              <a:t>Why </a:t>
            </a:r>
            <a:r>
              <a:rPr lang="en-GB" sz="3600" b="1" dirty="0" smtClean="0">
                <a:solidFill>
                  <a:schemeClr val="tx1"/>
                </a:solidFill>
              </a:rPr>
              <a:t>to waste </a:t>
            </a:r>
            <a:r>
              <a:rPr lang="en-GB" sz="3600" b="1" dirty="0">
                <a:solidFill>
                  <a:schemeClr val="tx1"/>
                </a:solidFill>
              </a:rPr>
              <a:t>time in </a:t>
            </a:r>
            <a:r>
              <a:rPr lang="en-GB" sz="3600" b="1" dirty="0" smtClean="0">
                <a:solidFill>
                  <a:schemeClr val="tx1"/>
                </a:solidFill>
              </a:rPr>
              <a:t>changing in teaching? </a:t>
            </a:r>
            <a:endParaRPr lang="en-GB" sz="3600" b="1" dirty="0">
              <a:solidFill>
                <a:schemeClr val="tx1"/>
              </a:solidFill>
            </a:endParaRPr>
          </a:p>
        </p:txBody>
      </p:sp>
      <p:sp>
        <p:nvSpPr>
          <p:cNvPr id="2" name="Rectángulo 1"/>
          <p:cNvSpPr/>
          <p:nvPr/>
        </p:nvSpPr>
        <p:spPr>
          <a:xfrm>
            <a:off x="418862" y="4523611"/>
            <a:ext cx="8201598" cy="2053516"/>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b="1" dirty="0" smtClean="0">
                <a:solidFill>
                  <a:schemeClr val="tx1"/>
                </a:solidFill>
              </a:rPr>
              <a:t>Low </a:t>
            </a:r>
            <a:r>
              <a:rPr lang="en-GB" sz="2400" b="1" dirty="0">
                <a:solidFill>
                  <a:schemeClr val="tx1"/>
                </a:solidFill>
              </a:rPr>
              <a:t>interest in research in medical education</a:t>
            </a:r>
          </a:p>
          <a:p>
            <a:pPr algn="ctr"/>
            <a:r>
              <a:rPr lang="en-GB" sz="2400" b="1" dirty="0">
                <a:solidFill>
                  <a:schemeClr val="tx1"/>
                </a:solidFill>
              </a:rPr>
              <a:t>No specific training in medical education research</a:t>
            </a:r>
          </a:p>
          <a:p>
            <a:pPr algn="ctr"/>
            <a:r>
              <a:rPr lang="en-GB" sz="2400" b="1" dirty="0" smtClean="0">
                <a:solidFill>
                  <a:schemeClr val="tx1"/>
                </a:solidFill>
              </a:rPr>
              <a:t>Research in education is based </a:t>
            </a:r>
            <a:r>
              <a:rPr lang="en-GB" sz="2400" b="1" dirty="0">
                <a:solidFill>
                  <a:schemeClr val="tx1"/>
                </a:solidFill>
              </a:rPr>
              <a:t>on amateurism and voluntarism</a:t>
            </a:r>
          </a:p>
          <a:p>
            <a:pPr algn="ctr"/>
            <a:r>
              <a:rPr lang="en-GB" sz="2400" b="1" dirty="0">
                <a:solidFill>
                  <a:schemeClr val="tx1"/>
                </a:solidFill>
              </a:rPr>
              <a:t>No funds for research in Medical Education</a:t>
            </a:r>
          </a:p>
        </p:txBody>
      </p:sp>
    </p:spTree>
    <p:extLst>
      <p:ext uri="{BB962C8B-B14F-4D97-AF65-F5344CB8AC3E}">
        <p14:creationId xmlns:p14="http://schemas.microsoft.com/office/powerpoint/2010/main" val="43833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 y="-51741"/>
            <a:ext cx="9143998" cy="6998830"/>
          </a:xfrm>
          <a:prstGeom prst="rect">
            <a:avLst/>
          </a:prstGeom>
        </p:spPr>
      </p:pic>
      <p:sp>
        <p:nvSpPr>
          <p:cNvPr id="6" name="Rectángulo 5"/>
          <p:cNvSpPr/>
          <p:nvPr/>
        </p:nvSpPr>
        <p:spPr>
          <a:xfrm>
            <a:off x="448212" y="178906"/>
            <a:ext cx="8460010" cy="1323439"/>
          </a:xfrm>
          <a:prstGeom prst="rect">
            <a:avLst/>
          </a:prstGeom>
        </p:spPr>
        <p:txBody>
          <a:bodyPr wrap="square">
            <a:spAutoFit/>
          </a:bodyPr>
          <a:lstStyle/>
          <a:p>
            <a:pPr algn="ctr"/>
            <a:r>
              <a:rPr lang="en-GB" sz="4000" dirty="0" smtClean="0">
                <a:solidFill>
                  <a:srgbClr val="FFFF00"/>
                </a:solidFill>
              </a:rPr>
              <a:t>How to drive during the </a:t>
            </a:r>
            <a:r>
              <a:rPr lang="en-GB" sz="4000" dirty="0">
                <a:solidFill>
                  <a:srgbClr val="FFFF00"/>
                </a:solidFill>
              </a:rPr>
              <a:t>long </a:t>
            </a:r>
            <a:r>
              <a:rPr lang="en-GB" sz="4000" dirty="0" smtClean="0">
                <a:solidFill>
                  <a:srgbClr val="FFFF00"/>
                </a:solidFill>
              </a:rPr>
              <a:t>and not easy journey to the excellence ?</a:t>
            </a:r>
            <a:endParaRPr lang="en-GB" sz="4000" dirty="0">
              <a:solidFill>
                <a:srgbClr val="FFFF00"/>
              </a:solidFill>
            </a:endParaRPr>
          </a:p>
        </p:txBody>
      </p:sp>
    </p:spTree>
    <p:extLst>
      <p:ext uri="{BB962C8B-B14F-4D97-AF65-F5344CB8AC3E}">
        <p14:creationId xmlns:p14="http://schemas.microsoft.com/office/powerpoint/2010/main" val="14702665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51741"/>
            <a:ext cx="9144000" cy="6909741"/>
          </a:xfrm>
          <a:prstGeom prst="rect">
            <a:avLst/>
          </a:prstGeom>
        </p:spPr>
      </p:pic>
    </p:spTree>
    <p:extLst>
      <p:ext uri="{BB962C8B-B14F-4D97-AF65-F5344CB8AC3E}">
        <p14:creationId xmlns:p14="http://schemas.microsoft.com/office/powerpoint/2010/main" val="396590851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endParaRPr lang="en-US" dirty="0" smtClean="0">
              <a:solidFill>
                <a:srgbClr val="0000FF"/>
              </a:solidFill>
            </a:endParaRPr>
          </a:p>
          <a:p>
            <a:endParaRPr lang="en-US" dirty="0" smtClean="0">
              <a:solidFill>
                <a:srgbClr val="0000FF"/>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3480685688"/>
              </p:ext>
            </p:extLst>
          </p:nvPr>
        </p:nvGraphicFramePr>
        <p:xfrm>
          <a:off x="298822" y="470660"/>
          <a:ext cx="8492565" cy="5655502"/>
        </p:xfrm>
        <a:graphic>
          <a:graphicData uri="http://schemas.openxmlformats.org/drawingml/2006/table">
            <a:tbl>
              <a:tblPr firstRow="1" lastRow="1" bandRow="1">
                <a:tableStyleId>{D113A9D2-9D6B-4929-AA2D-F23B5EE8CBE7}</a:tableStyleId>
              </a:tblPr>
              <a:tblGrid>
                <a:gridCol w="6671442"/>
                <a:gridCol w="1821123"/>
              </a:tblGrid>
              <a:tr h="535111">
                <a:tc>
                  <a:txBody>
                    <a:bodyPr/>
                    <a:lstStyle/>
                    <a:p>
                      <a:pPr marL="0" indent="0">
                        <a:buFont typeface="Arial"/>
                        <a:buNone/>
                      </a:pPr>
                      <a:r>
                        <a:rPr lang="en-US" sz="2400" b="1" noProof="0" smtClean="0">
                          <a:solidFill>
                            <a:srgbClr val="0000FF"/>
                          </a:solidFill>
                        </a:rPr>
                        <a:t>TIPS</a:t>
                      </a:r>
                      <a:r>
                        <a:rPr lang="en-US" sz="2400" b="1" baseline="0" noProof="0" smtClean="0">
                          <a:solidFill>
                            <a:srgbClr val="0000FF"/>
                          </a:solidFill>
                        </a:rPr>
                        <a:t> TO PROMOTE EXCELENCE IN ME</a:t>
                      </a:r>
                      <a:endParaRPr lang="en-US" sz="2400" b="1" noProof="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4BD97"/>
                    </a:solidFill>
                  </a:tcPr>
                </a:tc>
                <a:tc>
                  <a:txBody>
                    <a:bodyPr/>
                    <a:lstStyle/>
                    <a:p>
                      <a:pPr algn="ctr"/>
                      <a:r>
                        <a:rPr lang="en-US" sz="2400" noProof="0" smtClean="0">
                          <a:solidFill>
                            <a:srgbClr val="000000"/>
                          </a:solidFill>
                        </a:rPr>
                        <a:t>SPAIN</a:t>
                      </a:r>
                      <a:endParaRPr lang="en-US" sz="2400" noProof="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4BD97"/>
                    </a:solidFill>
                  </a:tcPr>
                </a:tc>
              </a:tr>
              <a:tr h="1428323">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US" sz="2800" b="1" noProof="0" dirty="0" smtClean="0">
                          <a:solidFill>
                            <a:srgbClr val="0000FF"/>
                          </a:solidFill>
                        </a:rPr>
                        <a:t>Establish explicit learning and teaching outcomes to help teachers</a:t>
                      </a:r>
                    </a:p>
                    <a:p>
                      <a:pPr marL="457200" indent="-457200">
                        <a:buFont typeface="Arial"/>
                        <a:buChar char="•"/>
                      </a:pPr>
                      <a:endParaRPr lang="en-US" sz="2800" b="1"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endParaRPr lang="en-US" sz="2800" b="1" noProof="0" smtClean="0">
                        <a:solidFill>
                          <a:srgbClr val="000000"/>
                        </a:solidFill>
                      </a:endParaRPr>
                    </a:p>
                    <a:p>
                      <a:pPr algn="ctr"/>
                      <a:r>
                        <a:rPr lang="en-US" sz="2800" b="1" noProof="0" smtClean="0">
                          <a:solidFill>
                            <a:srgbClr val="000000"/>
                          </a:solidFill>
                        </a:rPr>
                        <a:t>Poor</a:t>
                      </a:r>
                      <a:endParaRPr lang="en-US" sz="2800" b="1" noProof="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1819376">
                <a:tc>
                  <a:txBody>
                    <a:bodyPr/>
                    <a:lstStyle/>
                    <a:p>
                      <a:pPr marL="457200" indent="-457200">
                        <a:buFont typeface="Arial"/>
                        <a:buChar char="•"/>
                      </a:pPr>
                      <a:r>
                        <a:rPr lang="en-US" sz="2800" b="1" noProof="0" dirty="0" smtClean="0">
                          <a:solidFill>
                            <a:srgbClr val="0000FF"/>
                          </a:solidFill>
                        </a:rPr>
                        <a:t>Make the link between evidence-based medical practice and evidence-based medical education</a:t>
                      </a:r>
                    </a:p>
                    <a:p>
                      <a:pPr marL="457200" indent="-457200">
                        <a:buFont typeface="Arial"/>
                        <a:buChar char="•"/>
                      </a:pPr>
                      <a:endParaRPr lang="en-US" sz="2800" b="1"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endParaRPr lang="en-US" sz="2800" b="1" noProof="0" smtClean="0">
                        <a:solidFill>
                          <a:srgbClr val="000000"/>
                        </a:solidFill>
                      </a:endParaRPr>
                    </a:p>
                    <a:p>
                      <a:pPr algn="ctr"/>
                      <a:r>
                        <a:rPr lang="en-US" sz="2800" b="1" noProof="0" smtClean="0">
                          <a:solidFill>
                            <a:srgbClr val="000000"/>
                          </a:solidFill>
                        </a:rPr>
                        <a:t>Poor</a:t>
                      </a:r>
                      <a:endParaRPr lang="en-US" sz="2800" b="1" noProof="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1872692">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US" sz="2800" b="1" noProof="0" dirty="0" smtClean="0">
                          <a:solidFill>
                            <a:srgbClr val="0000FF"/>
                          </a:solidFill>
                        </a:rPr>
                        <a:t>Faculty development is an important instrument to create a positive learning environment for teachers</a:t>
                      </a:r>
                    </a:p>
                    <a:p>
                      <a:pPr marL="457200" indent="-457200">
                        <a:buFont typeface="Arial"/>
                        <a:buChar char="•"/>
                      </a:pPr>
                      <a:endParaRPr lang="en-US" sz="2800" b="1"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r>
                        <a:rPr lang="en-US" sz="2800" b="1" noProof="0" dirty="0" smtClean="0">
                          <a:solidFill>
                            <a:srgbClr val="000000"/>
                          </a:solidFill>
                        </a:rPr>
                        <a:t>Some</a:t>
                      </a:r>
                      <a:r>
                        <a:rPr lang="en-US" sz="2800" b="1" baseline="0" noProof="0" dirty="0" smtClean="0">
                          <a:solidFill>
                            <a:srgbClr val="000000"/>
                          </a:solidFill>
                        </a:rPr>
                        <a:t> activities</a:t>
                      </a:r>
                    </a:p>
                    <a:p>
                      <a:r>
                        <a:rPr lang="en-US" sz="2800" b="1" baseline="0" noProof="0" dirty="0" smtClean="0">
                          <a:solidFill>
                            <a:srgbClr val="000000"/>
                          </a:solidFill>
                        </a:rPr>
                        <a:t>Few attendants</a:t>
                      </a:r>
                      <a:endParaRPr lang="en-US"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bl>
          </a:graphicData>
        </a:graphic>
      </p:graphicFrame>
    </p:spTree>
    <p:extLst>
      <p:ext uri="{BB962C8B-B14F-4D97-AF65-F5344CB8AC3E}">
        <p14:creationId xmlns:p14="http://schemas.microsoft.com/office/powerpoint/2010/main" val="7268684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55547067"/>
              </p:ext>
            </p:extLst>
          </p:nvPr>
        </p:nvGraphicFramePr>
        <p:xfrm>
          <a:off x="224107" y="268953"/>
          <a:ext cx="8572061" cy="6277991"/>
        </p:xfrm>
        <a:graphic>
          <a:graphicData uri="http://schemas.openxmlformats.org/drawingml/2006/table">
            <a:tbl>
              <a:tblPr firstRow="1" lastRow="1" bandRow="1">
                <a:tableStyleId>{D113A9D2-9D6B-4929-AA2D-F23B5EE8CBE7}</a:tableStyleId>
              </a:tblPr>
              <a:tblGrid>
                <a:gridCol w="5169658"/>
                <a:gridCol w="3402403"/>
              </a:tblGrid>
              <a:tr h="629610">
                <a:tc>
                  <a:txBody>
                    <a:bodyPr/>
                    <a:lstStyle/>
                    <a:p>
                      <a:pPr marL="0" indent="0">
                        <a:buFont typeface="Arial"/>
                        <a:buNone/>
                      </a:pPr>
                      <a:r>
                        <a:rPr lang="es-ES" sz="2400" b="1" dirty="0" smtClean="0">
                          <a:solidFill>
                            <a:srgbClr val="0000FF"/>
                          </a:solidFill>
                        </a:rPr>
                        <a:t>TIPS</a:t>
                      </a:r>
                      <a:r>
                        <a:rPr lang="es-ES" sz="2400" b="1" baseline="0" dirty="0" smtClean="0">
                          <a:solidFill>
                            <a:srgbClr val="0000FF"/>
                          </a:solidFill>
                        </a:rPr>
                        <a:t> TO PROMOTE EXCELENCE IN ME</a:t>
                      </a:r>
                      <a:endParaRPr lang="es-ES" sz="2400" b="1"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75000"/>
                      </a:schemeClr>
                    </a:solidFill>
                  </a:tcPr>
                </a:tc>
                <a:tc>
                  <a:txBody>
                    <a:bodyPr/>
                    <a:lstStyle/>
                    <a:p>
                      <a:pPr algn="ctr"/>
                      <a:r>
                        <a:rPr lang="es-ES" sz="2400" dirty="0" smtClean="0">
                          <a:solidFill>
                            <a:srgbClr val="000000"/>
                          </a:solidFill>
                        </a:rPr>
                        <a:t>SPAIN</a:t>
                      </a:r>
                      <a:endParaRPr lang="es-ES" sz="2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75000"/>
                      </a:schemeClr>
                    </a:solidFill>
                  </a:tcPr>
                </a:tc>
              </a:tr>
              <a:tr h="629610">
                <a:tc>
                  <a:txBody>
                    <a:bodyPr/>
                    <a:lstStyle/>
                    <a:p>
                      <a:pPr marL="457200" indent="-457200">
                        <a:buFont typeface="Arial"/>
                        <a:buChar char="•"/>
                      </a:pPr>
                      <a:r>
                        <a:rPr lang="en-AU" sz="2800" b="1" noProof="0" dirty="0" smtClean="0">
                          <a:solidFill>
                            <a:srgbClr val="0000FF"/>
                          </a:solidFill>
                        </a:rPr>
                        <a:t>Evaluation of teaching. Tell the teachers how they taught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Formally yes</a:t>
                      </a:r>
                    </a:p>
                    <a:p>
                      <a:pPr algn="ctr"/>
                      <a:r>
                        <a:rPr lang="en-AU" sz="2800" b="1" noProof="0" dirty="0" smtClean="0">
                          <a:solidFill>
                            <a:srgbClr val="000000"/>
                          </a:solidFill>
                        </a:rPr>
                        <a:t>Low</a:t>
                      </a:r>
                      <a:r>
                        <a:rPr lang="en-AU" sz="2800" b="1" baseline="0" noProof="0" dirty="0" smtClean="0">
                          <a:solidFill>
                            <a:srgbClr val="000000"/>
                          </a:solidFill>
                        </a:rPr>
                        <a:t> impact</a:t>
                      </a:r>
                      <a:endParaRPr lang="en-AU"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1554377">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AU" sz="2800" b="1" noProof="0" dirty="0" smtClean="0">
                          <a:solidFill>
                            <a:srgbClr val="0000FF"/>
                          </a:solidFill>
                        </a:rPr>
                        <a:t>Evaluate impact of teaching. Find out how the teaching affected learners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endParaRPr lang="en-AU" sz="2800" b="1" noProof="0" smtClean="0">
                        <a:solidFill>
                          <a:srgbClr val="000000"/>
                        </a:solidFill>
                      </a:endParaRPr>
                    </a:p>
                    <a:p>
                      <a:pPr algn="ctr"/>
                      <a:r>
                        <a:rPr lang="en-AU" sz="2800" b="1" noProof="0" smtClean="0">
                          <a:solidFill>
                            <a:srgbClr val="000000"/>
                          </a:solidFill>
                        </a:rPr>
                        <a:t>None</a:t>
                      </a:r>
                      <a:endParaRPr lang="en-AU" sz="2800" b="1" noProof="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631009">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AU" sz="2800" b="1" noProof="0" dirty="0" smtClean="0">
                          <a:solidFill>
                            <a:srgbClr val="0000FF"/>
                          </a:solidFill>
                        </a:rPr>
                        <a:t>Mentoring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None</a:t>
                      </a:r>
                      <a:endParaRPr lang="en-AU"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2518116">
                <a:tc>
                  <a:txBody>
                    <a:bodyPr/>
                    <a:lstStyle/>
                    <a:p>
                      <a:pPr marL="457200" indent="-457200">
                        <a:buFont typeface="Arial"/>
                        <a:buChar char="•"/>
                      </a:pPr>
                      <a:r>
                        <a:rPr lang="en-AU" sz="2800" noProof="0" smtClean="0">
                          <a:solidFill>
                            <a:srgbClr val="0000FF"/>
                          </a:solidFill>
                        </a:rPr>
                        <a:t>Promote an institutional culture that values teaching highly equivalent to that of research</a:t>
                      </a:r>
                    </a:p>
                    <a:p>
                      <a:pPr marL="457200" indent="-457200">
                        <a:buFont typeface="Arial"/>
                        <a:buChar char="•"/>
                      </a:pPr>
                      <a:endParaRPr lang="en-AU" sz="2800" b="1" noProof="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Yes in formal declarations.</a:t>
                      </a:r>
                    </a:p>
                    <a:p>
                      <a:pPr algn="ctr"/>
                      <a:r>
                        <a:rPr lang="en-AU" sz="2800" b="1" noProof="0" dirty="0" smtClean="0">
                          <a:solidFill>
                            <a:srgbClr val="000000"/>
                          </a:solidFill>
                        </a:rPr>
                        <a:t>No real</a:t>
                      </a:r>
                      <a:r>
                        <a:rPr lang="en-AU" sz="2800" b="1" baseline="0" noProof="0" dirty="0" smtClean="0">
                          <a:solidFill>
                            <a:srgbClr val="000000"/>
                          </a:solidFill>
                        </a:rPr>
                        <a:t> actions</a:t>
                      </a:r>
                      <a:endParaRPr lang="en-AU"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bl>
          </a:graphicData>
        </a:graphic>
      </p:graphicFrame>
    </p:spTree>
    <p:extLst>
      <p:ext uri="{BB962C8B-B14F-4D97-AF65-F5344CB8AC3E}">
        <p14:creationId xmlns:p14="http://schemas.microsoft.com/office/powerpoint/2010/main" val="20621720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622066543"/>
              </p:ext>
            </p:extLst>
          </p:nvPr>
        </p:nvGraphicFramePr>
        <p:xfrm>
          <a:off x="328688" y="593770"/>
          <a:ext cx="8572061" cy="5742410"/>
        </p:xfrm>
        <a:graphic>
          <a:graphicData uri="http://schemas.openxmlformats.org/drawingml/2006/table">
            <a:tbl>
              <a:tblPr firstRow="1" lastRow="1" bandRow="1">
                <a:tableStyleId>{D113A9D2-9D6B-4929-AA2D-F23B5EE8CBE7}</a:tableStyleId>
              </a:tblPr>
              <a:tblGrid>
                <a:gridCol w="4993174"/>
                <a:gridCol w="3578887"/>
              </a:tblGrid>
              <a:tr h="571648">
                <a:tc>
                  <a:txBody>
                    <a:bodyPr/>
                    <a:lstStyle/>
                    <a:p>
                      <a:pPr marL="0" indent="0">
                        <a:buFont typeface="Arial"/>
                        <a:buNone/>
                      </a:pPr>
                      <a:r>
                        <a:rPr lang="es-ES" sz="2400" b="1" dirty="0" smtClean="0">
                          <a:solidFill>
                            <a:srgbClr val="0000FF"/>
                          </a:solidFill>
                        </a:rPr>
                        <a:t>TIPS</a:t>
                      </a:r>
                      <a:r>
                        <a:rPr lang="es-ES" sz="2400" b="1" baseline="0" dirty="0" smtClean="0">
                          <a:solidFill>
                            <a:srgbClr val="0000FF"/>
                          </a:solidFill>
                        </a:rPr>
                        <a:t> TO PROMOTE EXCELENCE IN ME</a:t>
                      </a:r>
                      <a:endParaRPr lang="es-ES" sz="2400" b="1" dirty="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4BD97"/>
                    </a:solidFill>
                  </a:tcPr>
                </a:tc>
                <a:tc>
                  <a:txBody>
                    <a:bodyPr/>
                    <a:lstStyle/>
                    <a:p>
                      <a:pPr algn="ctr"/>
                      <a:r>
                        <a:rPr lang="es-ES" sz="2400" dirty="0" smtClean="0">
                          <a:solidFill>
                            <a:srgbClr val="000000"/>
                          </a:solidFill>
                        </a:rPr>
                        <a:t>SPAIN</a:t>
                      </a:r>
                      <a:endParaRPr lang="es-ES" sz="2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4BD97"/>
                    </a:solidFill>
                  </a:tcPr>
                </a:tc>
              </a:tr>
              <a:tr h="1381869">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CA" sz="2800" b="1" dirty="0" smtClean="0">
                          <a:solidFill>
                            <a:srgbClr val="0000FF"/>
                          </a:solidFill>
                        </a:rPr>
                        <a:t>Institutional funding for educational research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No at national level</a:t>
                      </a:r>
                    </a:p>
                    <a:p>
                      <a:pPr algn="ctr"/>
                      <a:r>
                        <a:rPr lang="en-AU" sz="2800" b="1" noProof="0" dirty="0" smtClean="0">
                          <a:solidFill>
                            <a:srgbClr val="000000"/>
                          </a:solidFill>
                        </a:rPr>
                        <a:t>Few funds at the university</a:t>
                      </a:r>
                      <a:r>
                        <a:rPr lang="en-AU" sz="2800" b="1" baseline="0" noProof="0" dirty="0" smtClean="0">
                          <a:solidFill>
                            <a:srgbClr val="000000"/>
                          </a:solidFill>
                        </a:rPr>
                        <a:t> level</a:t>
                      </a:r>
                      <a:endParaRPr lang="en-AU" sz="2800" b="1" noProof="0" dirty="0" smtClean="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785298">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CA" sz="2800" b="1" dirty="0" smtClean="0">
                          <a:solidFill>
                            <a:srgbClr val="0000FF"/>
                          </a:solidFill>
                        </a:rPr>
                        <a:t>Rewarding excellence in teaching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No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1139948">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CA" sz="2800" b="1" dirty="0" smtClean="0">
                          <a:solidFill>
                            <a:srgbClr val="0000FF"/>
                          </a:solidFill>
                        </a:rPr>
                        <a:t>Introduce all medical educators to the scholarship of teaching</a:t>
                      </a:r>
                      <a:endParaRPr lang="en-AU" sz="2800" b="1" noProof="0" dirty="0" smtClean="0">
                        <a:solidFill>
                          <a:srgbClr val="0000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No</a:t>
                      </a:r>
                      <a:endParaRPr lang="en-AU"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r h="1472414">
                <a:tc>
                  <a:txBody>
                    <a:bodyPr/>
                    <a:lstStyle/>
                    <a:p>
                      <a:pPr marL="457200" marR="0" indent="-457200" algn="l" defTabSz="457200" rtl="0" eaLnBrk="1" fontAlgn="auto" latinLnBrk="0" hangingPunct="1">
                        <a:lnSpc>
                          <a:spcPct val="100000"/>
                        </a:lnSpc>
                        <a:spcBef>
                          <a:spcPts val="0"/>
                        </a:spcBef>
                        <a:spcAft>
                          <a:spcPts val="0"/>
                        </a:spcAft>
                        <a:buClrTx/>
                        <a:buSzTx/>
                        <a:buFont typeface="Arial"/>
                        <a:buChar char="•"/>
                        <a:tabLst/>
                        <a:defRPr/>
                      </a:pPr>
                      <a:r>
                        <a:rPr lang="en-CA" sz="2800" dirty="0" smtClean="0">
                          <a:solidFill>
                            <a:srgbClr val="0000FF"/>
                          </a:solidFill>
                        </a:rPr>
                        <a:t>Participate in the BEME collaboration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c>
                  <a:txBody>
                    <a:bodyPr/>
                    <a:lstStyle/>
                    <a:p>
                      <a:pPr algn="ctr"/>
                      <a:r>
                        <a:rPr lang="en-AU" sz="2800" b="1" noProof="0" dirty="0" smtClean="0">
                          <a:solidFill>
                            <a:srgbClr val="000000"/>
                          </a:solidFill>
                        </a:rPr>
                        <a:t>No</a:t>
                      </a:r>
                      <a:endParaRPr lang="en-AU" sz="2800" b="1" noProof="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EEECE1"/>
                    </a:solidFill>
                  </a:tcPr>
                </a:tc>
              </a:tr>
            </a:tbl>
          </a:graphicData>
        </a:graphic>
      </p:graphicFrame>
    </p:spTree>
    <p:extLst>
      <p:ext uri="{BB962C8B-B14F-4D97-AF65-F5344CB8AC3E}">
        <p14:creationId xmlns:p14="http://schemas.microsoft.com/office/powerpoint/2010/main" val="18634560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4" name="Picture 6" descr="self-esteem-po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513" y="393700"/>
            <a:ext cx="4760912"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WordArt 3"/>
          <p:cNvSpPr>
            <a:spLocks noChangeArrowheads="1" noChangeShapeType="1" noTextEdit="1"/>
          </p:cNvSpPr>
          <p:nvPr/>
        </p:nvSpPr>
        <p:spPr bwMode="auto">
          <a:xfrm>
            <a:off x="224115" y="635000"/>
            <a:ext cx="5199532" cy="5532438"/>
          </a:xfrm>
          <a:prstGeom prst="rect">
            <a:avLst/>
          </a:prstGeom>
        </p:spPr>
        <p:txBody>
          <a:bodyPr wrap="none" fromWordArt="1">
            <a:prstTxWarp prst="textSlantUp">
              <a:avLst>
                <a:gd name="adj" fmla="val 32056"/>
              </a:avLst>
            </a:prstTxWarp>
          </a:bodyPr>
          <a:lstStyle/>
          <a:p>
            <a:pPr algn="ctr"/>
            <a:r>
              <a:rPr lang="es-ES" sz="3200" kern="10" dirty="0" err="1">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self-complacency</a:t>
            </a:r>
            <a:r>
              <a:rPr lang="es-ES" sz="32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 </a:t>
            </a:r>
            <a:endParaRPr lang="es-ES" sz="3200" kern="10" dirty="0" smtClean="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endParaRPr>
          </a:p>
          <a:p>
            <a:pPr algn="ctr"/>
            <a:r>
              <a:rPr lang="es-ES" sz="3200" kern="10" dirty="0" err="1" smtClean="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rPr>
              <a:t>syndrome</a:t>
            </a:r>
            <a:endParaRPr lang="es-ES" sz="32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a:ea typeface="Impact"/>
              <a:cs typeface="Impact"/>
            </a:endParaRPr>
          </a:p>
        </p:txBody>
      </p:sp>
    </p:spTree>
    <p:extLst>
      <p:ext uri="{BB962C8B-B14F-4D97-AF65-F5344CB8AC3E}">
        <p14:creationId xmlns:p14="http://schemas.microsoft.com/office/powerpoint/2010/main" val="1710892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93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384366"/>
            <a:ext cx="6076019" cy="6183271"/>
          </a:xfrm>
        </p:spPr>
        <p:txBody>
          <a:bodyPr>
            <a:noAutofit/>
          </a:bodyPr>
          <a:lstStyle/>
          <a:p>
            <a:r>
              <a:rPr lang="en-CA" sz="2000" b="1" dirty="0" smtClean="0">
                <a:solidFill>
                  <a:srgbClr val="0000FF"/>
                </a:solidFill>
              </a:rPr>
              <a:t>Because our educational institutions are solidly anchored in a curriculum and teaching of  the </a:t>
            </a:r>
            <a:r>
              <a:rPr lang="en-CA" sz="2000" b="1" dirty="0" err="1" smtClean="0">
                <a:solidFill>
                  <a:srgbClr val="0000FF"/>
                </a:solidFill>
              </a:rPr>
              <a:t>XIXth</a:t>
            </a:r>
            <a:r>
              <a:rPr lang="en-CA" sz="2000" b="1" dirty="0" smtClean="0">
                <a:solidFill>
                  <a:srgbClr val="0000FF"/>
                </a:solidFill>
              </a:rPr>
              <a:t> century model and the attempts to modernize them that have launched near the end of the </a:t>
            </a:r>
            <a:r>
              <a:rPr lang="en-CA" sz="2000" b="1" dirty="0" err="1" smtClean="0">
                <a:solidFill>
                  <a:srgbClr val="0000FF"/>
                </a:solidFill>
              </a:rPr>
              <a:t>XXth</a:t>
            </a:r>
            <a:r>
              <a:rPr lang="en-CA" sz="2000" b="1" dirty="0" smtClean="0">
                <a:solidFill>
                  <a:srgbClr val="0000FF"/>
                </a:solidFill>
              </a:rPr>
              <a:t> century and early XXI have not been successful, how must proceed?</a:t>
            </a:r>
          </a:p>
          <a:p>
            <a:endParaRPr lang="en-CA" sz="2000" b="1" dirty="0" smtClean="0">
              <a:solidFill>
                <a:srgbClr val="0000FF"/>
              </a:solidFill>
            </a:endParaRPr>
          </a:p>
          <a:p>
            <a:r>
              <a:rPr lang="en-CA" sz="2000" b="1" dirty="0" smtClean="0">
                <a:solidFill>
                  <a:srgbClr val="0000FF"/>
                </a:solidFill>
              </a:rPr>
              <a:t> The problem is serious and has multiple causalities. The regulatory framework is one of them and to change it, is a serious political problem, but it's not the only problem.</a:t>
            </a:r>
          </a:p>
          <a:p>
            <a:endParaRPr lang="en-CA" sz="2000" b="1" dirty="0" smtClean="0">
              <a:solidFill>
                <a:srgbClr val="0000FF"/>
              </a:solidFill>
            </a:endParaRPr>
          </a:p>
          <a:p>
            <a:r>
              <a:rPr lang="en-CA" sz="2000" b="1" dirty="0" smtClean="0">
                <a:solidFill>
                  <a:srgbClr val="0000FF"/>
                </a:solidFill>
              </a:rPr>
              <a:t>There is another almost as severe as the previous one. It is called IGNORANCE. While we are not familiar with what happened and is happening in the world, we can not perceive the possibility of improving, doing things differently, depending on what they have experienced other improvements to get recognized.</a:t>
            </a:r>
          </a:p>
          <a:p>
            <a:endParaRPr lang="en-CA" sz="2000" b="1" dirty="0">
              <a:solidFill>
                <a:srgbClr val="0000FF"/>
              </a:solidFill>
            </a:endParaRPr>
          </a:p>
        </p:txBody>
      </p:sp>
      <p:pic>
        <p:nvPicPr>
          <p:cNvPr id="4" name="Imagen 3"/>
          <p:cNvPicPr>
            <a:picLocks noChangeAspect="1"/>
          </p:cNvPicPr>
          <p:nvPr/>
        </p:nvPicPr>
        <p:blipFill>
          <a:blip r:embed="rId2"/>
          <a:stretch>
            <a:fillRect/>
          </a:stretch>
        </p:blipFill>
        <p:spPr>
          <a:xfrm>
            <a:off x="6604178" y="2405136"/>
            <a:ext cx="2140404" cy="2140404"/>
          </a:xfrm>
          <a:prstGeom prst="rect">
            <a:avLst/>
          </a:prstGeom>
        </p:spPr>
      </p:pic>
      <p:sp>
        <p:nvSpPr>
          <p:cNvPr id="5" name="CuadroTexto 4"/>
          <p:cNvSpPr txBox="1"/>
          <p:nvPr/>
        </p:nvSpPr>
        <p:spPr>
          <a:xfrm>
            <a:off x="7318542" y="4896482"/>
            <a:ext cx="1319216" cy="523220"/>
          </a:xfrm>
          <a:prstGeom prst="rect">
            <a:avLst/>
          </a:prstGeom>
          <a:noFill/>
        </p:spPr>
        <p:txBody>
          <a:bodyPr wrap="none" rtlCol="0">
            <a:spAutoFit/>
          </a:bodyPr>
          <a:lstStyle/>
          <a:p>
            <a:r>
              <a:rPr lang="es-ES" sz="2800" b="1" dirty="0" smtClean="0">
                <a:solidFill>
                  <a:srgbClr val="0000FF"/>
                </a:solidFill>
              </a:rPr>
              <a:t>A. Oriol</a:t>
            </a:r>
            <a:endParaRPr lang="es-ES" sz="2800" b="1" dirty="0">
              <a:solidFill>
                <a:srgbClr val="0000FF"/>
              </a:solidFill>
            </a:endParaRPr>
          </a:p>
        </p:txBody>
      </p:sp>
    </p:spTree>
    <p:extLst>
      <p:ext uri="{BB962C8B-B14F-4D97-AF65-F5344CB8AC3E}">
        <p14:creationId xmlns:p14="http://schemas.microsoft.com/office/powerpoint/2010/main" val="1928506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linds(horizont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linds(horizontal)">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15986"/>
            <a:ext cx="9144000" cy="5143500"/>
          </a:xfrm>
          <a:prstGeom prst="rect">
            <a:avLst/>
          </a:prstGeom>
        </p:spPr>
      </p:pic>
      <p:sp>
        <p:nvSpPr>
          <p:cNvPr id="5" name="Rectángulo 4"/>
          <p:cNvSpPr/>
          <p:nvPr/>
        </p:nvSpPr>
        <p:spPr>
          <a:xfrm>
            <a:off x="186755" y="5577907"/>
            <a:ext cx="8796169" cy="707886"/>
          </a:xfrm>
          <a:prstGeom prst="rect">
            <a:avLst/>
          </a:prstGeom>
        </p:spPr>
        <p:txBody>
          <a:bodyPr wrap="square">
            <a:spAutoFit/>
          </a:bodyPr>
          <a:lstStyle/>
          <a:p>
            <a:pPr algn="ctr"/>
            <a:r>
              <a:rPr lang="en-GB" sz="4000" b="1" dirty="0" smtClean="0">
                <a:solidFill>
                  <a:srgbClr val="0000FF"/>
                </a:solidFill>
              </a:rPr>
              <a:t>But a long journey that never ends</a:t>
            </a:r>
            <a:endParaRPr lang="en-GB" sz="4000" b="1" dirty="0">
              <a:solidFill>
                <a:srgbClr val="0000FF"/>
              </a:solidFill>
            </a:endParaRPr>
          </a:p>
        </p:txBody>
      </p:sp>
    </p:spTree>
    <p:extLst>
      <p:ext uri="{BB962C8B-B14F-4D97-AF65-F5344CB8AC3E}">
        <p14:creationId xmlns:p14="http://schemas.microsoft.com/office/powerpoint/2010/main" val="9538388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199" y="1484130"/>
            <a:ext cx="8367691" cy="4525963"/>
          </a:xfrm>
        </p:spPr>
        <p:txBody>
          <a:bodyPr>
            <a:normAutofit fontScale="70000" lnSpcReduction="20000"/>
          </a:bodyPr>
          <a:lstStyle/>
          <a:p>
            <a:pPr marL="0" indent="0" algn="ctr">
              <a:buNone/>
            </a:pPr>
            <a:r>
              <a:rPr lang="en-GB" sz="4000" b="1" dirty="0" smtClean="0">
                <a:solidFill>
                  <a:srgbClr val="0000FF"/>
                </a:solidFill>
              </a:rPr>
              <a:t>In recent years, greater value and emphasis has been placed on the word “excellence”</a:t>
            </a:r>
          </a:p>
          <a:p>
            <a:pPr marL="0" indent="0" algn="ctr">
              <a:buNone/>
            </a:pPr>
            <a:endParaRPr lang="en-GB" sz="4000" b="1" dirty="0" smtClean="0">
              <a:solidFill>
                <a:srgbClr val="0000FF"/>
              </a:solidFill>
            </a:endParaRPr>
          </a:p>
          <a:p>
            <a:pPr marL="0" indent="0">
              <a:buNone/>
            </a:pPr>
            <a:r>
              <a:rPr lang="en-GB" sz="4000" b="1" dirty="0" smtClean="0">
                <a:solidFill>
                  <a:srgbClr val="0000FF"/>
                </a:solidFill>
              </a:rPr>
              <a:t>Our society understands that in the public institutions </a:t>
            </a:r>
          </a:p>
          <a:p>
            <a:pPr marL="0" indent="0">
              <a:buNone/>
            </a:pPr>
            <a:endParaRPr lang="en-GB" sz="4000" dirty="0" smtClean="0">
              <a:solidFill>
                <a:srgbClr val="0000FF"/>
              </a:solidFill>
            </a:endParaRPr>
          </a:p>
          <a:p>
            <a:r>
              <a:rPr lang="en-GB" sz="4000" dirty="0" smtClean="0">
                <a:solidFill>
                  <a:srgbClr val="0000FF"/>
                </a:solidFill>
              </a:rPr>
              <a:t>research can only finance itself if it is excellent, </a:t>
            </a:r>
          </a:p>
          <a:p>
            <a:r>
              <a:rPr lang="en-GB" sz="4000" dirty="0" smtClean="0">
                <a:solidFill>
                  <a:srgbClr val="0000FF"/>
                </a:solidFill>
              </a:rPr>
              <a:t>the engagement of (new) teaching staff will be based </a:t>
            </a:r>
          </a:p>
          <a:p>
            <a:pPr marL="0" indent="0">
              <a:buNone/>
            </a:pPr>
            <a:r>
              <a:rPr lang="en-GB" sz="4000" dirty="0" smtClean="0">
                <a:solidFill>
                  <a:srgbClr val="0000FF"/>
                </a:solidFill>
              </a:rPr>
              <a:t>	on excellence, </a:t>
            </a:r>
          </a:p>
          <a:p>
            <a:pPr algn="just"/>
            <a:r>
              <a:rPr lang="en-GB" sz="4000" dirty="0" smtClean="0">
                <a:solidFill>
                  <a:srgbClr val="0000FF"/>
                </a:solidFill>
              </a:rPr>
              <a:t>there can only be teaching, care, research, professionals and research projects if they are excellent.</a:t>
            </a:r>
          </a:p>
          <a:p>
            <a:pPr marL="0" indent="0" algn="ctr">
              <a:buNone/>
            </a:pPr>
            <a:endParaRPr lang="en-GB" sz="4000" b="1" dirty="0" smtClean="0">
              <a:solidFill>
                <a:srgbClr val="0000FF"/>
              </a:solidFill>
            </a:endParaRPr>
          </a:p>
          <a:p>
            <a:pPr marL="0" indent="0" algn="ctr">
              <a:buNone/>
            </a:pPr>
            <a:endParaRPr lang="en-GB" sz="4000" b="1" dirty="0">
              <a:solidFill>
                <a:srgbClr val="0000FF"/>
              </a:solidFill>
            </a:endParaRPr>
          </a:p>
        </p:txBody>
      </p:sp>
      <p:pic>
        <p:nvPicPr>
          <p:cNvPr id="2" name="Imagen 1"/>
          <p:cNvPicPr>
            <a:picLocks noChangeAspect="1"/>
          </p:cNvPicPr>
          <p:nvPr/>
        </p:nvPicPr>
        <p:blipFill>
          <a:blip r:embed="rId2"/>
          <a:stretch>
            <a:fillRect/>
          </a:stretch>
        </p:blipFill>
        <p:spPr>
          <a:xfrm>
            <a:off x="275487" y="259827"/>
            <a:ext cx="1210793" cy="1210793"/>
          </a:xfrm>
          <a:prstGeom prst="rect">
            <a:avLst/>
          </a:prstGeom>
        </p:spPr>
      </p:pic>
      <p:pic>
        <p:nvPicPr>
          <p:cNvPr id="5" name="Imagen 4"/>
          <p:cNvPicPr>
            <a:picLocks noChangeAspect="1"/>
          </p:cNvPicPr>
          <p:nvPr/>
        </p:nvPicPr>
        <p:blipFill>
          <a:blip r:embed="rId3"/>
          <a:stretch>
            <a:fillRect/>
          </a:stretch>
        </p:blipFill>
        <p:spPr>
          <a:xfrm>
            <a:off x="149129" y="259827"/>
            <a:ext cx="8845790" cy="6256770"/>
          </a:xfrm>
          <a:prstGeom prst="rect">
            <a:avLst/>
          </a:prstGeom>
        </p:spPr>
      </p:pic>
      <p:sp>
        <p:nvSpPr>
          <p:cNvPr id="6" name="CuadroTexto 5"/>
          <p:cNvSpPr txBox="1"/>
          <p:nvPr/>
        </p:nvSpPr>
        <p:spPr>
          <a:xfrm rot="18339389">
            <a:off x="405020" y="2136130"/>
            <a:ext cx="7043492" cy="2308324"/>
          </a:xfrm>
          <a:prstGeom prst="rect">
            <a:avLst/>
          </a:prstGeom>
          <a:solidFill>
            <a:srgbClr val="FFFF00"/>
          </a:solidFill>
        </p:spPr>
        <p:txBody>
          <a:bodyPr wrap="square" rtlCol="0">
            <a:spAutoFit/>
          </a:bodyPr>
          <a:lstStyle/>
          <a:p>
            <a:pPr algn="ctr"/>
            <a:r>
              <a:rPr lang="es-ES" sz="3600" b="1" dirty="0" smtClean="0">
                <a:solidFill>
                  <a:srgbClr val="000090"/>
                </a:solidFill>
              </a:rPr>
              <a:t>EXCELLENCE? </a:t>
            </a:r>
          </a:p>
          <a:p>
            <a:pPr algn="ctr"/>
            <a:r>
              <a:rPr lang="es-ES" sz="3600" b="1" dirty="0" smtClean="0">
                <a:solidFill>
                  <a:srgbClr val="000090"/>
                </a:solidFill>
              </a:rPr>
              <a:t> HIGH QUALITY?</a:t>
            </a:r>
          </a:p>
          <a:p>
            <a:pPr algn="ctr"/>
            <a:r>
              <a:rPr lang="es-ES" sz="3600" b="1" dirty="0" smtClean="0">
                <a:solidFill>
                  <a:srgbClr val="000090"/>
                </a:solidFill>
              </a:rPr>
              <a:t>TO DO THE BEST ACCORDING WITH OUR POSSIBILITIES</a:t>
            </a:r>
            <a:r>
              <a:rPr lang="es-ES" sz="3600" dirty="0" smtClean="0"/>
              <a:t>?</a:t>
            </a:r>
            <a:endParaRPr lang="es-ES" sz="3600" dirty="0"/>
          </a:p>
        </p:txBody>
      </p:sp>
    </p:spTree>
    <p:extLst>
      <p:ext uri="{BB962C8B-B14F-4D97-AF65-F5344CB8AC3E}">
        <p14:creationId xmlns:p14="http://schemas.microsoft.com/office/powerpoint/2010/main" val="3343231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linds(horizontal)">
                                      <p:cBhvr>
                                        <p:cTn id="12" dur="500"/>
                                        <p:tgtEl>
                                          <p:spTgt spid="3">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linds(horizontal)">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blinds(horizontal)">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01F356E3-3A8A-D342-B54C-3B89A8DC05D9}" type="slidenum">
              <a:rPr lang="es-ES" smtClean="0"/>
              <a:pPr>
                <a:defRPr/>
              </a:pPr>
              <a:t>30</a:t>
            </a:fld>
            <a:endParaRPr lang="es-ES"/>
          </a:p>
        </p:txBody>
      </p:sp>
      <p:pic>
        <p:nvPicPr>
          <p:cNvPr id="3" name="Imagen 2"/>
          <p:cNvPicPr>
            <a:picLocks noChangeAspect="1"/>
          </p:cNvPicPr>
          <p:nvPr/>
        </p:nvPicPr>
        <p:blipFill>
          <a:blip r:embed="rId3"/>
          <a:stretch>
            <a:fillRect/>
          </a:stretch>
        </p:blipFill>
        <p:spPr>
          <a:xfrm>
            <a:off x="0" y="-18674"/>
            <a:ext cx="9281732" cy="6858000"/>
          </a:xfrm>
          <a:prstGeom prst="rect">
            <a:avLst/>
          </a:prstGeom>
        </p:spPr>
      </p:pic>
      <p:sp>
        <p:nvSpPr>
          <p:cNvPr id="6" name="Rectangle 2"/>
          <p:cNvSpPr>
            <a:spLocks noChangeArrowheads="1"/>
          </p:cNvSpPr>
          <p:nvPr/>
        </p:nvSpPr>
        <p:spPr bwMode="auto">
          <a:xfrm>
            <a:off x="107950" y="2347913"/>
            <a:ext cx="8712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49263">
              <a:lnSpc>
                <a:spcPct val="81000"/>
              </a:lnSpc>
              <a:spcBef>
                <a:spcPct val="0"/>
              </a:spcBef>
              <a:buClr>
                <a:srgbClr val="000000"/>
              </a:buClr>
            </a:pPr>
            <a:r>
              <a:rPr lang="en-US" sz="4000" dirty="0">
                <a:solidFill>
                  <a:srgbClr val="FFFFFF"/>
                </a:solidFill>
              </a:rPr>
              <a:t>Gracias </a:t>
            </a:r>
            <a:r>
              <a:rPr lang="en-US" sz="4000" dirty="0" err="1">
                <a:solidFill>
                  <a:srgbClr val="FFFFFF"/>
                </a:solidFill>
              </a:rPr>
              <a:t>por</a:t>
            </a:r>
            <a:r>
              <a:rPr lang="en-US" sz="4000" dirty="0">
                <a:solidFill>
                  <a:srgbClr val="FFFFFF"/>
                </a:solidFill>
              </a:rPr>
              <a:t> </a:t>
            </a:r>
            <a:r>
              <a:rPr lang="en-US" sz="4000" dirty="0" err="1">
                <a:solidFill>
                  <a:srgbClr val="FFFFFF"/>
                </a:solidFill>
              </a:rPr>
              <a:t>su</a:t>
            </a:r>
            <a:r>
              <a:rPr lang="en-US" sz="4000" dirty="0">
                <a:solidFill>
                  <a:srgbClr val="FFFFFF"/>
                </a:solidFill>
              </a:rPr>
              <a:t> </a:t>
            </a:r>
            <a:r>
              <a:rPr lang="en-US" sz="4000" dirty="0" err="1">
                <a:solidFill>
                  <a:srgbClr val="FFFFFF"/>
                </a:solidFill>
              </a:rPr>
              <a:t>atención</a:t>
            </a:r>
            <a:endParaRPr lang="en-US" sz="4000" dirty="0">
              <a:solidFill>
                <a:srgbClr val="FFFFFF"/>
              </a:solidFill>
            </a:endParaRPr>
          </a:p>
          <a:p>
            <a:pPr algn="ctr" defTabSz="449263">
              <a:lnSpc>
                <a:spcPct val="81000"/>
              </a:lnSpc>
              <a:spcBef>
                <a:spcPct val="0"/>
              </a:spcBef>
              <a:buClr>
                <a:srgbClr val="000000"/>
              </a:buClr>
            </a:pPr>
            <a:r>
              <a:rPr lang="en-US" sz="4000" dirty="0" smtClean="0">
                <a:solidFill>
                  <a:srgbClr val="FFFFFF"/>
                </a:solidFill>
              </a:rPr>
              <a:t>Thank </a:t>
            </a:r>
            <a:r>
              <a:rPr lang="en-US" sz="4000" dirty="0">
                <a:solidFill>
                  <a:srgbClr val="FFFFFF"/>
                </a:solidFill>
              </a:rPr>
              <a:t>you for your </a:t>
            </a:r>
            <a:r>
              <a:rPr lang="en-US" sz="4000" dirty="0" smtClean="0">
                <a:solidFill>
                  <a:srgbClr val="FFFFFF"/>
                </a:solidFill>
              </a:rPr>
              <a:t>attention</a:t>
            </a:r>
            <a:endParaRPr lang="en-US" sz="4000" dirty="0">
              <a:solidFill>
                <a:srgbClr val="FFFFFF"/>
              </a:solidFill>
            </a:endParaRPr>
          </a:p>
        </p:txBody>
      </p:sp>
      <p:sp>
        <p:nvSpPr>
          <p:cNvPr id="5" name="CuadroTexto 4"/>
          <p:cNvSpPr txBox="1"/>
          <p:nvPr/>
        </p:nvSpPr>
        <p:spPr>
          <a:xfrm>
            <a:off x="3114856" y="4304647"/>
            <a:ext cx="2690961" cy="584776"/>
          </a:xfrm>
          <a:prstGeom prst="rect">
            <a:avLst/>
          </a:prstGeom>
          <a:noFill/>
        </p:spPr>
        <p:txBody>
          <a:bodyPr wrap="none" rtlCol="0">
            <a:spAutoFit/>
          </a:bodyPr>
          <a:lstStyle/>
          <a:p>
            <a:r>
              <a:rPr lang="es-ES" sz="3200" dirty="0" err="1" smtClean="0">
                <a:solidFill>
                  <a:srgbClr val="F2F2F2"/>
                </a:solidFill>
              </a:rPr>
              <a:t>jpales@ub.edu</a:t>
            </a:r>
            <a:endParaRPr lang="es-ES" sz="3200" dirty="0">
              <a:solidFill>
                <a:srgbClr val="F2F2F2"/>
              </a:solidFill>
            </a:endParaRPr>
          </a:p>
        </p:txBody>
      </p:sp>
    </p:spTree>
    <p:extLst>
      <p:ext uri="{BB962C8B-B14F-4D97-AF65-F5344CB8AC3E}">
        <p14:creationId xmlns:p14="http://schemas.microsoft.com/office/powerpoint/2010/main" val="11265061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736390"/>
          </a:xfrm>
          <a:solidFill>
            <a:srgbClr val="CCFFCC"/>
          </a:solidFill>
        </p:spPr>
        <p:txBody>
          <a:bodyPr>
            <a:noAutofit/>
          </a:bodyPr>
          <a:lstStyle/>
          <a:p>
            <a:r>
              <a:rPr lang="es-ES" sz="3600" b="1" dirty="0" smtClean="0">
                <a:solidFill>
                  <a:srgbClr val="0000FF"/>
                </a:solidFill>
              </a:rPr>
              <a:t>EXCELLENCE IS NOT AN ABSOLUTE VALUE</a:t>
            </a:r>
            <a:br>
              <a:rPr lang="es-ES" sz="3600" b="1" dirty="0" smtClean="0">
                <a:solidFill>
                  <a:srgbClr val="0000FF"/>
                </a:solidFill>
              </a:rPr>
            </a:br>
            <a:r>
              <a:rPr lang="es-ES" sz="3600" b="1" dirty="0" smtClean="0">
                <a:solidFill>
                  <a:srgbClr val="0000FF"/>
                </a:solidFill>
              </a:rPr>
              <a:t>EXCELLENCE IS CONTEXT-DEPENDENT</a:t>
            </a:r>
            <a:br>
              <a:rPr lang="es-ES" sz="3600" b="1" dirty="0" smtClean="0">
                <a:solidFill>
                  <a:srgbClr val="0000FF"/>
                </a:solidFill>
              </a:rPr>
            </a:br>
            <a:endParaRPr lang="es-ES" sz="3600" b="1" dirty="0">
              <a:solidFill>
                <a:srgbClr val="0000FF"/>
              </a:solidFill>
            </a:endParaRPr>
          </a:p>
        </p:txBody>
      </p:sp>
      <p:sp>
        <p:nvSpPr>
          <p:cNvPr id="3" name="Marcador de contenido 2"/>
          <p:cNvSpPr>
            <a:spLocks noGrp="1"/>
          </p:cNvSpPr>
          <p:nvPr>
            <p:ph idx="1"/>
          </p:nvPr>
        </p:nvSpPr>
        <p:spPr>
          <a:xfrm>
            <a:off x="457200" y="2011028"/>
            <a:ext cx="8229600" cy="4525963"/>
          </a:xfrm>
        </p:spPr>
        <p:txBody>
          <a:bodyPr/>
          <a:lstStyle/>
          <a:p>
            <a:endParaRPr lang="es-ES" b="1" dirty="0" smtClean="0">
              <a:solidFill>
                <a:srgbClr val="0000FF"/>
              </a:solidFill>
            </a:endParaRPr>
          </a:p>
          <a:p>
            <a:r>
              <a:rPr lang="es-ES" b="1" dirty="0" smtClean="0">
                <a:solidFill>
                  <a:srgbClr val="0000FF"/>
                </a:solidFill>
              </a:rPr>
              <a:t>SOCIAL CONTEXT</a:t>
            </a:r>
          </a:p>
          <a:p>
            <a:r>
              <a:rPr lang="es-ES" b="1" dirty="0" smtClean="0">
                <a:solidFill>
                  <a:srgbClr val="0000FF"/>
                </a:solidFill>
              </a:rPr>
              <a:t>ECONOMICAL CONTEXT</a:t>
            </a:r>
          </a:p>
          <a:p>
            <a:r>
              <a:rPr lang="es-ES" b="1" dirty="0" smtClean="0">
                <a:solidFill>
                  <a:srgbClr val="0000FF"/>
                </a:solidFill>
              </a:rPr>
              <a:t>GEOGRAPHICAL CONTEXT</a:t>
            </a:r>
          </a:p>
          <a:p>
            <a:r>
              <a:rPr lang="es-ES" b="1" dirty="0" smtClean="0">
                <a:solidFill>
                  <a:srgbClr val="0000FF"/>
                </a:solidFill>
              </a:rPr>
              <a:t>CIRCUMSTANCES</a:t>
            </a:r>
            <a:endParaRPr lang="es-ES" b="1" dirty="0">
              <a:solidFill>
                <a:srgbClr val="0000FF"/>
              </a:solidFill>
            </a:endParaRPr>
          </a:p>
          <a:p>
            <a:r>
              <a:rPr lang="es-ES" b="1" dirty="0" smtClean="0">
                <a:solidFill>
                  <a:srgbClr val="0000FF"/>
                </a:solidFill>
              </a:rPr>
              <a:t>ETC…</a:t>
            </a:r>
            <a:endParaRPr lang="es-ES" b="1" dirty="0">
              <a:solidFill>
                <a:srgbClr val="0000FF"/>
              </a:solidFill>
            </a:endParaRPr>
          </a:p>
        </p:txBody>
      </p:sp>
      <p:pic>
        <p:nvPicPr>
          <p:cNvPr id="4" name="Imagen 3"/>
          <p:cNvPicPr>
            <a:picLocks noChangeAspect="1"/>
          </p:cNvPicPr>
          <p:nvPr/>
        </p:nvPicPr>
        <p:blipFill>
          <a:blip r:embed="rId2"/>
          <a:stretch>
            <a:fillRect/>
          </a:stretch>
        </p:blipFill>
        <p:spPr>
          <a:xfrm>
            <a:off x="0" y="0"/>
            <a:ext cx="5602941" cy="3929529"/>
          </a:xfrm>
          <a:prstGeom prst="rect">
            <a:avLst/>
          </a:prstGeom>
        </p:spPr>
      </p:pic>
      <p:pic>
        <p:nvPicPr>
          <p:cNvPr id="5" name="Imagen 4"/>
          <p:cNvPicPr>
            <a:picLocks noChangeAspect="1"/>
          </p:cNvPicPr>
          <p:nvPr/>
        </p:nvPicPr>
        <p:blipFill>
          <a:blip r:embed="rId3"/>
          <a:stretch>
            <a:fillRect/>
          </a:stretch>
        </p:blipFill>
        <p:spPr>
          <a:xfrm>
            <a:off x="3429000" y="3242234"/>
            <a:ext cx="5715000" cy="3615765"/>
          </a:xfrm>
          <a:prstGeom prst="rect">
            <a:avLst/>
          </a:prstGeom>
        </p:spPr>
      </p:pic>
    </p:spTree>
    <p:extLst>
      <p:ext uri="{BB962C8B-B14F-4D97-AF65-F5344CB8AC3E}">
        <p14:creationId xmlns:p14="http://schemas.microsoft.com/office/powerpoint/2010/main" val="1762724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108094" y="224087"/>
            <a:ext cx="8877145" cy="5453649"/>
          </a:xfrm>
        </p:spPr>
        <p:txBody>
          <a:bodyPr>
            <a:noAutofit/>
          </a:bodyPr>
          <a:lstStyle/>
          <a:p>
            <a:pPr marL="0" indent="0" algn="just">
              <a:buNone/>
            </a:pPr>
            <a:r>
              <a:rPr lang="en-GB" sz="2800" b="1" dirty="0" smtClean="0">
                <a:solidFill>
                  <a:srgbClr val="0000FF"/>
                </a:solidFill>
              </a:rPr>
              <a:t>Universal excellence is proposed as a standard of improvement.</a:t>
            </a:r>
          </a:p>
          <a:p>
            <a:pPr marL="0" indent="0" algn="just">
              <a:buNone/>
            </a:pPr>
            <a:endParaRPr lang="en-GB" sz="2800" b="1" dirty="0" smtClean="0">
              <a:solidFill>
                <a:srgbClr val="0000FF"/>
              </a:solidFill>
            </a:endParaRPr>
          </a:p>
          <a:p>
            <a:pPr marL="0" indent="0" algn="just">
              <a:buNone/>
            </a:pPr>
            <a:r>
              <a:rPr lang="en-GB" sz="2800" b="1" dirty="0" smtClean="0">
                <a:solidFill>
                  <a:srgbClr val="0000FF"/>
                </a:solidFill>
              </a:rPr>
              <a:t>Often excellence lobbies use the meaning of words to their own convenience in order to sell their product to society.</a:t>
            </a:r>
          </a:p>
          <a:p>
            <a:pPr algn="just"/>
            <a:endParaRPr lang="en-GB" sz="2800" b="1" dirty="0" smtClean="0">
              <a:solidFill>
                <a:srgbClr val="0000FF"/>
              </a:solidFill>
            </a:endParaRPr>
          </a:p>
          <a:p>
            <a:pPr algn="just"/>
            <a:r>
              <a:rPr lang="en-GB" sz="2800" b="1" dirty="0" smtClean="0">
                <a:solidFill>
                  <a:srgbClr val="0000FF"/>
                </a:solidFill>
              </a:rPr>
              <a:t>Only excellent groups are financed. Other groups (good groups, but not “excellent” are neglected and they cannot improve easily (in biomedical research and teaching too), they cannot obtain funds, they cannot publish easily</a:t>
            </a:r>
            <a:endParaRPr lang="en-GB" sz="2800" b="1" dirty="0">
              <a:solidFill>
                <a:srgbClr val="0000FF"/>
              </a:solidFill>
            </a:endParaRPr>
          </a:p>
          <a:p>
            <a:pPr algn="just"/>
            <a:r>
              <a:rPr lang="en-GB" sz="2800" b="1" dirty="0" smtClean="0">
                <a:solidFill>
                  <a:srgbClr val="0000FF"/>
                </a:solidFill>
              </a:rPr>
              <a:t>If you are not in the elite, you are not considered</a:t>
            </a:r>
          </a:p>
          <a:p>
            <a:pPr marL="0" indent="0" algn="just">
              <a:buNone/>
            </a:pPr>
            <a:endParaRPr lang="en-GB" sz="2800" b="1" dirty="0">
              <a:solidFill>
                <a:srgbClr val="0000FF"/>
              </a:solidFill>
            </a:endParaRPr>
          </a:p>
        </p:txBody>
      </p:sp>
      <p:pic>
        <p:nvPicPr>
          <p:cNvPr id="6" name="Imagen 5"/>
          <p:cNvPicPr>
            <a:picLocks noChangeAspect="1"/>
          </p:cNvPicPr>
          <p:nvPr/>
        </p:nvPicPr>
        <p:blipFill>
          <a:blip r:embed="rId2"/>
          <a:stretch>
            <a:fillRect/>
          </a:stretch>
        </p:blipFill>
        <p:spPr>
          <a:xfrm rot="10800000" flipH="1" flipV="1">
            <a:off x="0" y="0"/>
            <a:ext cx="9144000" cy="6858000"/>
          </a:xfrm>
          <a:prstGeom prst="rect">
            <a:avLst/>
          </a:prstGeom>
        </p:spPr>
      </p:pic>
      <p:pic>
        <p:nvPicPr>
          <p:cNvPr id="2" name="Imagen 1"/>
          <p:cNvPicPr>
            <a:picLocks noChangeAspect="1"/>
          </p:cNvPicPr>
          <p:nvPr/>
        </p:nvPicPr>
        <p:blipFill>
          <a:blip r:embed="rId3"/>
          <a:stretch>
            <a:fillRect/>
          </a:stretch>
        </p:blipFill>
        <p:spPr>
          <a:xfrm>
            <a:off x="0" y="1"/>
            <a:ext cx="9121522" cy="6857999"/>
          </a:xfrm>
          <a:prstGeom prst="rect">
            <a:avLst/>
          </a:prstGeom>
        </p:spPr>
      </p:pic>
      <p:sp>
        <p:nvSpPr>
          <p:cNvPr id="3" name="CuadroTexto 2"/>
          <p:cNvSpPr txBox="1"/>
          <p:nvPr/>
        </p:nvSpPr>
        <p:spPr>
          <a:xfrm>
            <a:off x="2375646" y="2495175"/>
            <a:ext cx="5602941" cy="707886"/>
          </a:xfrm>
          <a:prstGeom prst="rect">
            <a:avLst/>
          </a:prstGeom>
          <a:noFill/>
        </p:spPr>
        <p:txBody>
          <a:bodyPr wrap="square" rtlCol="0">
            <a:spAutoFit/>
          </a:bodyPr>
          <a:lstStyle/>
          <a:p>
            <a:pPr algn="ctr"/>
            <a:r>
              <a:rPr lang="es-ES" sz="4000" b="1" dirty="0" smtClean="0"/>
              <a:t>VICIOUS CIRCLE</a:t>
            </a:r>
            <a:endParaRPr lang="es-ES" sz="4000" b="1" dirty="0"/>
          </a:p>
        </p:txBody>
      </p:sp>
    </p:spTree>
    <p:extLst>
      <p:ext uri="{BB962C8B-B14F-4D97-AF65-F5344CB8AC3E}">
        <p14:creationId xmlns:p14="http://schemas.microsoft.com/office/powerpoint/2010/main" val="3282147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dissolv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par>
                                <p:cTn id="28" presetID="9"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GB" dirty="0" smtClean="0">
                <a:solidFill>
                  <a:srgbClr val="0000FF"/>
                </a:solidFill>
              </a:rPr>
              <a:t>Some questions about excellence</a:t>
            </a:r>
            <a:endParaRPr lang="en-GB" dirty="0">
              <a:solidFill>
                <a:srgbClr val="0000FF"/>
              </a:solidFill>
            </a:endParaRPr>
          </a:p>
        </p:txBody>
      </p:sp>
      <p:sp>
        <p:nvSpPr>
          <p:cNvPr id="3" name="Marcador de contenido 2"/>
          <p:cNvSpPr>
            <a:spLocks noGrp="1"/>
          </p:cNvSpPr>
          <p:nvPr>
            <p:ph idx="1"/>
          </p:nvPr>
        </p:nvSpPr>
        <p:spPr/>
        <p:txBody>
          <a:bodyPr>
            <a:normAutofit fontScale="92500" lnSpcReduction="20000"/>
          </a:bodyPr>
          <a:lstStyle/>
          <a:p>
            <a:pPr marL="0" indent="0">
              <a:buNone/>
            </a:pPr>
            <a:r>
              <a:rPr lang="en-GB" b="1" dirty="0">
                <a:solidFill>
                  <a:srgbClr val="0000FF"/>
                </a:solidFill>
              </a:rPr>
              <a:t>Can anyone in their right mind really be against excellence? </a:t>
            </a:r>
          </a:p>
          <a:p>
            <a:pPr marL="0" indent="0">
              <a:buNone/>
            </a:pPr>
            <a:endParaRPr lang="en-GB" b="1" dirty="0" smtClean="0">
              <a:solidFill>
                <a:srgbClr val="FF0000"/>
              </a:solidFill>
            </a:endParaRPr>
          </a:p>
          <a:p>
            <a:pPr marL="0" indent="0">
              <a:buNone/>
            </a:pPr>
            <a:endParaRPr lang="en-GB" b="1" dirty="0" smtClean="0">
              <a:solidFill>
                <a:srgbClr val="0000FF"/>
              </a:solidFill>
            </a:endParaRPr>
          </a:p>
          <a:p>
            <a:pPr marL="0" indent="0">
              <a:buNone/>
            </a:pPr>
            <a:r>
              <a:rPr lang="en-GB" b="1" dirty="0" smtClean="0">
                <a:solidFill>
                  <a:srgbClr val="0000FF"/>
                </a:solidFill>
              </a:rPr>
              <a:t>Can </a:t>
            </a:r>
            <a:r>
              <a:rPr lang="en-GB" b="1" dirty="0">
                <a:solidFill>
                  <a:srgbClr val="0000FF"/>
                </a:solidFill>
              </a:rPr>
              <a:t>anyone defend the idea that research or</a:t>
            </a:r>
          </a:p>
          <a:p>
            <a:pPr marL="0" indent="0">
              <a:buNone/>
            </a:pPr>
            <a:r>
              <a:rPr lang="en-GB" b="1" dirty="0">
                <a:solidFill>
                  <a:srgbClr val="0000FF"/>
                </a:solidFill>
              </a:rPr>
              <a:t>human resources, teaching staff or researchers </a:t>
            </a:r>
            <a:r>
              <a:rPr lang="en-GB" b="1" dirty="0" smtClean="0">
                <a:solidFill>
                  <a:srgbClr val="0000FF"/>
                </a:solidFill>
              </a:rPr>
              <a:t>do not </a:t>
            </a:r>
            <a:r>
              <a:rPr lang="en-GB" b="1" dirty="0">
                <a:solidFill>
                  <a:srgbClr val="0000FF"/>
                </a:solidFill>
              </a:rPr>
              <a:t>need to be excellent?  </a:t>
            </a:r>
            <a:endParaRPr lang="en-GB" b="1" dirty="0" smtClean="0">
              <a:solidFill>
                <a:srgbClr val="0000FF"/>
              </a:solidFill>
            </a:endParaRPr>
          </a:p>
          <a:p>
            <a:pPr marL="0" indent="0">
              <a:buNone/>
            </a:pPr>
            <a:endParaRPr lang="en-GB" b="1" dirty="0">
              <a:solidFill>
                <a:srgbClr val="0000FF"/>
              </a:solidFill>
            </a:endParaRPr>
          </a:p>
          <a:p>
            <a:pPr marL="0" indent="0" algn="ctr">
              <a:buNone/>
            </a:pPr>
            <a:r>
              <a:rPr lang="en-GB" sz="4800" b="1" dirty="0" smtClean="0">
                <a:solidFill>
                  <a:srgbClr val="FF0000"/>
                </a:solidFill>
              </a:rPr>
              <a:t>NO</a:t>
            </a:r>
            <a:endParaRPr lang="en-GB" sz="4800" b="1" dirty="0">
              <a:solidFill>
                <a:srgbClr val="FF0000"/>
              </a:solidFill>
            </a:endParaRPr>
          </a:p>
          <a:p>
            <a:endParaRPr lang="es-ES" dirty="0"/>
          </a:p>
        </p:txBody>
      </p:sp>
    </p:spTree>
    <p:extLst>
      <p:ext uri="{BB962C8B-B14F-4D97-AF65-F5344CB8AC3E}">
        <p14:creationId xmlns:p14="http://schemas.microsoft.com/office/powerpoint/2010/main" val="3783480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err="1" smtClean="0">
                <a:solidFill>
                  <a:srgbClr val="3366FF"/>
                </a:solidFill>
              </a:rPr>
              <a:t>Some</a:t>
            </a:r>
            <a:r>
              <a:rPr lang="es-ES" b="1" dirty="0" smtClean="0">
                <a:solidFill>
                  <a:srgbClr val="3366FF"/>
                </a:solidFill>
              </a:rPr>
              <a:t> </a:t>
            </a:r>
            <a:r>
              <a:rPr lang="es-ES" b="1" dirty="0" err="1" smtClean="0">
                <a:solidFill>
                  <a:srgbClr val="3366FF"/>
                </a:solidFill>
              </a:rPr>
              <a:t>questions</a:t>
            </a:r>
            <a:endParaRPr lang="es-ES" b="1" dirty="0">
              <a:solidFill>
                <a:srgbClr val="3366FF"/>
              </a:solidFill>
            </a:endParaRPr>
          </a:p>
        </p:txBody>
      </p:sp>
      <p:sp>
        <p:nvSpPr>
          <p:cNvPr id="3" name="Marcador de contenido 2"/>
          <p:cNvSpPr>
            <a:spLocks noGrp="1"/>
          </p:cNvSpPr>
          <p:nvPr>
            <p:ph idx="1"/>
          </p:nvPr>
        </p:nvSpPr>
        <p:spPr/>
        <p:txBody>
          <a:bodyPr>
            <a:normAutofit lnSpcReduction="10000"/>
          </a:bodyPr>
          <a:lstStyle/>
          <a:p>
            <a:pPr marL="0" indent="0">
              <a:buNone/>
            </a:pPr>
            <a:r>
              <a:rPr lang="en-GB" b="1" dirty="0">
                <a:solidFill>
                  <a:srgbClr val="0000FF"/>
                </a:solidFill>
              </a:rPr>
              <a:t>Can anybody defend the notion that both generating and transmitting knowledge–the two prime responsibilities of universities–do not have to pursue excellence? </a:t>
            </a:r>
          </a:p>
          <a:p>
            <a:pPr marL="0" indent="0" algn="ctr">
              <a:buNone/>
            </a:pPr>
            <a:r>
              <a:rPr lang="en-GB" sz="4100" b="1" dirty="0">
                <a:solidFill>
                  <a:srgbClr val="FF0000"/>
                </a:solidFill>
              </a:rPr>
              <a:t>NO</a:t>
            </a:r>
          </a:p>
          <a:p>
            <a:pPr marL="0" indent="0">
              <a:buNone/>
            </a:pPr>
            <a:endParaRPr lang="en-GB" b="1" dirty="0" smtClean="0">
              <a:solidFill>
                <a:srgbClr val="0000FF"/>
              </a:solidFill>
            </a:endParaRPr>
          </a:p>
          <a:p>
            <a:pPr marL="0" indent="0">
              <a:buNone/>
            </a:pPr>
            <a:r>
              <a:rPr lang="en-GB" b="1" dirty="0" smtClean="0">
                <a:solidFill>
                  <a:srgbClr val="0000FF"/>
                </a:solidFill>
              </a:rPr>
              <a:t>Do </a:t>
            </a:r>
            <a:r>
              <a:rPr lang="en-GB" b="1" dirty="0">
                <a:solidFill>
                  <a:srgbClr val="0000FF"/>
                </a:solidFill>
              </a:rPr>
              <a:t>we want an excellent university? </a:t>
            </a:r>
          </a:p>
          <a:p>
            <a:pPr marL="0" indent="0" algn="ctr">
              <a:buNone/>
            </a:pPr>
            <a:r>
              <a:rPr lang="en-GB" sz="4100" b="1" dirty="0" smtClean="0">
                <a:solidFill>
                  <a:srgbClr val="FF0000"/>
                </a:solidFill>
              </a:rPr>
              <a:t>YES</a:t>
            </a:r>
          </a:p>
          <a:p>
            <a:endParaRPr lang="es-ES" dirty="0"/>
          </a:p>
        </p:txBody>
      </p:sp>
    </p:spTree>
    <p:extLst>
      <p:ext uri="{BB962C8B-B14F-4D97-AF65-F5344CB8AC3E}">
        <p14:creationId xmlns:p14="http://schemas.microsoft.com/office/powerpoint/2010/main" val="4028882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26467" y="381000"/>
            <a:ext cx="8102600" cy="6083300"/>
          </a:xfrm>
          <a:prstGeom prst="rect">
            <a:avLst/>
          </a:prstGeom>
        </p:spPr>
      </p:pic>
      <p:sp>
        <p:nvSpPr>
          <p:cNvPr id="5" name="Título 1"/>
          <p:cNvSpPr>
            <a:spLocks noGrp="1"/>
          </p:cNvSpPr>
          <p:nvPr>
            <p:ph type="title"/>
          </p:nvPr>
        </p:nvSpPr>
        <p:spPr>
          <a:xfrm>
            <a:off x="5558118" y="571858"/>
            <a:ext cx="3292004" cy="1143000"/>
          </a:xfrm>
        </p:spPr>
        <p:txBody>
          <a:bodyPr>
            <a:noAutofit/>
          </a:bodyPr>
          <a:lstStyle/>
          <a:p>
            <a:r>
              <a:rPr lang="es-ES" sz="7200" dirty="0" err="1" smtClean="0">
                <a:solidFill>
                  <a:schemeClr val="bg1"/>
                </a:solidFill>
              </a:rPr>
              <a:t>But</a:t>
            </a:r>
            <a:endParaRPr lang="es-ES" sz="7200" dirty="0">
              <a:solidFill>
                <a:schemeClr val="bg1"/>
              </a:solidFill>
            </a:endParaRPr>
          </a:p>
        </p:txBody>
      </p:sp>
      <p:sp>
        <p:nvSpPr>
          <p:cNvPr id="2" name="Marcador de contenido 1"/>
          <p:cNvSpPr>
            <a:spLocks noGrp="1"/>
          </p:cNvSpPr>
          <p:nvPr>
            <p:ph idx="1"/>
          </p:nvPr>
        </p:nvSpPr>
        <p:spPr/>
        <p:txBody>
          <a:bodyPr/>
          <a:lstStyle/>
          <a:p>
            <a:endParaRPr lang="es-ES" dirty="0"/>
          </a:p>
        </p:txBody>
      </p:sp>
    </p:spTree>
    <p:extLst>
      <p:ext uri="{BB962C8B-B14F-4D97-AF65-F5344CB8AC3E}">
        <p14:creationId xmlns:p14="http://schemas.microsoft.com/office/powerpoint/2010/main" val="2400672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6673" y="695016"/>
            <a:ext cx="8229600" cy="5671637"/>
          </a:xfrm>
          <a:ln>
            <a:noFill/>
          </a:ln>
        </p:spPr>
        <p:txBody>
          <a:bodyPr>
            <a:noAutofit/>
          </a:bodyPr>
          <a:lstStyle/>
          <a:p>
            <a:pPr marL="0" indent="0">
              <a:buNone/>
            </a:pPr>
            <a:endParaRPr lang="en-GB" sz="2800" b="1" dirty="0" smtClean="0">
              <a:solidFill>
                <a:srgbClr val="0000FF"/>
              </a:solidFill>
            </a:endParaRPr>
          </a:p>
          <a:p>
            <a:pPr marL="0" indent="0">
              <a:buNone/>
            </a:pPr>
            <a:endParaRPr lang="en-GB" sz="2800" b="1" dirty="0" smtClean="0">
              <a:solidFill>
                <a:srgbClr val="0000FF"/>
              </a:solidFill>
            </a:endParaRPr>
          </a:p>
          <a:p>
            <a:pPr marL="0" indent="0">
              <a:buNone/>
            </a:pPr>
            <a:endParaRPr lang="en-GB" sz="2800" b="1" dirty="0">
              <a:solidFill>
                <a:srgbClr val="0000FF"/>
              </a:solidFill>
            </a:endParaRPr>
          </a:p>
          <a:p>
            <a:pPr marL="0" indent="0">
              <a:buNone/>
            </a:pPr>
            <a:endParaRPr lang="en-GB" sz="2800" b="1" dirty="0" smtClean="0">
              <a:solidFill>
                <a:srgbClr val="0000FF"/>
              </a:solidFill>
            </a:endParaRPr>
          </a:p>
          <a:p>
            <a:pPr marL="0" indent="0">
              <a:buNone/>
            </a:pPr>
            <a:endParaRPr lang="en-GB" sz="2800" b="1" dirty="0">
              <a:solidFill>
                <a:srgbClr val="0000FF"/>
              </a:solidFill>
            </a:endParaRPr>
          </a:p>
          <a:p>
            <a:pPr marL="0" indent="0">
              <a:buNone/>
            </a:pPr>
            <a:endParaRPr lang="en-GB" sz="2800" b="1" dirty="0" smtClean="0">
              <a:solidFill>
                <a:srgbClr val="0000FF"/>
              </a:solidFill>
            </a:endParaRPr>
          </a:p>
          <a:p>
            <a:pPr marL="0" indent="0">
              <a:buNone/>
            </a:pPr>
            <a:endParaRPr lang="en-GB" sz="2800" b="1" dirty="0">
              <a:solidFill>
                <a:srgbClr val="0000FF"/>
              </a:solidFill>
            </a:endParaRPr>
          </a:p>
          <a:p>
            <a:pPr marL="0" indent="0">
              <a:buNone/>
            </a:pPr>
            <a:endParaRPr lang="en-GB" sz="2800" b="1" dirty="0" smtClean="0">
              <a:solidFill>
                <a:srgbClr val="0000FF"/>
              </a:solidFill>
            </a:endParaRPr>
          </a:p>
          <a:p>
            <a:pPr marL="0" indent="0">
              <a:buNone/>
            </a:pPr>
            <a:endParaRPr lang="en-GB" sz="2800" b="1" dirty="0">
              <a:solidFill>
                <a:srgbClr val="0000FF"/>
              </a:solidFill>
            </a:endParaRPr>
          </a:p>
          <a:p>
            <a:pPr marL="0" indent="0">
              <a:buNone/>
            </a:pPr>
            <a:endParaRPr lang="en-GB" sz="2800" b="1" dirty="0" smtClean="0">
              <a:solidFill>
                <a:srgbClr val="0000FF"/>
              </a:solidFill>
            </a:endParaRPr>
          </a:p>
        </p:txBody>
      </p:sp>
      <p:pic>
        <p:nvPicPr>
          <p:cNvPr id="2" name="Imagen 1"/>
          <p:cNvPicPr>
            <a:picLocks noChangeAspect="1"/>
          </p:cNvPicPr>
          <p:nvPr/>
        </p:nvPicPr>
        <p:blipFill>
          <a:blip r:embed="rId2"/>
          <a:stretch>
            <a:fillRect/>
          </a:stretch>
        </p:blipFill>
        <p:spPr>
          <a:xfrm>
            <a:off x="2261940" y="641470"/>
            <a:ext cx="4005596" cy="5488922"/>
          </a:xfrm>
          <a:prstGeom prst="rect">
            <a:avLst/>
          </a:prstGeom>
        </p:spPr>
      </p:pic>
      <p:sp>
        <p:nvSpPr>
          <p:cNvPr id="4" name="Rectángulo 3"/>
          <p:cNvSpPr/>
          <p:nvPr/>
        </p:nvSpPr>
        <p:spPr>
          <a:xfrm rot="18909253">
            <a:off x="36909" y="1610877"/>
            <a:ext cx="7208929" cy="221563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6000" dirty="0" err="1" smtClean="0">
                <a:solidFill>
                  <a:srgbClr val="0000FF"/>
                </a:solidFill>
              </a:rPr>
              <a:t>Where</a:t>
            </a:r>
            <a:r>
              <a:rPr lang="es-ES" sz="6000" dirty="0" smtClean="0">
                <a:solidFill>
                  <a:srgbClr val="0000FF"/>
                </a:solidFill>
              </a:rPr>
              <a:t> </a:t>
            </a:r>
            <a:r>
              <a:rPr lang="es-ES" sz="6000" dirty="0" err="1" smtClean="0">
                <a:solidFill>
                  <a:srgbClr val="0000FF"/>
                </a:solidFill>
              </a:rPr>
              <a:t>is</a:t>
            </a:r>
            <a:r>
              <a:rPr lang="es-ES" sz="6000" dirty="0" smtClean="0">
                <a:solidFill>
                  <a:srgbClr val="0000FF"/>
                </a:solidFill>
              </a:rPr>
              <a:t>  </a:t>
            </a:r>
            <a:r>
              <a:rPr lang="es-ES" sz="6000" dirty="0" err="1" smtClean="0">
                <a:solidFill>
                  <a:srgbClr val="0000FF"/>
                </a:solidFill>
              </a:rPr>
              <a:t>the</a:t>
            </a:r>
            <a:r>
              <a:rPr lang="es-ES" sz="6000" dirty="0" smtClean="0">
                <a:solidFill>
                  <a:srgbClr val="0000FF"/>
                </a:solidFill>
              </a:rPr>
              <a:t> </a:t>
            </a:r>
            <a:r>
              <a:rPr lang="es-ES" sz="6000" dirty="0" err="1" smtClean="0">
                <a:solidFill>
                  <a:srgbClr val="0000FF"/>
                </a:solidFill>
              </a:rPr>
              <a:t>fallacy</a:t>
            </a:r>
            <a:r>
              <a:rPr lang="es-ES" sz="6000" dirty="0" smtClean="0">
                <a:solidFill>
                  <a:srgbClr val="0000FF"/>
                </a:solidFill>
              </a:rPr>
              <a:t>?</a:t>
            </a:r>
            <a:endParaRPr lang="es-ES" sz="6000" dirty="0">
              <a:solidFill>
                <a:srgbClr val="0000FF"/>
              </a:solidFill>
            </a:endParaRPr>
          </a:p>
        </p:txBody>
      </p:sp>
    </p:spTree>
    <p:extLst>
      <p:ext uri="{BB962C8B-B14F-4D97-AF65-F5344CB8AC3E}">
        <p14:creationId xmlns:p14="http://schemas.microsoft.com/office/powerpoint/2010/main" val="408805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TotalTime>
  <Words>1155</Words>
  <Application>Microsoft Macintosh PowerPoint</Application>
  <PresentationFormat>Presentación en pantalla (4:3)</PresentationFormat>
  <Paragraphs>170</Paragraphs>
  <Slides>30</Slides>
  <Notes>3</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Excellence in Medical Education </vt:lpstr>
      <vt:lpstr>Presentación de PowerPoint</vt:lpstr>
      <vt:lpstr>Presentación de PowerPoint</vt:lpstr>
      <vt:lpstr>EXCELLENCE IS NOT AN ABSOLUTE VALUE EXCELLENCE IS CONTEXT-DEPENDENT </vt:lpstr>
      <vt:lpstr>Presentación de PowerPoint</vt:lpstr>
      <vt:lpstr>Some questions about excellence</vt:lpstr>
      <vt:lpstr>Some questions</vt:lpstr>
      <vt:lpstr>But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More questions?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integración europea de la educación médica. Rol de la evaluación y acreditación </dc:title>
  <dc:creator>Jorge Pales Argullos</dc:creator>
  <cp:lastModifiedBy>Jorge Pales Argullos</cp:lastModifiedBy>
  <cp:revision>85</cp:revision>
  <dcterms:created xsi:type="dcterms:W3CDTF">2016-03-20T18:10:40Z</dcterms:created>
  <dcterms:modified xsi:type="dcterms:W3CDTF">2016-06-17T12:52:34Z</dcterms:modified>
</cp:coreProperties>
</file>