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64" r:id="rId3"/>
    <p:sldId id="297" r:id="rId4"/>
    <p:sldId id="298" r:id="rId5"/>
    <p:sldId id="299" r:id="rId6"/>
    <p:sldId id="304" r:id="rId7"/>
    <p:sldId id="307" r:id="rId8"/>
    <p:sldId id="305" r:id="rId9"/>
    <p:sldId id="306" r:id="rId10"/>
    <p:sldId id="308" r:id="rId11"/>
    <p:sldId id="309" r:id="rId12"/>
    <p:sldId id="312" r:id="rId13"/>
    <p:sldId id="310" r:id="rId14"/>
    <p:sldId id="311" r:id="rId15"/>
    <p:sldId id="313" r:id="rId16"/>
    <p:sldId id="314" r:id="rId17"/>
    <p:sldId id="271" r:id="rId18"/>
    <p:sldId id="284" r:id="rId19"/>
    <p:sldId id="315" r:id="rId20"/>
    <p:sldId id="290" r:id="rId21"/>
    <p:sldId id="285" r:id="rId22"/>
    <p:sldId id="294" r:id="rId23"/>
    <p:sldId id="286" r:id="rId24"/>
    <p:sldId id="296" r:id="rId25"/>
    <p:sldId id="291" r:id="rId26"/>
    <p:sldId id="295" r:id="rId27"/>
    <p:sldId id="316" r:id="rId28"/>
    <p:sldId id="287" r:id="rId29"/>
    <p:sldId id="259"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992EE-86C4-4DC9-9D7C-9784CA93C87E}" type="datetimeFigureOut">
              <a:rPr lang="es-MX" smtClean="0"/>
              <a:t>17/06/2016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846F5-20C0-42C0-83C4-91B85761A2F9}" type="slidenum">
              <a:rPr lang="es-MX" smtClean="0"/>
              <a:t>‹Nº›</a:t>
            </a:fld>
            <a:endParaRPr lang="es-MX"/>
          </a:p>
        </p:txBody>
      </p:sp>
    </p:spTree>
    <p:extLst>
      <p:ext uri="{BB962C8B-B14F-4D97-AF65-F5344CB8AC3E}">
        <p14:creationId xmlns:p14="http://schemas.microsoft.com/office/powerpoint/2010/main" val="96271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ln/>
        </p:spPr>
      </p:sp>
      <p:sp>
        <p:nvSpPr>
          <p:cNvPr id="57347" name="2 Marcador de notas"/>
          <p:cNvSpPr>
            <a:spLocks noGrp="1"/>
          </p:cNvSpPr>
          <p:nvPr>
            <p:ph type="body" idx="1"/>
          </p:nvPr>
        </p:nvSpPr>
        <p:spPr>
          <a:noFill/>
          <a:ln/>
        </p:spPr>
        <p:txBody>
          <a:bodyPr/>
          <a:lstStyle/>
          <a:p>
            <a:pPr eaLnBrk="1" hangingPunct="1"/>
            <a:endParaRPr lang="es-MX"/>
          </a:p>
        </p:txBody>
      </p:sp>
      <p:sp>
        <p:nvSpPr>
          <p:cNvPr id="57348" name="3 Marcador de número de diapositiva"/>
          <p:cNvSpPr>
            <a:spLocks noGrp="1"/>
          </p:cNvSpPr>
          <p:nvPr>
            <p:ph type="sldNum" sz="quarter" idx="5"/>
          </p:nvPr>
        </p:nvSpPr>
        <p:spPr>
          <a:noFill/>
        </p:spPr>
        <p:txBody>
          <a:bodyPr/>
          <a:lstStyle/>
          <a:p>
            <a:fld id="{0AECC813-D828-4E5D-B805-A96B4272597F}" type="slidenum">
              <a:rPr lang="es-ES"/>
              <a:pPr/>
              <a:t>11</a:t>
            </a:fld>
            <a:endParaRPr lang="es-ES"/>
          </a:p>
        </p:txBody>
      </p:sp>
    </p:spTree>
    <p:extLst>
      <p:ext uri="{BB962C8B-B14F-4D97-AF65-F5344CB8AC3E}">
        <p14:creationId xmlns:p14="http://schemas.microsoft.com/office/powerpoint/2010/main" val="31909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17/06/2016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87198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17/06/2016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367763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17/06/2016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274705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17/06/2016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382161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3F626DF-848F-4962-B63D-502C5BD282BC}" type="datetimeFigureOut">
              <a:rPr lang="es-MX" smtClean="0"/>
              <a:t>17/06/2016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400206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53F626DF-848F-4962-B63D-502C5BD282BC}" type="datetimeFigureOut">
              <a:rPr lang="es-MX" smtClean="0"/>
              <a:t>17/06/2016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290255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53F626DF-848F-4962-B63D-502C5BD282BC}" type="datetimeFigureOut">
              <a:rPr lang="es-MX" smtClean="0"/>
              <a:t>17/06/2016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52952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53F626DF-848F-4962-B63D-502C5BD282BC}" type="datetimeFigureOut">
              <a:rPr lang="es-MX" smtClean="0"/>
              <a:t>17/06/2016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68637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F626DF-848F-4962-B63D-502C5BD282BC}" type="datetimeFigureOut">
              <a:rPr lang="es-MX" smtClean="0"/>
              <a:t>17/06/2016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60298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F626DF-848F-4962-B63D-502C5BD282BC}" type="datetimeFigureOut">
              <a:rPr lang="es-MX" smtClean="0"/>
              <a:t>17/06/2016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251185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F626DF-848F-4962-B63D-502C5BD282BC}" type="datetimeFigureOut">
              <a:rPr lang="es-MX" smtClean="0"/>
              <a:t>17/06/2016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71593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626DF-848F-4962-B63D-502C5BD282BC}" type="datetimeFigureOut">
              <a:rPr lang="es-MX" smtClean="0"/>
              <a:t>17/06/2016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63C9F-FCA3-454D-8C2E-9268E505AB55}" type="slidenum">
              <a:rPr lang="es-MX" smtClean="0"/>
              <a:t>‹Nº›</a:t>
            </a:fld>
            <a:endParaRPr lang="es-MX"/>
          </a:p>
        </p:txBody>
      </p:sp>
    </p:spTree>
    <p:extLst>
      <p:ext uri="{BB962C8B-B14F-4D97-AF65-F5344CB8AC3E}">
        <p14:creationId xmlns:p14="http://schemas.microsoft.com/office/powerpoint/2010/main" val="1102301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gif"/><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gif"/><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1707" y="2443046"/>
            <a:ext cx="9144000" cy="2387600"/>
          </a:xfrm>
        </p:spPr>
        <p:txBody>
          <a:bodyPr>
            <a:normAutofit fontScale="90000"/>
          </a:bodyPr>
          <a:lstStyle/>
          <a:p>
            <a:r>
              <a:rPr lang="es-MX" dirty="0"/>
              <a:t>Excelencia en educación médica: Cambiando de paradigma</a:t>
            </a:r>
          </a:p>
        </p:txBody>
      </p:sp>
      <p:sp>
        <p:nvSpPr>
          <p:cNvPr id="3" name="Subtítulo 2"/>
          <p:cNvSpPr>
            <a:spLocks noGrp="1"/>
          </p:cNvSpPr>
          <p:nvPr>
            <p:ph type="subTitle" idx="1"/>
          </p:nvPr>
        </p:nvSpPr>
        <p:spPr>
          <a:xfrm>
            <a:off x="1690254" y="4858034"/>
            <a:ext cx="9144000" cy="1655762"/>
          </a:xfrm>
        </p:spPr>
        <p:txBody>
          <a:bodyPr>
            <a:normAutofit/>
          </a:bodyPr>
          <a:lstStyle/>
          <a:p>
            <a:r>
              <a:rPr lang="es-MX" sz="2800" dirty="0"/>
              <a:t>Luis Felipe Abreu Hernández</a:t>
            </a:r>
          </a:p>
          <a:p>
            <a:r>
              <a:rPr lang="es-MX" sz="2800" dirty="0"/>
              <a:t>Facultad de Medicina de la Universidad Nacional Autónoma de México (UNAM)</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651" y="0"/>
            <a:ext cx="5010144" cy="244304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96" y="5183077"/>
            <a:ext cx="993349" cy="1009905"/>
          </a:xfrm>
          <a:prstGeom prst="rect">
            <a:avLst/>
          </a:prstGeom>
        </p:spPr>
      </p:pic>
      <p:sp>
        <p:nvSpPr>
          <p:cNvPr id="8" name="CuadroTexto 7"/>
          <p:cNvSpPr txBox="1"/>
          <p:nvPr/>
        </p:nvSpPr>
        <p:spPr>
          <a:xfrm>
            <a:off x="9312684" y="6144464"/>
            <a:ext cx="1521570" cy="369332"/>
          </a:xfrm>
          <a:prstGeom prst="rect">
            <a:avLst/>
          </a:prstGeom>
          <a:noFill/>
        </p:spPr>
        <p:txBody>
          <a:bodyPr wrap="none" rtlCol="0">
            <a:spAutoFit/>
          </a:bodyPr>
          <a:lstStyle/>
          <a:p>
            <a:r>
              <a:rPr lang="es-MX" dirty="0"/>
              <a:t>15 de junio 16</a:t>
            </a:r>
          </a:p>
        </p:txBody>
      </p:sp>
    </p:spTree>
    <p:extLst>
      <p:ext uri="{BB962C8B-B14F-4D97-AF65-F5344CB8AC3E}">
        <p14:creationId xmlns:p14="http://schemas.microsoft.com/office/powerpoint/2010/main" val="211578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3. La crisis del paradigma de la racionalidad técnica</a:t>
            </a:r>
          </a:p>
        </p:txBody>
      </p:sp>
      <p:sp>
        <p:nvSpPr>
          <p:cNvPr id="6" name="Marcador de texto 5"/>
          <p:cNvSpPr>
            <a:spLocks noGrp="1"/>
          </p:cNvSpPr>
          <p:nvPr>
            <p:ph type="body" idx="1"/>
          </p:nvPr>
        </p:nvSpPr>
        <p:spPr/>
        <p:txBody>
          <a:bodyPr/>
          <a:lstStyle/>
          <a:p>
            <a:endParaRPr lang="es-MX"/>
          </a:p>
        </p:txBody>
      </p:sp>
    </p:spTree>
    <p:extLst>
      <p:ext uri="{BB962C8B-B14F-4D97-AF65-F5344CB8AC3E}">
        <p14:creationId xmlns:p14="http://schemas.microsoft.com/office/powerpoint/2010/main" val="300305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981200" y="381001"/>
            <a:ext cx="8229600" cy="600075"/>
          </a:xfrm>
        </p:spPr>
        <p:txBody>
          <a:bodyPr>
            <a:normAutofit fontScale="90000"/>
          </a:bodyPr>
          <a:lstStyle/>
          <a:p>
            <a:pPr eaLnBrk="1" hangingPunct="1">
              <a:defRPr/>
            </a:pPr>
            <a:r>
              <a:rPr lang="es-MX"/>
              <a:t>Racionalidad Técnica</a:t>
            </a:r>
            <a:endParaRPr lang="es-ES_tradnl"/>
          </a:p>
        </p:txBody>
      </p:sp>
      <p:sp>
        <p:nvSpPr>
          <p:cNvPr id="11267" name="WordArt 3"/>
          <p:cNvSpPr>
            <a:spLocks noChangeArrowheads="1" noChangeShapeType="1" noTextEdit="1"/>
          </p:cNvSpPr>
          <p:nvPr/>
        </p:nvSpPr>
        <p:spPr bwMode="auto">
          <a:xfrm>
            <a:off x="5334000" y="1066800"/>
            <a:ext cx="1600200" cy="647700"/>
          </a:xfrm>
          <a:prstGeom prst="rect">
            <a:avLst/>
          </a:prstGeom>
        </p:spPr>
        <p:txBody>
          <a:bodyPr wrap="none" fromWordArt="1">
            <a:prstTxWarp prst="textPlain">
              <a:avLst>
                <a:gd name="adj" fmla="val 50000"/>
              </a:avLst>
            </a:prstTxWarp>
          </a:bodyPr>
          <a:lstStyle/>
          <a:p>
            <a:pPr algn="ctr"/>
            <a:r>
              <a:rPr lang="es-MX" sz="3600" kern="10">
                <a:ln w="9525" cap="sq">
                  <a:solidFill>
                    <a:srgbClr val="000000"/>
                  </a:solidFill>
                  <a:round/>
                  <a:headEnd type="none" w="sm" len="sm"/>
                  <a:tailEnd type="none" w="sm" len="sm"/>
                </a:ln>
                <a:solidFill>
                  <a:srgbClr val="FFFFFF"/>
                </a:solidFill>
                <a:latin typeface="Arial Black"/>
              </a:rPr>
              <a:t>Teoría</a:t>
            </a:r>
          </a:p>
        </p:txBody>
      </p:sp>
      <p:sp>
        <p:nvSpPr>
          <p:cNvPr id="11268" name="AutoShape 4"/>
          <p:cNvSpPr>
            <a:spLocks noChangeArrowheads="1"/>
          </p:cNvSpPr>
          <p:nvPr/>
        </p:nvSpPr>
        <p:spPr bwMode="auto">
          <a:xfrm>
            <a:off x="6019800" y="1828800"/>
            <a:ext cx="304800" cy="762000"/>
          </a:xfrm>
          <a:prstGeom prst="downArrow">
            <a:avLst>
              <a:gd name="adj1" fmla="val 50000"/>
              <a:gd name="adj2" fmla="val 625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69" name="Text Box 5"/>
          <p:cNvSpPr txBox="1">
            <a:spLocks noChangeArrowheads="1"/>
          </p:cNvSpPr>
          <p:nvPr/>
        </p:nvSpPr>
        <p:spPr bwMode="auto">
          <a:xfrm>
            <a:off x="3287689" y="3918536"/>
            <a:ext cx="5770811" cy="2246769"/>
          </a:xfrm>
          <a:prstGeom prst="rect">
            <a:avLst/>
          </a:prstGeom>
          <a:noFill/>
          <a:ln w="12700" cap="sq">
            <a:noFill/>
            <a:miter lim="800000"/>
            <a:headEnd type="none" w="sm" len="sm"/>
            <a:tailEnd type="none" w="sm" len="sm"/>
          </a:ln>
        </p:spPr>
        <p:txBody>
          <a:bodyPr wrap="none">
            <a:spAutoFit/>
          </a:bodyPr>
          <a:lstStyle/>
          <a:p>
            <a:r>
              <a:rPr lang="es-MX" sz="2000" dirty="0"/>
              <a:t>Problema 1                  Técnica 1                  Resultado 1</a:t>
            </a:r>
          </a:p>
          <a:p>
            <a:r>
              <a:rPr lang="es-MX" sz="2000" dirty="0"/>
              <a:t>Problema 2                  Técnica 2                  Resultado 2</a:t>
            </a:r>
          </a:p>
          <a:p>
            <a:r>
              <a:rPr lang="es-MX" sz="2000" dirty="0"/>
              <a:t>Problema 3                  Técnica 3                  Resultado 3</a:t>
            </a:r>
          </a:p>
          <a:p>
            <a:r>
              <a:rPr lang="es-MX" sz="2000" dirty="0"/>
              <a:t>Problema 4                  Técnica 4                  Resultado 4</a:t>
            </a:r>
          </a:p>
          <a:p>
            <a:r>
              <a:rPr lang="es-MX" sz="2000" dirty="0"/>
              <a:t>        …                             …                               …</a:t>
            </a:r>
          </a:p>
          <a:p>
            <a:r>
              <a:rPr lang="es-MX" sz="2000" dirty="0"/>
              <a:t>Problema n                  Técnica n                  Resultado n</a:t>
            </a:r>
          </a:p>
          <a:p>
            <a:endParaRPr lang="es-ES_tradnl" sz="2000" dirty="0"/>
          </a:p>
        </p:txBody>
      </p:sp>
      <p:sp>
        <p:nvSpPr>
          <p:cNvPr id="11270" name="AutoShape 6"/>
          <p:cNvSpPr>
            <a:spLocks noChangeArrowheads="1"/>
          </p:cNvSpPr>
          <p:nvPr/>
        </p:nvSpPr>
        <p:spPr bwMode="auto">
          <a:xfrm>
            <a:off x="4648200" y="4114800"/>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1" name="AutoShape 7"/>
          <p:cNvSpPr>
            <a:spLocks noChangeArrowheads="1"/>
          </p:cNvSpPr>
          <p:nvPr/>
        </p:nvSpPr>
        <p:spPr bwMode="auto">
          <a:xfrm>
            <a:off x="6672064" y="4077072"/>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2" name="AutoShape 8"/>
          <p:cNvSpPr>
            <a:spLocks noChangeArrowheads="1"/>
          </p:cNvSpPr>
          <p:nvPr/>
        </p:nvSpPr>
        <p:spPr bwMode="auto">
          <a:xfrm>
            <a:off x="6672064" y="4365104"/>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3" name="AutoShape 9"/>
          <p:cNvSpPr>
            <a:spLocks noChangeArrowheads="1"/>
          </p:cNvSpPr>
          <p:nvPr/>
        </p:nvSpPr>
        <p:spPr bwMode="auto">
          <a:xfrm>
            <a:off x="6672064" y="5013176"/>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4" name="AutoShape 10"/>
          <p:cNvSpPr>
            <a:spLocks noChangeArrowheads="1"/>
          </p:cNvSpPr>
          <p:nvPr/>
        </p:nvSpPr>
        <p:spPr bwMode="auto">
          <a:xfrm>
            <a:off x="4655840" y="5013176"/>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5" name="AutoShape 11"/>
          <p:cNvSpPr>
            <a:spLocks noChangeArrowheads="1"/>
          </p:cNvSpPr>
          <p:nvPr/>
        </p:nvSpPr>
        <p:spPr bwMode="auto">
          <a:xfrm>
            <a:off x="4655840" y="4725144"/>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6" name="AutoShape 12"/>
          <p:cNvSpPr>
            <a:spLocks noChangeArrowheads="1"/>
          </p:cNvSpPr>
          <p:nvPr/>
        </p:nvSpPr>
        <p:spPr bwMode="auto">
          <a:xfrm flipV="1">
            <a:off x="6672064" y="4725144"/>
            <a:ext cx="838200" cy="75456"/>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7" name="AutoShape 13"/>
          <p:cNvSpPr>
            <a:spLocks noChangeArrowheads="1"/>
          </p:cNvSpPr>
          <p:nvPr/>
        </p:nvSpPr>
        <p:spPr bwMode="auto">
          <a:xfrm flipV="1">
            <a:off x="4648200" y="4437112"/>
            <a:ext cx="838200" cy="58688"/>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8" name="AutoShape 14"/>
          <p:cNvSpPr>
            <a:spLocks noChangeArrowheads="1"/>
          </p:cNvSpPr>
          <p:nvPr/>
        </p:nvSpPr>
        <p:spPr bwMode="auto">
          <a:xfrm>
            <a:off x="4753744" y="5661248"/>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79" name="AutoShape 15"/>
          <p:cNvSpPr>
            <a:spLocks noChangeArrowheads="1"/>
          </p:cNvSpPr>
          <p:nvPr/>
        </p:nvSpPr>
        <p:spPr bwMode="auto">
          <a:xfrm>
            <a:off x="6672064" y="5661248"/>
            <a:ext cx="838200" cy="76200"/>
          </a:xfrm>
          <a:prstGeom prst="rightArrow">
            <a:avLst>
              <a:gd name="adj1" fmla="val 50000"/>
              <a:gd name="adj2" fmla="val 275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80" name="AutoShape 16"/>
          <p:cNvSpPr>
            <a:spLocks noChangeArrowheads="1"/>
          </p:cNvSpPr>
          <p:nvPr/>
        </p:nvSpPr>
        <p:spPr bwMode="auto">
          <a:xfrm>
            <a:off x="2209800" y="1447800"/>
            <a:ext cx="304800" cy="4495800"/>
          </a:xfrm>
          <a:prstGeom prst="downArrow">
            <a:avLst>
              <a:gd name="adj1" fmla="val 50000"/>
              <a:gd name="adj2" fmla="val 368750"/>
            </a:avLst>
          </a:prstGeom>
          <a:solidFill>
            <a:srgbClr val="FFCC00"/>
          </a:solidFill>
          <a:ln w="12700" cap="sq">
            <a:solidFill>
              <a:schemeClr val="tx1"/>
            </a:solidFill>
            <a:miter lim="800000"/>
            <a:headEnd type="none" w="sm" len="sm"/>
            <a:tailEnd type="none" w="sm" len="sm"/>
          </a:ln>
        </p:spPr>
        <p:txBody>
          <a:bodyPr wrap="none" anchor="ctr"/>
          <a:lstStyle/>
          <a:p>
            <a:endParaRPr lang="es-MX"/>
          </a:p>
        </p:txBody>
      </p:sp>
      <p:sp>
        <p:nvSpPr>
          <p:cNvPr id="11281" name="Text Box 17"/>
          <p:cNvSpPr txBox="1">
            <a:spLocks noChangeArrowheads="1"/>
          </p:cNvSpPr>
          <p:nvPr/>
        </p:nvSpPr>
        <p:spPr bwMode="auto">
          <a:xfrm>
            <a:off x="5791201" y="6400800"/>
            <a:ext cx="184731" cy="369332"/>
          </a:xfrm>
          <a:prstGeom prst="rect">
            <a:avLst/>
          </a:prstGeom>
          <a:noFill/>
          <a:ln w="12700" cap="sq">
            <a:noFill/>
            <a:miter lim="800000"/>
            <a:headEnd type="none" w="sm" len="sm"/>
            <a:tailEnd type="none" w="sm" len="sm"/>
          </a:ln>
        </p:spPr>
        <p:txBody>
          <a:bodyPr wrap="none">
            <a:spAutoFit/>
          </a:bodyPr>
          <a:lstStyle/>
          <a:p>
            <a:endParaRPr lang="es-ES_tradnl" b="1"/>
          </a:p>
        </p:txBody>
      </p:sp>
      <p:sp>
        <p:nvSpPr>
          <p:cNvPr id="11282" name="WordArt 18"/>
          <p:cNvSpPr>
            <a:spLocks noChangeArrowheads="1" noChangeShapeType="1" noTextEdit="1"/>
          </p:cNvSpPr>
          <p:nvPr/>
        </p:nvSpPr>
        <p:spPr bwMode="auto">
          <a:xfrm>
            <a:off x="5159897" y="5949280"/>
            <a:ext cx="2105025" cy="647700"/>
          </a:xfrm>
          <a:prstGeom prst="rect">
            <a:avLst/>
          </a:prstGeom>
        </p:spPr>
        <p:txBody>
          <a:bodyPr wrap="none" fromWordArt="1">
            <a:prstTxWarp prst="textPlain">
              <a:avLst>
                <a:gd name="adj" fmla="val 50000"/>
              </a:avLst>
            </a:prstTxWarp>
          </a:bodyPr>
          <a:lstStyle/>
          <a:p>
            <a:pPr algn="ctr"/>
            <a:r>
              <a:rPr lang="es-MX" sz="3600" kern="10" dirty="0">
                <a:ln w="9525" cap="sq">
                  <a:solidFill>
                    <a:srgbClr val="000000"/>
                  </a:solidFill>
                  <a:round/>
                  <a:headEnd type="none" w="sm" len="sm"/>
                  <a:tailEnd type="none" w="sm" len="sm"/>
                </a:ln>
                <a:solidFill>
                  <a:srgbClr val="FFFFFF"/>
                </a:solidFill>
                <a:latin typeface="Arial Black"/>
              </a:rPr>
              <a:t>Práctica</a:t>
            </a:r>
          </a:p>
        </p:txBody>
      </p:sp>
      <p:sp>
        <p:nvSpPr>
          <p:cNvPr id="11283" name="WordArt 19"/>
          <p:cNvSpPr>
            <a:spLocks noChangeArrowheads="1" noChangeShapeType="1" noTextEdit="1"/>
          </p:cNvSpPr>
          <p:nvPr/>
        </p:nvSpPr>
        <p:spPr bwMode="auto">
          <a:xfrm>
            <a:off x="5105401" y="2514600"/>
            <a:ext cx="2009775" cy="647700"/>
          </a:xfrm>
          <a:prstGeom prst="rect">
            <a:avLst/>
          </a:prstGeom>
        </p:spPr>
        <p:txBody>
          <a:bodyPr wrap="none" fromWordArt="1">
            <a:prstTxWarp prst="textPlain">
              <a:avLst>
                <a:gd name="adj" fmla="val 50000"/>
              </a:avLst>
            </a:prstTxWarp>
          </a:bodyPr>
          <a:lstStyle/>
          <a:p>
            <a:pPr algn="ctr"/>
            <a:r>
              <a:rPr lang="es-MX" sz="3600" kern="10">
                <a:ln w="9525" cap="sq">
                  <a:solidFill>
                    <a:srgbClr val="000000"/>
                  </a:solidFill>
                  <a:round/>
                  <a:headEnd type="none" w="sm" len="sm"/>
                  <a:tailEnd type="none" w="sm" len="sm"/>
                </a:ln>
                <a:solidFill>
                  <a:srgbClr val="FFFFFF"/>
                </a:solidFill>
                <a:latin typeface="Arial Black"/>
              </a:rPr>
              <a:t>Técnica</a:t>
            </a:r>
          </a:p>
        </p:txBody>
      </p:sp>
      <p:sp>
        <p:nvSpPr>
          <p:cNvPr id="11284" name="AutoShape 20"/>
          <p:cNvSpPr>
            <a:spLocks noChangeArrowheads="1"/>
          </p:cNvSpPr>
          <p:nvPr/>
        </p:nvSpPr>
        <p:spPr bwMode="auto">
          <a:xfrm>
            <a:off x="6019800" y="3352800"/>
            <a:ext cx="304800" cy="609600"/>
          </a:xfrm>
          <a:prstGeom prst="downArrow">
            <a:avLst>
              <a:gd name="adj1" fmla="val 50000"/>
              <a:gd name="adj2" fmla="val 50000"/>
            </a:avLst>
          </a:prstGeom>
          <a:solidFill>
            <a:schemeClr val="accent1"/>
          </a:solidFill>
          <a:ln w="12700" cap="sq">
            <a:solidFill>
              <a:schemeClr val="tx1"/>
            </a:solidFill>
            <a:miter lim="800000"/>
            <a:headEnd type="none" w="sm" len="sm"/>
            <a:tailEnd type="none" w="sm" len="sm"/>
          </a:ln>
        </p:spPr>
        <p:txBody>
          <a:bodyPr wrap="none" anchor="ctr"/>
          <a:lstStyle/>
          <a:p>
            <a:endParaRPr lang="es-MX"/>
          </a:p>
        </p:txBody>
      </p:sp>
      <p:sp>
        <p:nvSpPr>
          <p:cNvPr id="11285" name="20 CuadroTexto"/>
          <p:cNvSpPr txBox="1">
            <a:spLocks noChangeArrowheads="1"/>
          </p:cNvSpPr>
          <p:nvPr/>
        </p:nvSpPr>
        <p:spPr bwMode="auto">
          <a:xfrm>
            <a:off x="7596188" y="2214563"/>
            <a:ext cx="1748556" cy="369332"/>
          </a:xfrm>
          <a:prstGeom prst="rect">
            <a:avLst/>
          </a:prstGeom>
          <a:noFill/>
          <a:ln w="9525">
            <a:noFill/>
            <a:miter lim="800000"/>
            <a:headEnd/>
            <a:tailEnd/>
          </a:ln>
        </p:spPr>
        <p:txBody>
          <a:bodyPr wrap="none">
            <a:spAutoFit/>
          </a:bodyPr>
          <a:lstStyle/>
          <a:p>
            <a:r>
              <a:rPr lang="es-MX"/>
              <a:t>Visión mecánica </a:t>
            </a:r>
          </a:p>
        </p:txBody>
      </p:sp>
    </p:spTree>
    <p:extLst>
      <p:ext uri="{BB962C8B-B14F-4D97-AF65-F5344CB8AC3E}">
        <p14:creationId xmlns:p14="http://schemas.microsoft.com/office/powerpoint/2010/main" val="90835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MX" dirty="0"/>
              <a:t>Existe una tensión entre ciencia y práctica</a:t>
            </a:r>
          </a:p>
        </p:txBody>
      </p:sp>
      <p:sp>
        <p:nvSpPr>
          <p:cNvPr id="11" name="Marcador de contenido 10"/>
          <p:cNvSpPr>
            <a:spLocks noGrp="1"/>
          </p:cNvSpPr>
          <p:nvPr>
            <p:ph sz="half" idx="2"/>
          </p:nvPr>
        </p:nvSpPr>
        <p:spPr/>
        <p:txBody>
          <a:bodyPr/>
          <a:lstStyle/>
          <a:p>
            <a:r>
              <a:rPr lang="es-MX" dirty="0"/>
              <a:t>Busca encontrar “verdades” universales libres de contexto es analítica</a:t>
            </a:r>
          </a:p>
          <a:p>
            <a:endParaRPr lang="es-MX" dirty="0"/>
          </a:p>
          <a:p>
            <a:endParaRPr lang="es-MX" dirty="0"/>
          </a:p>
          <a:p>
            <a:r>
              <a:rPr lang="es-MX" dirty="0"/>
              <a:t>Busca resolver problemas contextuales situados en situaciones concretas, es integradora.</a:t>
            </a:r>
          </a:p>
          <a:p>
            <a:endParaRPr lang="es-MX" dirty="0"/>
          </a:p>
        </p:txBody>
      </p:sp>
      <p:pic>
        <p:nvPicPr>
          <p:cNvPr id="8194" name="Picture 2" descr="http://study.com/cimages/course-image/praxis-ii-biology-and-general-science-practice-and-study-guide_119718_large.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72920" y="1690688"/>
            <a:ext cx="2656840" cy="14944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conn-today.universityofconn.netdna-cdn.com/wp-content/uploads/2012/02/iStock_000016132671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607" y="4897649"/>
            <a:ext cx="2069465" cy="1379644"/>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arriba y abajo 11"/>
          <p:cNvSpPr/>
          <p:nvPr/>
        </p:nvSpPr>
        <p:spPr>
          <a:xfrm>
            <a:off x="2997200" y="3302000"/>
            <a:ext cx="355600" cy="14427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4942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Existen diferentes protocolos para manejar diferentes problemas.</a:t>
            </a:r>
          </a:p>
        </p:txBody>
      </p:sp>
      <p:sp>
        <p:nvSpPr>
          <p:cNvPr id="4" name="Marcador de contenido 3"/>
          <p:cNvSpPr>
            <a:spLocks noGrp="1"/>
          </p:cNvSpPr>
          <p:nvPr>
            <p:ph idx="1"/>
          </p:nvPr>
        </p:nvSpPr>
        <p:spPr/>
        <p:txBody>
          <a:bodyPr/>
          <a:lstStyle/>
          <a:p>
            <a:r>
              <a:rPr lang="es-MX" dirty="0"/>
              <a:t>Asma.</a:t>
            </a:r>
          </a:p>
          <a:p>
            <a:r>
              <a:rPr lang="es-MX" dirty="0"/>
              <a:t>Artritis</a:t>
            </a:r>
          </a:p>
          <a:p>
            <a:r>
              <a:rPr lang="es-MX" dirty="0"/>
              <a:t>Diabetes</a:t>
            </a:r>
          </a:p>
          <a:p>
            <a:r>
              <a:rPr lang="es-MX" dirty="0"/>
              <a:t>Hipertensión.</a:t>
            </a:r>
          </a:p>
        </p:txBody>
      </p:sp>
      <p:sp>
        <p:nvSpPr>
          <p:cNvPr id="5" name="Cerrar llave 4"/>
          <p:cNvSpPr/>
          <p:nvPr/>
        </p:nvSpPr>
        <p:spPr>
          <a:xfrm>
            <a:off x="2969443" y="1885361"/>
            <a:ext cx="1357460" cy="23755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CuadroTexto 5"/>
          <p:cNvSpPr txBox="1"/>
          <p:nvPr/>
        </p:nvSpPr>
        <p:spPr>
          <a:xfrm>
            <a:off x="4736184" y="2888472"/>
            <a:ext cx="6617616" cy="400110"/>
          </a:xfrm>
          <a:prstGeom prst="rect">
            <a:avLst/>
          </a:prstGeom>
          <a:noFill/>
        </p:spPr>
        <p:txBody>
          <a:bodyPr wrap="square" rtlCol="0">
            <a:spAutoFit/>
          </a:bodyPr>
          <a:lstStyle/>
          <a:p>
            <a:r>
              <a:rPr lang="es-MX" sz="2000" dirty="0"/>
              <a:t>Todos ellos recientes y bien  elaborados</a:t>
            </a:r>
          </a:p>
        </p:txBody>
      </p:sp>
    </p:spTree>
    <p:extLst>
      <p:ext uri="{BB962C8B-B14F-4D97-AF65-F5344CB8AC3E}">
        <p14:creationId xmlns:p14="http://schemas.microsoft.com/office/powerpoint/2010/main" val="410921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a:t>El todo no es la suma de las partes:</a:t>
            </a:r>
          </a:p>
        </p:txBody>
      </p:sp>
      <p:sp>
        <p:nvSpPr>
          <p:cNvPr id="2" name="Marcador de texto 1"/>
          <p:cNvSpPr>
            <a:spLocks noGrp="1"/>
          </p:cNvSpPr>
          <p:nvPr>
            <p:ph type="body" idx="1"/>
          </p:nvPr>
        </p:nvSpPr>
        <p:spPr>
          <a:xfrm>
            <a:off x="839788" y="1690688"/>
            <a:ext cx="5157787" cy="823912"/>
          </a:xfrm>
        </p:spPr>
        <p:txBody>
          <a:bodyPr/>
          <a:lstStyle/>
          <a:p>
            <a:r>
              <a:rPr lang="es-MX" dirty="0"/>
              <a:t>Paciente simple</a:t>
            </a:r>
          </a:p>
        </p:txBody>
      </p:sp>
      <p:sp>
        <p:nvSpPr>
          <p:cNvPr id="3" name="Marcador de contenido 2"/>
          <p:cNvSpPr>
            <a:spLocks noGrp="1"/>
          </p:cNvSpPr>
          <p:nvPr>
            <p:ph sz="half" idx="2"/>
          </p:nvPr>
        </p:nvSpPr>
        <p:spPr/>
        <p:txBody>
          <a:bodyPr/>
          <a:lstStyle/>
          <a:p>
            <a:r>
              <a:rPr lang="es-MX" dirty="0"/>
              <a:t>Tiene un solo problema y podemos aplicar fácilmente el “protocolo” existente. </a:t>
            </a:r>
          </a:p>
        </p:txBody>
      </p:sp>
      <p:sp>
        <p:nvSpPr>
          <p:cNvPr id="4" name="Marcador de texto 3"/>
          <p:cNvSpPr>
            <a:spLocks noGrp="1"/>
          </p:cNvSpPr>
          <p:nvPr>
            <p:ph type="body" sz="quarter" idx="3"/>
          </p:nvPr>
        </p:nvSpPr>
        <p:spPr>
          <a:xfrm>
            <a:off x="6172200" y="1690688"/>
            <a:ext cx="5183188" cy="823912"/>
          </a:xfrm>
        </p:spPr>
        <p:txBody>
          <a:bodyPr/>
          <a:lstStyle/>
          <a:p>
            <a:r>
              <a:rPr lang="es-MX" dirty="0"/>
              <a:t>Paciente complejo</a:t>
            </a:r>
          </a:p>
        </p:txBody>
      </p:sp>
      <p:sp>
        <p:nvSpPr>
          <p:cNvPr id="5" name="Marcador de contenido 4"/>
          <p:cNvSpPr>
            <a:spLocks noGrp="1"/>
          </p:cNvSpPr>
          <p:nvPr>
            <p:ph sz="quarter" idx="4"/>
          </p:nvPr>
        </p:nvSpPr>
        <p:spPr/>
        <p:txBody>
          <a:bodyPr/>
          <a:lstStyle/>
          <a:p>
            <a:r>
              <a:rPr lang="es-MX" dirty="0"/>
              <a:t>Asmático + artrítico + hipertenso + diabético= </a:t>
            </a:r>
            <a:r>
              <a:rPr lang="es-MX" dirty="0" err="1"/>
              <a:t>co</a:t>
            </a:r>
            <a:r>
              <a:rPr lang="es-MX" dirty="0"/>
              <a:t>-morbilidad.</a:t>
            </a:r>
          </a:p>
          <a:p>
            <a:r>
              <a:rPr lang="es-MX" dirty="0"/>
              <a:t>No podemos sumar protocolos, porque existen metas competidas.</a:t>
            </a:r>
          </a:p>
          <a:p>
            <a:endParaRPr lang="es-MX" dirty="0"/>
          </a:p>
        </p:txBody>
      </p:sp>
      <p:sp>
        <p:nvSpPr>
          <p:cNvPr id="6" name="CuadroTexto 5"/>
          <p:cNvSpPr txBox="1"/>
          <p:nvPr/>
        </p:nvSpPr>
        <p:spPr>
          <a:xfrm>
            <a:off x="2721049" y="6492978"/>
            <a:ext cx="2243370" cy="369332"/>
          </a:xfrm>
          <a:prstGeom prst="rect">
            <a:avLst/>
          </a:prstGeom>
          <a:noFill/>
        </p:spPr>
        <p:txBody>
          <a:bodyPr wrap="square" rtlCol="0">
            <a:spAutoFit/>
          </a:bodyPr>
          <a:lstStyle/>
          <a:p>
            <a:r>
              <a:rPr lang="es-MX" dirty="0"/>
              <a:t>Asmática</a:t>
            </a:r>
          </a:p>
        </p:txBody>
      </p:sp>
      <p:pic>
        <p:nvPicPr>
          <p:cNvPr id="2052" name="Picture 4" descr="http://pad1.whstatic.com/images/thumb/3/37/Assess-Patient-Satisfaction-Step-1.jpg/aid5638048-728px-Assess-Patient-Satisfaction-St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970" y="3855635"/>
            <a:ext cx="3560449" cy="2670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nejm.org/userimages/ContentEditor/1442416541187/FE_Case10-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213" y="4609707"/>
            <a:ext cx="4081581" cy="205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a:t>El problema de la correcta composición del conocimiento: </a:t>
            </a:r>
          </a:p>
        </p:txBody>
      </p:sp>
      <p:sp>
        <p:nvSpPr>
          <p:cNvPr id="9" name="Marcador de contenido 8"/>
          <p:cNvSpPr>
            <a:spLocks noGrp="1"/>
          </p:cNvSpPr>
          <p:nvPr>
            <p:ph sz="half" idx="2"/>
          </p:nvPr>
        </p:nvSpPr>
        <p:spPr/>
        <p:txBody>
          <a:bodyPr>
            <a:normAutofit fontScale="92500" lnSpcReduction="10000"/>
          </a:bodyPr>
          <a:lstStyle/>
          <a:p>
            <a:r>
              <a:rPr lang="es-MX" dirty="0"/>
              <a:t>Poseer una imagen del caso concreto implica articular información científica puntual proveniente de diferentes “experimentos” y fuentes.</a:t>
            </a:r>
          </a:p>
          <a:p>
            <a:r>
              <a:rPr lang="es-MX" dirty="0"/>
              <a:t>Como el caso concreto no es entendible como la mera suma lineal de los reportado en diferentes fuentes. Articular el conocimiento no es trivial.</a:t>
            </a:r>
          </a:p>
          <a:p>
            <a:r>
              <a:rPr lang="es-MX" dirty="0" err="1"/>
              <a:t>The</a:t>
            </a:r>
            <a:r>
              <a:rPr lang="es-MX" dirty="0"/>
              <a:t> “</a:t>
            </a:r>
            <a:r>
              <a:rPr lang="es-MX" dirty="0" err="1"/>
              <a:t>marvelous</a:t>
            </a:r>
            <a:r>
              <a:rPr lang="es-MX" dirty="0"/>
              <a:t> machine” (Friedman, 2000). </a:t>
            </a:r>
          </a:p>
        </p:txBody>
      </p:sp>
      <p:pic>
        <p:nvPicPr>
          <p:cNvPr id="10" name="Picture 2" descr="Mind exploding ide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16000" y="1825625"/>
            <a:ext cx="4262150" cy="445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Moraleja</a:t>
            </a:r>
          </a:p>
        </p:txBody>
      </p:sp>
      <p:sp>
        <p:nvSpPr>
          <p:cNvPr id="7" name="Marcador de contenido 6"/>
          <p:cNvSpPr>
            <a:spLocks noGrp="1"/>
          </p:cNvSpPr>
          <p:nvPr>
            <p:ph sz="half" idx="2"/>
          </p:nvPr>
        </p:nvSpPr>
        <p:spPr/>
        <p:txBody>
          <a:bodyPr>
            <a:normAutofit/>
          </a:bodyPr>
          <a:lstStyle/>
          <a:p>
            <a:r>
              <a:rPr lang="es-MX" dirty="0"/>
              <a:t>No es posible elaborar instructivos completos para la acción profesional.</a:t>
            </a:r>
          </a:p>
          <a:p>
            <a:r>
              <a:rPr lang="es-MX" dirty="0"/>
              <a:t>Es preciso reflexionar y ajustar las teorías a la situación concreta de manera creativa. </a:t>
            </a:r>
          </a:p>
          <a:p>
            <a:r>
              <a:rPr lang="es-MX" dirty="0"/>
              <a:t>El practicante no es pasivo.</a:t>
            </a:r>
          </a:p>
          <a:p>
            <a:r>
              <a:rPr lang="es-MX" dirty="0" err="1"/>
              <a:t>Schon</a:t>
            </a:r>
            <a:r>
              <a:rPr lang="es-MX" dirty="0"/>
              <a:t> escribe antes una crítica al modelo lineal.</a:t>
            </a:r>
          </a:p>
          <a:p>
            <a:endParaRPr lang="es-MX" dirty="0"/>
          </a:p>
        </p:txBody>
      </p:sp>
      <p:pic>
        <p:nvPicPr>
          <p:cNvPr id="6146" name="Picture 2" descr="http://www.scenarioplus.org.uk/reviews/sc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35" y="1690688"/>
            <a:ext cx="1905000" cy="31337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oolshero.com/wp-content/uploads/donald_schon.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309620" y="3257551"/>
            <a:ext cx="1905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1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La gran contribución de Ernst </a:t>
            </a:r>
            <a:r>
              <a:rPr lang="es-MX" dirty="0" err="1"/>
              <a:t>Boyer</a:t>
            </a:r>
            <a:r>
              <a:rPr lang="es-MX" dirty="0"/>
              <a:t> para reformular el trabajo académico. </a:t>
            </a:r>
          </a:p>
        </p:txBody>
      </p:sp>
      <p:sp>
        <p:nvSpPr>
          <p:cNvPr id="11" name="Marcador de contenido 10"/>
          <p:cNvSpPr>
            <a:spLocks noGrp="1"/>
          </p:cNvSpPr>
          <p:nvPr>
            <p:ph sz="half" idx="2"/>
          </p:nvPr>
        </p:nvSpPr>
        <p:spPr/>
        <p:txBody>
          <a:bodyPr/>
          <a:lstStyle/>
          <a:p>
            <a:r>
              <a:rPr lang="es-MX" dirty="0"/>
              <a:t>Postula una estructura anidada para el trabajo académico:</a:t>
            </a:r>
          </a:p>
          <a:p>
            <a:r>
              <a:rPr lang="es-MX" dirty="0"/>
              <a:t> En el cual la investigación es el nivel más bajo porque sólo produce información y la docencia es el nivel más alto por que implica enseñar a integrar el conocimiento y a transferirlo al contexto de la práctica. </a:t>
            </a:r>
          </a:p>
        </p:txBody>
      </p:sp>
      <p:pic>
        <p:nvPicPr>
          <p:cNvPr id="1028" name="Picture 4" descr="http://sitios.itesm.mx/va/dide2/tecnicas_didacticas/abi/images/boyer.jpeg.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8579" y="1550509"/>
            <a:ext cx="3028784" cy="3558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wiley.com/product_data/coverImage300/90/07879406/07879406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114675"/>
            <a:ext cx="285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rot="10800000" flipV="1">
            <a:off x="1520339" y="6398377"/>
            <a:ext cx="1847024" cy="369332"/>
          </a:xfrm>
          <a:prstGeom prst="rect">
            <a:avLst/>
          </a:prstGeom>
          <a:noFill/>
        </p:spPr>
        <p:txBody>
          <a:bodyPr wrap="square" rtlCol="0">
            <a:spAutoFit/>
          </a:bodyPr>
          <a:lstStyle/>
          <a:p>
            <a:r>
              <a:rPr lang="es-MX" dirty="0"/>
              <a:t>(</a:t>
            </a:r>
            <a:r>
              <a:rPr lang="es-MX" dirty="0" err="1"/>
              <a:t>Boyer</a:t>
            </a:r>
            <a:r>
              <a:rPr lang="es-MX" dirty="0"/>
              <a:t>, 1990)</a:t>
            </a:r>
          </a:p>
        </p:txBody>
      </p:sp>
    </p:spTree>
    <p:extLst>
      <p:ext uri="{BB962C8B-B14F-4D97-AF65-F5344CB8AC3E}">
        <p14:creationId xmlns:p14="http://schemas.microsoft.com/office/powerpoint/2010/main" val="235251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proceso académico anidado según </a:t>
            </a:r>
            <a:r>
              <a:rPr lang="es-MX" dirty="0" err="1"/>
              <a:t>Boyer</a:t>
            </a:r>
            <a:endParaRPr lang="es-MX" dirty="0"/>
          </a:p>
        </p:txBody>
      </p:sp>
      <p:sp>
        <p:nvSpPr>
          <p:cNvPr id="3" name="Marcador de contenido 2"/>
          <p:cNvSpPr>
            <a:spLocks noGrp="1"/>
          </p:cNvSpPr>
          <p:nvPr>
            <p:ph sz="half" idx="1"/>
          </p:nvPr>
        </p:nvSpPr>
        <p:spPr>
          <a:xfrm>
            <a:off x="838200" y="1825624"/>
            <a:ext cx="5181600" cy="4528041"/>
          </a:xfrm>
        </p:spPr>
        <p:txBody>
          <a:bodyPr>
            <a:normAutofit fontScale="77500" lnSpcReduction="20000"/>
          </a:bodyPr>
          <a:lstStyle/>
          <a:p>
            <a:r>
              <a:rPr lang="es-MX" dirty="0"/>
              <a:t>“</a:t>
            </a:r>
            <a:r>
              <a:rPr lang="es-MX" dirty="0" err="1"/>
              <a:t>Scholarship</a:t>
            </a:r>
            <a:r>
              <a:rPr lang="es-MX" dirty="0"/>
              <a:t> of Discovery”: La investigación que aporta nueva información a los reservorios del conocimiento, es el nivel más simple.</a:t>
            </a:r>
          </a:p>
          <a:p>
            <a:r>
              <a:rPr lang="es-MX" dirty="0"/>
              <a:t>“</a:t>
            </a:r>
            <a:r>
              <a:rPr lang="es-MX" dirty="0" err="1"/>
              <a:t>Scholarship</a:t>
            </a:r>
            <a:r>
              <a:rPr lang="es-MX" dirty="0"/>
              <a:t> of </a:t>
            </a:r>
            <a:r>
              <a:rPr lang="es-MX" dirty="0" err="1"/>
              <a:t>Integration</a:t>
            </a:r>
            <a:r>
              <a:rPr lang="es-MX" dirty="0"/>
              <a:t>”: Capacidad de interconectar el conocimiento existente para generar nuevos significados y visualizar nuevas posibilidades. </a:t>
            </a:r>
          </a:p>
          <a:p>
            <a:r>
              <a:rPr lang="es-MX" dirty="0"/>
              <a:t>“</a:t>
            </a:r>
            <a:r>
              <a:rPr lang="es-MX" dirty="0" err="1"/>
              <a:t>Scholarship</a:t>
            </a:r>
            <a:r>
              <a:rPr lang="es-MX" dirty="0"/>
              <a:t> of </a:t>
            </a:r>
            <a:r>
              <a:rPr lang="es-MX" dirty="0" err="1"/>
              <a:t>Application</a:t>
            </a:r>
            <a:r>
              <a:rPr lang="es-MX" dirty="0"/>
              <a:t>”: Que implica contextualizar el conocimiento para utilizarlo en beneficio de la comunidad y la sociedad.</a:t>
            </a:r>
          </a:p>
          <a:p>
            <a:r>
              <a:rPr lang="es-MX" dirty="0"/>
              <a:t>“</a:t>
            </a:r>
            <a:r>
              <a:rPr lang="es-MX" dirty="0" err="1"/>
              <a:t>Scholarship</a:t>
            </a:r>
            <a:r>
              <a:rPr lang="es-MX" dirty="0"/>
              <a:t> of </a:t>
            </a:r>
            <a:r>
              <a:rPr lang="es-MX" dirty="0" err="1"/>
              <a:t>Teaching</a:t>
            </a:r>
            <a:r>
              <a:rPr lang="es-MX" dirty="0"/>
              <a:t>”: No como una tarea rutinaria, sino como la posibilidad de investigar, integrar, aplicar, y ganar nuevos “</a:t>
            </a:r>
            <a:r>
              <a:rPr lang="es-MX" dirty="0" err="1"/>
              <a:t>insigths</a:t>
            </a:r>
            <a:r>
              <a:rPr lang="es-MX" dirty="0"/>
              <a:t>”. </a:t>
            </a:r>
          </a:p>
          <a:p>
            <a:endParaRPr lang="es-MX" dirty="0"/>
          </a:p>
        </p:txBody>
      </p:sp>
      <p:pic>
        <p:nvPicPr>
          <p:cNvPr id="5" name="Marcador de contenido 4"/>
          <p:cNvPicPr>
            <a:picLocks noGrp="1" noChangeAspect="1"/>
          </p:cNvPicPr>
          <p:nvPr>
            <p:ph sz="half" idx="2"/>
          </p:nvPr>
        </p:nvPicPr>
        <p:blipFill>
          <a:blip r:embed="rId2"/>
          <a:stretch>
            <a:fillRect/>
          </a:stretch>
        </p:blipFill>
        <p:spPr>
          <a:xfrm>
            <a:off x="6413774" y="1825625"/>
            <a:ext cx="4698452" cy="4351338"/>
          </a:xfrm>
          <a:prstGeom prst="rect">
            <a:avLst/>
          </a:prstGeom>
        </p:spPr>
      </p:pic>
    </p:spTree>
    <p:extLst>
      <p:ext uri="{BB962C8B-B14F-4D97-AF65-F5344CB8AC3E}">
        <p14:creationId xmlns:p14="http://schemas.microsoft.com/office/powerpoint/2010/main" val="117545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270282"/>
            <a:ext cx="10515600" cy="1325563"/>
          </a:xfrm>
        </p:spPr>
        <p:txBody>
          <a:bodyPr/>
          <a:lstStyle/>
          <a:p>
            <a:r>
              <a:rPr lang="es-MX" dirty="0"/>
              <a:t>Evaluación actual: Creencia implícita</a:t>
            </a:r>
          </a:p>
        </p:txBody>
      </p:sp>
      <p:grpSp>
        <p:nvGrpSpPr>
          <p:cNvPr id="3" name="Grupo 2"/>
          <p:cNvGrpSpPr/>
          <p:nvPr/>
        </p:nvGrpSpPr>
        <p:grpSpPr>
          <a:xfrm>
            <a:off x="6674178" y="4713407"/>
            <a:ext cx="1762813" cy="1602556"/>
            <a:chOff x="4581427" y="1690688"/>
            <a:chExt cx="1762813" cy="1602556"/>
          </a:xfrm>
        </p:grpSpPr>
        <p:sp>
          <p:nvSpPr>
            <p:cNvPr id="6" name="Elipse 5"/>
            <p:cNvSpPr/>
            <p:nvPr/>
          </p:nvSpPr>
          <p:spPr>
            <a:xfrm>
              <a:off x="4581427" y="1690688"/>
              <a:ext cx="1762813" cy="16025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4946716" y="2307300"/>
              <a:ext cx="1250058" cy="369332"/>
            </a:xfrm>
            <a:prstGeom prst="rect">
              <a:avLst/>
            </a:prstGeom>
            <a:noFill/>
          </p:spPr>
          <p:txBody>
            <a:bodyPr wrap="square" rtlCol="0">
              <a:spAutoFit/>
            </a:bodyPr>
            <a:lstStyle/>
            <a:p>
              <a:r>
                <a:rPr lang="es-MX" dirty="0">
                  <a:solidFill>
                    <a:schemeClr val="bg1"/>
                  </a:solidFill>
                </a:rPr>
                <a:t>Docencia</a:t>
              </a:r>
            </a:p>
          </p:txBody>
        </p:sp>
      </p:grpSp>
      <p:grpSp>
        <p:nvGrpSpPr>
          <p:cNvPr id="2" name="Grupo 1"/>
          <p:cNvGrpSpPr/>
          <p:nvPr/>
        </p:nvGrpSpPr>
        <p:grpSpPr>
          <a:xfrm>
            <a:off x="1394206" y="1212188"/>
            <a:ext cx="1762813" cy="1602556"/>
            <a:chOff x="1585274" y="4575147"/>
            <a:chExt cx="1762813" cy="1602556"/>
          </a:xfrm>
        </p:grpSpPr>
        <p:sp>
          <p:nvSpPr>
            <p:cNvPr id="7" name="Elipse 6"/>
            <p:cNvSpPr/>
            <p:nvPr/>
          </p:nvSpPr>
          <p:spPr>
            <a:xfrm>
              <a:off x="1585274" y="4575147"/>
              <a:ext cx="1762813" cy="160255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1707737" y="5189257"/>
              <a:ext cx="1562491" cy="369332"/>
            </a:xfrm>
            <a:prstGeom prst="rect">
              <a:avLst/>
            </a:prstGeom>
            <a:noFill/>
          </p:spPr>
          <p:txBody>
            <a:bodyPr wrap="square" rtlCol="0">
              <a:spAutoFit/>
            </a:bodyPr>
            <a:lstStyle/>
            <a:p>
              <a:r>
                <a:rPr lang="es-MX" dirty="0">
                  <a:solidFill>
                    <a:schemeClr val="bg1"/>
                  </a:solidFill>
                </a:rPr>
                <a:t>Investigación</a:t>
              </a:r>
            </a:p>
          </p:txBody>
        </p:sp>
      </p:grpSp>
      <p:grpSp>
        <p:nvGrpSpPr>
          <p:cNvPr id="4" name="Grupo 3"/>
          <p:cNvGrpSpPr/>
          <p:nvPr/>
        </p:nvGrpSpPr>
        <p:grpSpPr>
          <a:xfrm>
            <a:off x="4106381" y="2714925"/>
            <a:ext cx="1762813" cy="1602556"/>
            <a:chOff x="7829968" y="4685127"/>
            <a:chExt cx="1762813" cy="1602556"/>
          </a:xfrm>
        </p:grpSpPr>
        <p:sp>
          <p:nvSpPr>
            <p:cNvPr id="8" name="Elipse 7"/>
            <p:cNvSpPr/>
            <p:nvPr/>
          </p:nvSpPr>
          <p:spPr>
            <a:xfrm>
              <a:off x="7829968" y="4685127"/>
              <a:ext cx="1762813" cy="1602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8281368" y="5293027"/>
              <a:ext cx="1218349" cy="369332"/>
            </a:xfrm>
            <a:prstGeom prst="rect">
              <a:avLst/>
            </a:prstGeom>
            <a:noFill/>
          </p:spPr>
          <p:txBody>
            <a:bodyPr wrap="square" rtlCol="0">
              <a:spAutoFit/>
            </a:bodyPr>
            <a:lstStyle/>
            <a:p>
              <a:r>
                <a:rPr lang="es-MX" dirty="0">
                  <a:solidFill>
                    <a:schemeClr val="bg1"/>
                  </a:solidFill>
                </a:rPr>
                <a:t>Servicio</a:t>
              </a:r>
            </a:p>
          </p:txBody>
        </p:sp>
      </p:grpSp>
      <p:sp>
        <p:nvSpPr>
          <p:cNvPr id="12" name="Flecha derecha 11"/>
          <p:cNvSpPr/>
          <p:nvPr/>
        </p:nvSpPr>
        <p:spPr>
          <a:xfrm rot="1796739">
            <a:off x="3180522" y="2591480"/>
            <a:ext cx="952108" cy="348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15"/>
          <p:cNvSpPr/>
          <p:nvPr/>
        </p:nvSpPr>
        <p:spPr>
          <a:xfrm rot="2129318">
            <a:off x="5882003" y="4248360"/>
            <a:ext cx="952108" cy="348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p:cNvSpPr txBox="1"/>
          <p:nvPr/>
        </p:nvSpPr>
        <p:spPr>
          <a:xfrm>
            <a:off x="6928701" y="2630078"/>
            <a:ext cx="1819373" cy="369332"/>
          </a:xfrm>
          <a:prstGeom prst="rect">
            <a:avLst/>
          </a:prstGeom>
          <a:noFill/>
        </p:spPr>
        <p:txBody>
          <a:bodyPr wrap="square" rtlCol="0">
            <a:spAutoFit/>
          </a:bodyPr>
          <a:lstStyle/>
          <a:p>
            <a:r>
              <a:rPr lang="es-MX" dirty="0"/>
              <a:t>Rio abajo</a:t>
            </a:r>
          </a:p>
        </p:txBody>
      </p:sp>
    </p:spTree>
    <p:extLst>
      <p:ext uri="{BB962C8B-B14F-4D97-AF65-F5344CB8AC3E}">
        <p14:creationId xmlns:p14="http://schemas.microsoft.com/office/powerpoint/2010/main" val="251981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1. El paradigma anterior</a:t>
            </a:r>
          </a:p>
        </p:txBody>
      </p:sp>
      <p:sp>
        <p:nvSpPr>
          <p:cNvPr id="5" name="Marcador de texto 4"/>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54940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Vida real: metas competidas </a:t>
            </a:r>
          </a:p>
        </p:txBody>
      </p:sp>
      <p:sp>
        <p:nvSpPr>
          <p:cNvPr id="6" name="Elipse 5"/>
          <p:cNvSpPr/>
          <p:nvPr/>
        </p:nvSpPr>
        <p:spPr>
          <a:xfrm>
            <a:off x="4581427" y="1690688"/>
            <a:ext cx="1762813" cy="16025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p:cNvSpPr/>
          <p:nvPr/>
        </p:nvSpPr>
        <p:spPr>
          <a:xfrm>
            <a:off x="1585274" y="4575147"/>
            <a:ext cx="1762813" cy="160255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7829968" y="4685127"/>
            <a:ext cx="1762813" cy="1602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bajo 8"/>
          <p:cNvSpPr/>
          <p:nvPr/>
        </p:nvSpPr>
        <p:spPr>
          <a:xfrm rot="10800000">
            <a:off x="5151748" y="3412508"/>
            <a:ext cx="622169" cy="127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abajo 9"/>
          <p:cNvSpPr/>
          <p:nvPr/>
        </p:nvSpPr>
        <p:spPr>
          <a:xfrm rot="4448631">
            <a:off x="3938538" y="4552948"/>
            <a:ext cx="622169" cy="127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Flecha abajo 10"/>
          <p:cNvSpPr/>
          <p:nvPr/>
        </p:nvSpPr>
        <p:spPr>
          <a:xfrm rot="17483743">
            <a:off x="6490858" y="4504274"/>
            <a:ext cx="622169" cy="127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4946716" y="2307300"/>
            <a:ext cx="1250058" cy="369332"/>
          </a:xfrm>
          <a:prstGeom prst="rect">
            <a:avLst/>
          </a:prstGeom>
          <a:noFill/>
        </p:spPr>
        <p:txBody>
          <a:bodyPr wrap="square" rtlCol="0">
            <a:spAutoFit/>
          </a:bodyPr>
          <a:lstStyle/>
          <a:p>
            <a:r>
              <a:rPr lang="es-MX" dirty="0">
                <a:solidFill>
                  <a:schemeClr val="bg1"/>
                </a:solidFill>
              </a:rPr>
              <a:t>Docencia</a:t>
            </a:r>
          </a:p>
        </p:txBody>
      </p:sp>
      <p:sp>
        <p:nvSpPr>
          <p:cNvPr id="14" name="CuadroTexto 13"/>
          <p:cNvSpPr txBox="1"/>
          <p:nvPr/>
        </p:nvSpPr>
        <p:spPr>
          <a:xfrm>
            <a:off x="1707737" y="5189257"/>
            <a:ext cx="1562491" cy="369332"/>
          </a:xfrm>
          <a:prstGeom prst="rect">
            <a:avLst/>
          </a:prstGeom>
          <a:noFill/>
        </p:spPr>
        <p:txBody>
          <a:bodyPr wrap="square" rtlCol="0">
            <a:spAutoFit/>
          </a:bodyPr>
          <a:lstStyle/>
          <a:p>
            <a:r>
              <a:rPr lang="es-MX" dirty="0">
                <a:solidFill>
                  <a:schemeClr val="bg1"/>
                </a:solidFill>
              </a:rPr>
              <a:t>Investigación</a:t>
            </a:r>
          </a:p>
        </p:txBody>
      </p:sp>
      <p:sp>
        <p:nvSpPr>
          <p:cNvPr id="15" name="CuadroTexto 14"/>
          <p:cNvSpPr txBox="1"/>
          <p:nvPr/>
        </p:nvSpPr>
        <p:spPr>
          <a:xfrm>
            <a:off x="8281368" y="5293027"/>
            <a:ext cx="1218349" cy="369332"/>
          </a:xfrm>
          <a:prstGeom prst="rect">
            <a:avLst/>
          </a:prstGeom>
          <a:noFill/>
        </p:spPr>
        <p:txBody>
          <a:bodyPr wrap="square" rtlCol="0">
            <a:spAutoFit/>
          </a:bodyPr>
          <a:lstStyle/>
          <a:p>
            <a:r>
              <a:rPr lang="es-MX" dirty="0">
                <a:solidFill>
                  <a:schemeClr val="bg1"/>
                </a:solidFill>
              </a:rPr>
              <a:t>Servicio</a:t>
            </a:r>
          </a:p>
        </p:txBody>
      </p:sp>
    </p:spTree>
    <p:extLst>
      <p:ext uri="{BB962C8B-B14F-4D97-AF65-F5344CB8AC3E}">
        <p14:creationId xmlns:p14="http://schemas.microsoft.com/office/powerpoint/2010/main" val="182076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p:cNvSpPr/>
          <p:nvPr/>
        </p:nvSpPr>
        <p:spPr>
          <a:xfrm>
            <a:off x="4795935" y="373224"/>
            <a:ext cx="3209730" cy="1399592"/>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docencia</a:t>
            </a:r>
          </a:p>
        </p:txBody>
      </p:sp>
      <p:sp>
        <p:nvSpPr>
          <p:cNvPr id="5" name="Triángulo isósceles 4"/>
          <p:cNvSpPr/>
          <p:nvPr/>
        </p:nvSpPr>
        <p:spPr>
          <a:xfrm>
            <a:off x="8098970" y="4354285"/>
            <a:ext cx="3209730" cy="139959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servicio</a:t>
            </a:r>
          </a:p>
        </p:txBody>
      </p:sp>
      <p:sp>
        <p:nvSpPr>
          <p:cNvPr id="6" name="Triángulo isósceles 5"/>
          <p:cNvSpPr/>
          <p:nvPr/>
        </p:nvSpPr>
        <p:spPr>
          <a:xfrm>
            <a:off x="1424473" y="4354285"/>
            <a:ext cx="3209730" cy="139959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investigación</a:t>
            </a:r>
          </a:p>
        </p:txBody>
      </p:sp>
      <p:sp>
        <p:nvSpPr>
          <p:cNvPr id="7" name="Triángulo isósceles 6"/>
          <p:cNvSpPr/>
          <p:nvPr/>
        </p:nvSpPr>
        <p:spPr>
          <a:xfrm>
            <a:off x="3517641" y="1772816"/>
            <a:ext cx="5691674" cy="2985796"/>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Gestión del conocimiento</a:t>
            </a:r>
          </a:p>
          <a:p>
            <a:pPr algn="ctr"/>
            <a:r>
              <a:rPr lang="es-MX" b="1" dirty="0"/>
              <a:t>(organización e Integración)</a:t>
            </a:r>
          </a:p>
          <a:p>
            <a:pPr algn="ctr"/>
            <a:endParaRPr lang="es-MX" b="1" dirty="0"/>
          </a:p>
        </p:txBody>
      </p:sp>
      <p:sp>
        <p:nvSpPr>
          <p:cNvPr id="10" name="Flecha arriba y abajo 9"/>
          <p:cNvSpPr/>
          <p:nvPr/>
        </p:nvSpPr>
        <p:spPr>
          <a:xfrm rot="16200000">
            <a:off x="6141194" y="2430151"/>
            <a:ext cx="364501" cy="4169224"/>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rriba y abajo 10"/>
          <p:cNvSpPr/>
          <p:nvPr/>
        </p:nvSpPr>
        <p:spPr>
          <a:xfrm rot="18991629">
            <a:off x="7374909" y="1589766"/>
            <a:ext cx="388702" cy="34911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rriba y abajo 11"/>
          <p:cNvSpPr/>
          <p:nvPr/>
        </p:nvSpPr>
        <p:spPr>
          <a:xfrm rot="2553291">
            <a:off x="4984031" y="1669501"/>
            <a:ext cx="349570" cy="334254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716437" y="1074656"/>
            <a:ext cx="1597554" cy="646331"/>
          </a:xfrm>
          <a:prstGeom prst="rect">
            <a:avLst/>
          </a:prstGeom>
          <a:noFill/>
        </p:spPr>
        <p:txBody>
          <a:bodyPr wrap="square" rtlCol="0">
            <a:spAutoFit/>
          </a:bodyPr>
          <a:lstStyle/>
          <a:p>
            <a:r>
              <a:rPr lang="es-MX" dirty="0"/>
              <a:t>Unidad Funcional</a:t>
            </a:r>
          </a:p>
        </p:txBody>
      </p:sp>
    </p:spTree>
    <p:extLst>
      <p:ext uri="{BB962C8B-B14F-4D97-AF65-F5344CB8AC3E}">
        <p14:creationId xmlns:p14="http://schemas.microsoft.com/office/powerpoint/2010/main" val="16711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Responsabilidad social y ética</a:t>
            </a:r>
          </a:p>
        </p:txBody>
      </p:sp>
      <p:sp>
        <p:nvSpPr>
          <p:cNvPr id="5" name="Marcador de contenido 4"/>
          <p:cNvSpPr>
            <a:spLocks noGrp="1"/>
          </p:cNvSpPr>
          <p:nvPr>
            <p:ph idx="1"/>
          </p:nvPr>
        </p:nvSpPr>
        <p:spPr>
          <a:xfrm>
            <a:off x="906544" y="1825625"/>
            <a:ext cx="10515600" cy="4351338"/>
          </a:xfrm>
        </p:spPr>
        <p:txBody>
          <a:bodyPr/>
          <a:lstStyle/>
          <a:p>
            <a:r>
              <a:rPr lang="es-MX" dirty="0"/>
              <a:t>Además de técnicamente eficientes debemos añadir valor a la sociedad.</a:t>
            </a:r>
          </a:p>
          <a:p>
            <a:r>
              <a:rPr lang="es-MX" dirty="0"/>
              <a:t>Promover la equidad y la justicia</a:t>
            </a:r>
          </a:p>
          <a:p>
            <a:r>
              <a:rPr lang="es-MX" dirty="0"/>
              <a:t>La salud y el conocimiento son bienes comunes.</a:t>
            </a:r>
          </a:p>
          <a:p>
            <a:r>
              <a:rPr lang="es-MX" dirty="0"/>
              <a:t>¿Cómo respondemos a las asimetrías sociales y frente a los riesgos de salud creados por la desigualdad?</a:t>
            </a:r>
          </a:p>
          <a:p>
            <a:r>
              <a:rPr lang="es-MX" dirty="0"/>
              <a:t>¿Somos congruentes con nuestros valores?</a:t>
            </a:r>
          </a:p>
          <a:p>
            <a:r>
              <a:rPr lang="es-MX" dirty="0"/>
              <a:t>¿a que intereses servimos?</a:t>
            </a:r>
          </a:p>
        </p:txBody>
      </p:sp>
      <p:sp>
        <p:nvSpPr>
          <p:cNvPr id="6" name="CuadroTexto 5"/>
          <p:cNvSpPr txBox="1"/>
          <p:nvPr/>
        </p:nvSpPr>
        <p:spPr>
          <a:xfrm>
            <a:off x="974888" y="6176963"/>
            <a:ext cx="10378912" cy="584775"/>
          </a:xfrm>
          <a:prstGeom prst="rect">
            <a:avLst/>
          </a:prstGeom>
          <a:noFill/>
        </p:spPr>
        <p:txBody>
          <a:bodyPr wrap="square" rtlCol="0">
            <a:spAutoFit/>
          </a:bodyPr>
          <a:lstStyle/>
          <a:p>
            <a:r>
              <a:rPr lang="en-US" sz="1600" dirty="0"/>
              <a:t>Maxwell, N. (2008). From knowledge to wisdom: The need for an academic revolution. </a:t>
            </a:r>
            <a:r>
              <a:rPr lang="en-US" sz="1600" dirty="0" err="1"/>
              <a:t>En</a:t>
            </a:r>
            <a:r>
              <a:rPr lang="en-US" sz="1600" dirty="0"/>
              <a:t>: Maxwell, N. &amp; Barnett, R. (Eds.) Wisdom in the University. </a:t>
            </a:r>
            <a:r>
              <a:rPr lang="es-MX" sz="1600" dirty="0" err="1"/>
              <a:t>Oxon</a:t>
            </a:r>
            <a:r>
              <a:rPr lang="es-MX" sz="1600" dirty="0"/>
              <a:t>, UK: </a:t>
            </a:r>
            <a:r>
              <a:rPr lang="es-MX" sz="1600" dirty="0" err="1"/>
              <a:t>Routledge</a:t>
            </a:r>
            <a:endParaRPr lang="es-MX" sz="1600" dirty="0"/>
          </a:p>
        </p:txBody>
      </p:sp>
      <p:pic>
        <p:nvPicPr>
          <p:cNvPr id="7" name="Imagen 6"/>
          <p:cNvPicPr>
            <a:picLocks noChangeAspect="1"/>
          </p:cNvPicPr>
          <p:nvPr/>
        </p:nvPicPr>
        <p:blipFill>
          <a:blip r:embed="rId2"/>
          <a:stretch>
            <a:fillRect/>
          </a:stretch>
        </p:blipFill>
        <p:spPr>
          <a:xfrm>
            <a:off x="8340114" y="4511040"/>
            <a:ext cx="2679171" cy="1458660"/>
          </a:xfrm>
          <a:prstGeom prst="rect">
            <a:avLst/>
          </a:prstGeom>
        </p:spPr>
      </p:pic>
    </p:spTree>
    <p:extLst>
      <p:ext uri="{BB962C8B-B14F-4D97-AF65-F5344CB8AC3E}">
        <p14:creationId xmlns:p14="http://schemas.microsoft.com/office/powerpoint/2010/main" val="200438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318" y="1958251"/>
            <a:ext cx="6105335" cy="4139482"/>
          </a:xfrm>
          <a:prstGeom prst="rect">
            <a:avLst/>
          </a:prstGeom>
        </p:spPr>
      </p:pic>
      <p:pic>
        <p:nvPicPr>
          <p:cNvPr id="6" name="Imagen 5"/>
          <p:cNvPicPr>
            <a:picLocks noChangeAspect="1"/>
          </p:cNvPicPr>
          <p:nvPr/>
        </p:nvPicPr>
        <p:blipFill>
          <a:blip r:embed="rId3"/>
          <a:stretch>
            <a:fillRect/>
          </a:stretch>
        </p:blipFill>
        <p:spPr>
          <a:xfrm>
            <a:off x="6100569" y="6097733"/>
            <a:ext cx="1356759" cy="657562"/>
          </a:xfrm>
          <a:prstGeom prst="rect">
            <a:avLst/>
          </a:prstGeom>
        </p:spPr>
      </p:pic>
      <p:pic>
        <p:nvPicPr>
          <p:cNvPr id="7" name="Imagen 6"/>
          <p:cNvPicPr>
            <a:picLocks noChangeAspect="1"/>
          </p:cNvPicPr>
          <p:nvPr/>
        </p:nvPicPr>
        <p:blipFill>
          <a:blip r:embed="rId4"/>
          <a:stretch>
            <a:fillRect/>
          </a:stretch>
        </p:blipFill>
        <p:spPr>
          <a:xfrm>
            <a:off x="2501071" y="4998722"/>
            <a:ext cx="1217652" cy="648072"/>
          </a:xfrm>
          <a:prstGeom prst="rect">
            <a:avLst/>
          </a:prstGeom>
        </p:spPr>
      </p:pic>
      <p:pic>
        <p:nvPicPr>
          <p:cNvPr id="8" name="Imagen 7"/>
          <p:cNvPicPr>
            <a:picLocks noChangeAspect="1"/>
          </p:cNvPicPr>
          <p:nvPr/>
        </p:nvPicPr>
        <p:blipFill>
          <a:blip r:embed="rId5"/>
          <a:stretch>
            <a:fillRect/>
          </a:stretch>
        </p:blipFill>
        <p:spPr>
          <a:xfrm>
            <a:off x="7656774" y="4680303"/>
            <a:ext cx="1360880" cy="636838"/>
          </a:xfrm>
          <a:prstGeom prst="rect">
            <a:avLst/>
          </a:prstGeom>
        </p:spPr>
      </p:pic>
      <p:sp>
        <p:nvSpPr>
          <p:cNvPr id="9" name="CuadroTexto 8"/>
          <p:cNvSpPr txBox="1"/>
          <p:nvPr/>
        </p:nvSpPr>
        <p:spPr>
          <a:xfrm>
            <a:off x="7473118" y="3401786"/>
            <a:ext cx="1728192" cy="646331"/>
          </a:xfrm>
          <a:prstGeom prst="rect">
            <a:avLst/>
          </a:prstGeom>
          <a:noFill/>
        </p:spPr>
        <p:txBody>
          <a:bodyPr wrap="square" rtlCol="0">
            <a:spAutoFit/>
          </a:bodyPr>
          <a:lstStyle/>
          <a:p>
            <a:pPr algn="ctr"/>
            <a:r>
              <a:rPr lang="es-MX" dirty="0">
                <a:solidFill>
                  <a:srgbClr val="C00000"/>
                </a:solidFill>
              </a:rPr>
              <a:t>Gestión del conocimiento</a:t>
            </a:r>
          </a:p>
        </p:txBody>
      </p:sp>
      <p:cxnSp>
        <p:nvCxnSpPr>
          <p:cNvPr id="11" name="Conector recto de flecha 10"/>
          <p:cNvCxnSpPr/>
          <p:nvPr/>
        </p:nvCxnSpPr>
        <p:spPr>
          <a:xfrm flipH="1">
            <a:off x="6664270" y="3593337"/>
            <a:ext cx="992505" cy="4689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a:off x="5424879" y="1512595"/>
            <a:ext cx="1080214" cy="666320"/>
            <a:chOff x="1094026" y="1595284"/>
            <a:chExt cx="1080214" cy="666320"/>
          </a:xfrm>
        </p:grpSpPr>
        <p:sp>
          <p:nvSpPr>
            <p:cNvPr id="10" name="Elipse 9"/>
            <p:cNvSpPr/>
            <p:nvPr/>
          </p:nvSpPr>
          <p:spPr>
            <a:xfrm>
              <a:off x="1094026" y="1615439"/>
              <a:ext cx="1080214" cy="58504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1204860" y="1595284"/>
              <a:ext cx="892280" cy="666320"/>
            </a:xfrm>
            <a:prstGeom prst="rect">
              <a:avLst/>
            </a:prstGeom>
            <a:noFill/>
          </p:spPr>
          <p:txBody>
            <a:bodyPr wrap="square" rtlCol="0">
              <a:spAutoFit/>
            </a:bodyPr>
            <a:lstStyle/>
            <a:p>
              <a:pPr algn="ctr"/>
              <a:r>
                <a:rPr lang="es-MX" dirty="0">
                  <a:solidFill>
                    <a:schemeClr val="bg1"/>
                  </a:solidFill>
                </a:rPr>
                <a:t>Misión</a:t>
              </a:r>
            </a:p>
            <a:p>
              <a:pPr algn="ctr"/>
              <a:r>
                <a:rPr lang="es-MX" dirty="0">
                  <a:solidFill>
                    <a:schemeClr val="bg1"/>
                  </a:solidFill>
                </a:rPr>
                <a:t>Social</a:t>
              </a:r>
            </a:p>
          </p:txBody>
        </p:sp>
      </p:grpSp>
      <p:sp>
        <p:nvSpPr>
          <p:cNvPr id="5" name="Título 4"/>
          <p:cNvSpPr>
            <a:spLocks noGrp="1"/>
          </p:cNvSpPr>
          <p:nvPr>
            <p:ph type="title"/>
          </p:nvPr>
        </p:nvSpPr>
        <p:spPr/>
        <p:txBody>
          <a:bodyPr/>
          <a:lstStyle/>
          <a:p>
            <a:r>
              <a:rPr lang="es-MX" dirty="0"/>
              <a:t>Modelo del tetraedro de la calidad</a:t>
            </a:r>
          </a:p>
        </p:txBody>
      </p:sp>
    </p:spTree>
    <p:extLst>
      <p:ext uri="{BB962C8B-B14F-4D97-AF65-F5344CB8AC3E}">
        <p14:creationId xmlns:p14="http://schemas.microsoft.com/office/powerpoint/2010/main" val="299448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318" y="1468056"/>
            <a:ext cx="6105335" cy="4139482"/>
          </a:xfrm>
          <a:prstGeom prst="rect">
            <a:avLst/>
          </a:prstGeom>
        </p:spPr>
      </p:pic>
      <p:pic>
        <p:nvPicPr>
          <p:cNvPr id="6" name="Imagen 5"/>
          <p:cNvPicPr>
            <a:picLocks noChangeAspect="1"/>
          </p:cNvPicPr>
          <p:nvPr/>
        </p:nvPicPr>
        <p:blipFill>
          <a:blip r:embed="rId3"/>
          <a:stretch>
            <a:fillRect/>
          </a:stretch>
        </p:blipFill>
        <p:spPr>
          <a:xfrm>
            <a:off x="6100569" y="5607538"/>
            <a:ext cx="1356759" cy="657562"/>
          </a:xfrm>
          <a:prstGeom prst="rect">
            <a:avLst/>
          </a:prstGeom>
        </p:spPr>
      </p:pic>
      <p:pic>
        <p:nvPicPr>
          <p:cNvPr id="7" name="Imagen 6"/>
          <p:cNvPicPr>
            <a:picLocks noChangeAspect="1"/>
          </p:cNvPicPr>
          <p:nvPr/>
        </p:nvPicPr>
        <p:blipFill>
          <a:blip r:embed="rId4"/>
          <a:stretch>
            <a:fillRect/>
          </a:stretch>
        </p:blipFill>
        <p:spPr>
          <a:xfrm>
            <a:off x="2501071" y="4508527"/>
            <a:ext cx="1217652" cy="648072"/>
          </a:xfrm>
          <a:prstGeom prst="rect">
            <a:avLst/>
          </a:prstGeom>
        </p:spPr>
      </p:pic>
      <p:pic>
        <p:nvPicPr>
          <p:cNvPr id="8" name="Imagen 7"/>
          <p:cNvPicPr>
            <a:picLocks noChangeAspect="1"/>
          </p:cNvPicPr>
          <p:nvPr/>
        </p:nvPicPr>
        <p:blipFill>
          <a:blip r:embed="rId5"/>
          <a:stretch>
            <a:fillRect/>
          </a:stretch>
        </p:blipFill>
        <p:spPr>
          <a:xfrm>
            <a:off x="7656774" y="4190108"/>
            <a:ext cx="1360880" cy="636838"/>
          </a:xfrm>
          <a:prstGeom prst="rect">
            <a:avLst/>
          </a:prstGeom>
        </p:spPr>
      </p:pic>
      <p:sp>
        <p:nvSpPr>
          <p:cNvPr id="9" name="CuadroTexto 8"/>
          <p:cNvSpPr txBox="1"/>
          <p:nvPr/>
        </p:nvSpPr>
        <p:spPr>
          <a:xfrm>
            <a:off x="7473118" y="2911591"/>
            <a:ext cx="1728192" cy="646331"/>
          </a:xfrm>
          <a:prstGeom prst="rect">
            <a:avLst/>
          </a:prstGeom>
          <a:noFill/>
        </p:spPr>
        <p:txBody>
          <a:bodyPr wrap="square" rtlCol="0">
            <a:spAutoFit/>
          </a:bodyPr>
          <a:lstStyle/>
          <a:p>
            <a:pPr algn="ctr"/>
            <a:r>
              <a:rPr lang="es-MX" dirty="0">
                <a:solidFill>
                  <a:srgbClr val="C00000"/>
                </a:solidFill>
              </a:rPr>
              <a:t>Gestión del conocimiento</a:t>
            </a:r>
          </a:p>
        </p:txBody>
      </p:sp>
      <p:cxnSp>
        <p:nvCxnSpPr>
          <p:cNvPr id="11" name="Conector recto de flecha 10"/>
          <p:cNvCxnSpPr/>
          <p:nvPr/>
        </p:nvCxnSpPr>
        <p:spPr>
          <a:xfrm flipH="1">
            <a:off x="6664270" y="3103142"/>
            <a:ext cx="992505" cy="4689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a:off x="5424879" y="1022400"/>
            <a:ext cx="1080214" cy="666320"/>
            <a:chOff x="1094026" y="1595284"/>
            <a:chExt cx="1080214" cy="666320"/>
          </a:xfrm>
        </p:grpSpPr>
        <p:sp>
          <p:nvSpPr>
            <p:cNvPr id="10" name="Elipse 9"/>
            <p:cNvSpPr/>
            <p:nvPr/>
          </p:nvSpPr>
          <p:spPr>
            <a:xfrm>
              <a:off x="1094026" y="1615439"/>
              <a:ext cx="1080214" cy="58504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1204860" y="1595284"/>
              <a:ext cx="892280" cy="666320"/>
            </a:xfrm>
            <a:prstGeom prst="rect">
              <a:avLst/>
            </a:prstGeom>
            <a:noFill/>
          </p:spPr>
          <p:txBody>
            <a:bodyPr wrap="square" rtlCol="0">
              <a:spAutoFit/>
            </a:bodyPr>
            <a:lstStyle/>
            <a:p>
              <a:pPr algn="ctr"/>
              <a:r>
                <a:rPr lang="es-MX" dirty="0">
                  <a:solidFill>
                    <a:schemeClr val="bg1"/>
                  </a:solidFill>
                </a:rPr>
                <a:t>Misión</a:t>
              </a:r>
            </a:p>
            <a:p>
              <a:pPr algn="ctr"/>
              <a:r>
                <a:rPr lang="es-MX" dirty="0">
                  <a:solidFill>
                    <a:schemeClr val="bg1"/>
                  </a:solidFill>
                </a:rPr>
                <a:t>Social</a:t>
              </a:r>
            </a:p>
          </p:txBody>
        </p:sp>
      </p:grpSp>
      <p:sp>
        <p:nvSpPr>
          <p:cNvPr id="5" name="Título 4"/>
          <p:cNvSpPr>
            <a:spLocks noGrp="1"/>
          </p:cNvSpPr>
          <p:nvPr>
            <p:ph type="title"/>
          </p:nvPr>
        </p:nvSpPr>
        <p:spPr>
          <a:xfrm>
            <a:off x="945636" y="827471"/>
            <a:ext cx="10515600" cy="1325563"/>
          </a:xfrm>
        </p:spPr>
        <p:txBody>
          <a:bodyPr>
            <a:normAutofit fontScale="90000"/>
          </a:bodyPr>
          <a:lstStyle/>
          <a:p>
            <a:r>
              <a:rPr lang="es-MX" dirty="0"/>
              <a:t>Su carácter</a:t>
            </a:r>
            <a:br>
              <a:rPr lang="es-MX" dirty="0"/>
            </a:br>
            <a:r>
              <a:rPr lang="es-MX" dirty="0"/>
              <a:t>dinámico </a:t>
            </a:r>
            <a:br>
              <a:rPr lang="es-MX" dirty="0"/>
            </a:br>
            <a:endParaRPr lang="es-MX" dirty="0"/>
          </a:p>
        </p:txBody>
      </p:sp>
      <p:sp>
        <p:nvSpPr>
          <p:cNvPr id="18" name="Flecha curvada hacia la derecha 17"/>
          <p:cNvSpPr/>
          <p:nvPr/>
        </p:nvSpPr>
        <p:spPr>
          <a:xfrm>
            <a:off x="2332128" y="4076154"/>
            <a:ext cx="67577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Flecha curvada hacia la derecha 18"/>
          <p:cNvSpPr/>
          <p:nvPr/>
        </p:nvSpPr>
        <p:spPr>
          <a:xfrm rot="5223686">
            <a:off x="5632247" y="127487"/>
            <a:ext cx="67577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Flecha curvada hacia la derecha 19"/>
          <p:cNvSpPr/>
          <p:nvPr/>
        </p:nvSpPr>
        <p:spPr>
          <a:xfrm rot="10800000">
            <a:off x="8774910" y="3677885"/>
            <a:ext cx="73306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Flecha curvada hacia la derecha 21"/>
          <p:cNvSpPr/>
          <p:nvPr/>
        </p:nvSpPr>
        <p:spPr>
          <a:xfrm rot="16200000">
            <a:off x="6457741" y="5610330"/>
            <a:ext cx="67577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CuadroTexto 11"/>
          <p:cNvSpPr txBox="1"/>
          <p:nvPr/>
        </p:nvSpPr>
        <p:spPr>
          <a:xfrm>
            <a:off x="507007" y="2510294"/>
            <a:ext cx="2216051" cy="1754326"/>
          </a:xfrm>
          <a:prstGeom prst="rect">
            <a:avLst/>
          </a:prstGeom>
          <a:noFill/>
        </p:spPr>
        <p:txBody>
          <a:bodyPr wrap="square" rtlCol="0">
            <a:spAutoFit/>
          </a:bodyPr>
          <a:lstStyle/>
          <a:p>
            <a:r>
              <a:rPr lang="es-MX" dirty="0">
                <a:solidFill>
                  <a:srgbClr val="FF0000"/>
                </a:solidFill>
              </a:rPr>
              <a:t>Las fronteras se mueven cambian, </a:t>
            </a:r>
          </a:p>
          <a:p>
            <a:r>
              <a:rPr lang="es-MX" dirty="0">
                <a:solidFill>
                  <a:srgbClr val="FF0000"/>
                </a:solidFill>
              </a:rPr>
              <a:t>Se transforman y retan continuamente</a:t>
            </a:r>
          </a:p>
          <a:p>
            <a:r>
              <a:rPr lang="es-MX" dirty="0">
                <a:solidFill>
                  <a:srgbClr val="FF0000"/>
                </a:solidFill>
              </a:rPr>
              <a:t>La “geometría” del modelo</a:t>
            </a:r>
          </a:p>
        </p:txBody>
      </p:sp>
    </p:spTree>
    <p:extLst>
      <p:ext uri="{BB962C8B-B14F-4D97-AF65-F5344CB8AC3E}">
        <p14:creationId xmlns:p14="http://schemas.microsoft.com/office/powerpoint/2010/main" val="12354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Modelo fractal del tetraedro</a:t>
            </a:r>
          </a:p>
        </p:txBody>
      </p:sp>
      <p:sp>
        <p:nvSpPr>
          <p:cNvPr id="5" name="Marcador de contenido 4"/>
          <p:cNvSpPr>
            <a:spLocks noGrp="1"/>
          </p:cNvSpPr>
          <p:nvPr>
            <p:ph sz="half" idx="2"/>
          </p:nvPr>
        </p:nvSpPr>
        <p:spPr/>
        <p:txBody>
          <a:bodyPr/>
          <a:lstStyle/>
          <a:p>
            <a:r>
              <a:rPr lang="es-MX" dirty="0"/>
              <a:t>Las seis funciones académicas: investigación, articulación (gestión del conocimiento), práctica, docencia y misión social, se encuentran enlazadas a todos los niveles de la organización.</a:t>
            </a:r>
          </a:p>
          <a:p>
            <a:r>
              <a:rPr lang="es-MX" dirty="0"/>
              <a:t>Ello puede desarrollarse, gestionarse y evaluarse.</a:t>
            </a:r>
          </a:p>
          <a:p>
            <a:endParaRPr lang="es-MX" dirty="0"/>
          </a:p>
        </p:txBody>
      </p:sp>
      <p:pic>
        <p:nvPicPr>
          <p:cNvPr id="8" name="Picture 2" descr="https://upload.wikimedia.org/wikipedia/commons/8/8b/Sierpinski_tetrahedron_by_George_W._Hart.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8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MX" dirty="0"/>
              <a:t>El </a:t>
            </a:r>
            <a:r>
              <a:rPr lang="es-MX" dirty="0" err="1"/>
              <a:t>curriculum</a:t>
            </a:r>
            <a:r>
              <a:rPr lang="es-MX" dirty="0"/>
              <a:t> es un espacio para la acción social</a:t>
            </a:r>
          </a:p>
        </p:txBody>
      </p:sp>
      <p:sp>
        <p:nvSpPr>
          <p:cNvPr id="8" name="Marcador de contenido 7"/>
          <p:cNvSpPr>
            <a:spLocks noGrp="1"/>
          </p:cNvSpPr>
          <p:nvPr>
            <p:ph sz="half" idx="2"/>
          </p:nvPr>
        </p:nvSpPr>
        <p:spPr/>
        <p:txBody>
          <a:bodyPr/>
          <a:lstStyle/>
          <a:p>
            <a:r>
              <a:rPr lang="es-MX" dirty="0"/>
              <a:t>El </a:t>
            </a:r>
            <a:r>
              <a:rPr lang="es-MX" dirty="0" err="1"/>
              <a:t>curriculum</a:t>
            </a:r>
            <a:r>
              <a:rPr lang="es-MX" dirty="0"/>
              <a:t> es un ambiente, un espacio, un espíritu e incluso una cultura.</a:t>
            </a:r>
          </a:p>
          <a:p>
            <a:r>
              <a:rPr lang="es-MX" dirty="0" err="1"/>
              <a:t>Curricularizar</a:t>
            </a:r>
            <a:r>
              <a:rPr lang="es-MX" dirty="0"/>
              <a:t> es ambientar.</a:t>
            </a:r>
          </a:p>
          <a:p>
            <a:r>
              <a:rPr lang="es-MX" dirty="0"/>
              <a:t>Construir un nuevo </a:t>
            </a:r>
            <a:r>
              <a:rPr lang="es-MX" dirty="0" err="1"/>
              <a:t>curriculum</a:t>
            </a:r>
            <a:r>
              <a:rPr lang="es-MX" dirty="0"/>
              <a:t> es construir un nuevo ambiente. </a:t>
            </a:r>
          </a:p>
        </p:txBody>
      </p:sp>
      <p:pic>
        <p:nvPicPr>
          <p:cNvPr id="9" name="Marcador de contenido 8"/>
          <p:cNvPicPr>
            <a:picLocks noGrp="1" noChangeAspect="1"/>
          </p:cNvPicPr>
          <p:nvPr>
            <p:ph sz="half" idx="1"/>
          </p:nvPr>
        </p:nvPicPr>
        <p:blipFill rotWithShape="1">
          <a:blip r:embed="rId2"/>
          <a:srcRect l="21313" t="16691" r="50722" b="8960"/>
          <a:stretch/>
        </p:blipFill>
        <p:spPr>
          <a:xfrm>
            <a:off x="1993031" y="1619612"/>
            <a:ext cx="3502795" cy="5238388"/>
          </a:xfrm>
          <a:prstGeom prst="rect">
            <a:avLst/>
          </a:prstGeom>
        </p:spPr>
      </p:pic>
    </p:spTree>
    <p:extLst>
      <p:ext uri="{BB962C8B-B14F-4D97-AF65-F5344CB8AC3E}">
        <p14:creationId xmlns:p14="http://schemas.microsoft.com/office/powerpoint/2010/main" val="47843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El mundo al revés</a:t>
            </a:r>
          </a:p>
        </p:txBody>
      </p:sp>
      <p:sp>
        <p:nvSpPr>
          <p:cNvPr id="9" name="Marcador de texto 8"/>
          <p:cNvSpPr>
            <a:spLocks noGrp="1"/>
          </p:cNvSpPr>
          <p:nvPr>
            <p:ph type="body" idx="1"/>
          </p:nvPr>
        </p:nvSpPr>
        <p:spPr/>
        <p:txBody>
          <a:bodyPr/>
          <a:lstStyle/>
          <a:p>
            <a:r>
              <a:rPr lang="es-MX" dirty="0"/>
              <a:t>Anterior paradigma</a:t>
            </a:r>
          </a:p>
        </p:txBody>
      </p:sp>
      <p:sp>
        <p:nvSpPr>
          <p:cNvPr id="10" name="Marcador de contenido 9"/>
          <p:cNvSpPr>
            <a:spLocks noGrp="1"/>
          </p:cNvSpPr>
          <p:nvPr>
            <p:ph sz="half" idx="2"/>
          </p:nvPr>
        </p:nvSpPr>
        <p:spPr/>
        <p:txBody>
          <a:bodyPr>
            <a:normAutofit lnSpcReduction="10000"/>
          </a:bodyPr>
          <a:lstStyle/>
          <a:p>
            <a:r>
              <a:rPr lang="es-MX" dirty="0"/>
              <a:t>El conocimiento se genera el laboratorio.</a:t>
            </a:r>
          </a:p>
          <a:p>
            <a:r>
              <a:rPr lang="es-MX" dirty="0"/>
              <a:t>El profesor es la fuente y el alumno el sumidero.</a:t>
            </a:r>
          </a:p>
          <a:p>
            <a:r>
              <a:rPr lang="es-MX" dirty="0"/>
              <a:t>Se pueden elaborar instructivos completos para la profesión.</a:t>
            </a:r>
          </a:p>
          <a:p>
            <a:r>
              <a:rPr lang="es-MX" dirty="0"/>
              <a:t>El paciente sigue instrucciones</a:t>
            </a:r>
          </a:p>
          <a:p>
            <a:r>
              <a:rPr lang="es-MX" dirty="0"/>
              <a:t>La mayor parte de los actores son pasivos</a:t>
            </a:r>
          </a:p>
        </p:txBody>
      </p:sp>
      <p:sp>
        <p:nvSpPr>
          <p:cNvPr id="11" name="Marcador de texto 10"/>
          <p:cNvSpPr>
            <a:spLocks noGrp="1"/>
          </p:cNvSpPr>
          <p:nvPr>
            <p:ph type="body" sz="quarter" idx="3"/>
          </p:nvPr>
        </p:nvSpPr>
        <p:spPr>
          <a:xfrm>
            <a:off x="6172200" y="1124981"/>
            <a:ext cx="5183188" cy="823912"/>
          </a:xfrm>
        </p:spPr>
        <p:txBody>
          <a:bodyPr/>
          <a:lstStyle/>
          <a:p>
            <a:r>
              <a:rPr lang="es-MX" dirty="0"/>
              <a:t>Nuevo paradigma</a:t>
            </a:r>
          </a:p>
        </p:txBody>
      </p:sp>
      <p:sp>
        <p:nvSpPr>
          <p:cNvPr id="12" name="Marcador de contenido 11"/>
          <p:cNvSpPr>
            <a:spLocks noGrp="1"/>
          </p:cNvSpPr>
          <p:nvPr>
            <p:ph sz="quarter" idx="4"/>
          </p:nvPr>
        </p:nvSpPr>
        <p:spPr>
          <a:xfrm>
            <a:off x="6172200" y="1948894"/>
            <a:ext cx="5183188" cy="4480186"/>
          </a:xfrm>
        </p:spPr>
        <p:txBody>
          <a:bodyPr>
            <a:normAutofit fontScale="85000" lnSpcReduction="10000"/>
          </a:bodyPr>
          <a:lstStyle/>
          <a:p>
            <a:r>
              <a:rPr lang="es-MX" dirty="0"/>
              <a:t>El conocimiento se genera  tanto en el laboratorio, cuanto en la práctica.</a:t>
            </a:r>
          </a:p>
          <a:p>
            <a:r>
              <a:rPr lang="es-MX" dirty="0"/>
              <a:t>El profesor es un aprendiz (</a:t>
            </a:r>
            <a:r>
              <a:rPr lang="es-MX" dirty="0" err="1"/>
              <a:t>prosumidor</a:t>
            </a:r>
            <a:r>
              <a:rPr lang="es-MX" dirty="0"/>
              <a:t>).</a:t>
            </a:r>
          </a:p>
          <a:p>
            <a:r>
              <a:rPr lang="es-MX" dirty="0"/>
              <a:t>El alumno es un productor de conocimiento (</a:t>
            </a:r>
            <a:r>
              <a:rPr lang="es-MX" dirty="0" err="1"/>
              <a:t>prosumidor</a:t>
            </a:r>
            <a:r>
              <a:rPr lang="es-MX" dirty="0"/>
              <a:t>)</a:t>
            </a:r>
          </a:p>
          <a:p>
            <a:r>
              <a:rPr lang="es-MX" dirty="0"/>
              <a:t>Los instructivos no son completos</a:t>
            </a:r>
          </a:p>
          <a:p>
            <a:r>
              <a:rPr lang="es-MX" dirty="0"/>
              <a:t>El paciente es  también un estudiante y generador de conocimiento contextual (</a:t>
            </a:r>
            <a:r>
              <a:rPr lang="es-MX" dirty="0" err="1"/>
              <a:t>prosumidor</a:t>
            </a:r>
            <a:r>
              <a:rPr lang="es-MX" dirty="0"/>
              <a:t>).</a:t>
            </a:r>
          </a:p>
          <a:p>
            <a:r>
              <a:rPr lang="es-MX" dirty="0"/>
              <a:t>Todos los actores crean activamente.</a:t>
            </a:r>
          </a:p>
        </p:txBody>
      </p:sp>
      <p:sp>
        <p:nvSpPr>
          <p:cNvPr id="2" name="Flecha derecha 1"/>
          <p:cNvSpPr/>
          <p:nvPr/>
        </p:nvSpPr>
        <p:spPr>
          <a:xfrm rot="20218608">
            <a:off x="4204354" y="1800717"/>
            <a:ext cx="1432874" cy="412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3852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Hacia un currículum fluido</a:t>
            </a:r>
          </a:p>
        </p:txBody>
      </p:sp>
      <p:sp>
        <p:nvSpPr>
          <p:cNvPr id="3" name="Marcador de contenido 2"/>
          <p:cNvSpPr>
            <a:spLocks noGrp="1"/>
          </p:cNvSpPr>
          <p:nvPr>
            <p:ph idx="1"/>
          </p:nvPr>
        </p:nvSpPr>
        <p:spPr/>
        <p:txBody>
          <a:bodyPr>
            <a:normAutofit fontScale="92500"/>
          </a:bodyPr>
          <a:lstStyle/>
          <a:p>
            <a:r>
              <a:rPr lang="es-MX" dirty="0"/>
              <a:t>Si el conocimiento cambia tan velozmente ¿Puede el currículum puede especificar plenamente los contenidos?</a:t>
            </a:r>
          </a:p>
          <a:p>
            <a:r>
              <a:rPr lang="es-MX" dirty="0"/>
              <a:t>¿El currículum es centralmente un sistema de especificación de contenidos o es el continente?</a:t>
            </a:r>
          </a:p>
          <a:p>
            <a:r>
              <a:rPr lang="es-MX" dirty="0"/>
              <a:t>El </a:t>
            </a:r>
            <a:r>
              <a:rPr lang="es-MX" dirty="0" err="1"/>
              <a:t>curriculum</a:t>
            </a:r>
            <a:r>
              <a:rPr lang="es-MX" dirty="0"/>
              <a:t> prescriptivo es lo que Ulrich Beck denomina: “conceptos Zombis”, porque están muertos, pero no acaban de morir.</a:t>
            </a:r>
          </a:p>
          <a:p>
            <a:r>
              <a:rPr lang="es-MX" dirty="0"/>
              <a:t>El </a:t>
            </a:r>
            <a:r>
              <a:rPr lang="es-MX" dirty="0" err="1"/>
              <a:t>curriculum</a:t>
            </a:r>
            <a:r>
              <a:rPr lang="es-MX" dirty="0"/>
              <a:t> es un “espacio” un ambiente a través del cual “fluye” el conocimiento (surge, se organiza, articula y transforma reflexivamente).</a:t>
            </a:r>
          </a:p>
          <a:p>
            <a:r>
              <a:rPr lang="es-MX" dirty="0"/>
              <a:t>No es centralmente un descripción de contenidos, sino </a:t>
            </a:r>
            <a:r>
              <a:rPr lang="es-MX" dirty="0" err="1"/>
              <a:t>mecanismospara</a:t>
            </a:r>
            <a:r>
              <a:rPr lang="es-MX" dirty="0"/>
              <a:t> construir espacios para el cambio y transformación coherente.</a:t>
            </a:r>
          </a:p>
        </p:txBody>
      </p:sp>
      <p:sp>
        <p:nvSpPr>
          <p:cNvPr id="4" name="CuadroTexto 3"/>
          <p:cNvSpPr txBox="1"/>
          <p:nvPr/>
        </p:nvSpPr>
        <p:spPr>
          <a:xfrm>
            <a:off x="1102935" y="6211669"/>
            <a:ext cx="10416619" cy="646331"/>
          </a:xfrm>
          <a:prstGeom prst="rect">
            <a:avLst/>
          </a:prstGeom>
          <a:noFill/>
        </p:spPr>
        <p:txBody>
          <a:bodyPr wrap="square" rtlCol="0">
            <a:spAutoFit/>
          </a:bodyPr>
          <a:lstStyle/>
          <a:p>
            <a:r>
              <a:rPr lang="en-US" dirty="0"/>
              <a:t>Knight, Peter. (2001). Complexity and Curriculum: a process approach to curriculum-making. </a:t>
            </a:r>
            <a:r>
              <a:rPr lang="en-US" i="1" dirty="0"/>
              <a:t>Teaching in Higher Education,  6(3)</a:t>
            </a:r>
            <a:r>
              <a:rPr lang="en-US" dirty="0"/>
              <a:t>, 369-381. </a:t>
            </a:r>
            <a:endParaRPr lang="es-MX" dirty="0"/>
          </a:p>
        </p:txBody>
      </p:sp>
      <p:sp>
        <p:nvSpPr>
          <p:cNvPr id="7" name="CuadroTexto 6"/>
          <p:cNvSpPr txBox="1"/>
          <p:nvPr/>
        </p:nvSpPr>
        <p:spPr>
          <a:xfrm>
            <a:off x="1102935" y="5942568"/>
            <a:ext cx="9521073" cy="369332"/>
          </a:xfrm>
          <a:prstGeom prst="rect">
            <a:avLst/>
          </a:prstGeom>
          <a:noFill/>
        </p:spPr>
        <p:txBody>
          <a:bodyPr wrap="square" rtlCol="0">
            <a:spAutoFit/>
          </a:bodyPr>
          <a:lstStyle/>
          <a:p>
            <a:r>
              <a:rPr lang="en-US"/>
              <a:t>Bauman, Z. (2000). Liquid Modernity. Cambridge, UK: Polity Press. </a:t>
            </a:r>
            <a:endParaRPr lang="es-MX"/>
          </a:p>
        </p:txBody>
      </p:sp>
    </p:spTree>
    <p:extLst>
      <p:ext uri="{BB962C8B-B14F-4D97-AF65-F5344CB8AC3E}">
        <p14:creationId xmlns:p14="http://schemas.microsoft.com/office/powerpoint/2010/main" val="2939116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172200" y="801278"/>
            <a:ext cx="5181600" cy="5375685"/>
          </a:xfrm>
        </p:spPr>
        <p:txBody>
          <a:bodyPr/>
          <a:lstStyle/>
          <a:p>
            <a:pPr marL="0" indent="0" algn="ctr">
              <a:buNone/>
            </a:pPr>
            <a:r>
              <a:rPr lang="es-MX" dirty="0"/>
              <a:t>¡Gracias!</a:t>
            </a:r>
          </a:p>
          <a:p>
            <a:pPr marL="0" indent="0" algn="ctr">
              <a:buNone/>
            </a:pPr>
            <a:r>
              <a:rPr lang="es-MX" dirty="0"/>
              <a:t>Luis Felipe Abreu Hernández</a:t>
            </a:r>
          </a:p>
          <a:p>
            <a:pPr marL="0" indent="0" algn="ctr">
              <a:buNone/>
            </a:pPr>
            <a:r>
              <a:rPr lang="es-MX" sz="2000" dirty="0"/>
              <a:t>División de Estudios de Posgrado de la Facultad de Medicina</a:t>
            </a:r>
            <a:r>
              <a:rPr lang="es-MX" dirty="0"/>
              <a:t> </a:t>
            </a:r>
          </a:p>
          <a:p>
            <a:pPr marL="0" indent="0" algn="ctr">
              <a:buNone/>
            </a:pPr>
            <a:r>
              <a:rPr lang="es-MX" dirty="0"/>
              <a:t>UNAM</a:t>
            </a:r>
          </a:p>
          <a:p>
            <a:pPr marL="0" indent="0">
              <a:buNone/>
            </a:pPr>
            <a:r>
              <a:rPr lang="es-MX" dirty="0"/>
              <a:t>E-mail: luisabreu03@yahoo.com</a:t>
            </a:r>
          </a:p>
        </p:txBody>
      </p:sp>
      <p:pic>
        <p:nvPicPr>
          <p:cNvPr id="2050" name="Picture 2" descr="La Columna Rota - Una mirada profundamente triste devora nuestros corazones y nos envuelve en los pensamientos de esta famosa pintora mexicana: Frida Kahlo. &lt;BR&gt; &lt;BR&gt;A veces, la vida se nos presenta de una forma cruel y amarga, poco a poco las esperanzas se desvanecen entre pensamientos oscuros. Kahlo intenta representar su intensa y frustrante vida en un lienzo, nos revela infinitos secretos a través de un singular simbolismo. &lt;BR&gt; &lt;BR&gt;A la edad de diecisiete años, tuvo un accidente en un autobús, como consecuencia de esto, quedo minusválida debido a una fractura de su columna vertebral, paralizada durante un largo periodo dedico su tiempo por completo a los autorretratos. En esta pintura tiene sujeta a su cuerpo una faja que la mantenía erguida y en el centro su columna destrozada, dividida en dos. Su mirada es directa, con eso nos demuestra sus ganas de enfrentar la vida a pesar de lo sucedido. Si observamos detenidamente el retrato comenzando por su rostro, notamos un par de lágrimas que recorren sus mejillas, su dolor físico, su dolor emocional en un rostro casi sin expresión alguna, solo el llanto de una interminable angustia. Se pueden ver unos clavos que también demuestran su inmenso sufrimiento, un clavo de mayor tamaño cerca de su corazón puede significar la pena que provocaban las interminables traiciones de Diego Rivera, su esposo a quien amaba incondicionalmente. Sus pechos descubiertos representan su feminidad y la tela ensangrentada bajo su cintura es una de las sabanas del hospital donde se realizaba innumerables cirugías, según lo relatado por uno de sus alumnos en un documental televisivo. Alrededor un paisaje árido y agrietado es el manifiesto de los obstáculos que debió superar con fuerza. &lt;BR&gt; &lt;BR&gt;Frida Kahlo rodeada de un agonizante dolor y desconsuelo nos logra deleitar con sus variadas obras de arte. &lt;BR&gt;Al observar los lienzos, desde mi interior evocan diversos sentimientos, es increíble el método que utilizó Frida para relatar su historia, para que las personas descifraran el significado de cada obra. &lt;BR&gt;La Columna Rota, al verla por primera vez, me provocó sutilmente tristeza, se convirtió en un icono para mi. Si en un instante fugaz me siento sola y con agobio simplemente observo esta pintura que está en mi habitación y puedo verme a mi misma repleta de heridas y cicatrices desgarradoras, observo mi realidad y me da fuerza porque deseo continuar y no caer jamás. &lt;BR&gt;Este cuadro donde Frida está impedida de movilidad, a mi me incita avanzar y sus ojos desafiantes me permiten no temer a prontas dificultades. &lt;BR&gt; &lt;BR&gt; &lt;BR&gt; &lt;BR&gt;Pies, para que los quiero si tengo alas para volar &lt;BR&gt;Frida Kahlo &lt;BR&gt; &lt;BR&gt; &lt;BR&gt; &lt;BR&gt; &lt;BR&gt; &lt;BR&gt; &lt;BR&gt; &lt;BR&gt; &lt;BR&gt; &lt;BR&gt; &lt;BR&gt; &lt;BR&gt; &lt;BR&gt; &lt;BR&gt; &lt;BR&gt; &lt;BR&gt; &lt;BR&gt; &lt;BR&gt; &lt;BR&gt; &lt;BR&gt; &lt;BR&gt; &lt;BR&gt; &lt;BR&gt; &lt;BR&gt;connie - Fotolo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70270" y="801688"/>
            <a:ext cx="4117460" cy="53752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325" y="4268677"/>
            <a:ext cx="993349" cy="1009905"/>
          </a:xfrm>
          <a:prstGeom prst="rect">
            <a:avLst/>
          </a:prstGeom>
        </p:spPr>
      </p:pic>
    </p:spTree>
    <p:extLst>
      <p:ext uri="{BB962C8B-B14F-4D97-AF65-F5344CB8AC3E}">
        <p14:creationId xmlns:p14="http://schemas.microsoft.com/office/powerpoint/2010/main" val="158842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El modelo </a:t>
            </a:r>
            <a:r>
              <a:rPr lang="es-MX" dirty="0" err="1"/>
              <a:t>fordista</a:t>
            </a:r>
            <a:endParaRPr lang="es-MX" dirty="0"/>
          </a:p>
        </p:txBody>
      </p:sp>
      <p:sp>
        <p:nvSpPr>
          <p:cNvPr id="6" name="Marcador de contenido 5"/>
          <p:cNvSpPr>
            <a:spLocks noGrp="1"/>
          </p:cNvSpPr>
          <p:nvPr>
            <p:ph sz="half" idx="2"/>
          </p:nvPr>
        </p:nvSpPr>
        <p:spPr>
          <a:xfrm>
            <a:off x="6178930" y="1862573"/>
            <a:ext cx="3518555" cy="4351338"/>
          </a:xfrm>
        </p:spPr>
        <p:txBody>
          <a:bodyPr/>
          <a:lstStyle/>
          <a:p>
            <a:r>
              <a:rPr lang="es-MX" dirty="0"/>
              <a:t>Una minoría educada piensa y diseña.</a:t>
            </a:r>
          </a:p>
          <a:p>
            <a:r>
              <a:rPr lang="es-MX" dirty="0"/>
              <a:t>Se produce mediante piezas intercambiables estandarizadas.</a:t>
            </a:r>
          </a:p>
          <a:p>
            <a:r>
              <a:rPr lang="es-MX" dirty="0"/>
              <a:t>Una gran mayoría con poca formación ensambla basado en proceso rutinarios.</a:t>
            </a:r>
          </a:p>
        </p:txBody>
      </p:sp>
      <p:pic>
        <p:nvPicPr>
          <p:cNvPr id="1026" name="Picture 2" descr="https://upload.wikimedia.org/wikipedia/commons/2/29/Ford_assembly_line_-_191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64569" y="1825625"/>
            <a:ext cx="492886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h4.ggpht.com/_91SFbopY8BI/STqu-Qsg-uI/AAAAAAAACC0/Yup8ZD3adT4/%5BUNSET%5D.jpg?imgmax=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2215" y="193240"/>
            <a:ext cx="1153315" cy="1362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d factory wor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0257" y="5596087"/>
            <a:ext cx="2733531" cy="1161751"/>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bajo 6"/>
          <p:cNvSpPr/>
          <p:nvPr/>
        </p:nvSpPr>
        <p:spPr>
          <a:xfrm>
            <a:off x="10435472" y="1825625"/>
            <a:ext cx="546755" cy="3462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9597660" y="689665"/>
            <a:ext cx="620996" cy="369332"/>
          </a:xfrm>
          <a:prstGeom prst="rect">
            <a:avLst/>
          </a:prstGeom>
          <a:noFill/>
        </p:spPr>
        <p:txBody>
          <a:bodyPr wrap="square" rtlCol="0">
            <a:spAutoFit/>
          </a:bodyPr>
          <a:lstStyle/>
          <a:p>
            <a:r>
              <a:rPr lang="es-MX" dirty="0"/>
              <a:t>Top</a:t>
            </a:r>
          </a:p>
        </p:txBody>
      </p:sp>
      <p:sp>
        <p:nvSpPr>
          <p:cNvPr id="9" name="CuadroTexto 8"/>
          <p:cNvSpPr txBox="1"/>
          <p:nvPr/>
        </p:nvSpPr>
        <p:spPr>
          <a:xfrm>
            <a:off x="10982227" y="5204467"/>
            <a:ext cx="798765" cy="369332"/>
          </a:xfrm>
          <a:prstGeom prst="rect">
            <a:avLst/>
          </a:prstGeom>
          <a:noFill/>
        </p:spPr>
        <p:txBody>
          <a:bodyPr wrap="square" rtlCol="0">
            <a:spAutoFit/>
          </a:bodyPr>
          <a:lstStyle/>
          <a:p>
            <a:r>
              <a:rPr lang="es-MX" dirty="0"/>
              <a:t>Down</a:t>
            </a:r>
          </a:p>
        </p:txBody>
      </p:sp>
      <p:sp>
        <p:nvSpPr>
          <p:cNvPr id="10" name="CuadroTexto 9"/>
          <p:cNvSpPr txBox="1"/>
          <p:nvPr/>
        </p:nvSpPr>
        <p:spPr>
          <a:xfrm>
            <a:off x="5420412" y="6225372"/>
            <a:ext cx="3883843" cy="369332"/>
          </a:xfrm>
          <a:prstGeom prst="rect">
            <a:avLst/>
          </a:prstGeom>
          <a:noFill/>
        </p:spPr>
        <p:txBody>
          <a:bodyPr wrap="square" rtlCol="0">
            <a:spAutoFit/>
          </a:bodyPr>
          <a:lstStyle/>
          <a:p>
            <a:r>
              <a:rPr lang="es-MX" dirty="0">
                <a:solidFill>
                  <a:srgbClr val="FF0000"/>
                </a:solidFill>
              </a:rPr>
              <a:t>Calidad= Cumplimiento de estándares</a:t>
            </a:r>
          </a:p>
        </p:txBody>
      </p:sp>
      <p:sp>
        <p:nvSpPr>
          <p:cNvPr id="11" name="CuadroTexto 10"/>
          <p:cNvSpPr txBox="1"/>
          <p:nvPr/>
        </p:nvSpPr>
        <p:spPr>
          <a:xfrm>
            <a:off x="5665509" y="365125"/>
            <a:ext cx="2083324" cy="923330"/>
          </a:xfrm>
          <a:prstGeom prst="rect">
            <a:avLst/>
          </a:prstGeom>
          <a:noFill/>
        </p:spPr>
        <p:txBody>
          <a:bodyPr wrap="square" rtlCol="0">
            <a:spAutoFit/>
          </a:bodyPr>
          <a:lstStyle/>
          <a:p>
            <a:r>
              <a:rPr lang="es-MX" b="1" dirty="0">
                <a:solidFill>
                  <a:schemeClr val="accent2">
                    <a:lumMod val="75000"/>
                  </a:schemeClr>
                </a:solidFill>
              </a:rPr>
              <a:t>Mundo sin sorpresas de baja</a:t>
            </a:r>
          </a:p>
          <a:p>
            <a:r>
              <a:rPr lang="es-MX" b="1" dirty="0">
                <a:solidFill>
                  <a:schemeClr val="accent2">
                    <a:lumMod val="75000"/>
                  </a:schemeClr>
                </a:solidFill>
              </a:rPr>
              <a:t>incertidumbre</a:t>
            </a:r>
          </a:p>
        </p:txBody>
      </p:sp>
      <p:sp>
        <p:nvSpPr>
          <p:cNvPr id="12" name="CuadroTexto 11"/>
          <p:cNvSpPr txBox="1"/>
          <p:nvPr/>
        </p:nvSpPr>
        <p:spPr>
          <a:xfrm>
            <a:off x="6096000" y="6488668"/>
            <a:ext cx="2251329" cy="369332"/>
          </a:xfrm>
          <a:prstGeom prst="rect">
            <a:avLst/>
          </a:prstGeom>
          <a:noFill/>
        </p:spPr>
        <p:txBody>
          <a:bodyPr wrap="square" rtlCol="0">
            <a:spAutoFit/>
          </a:bodyPr>
          <a:lstStyle/>
          <a:p>
            <a:r>
              <a:rPr lang="es-MX" dirty="0"/>
              <a:t>Reacio  al cambio</a:t>
            </a:r>
          </a:p>
        </p:txBody>
      </p:sp>
    </p:spTree>
    <p:extLst>
      <p:ext uri="{BB962C8B-B14F-4D97-AF65-F5344CB8AC3E}">
        <p14:creationId xmlns:p14="http://schemas.microsoft.com/office/powerpoint/2010/main" val="13529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Vidas paralelas</a:t>
            </a:r>
          </a:p>
        </p:txBody>
      </p:sp>
      <p:sp>
        <p:nvSpPr>
          <p:cNvPr id="6" name="Marcador de texto 5"/>
          <p:cNvSpPr>
            <a:spLocks noGrp="1"/>
          </p:cNvSpPr>
          <p:nvPr>
            <p:ph type="body" idx="1"/>
          </p:nvPr>
        </p:nvSpPr>
        <p:spPr/>
        <p:txBody>
          <a:bodyPr/>
          <a:lstStyle/>
          <a:p>
            <a:r>
              <a:rPr lang="es-MX" dirty="0"/>
              <a:t>Modelo lineal de difusión de las innovaciones</a:t>
            </a:r>
          </a:p>
        </p:txBody>
      </p:sp>
      <p:sp>
        <p:nvSpPr>
          <p:cNvPr id="7" name="Marcador de contenido 6"/>
          <p:cNvSpPr>
            <a:spLocks noGrp="1"/>
          </p:cNvSpPr>
          <p:nvPr>
            <p:ph sz="half" idx="2"/>
          </p:nvPr>
        </p:nvSpPr>
        <p:spPr/>
        <p:txBody>
          <a:bodyPr/>
          <a:lstStyle/>
          <a:p>
            <a:r>
              <a:rPr lang="es-MX" dirty="0"/>
              <a:t>La ciencia es la fuente primaria</a:t>
            </a:r>
          </a:p>
          <a:p>
            <a:endParaRPr lang="es-MX" dirty="0"/>
          </a:p>
          <a:p>
            <a:endParaRPr lang="es-MX" dirty="0"/>
          </a:p>
          <a:p>
            <a:r>
              <a:rPr lang="es-MX" dirty="0"/>
              <a:t>Técnica</a:t>
            </a:r>
          </a:p>
          <a:p>
            <a:endParaRPr lang="es-MX" dirty="0"/>
          </a:p>
          <a:p>
            <a:endParaRPr lang="es-MX" dirty="0"/>
          </a:p>
          <a:p>
            <a:r>
              <a:rPr lang="es-MX" dirty="0"/>
              <a:t>Aplicaciones</a:t>
            </a:r>
          </a:p>
          <a:p>
            <a:endParaRPr lang="es-MX" dirty="0"/>
          </a:p>
        </p:txBody>
      </p:sp>
      <p:sp>
        <p:nvSpPr>
          <p:cNvPr id="8" name="Marcador de texto 7"/>
          <p:cNvSpPr>
            <a:spLocks noGrp="1"/>
          </p:cNvSpPr>
          <p:nvPr>
            <p:ph type="body" sz="quarter" idx="3"/>
          </p:nvPr>
        </p:nvSpPr>
        <p:spPr/>
        <p:txBody>
          <a:bodyPr/>
          <a:lstStyle/>
          <a:p>
            <a:r>
              <a:rPr lang="es-MX" dirty="0"/>
              <a:t>Modelo educativo lineal top Down</a:t>
            </a:r>
          </a:p>
        </p:txBody>
      </p:sp>
      <p:sp>
        <p:nvSpPr>
          <p:cNvPr id="9" name="Marcador de contenido 8"/>
          <p:cNvSpPr>
            <a:spLocks noGrp="1"/>
          </p:cNvSpPr>
          <p:nvPr>
            <p:ph sz="quarter" idx="4"/>
          </p:nvPr>
        </p:nvSpPr>
        <p:spPr/>
        <p:txBody>
          <a:bodyPr>
            <a:normAutofit lnSpcReduction="10000"/>
          </a:bodyPr>
          <a:lstStyle/>
          <a:p>
            <a:r>
              <a:rPr lang="es-MX" dirty="0"/>
              <a:t>Unos pocos diseñan la educación.</a:t>
            </a:r>
          </a:p>
          <a:p>
            <a:endParaRPr lang="es-MX" dirty="0"/>
          </a:p>
          <a:p>
            <a:r>
              <a:rPr lang="es-MX" dirty="0"/>
              <a:t>Los profesores ejecutan los programas e instruyen</a:t>
            </a:r>
          </a:p>
          <a:p>
            <a:endParaRPr lang="es-MX" dirty="0"/>
          </a:p>
          <a:p>
            <a:r>
              <a:rPr lang="es-MX" dirty="0"/>
              <a:t>Los alumnos (producto) siguen instructivos y cumplen especificaciones</a:t>
            </a:r>
          </a:p>
        </p:txBody>
      </p:sp>
      <p:sp>
        <p:nvSpPr>
          <p:cNvPr id="10" name="Flecha abajo 9"/>
          <p:cNvSpPr/>
          <p:nvPr/>
        </p:nvSpPr>
        <p:spPr>
          <a:xfrm>
            <a:off x="4751110" y="3319462"/>
            <a:ext cx="650449" cy="288460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bajo 10"/>
          <p:cNvSpPr/>
          <p:nvPr/>
        </p:nvSpPr>
        <p:spPr>
          <a:xfrm>
            <a:off x="11001080" y="2592371"/>
            <a:ext cx="612743" cy="3597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8484124" y="627638"/>
            <a:ext cx="2083324" cy="1200329"/>
          </a:xfrm>
          <a:prstGeom prst="rect">
            <a:avLst/>
          </a:prstGeom>
          <a:noFill/>
        </p:spPr>
        <p:txBody>
          <a:bodyPr wrap="square" rtlCol="0">
            <a:spAutoFit/>
          </a:bodyPr>
          <a:lstStyle/>
          <a:p>
            <a:r>
              <a:rPr lang="es-MX" dirty="0"/>
              <a:t>Proceso estrictos control vertical</a:t>
            </a:r>
          </a:p>
          <a:p>
            <a:r>
              <a:rPr lang="es-MX" dirty="0"/>
              <a:t>“</a:t>
            </a:r>
            <a:r>
              <a:rPr lang="es-MX" dirty="0" err="1"/>
              <a:t>Command</a:t>
            </a:r>
            <a:r>
              <a:rPr lang="es-MX" dirty="0"/>
              <a:t> and control”</a:t>
            </a:r>
          </a:p>
        </p:txBody>
      </p:sp>
      <p:sp>
        <p:nvSpPr>
          <p:cNvPr id="13" name="CuadroTexto 12"/>
          <p:cNvSpPr txBox="1"/>
          <p:nvPr/>
        </p:nvSpPr>
        <p:spPr>
          <a:xfrm>
            <a:off x="10567448" y="1869568"/>
            <a:ext cx="1327764" cy="369332"/>
          </a:xfrm>
          <a:prstGeom prst="rect">
            <a:avLst/>
          </a:prstGeom>
          <a:noFill/>
        </p:spPr>
        <p:txBody>
          <a:bodyPr wrap="square" rtlCol="0">
            <a:spAutoFit/>
          </a:bodyPr>
          <a:lstStyle/>
          <a:p>
            <a:r>
              <a:rPr lang="es-MX" dirty="0"/>
              <a:t>Productores</a:t>
            </a:r>
          </a:p>
        </p:txBody>
      </p:sp>
      <p:sp>
        <p:nvSpPr>
          <p:cNvPr id="14" name="CuadroTexto 13"/>
          <p:cNvSpPr txBox="1"/>
          <p:nvPr/>
        </p:nvSpPr>
        <p:spPr>
          <a:xfrm>
            <a:off x="10426753" y="6358468"/>
            <a:ext cx="2374139" cy="369332"/>
          </a:xfrm>
          <a:prstGeom prst="rect">
            <a:avLst/>
          </a:prstGeom>
          <a:noFill/>
        </p:spPr>
        <p:txBody>
          <a:bodyPr wrap="square" rtlCol="0">
            <a:spAutoFit/>
          </a:bodyPr>
          <a:lstStyle/>
          <a:p>
            <a:r>
              <a:rPr lang="es-MX" dirty="0"/>
              <a:t>Consumidores</a:t>
            </a:r>
          </a:p>
        </p:txBody>
      </p:sp>
    </p:spTree>
    <p:extLst>
      <p:ext uri="{BB962C8B-B14F-4D97-AF65-F5344CB8AC3E}">
        <p14:creationId xmlns:p14="http://schemas.microsoft.com/office/powerpoint/2010/main" val="40168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Vidas paralelas 2</a:t>
            </a:r>
          </a:p>
        </p:txBody>
      </p:sp>
      <p:sp>
        <p:nvSpPr>
          <p:cNvPr id="3" name="Marcador de texto 2"/>
          <p:cNvSpPr>
            <a:spLocks noGrp="1"/>
          </p:cNvSpPr>
          <p:nvPr>
            <p:ph type="body" idx="1"/>
          </p:nvPr>
        </p:nvSpPr>
        <p:spPr>
          <a:xfrm>
            <a:off x="308345" y="1592574"/>
            <a:ext cx="5157787" cy="823912"/>
          </a:xfrm>
        </p:spPr>
        <p:txBody>
          <a:bodyPr/>
          <a:lstStyle/>
          <a:p>
            <a:r>
              <a:rPr lang="es-MX" b="0" dirty="0"/>
              <a:t>Salud</a:t>
            </a:r>
          </a:p>
        </p:txBody>
      </p:sp>
      <p:sp>
        <p:nvSpPr>
          <p:cNvPr id="4" name="Marcador de contenido 3"/>
          <p:cNvSpPr>
            <a:spLocks noGrp="1"/>
          </p:cNvSpPr>
          <p:nvPr>
            <p:ph sz="half" idx="2"/>
          </p:nvPr>
        </p:nvSpPr>
        <p:spPr>
          <a:xfrm>
            <a:off x="839789" y="2505075"/>
            <a:ext cx="4552344" cy="3684588"/>
          </a:xfrm>
        </p:spPr>
        <p:txBody>
          <a:bodyPr>
            <a:normAutofit fontScale="92500" lnSpcReduction="20000"/>
          </a:bodyPr>
          <a:lstStyle/>
          <a:p>
            <a:r>
              <a:rPr lang="es-MX" dirty="0"/>
              <a:t>Los investigadores generan el conocimiento.</a:t>
            </a:r>
          </a:p>
          <a:p>
            <a:r>
              <a:rPr lang="es-MX" dirty="0"/>
              <a:t>Comités sistematizan la información y elaboran protocolos.</a:t>
            </a:r>
          </a:p>
          <a:p>
            <a:r>
              <a:rPr lang="es-MX" dirty="0"/>
              <a:t>Los médicos aplican los protocolos.</a:t>
            </a:r>
          </a:p>
          <a:p>
            <a:r>
              <a:rPr lang="es-MX" dirty="0"/>
              <a:t>Los pacientes siguen indicaciones y… </a:t>
            </a:r>
          </a:p>
          <a:p>
            <a:pPr marL="0" indent="0">
              <a:buNone/>
            </a:pPr>
            <a:r>
              <a:rPr lang="es-MX" dirty="0"/>
              <a:t>responden como el protocolo establece</a:t>
            </a:r>
          </a:p>
        </p:txBody>
      </p:sp>
      <p:sp>
        <p:nvSpPr>
          <p:cNvPr id="5" name="Marcador de texto 4"/>
          <p:cNvSpPr>
            <a:spLocks noGrp="1"/>
          </p:cNvSpPr>
          <p:nvPr>
            <p:ph type="body" sz="quarter" idx="3"/>
          </p:nvPr>
        </p:nvSpPr>
        <p:spPr/>
        <p:txBody>
          <a:bodyPr/>
          <a:lstStyle/>
          <a:p>
            <a:r>
              <a:rPr lang="es-MX" dirty="0"/>
              <a:t>El paradigma es el de la mecánica clásica</a:t>
            </a:r>
          </a:p>
        </p:txBody>
      </p:sp>
      <p:sp>
        <p:nvSpPr>
          <p:cNvPr id="6" name="Marcador de contenido 5"/>
          <p:cNvSpPr>
            <a:spLocks noGrp="1"/>
          </p:cNvSpPr>
          <p:nvPr>
            <p:ph sz="quarter" idx="4"/>
          </p:nvPr>
        </p:nvSpPr>
        <p:spPr/>
        <p:txBody>
          <a:bodyPr>
            <a:normAutofit fontScale="77500" lnSpcReduction="20000"/>
          </a:bodyPr>
          <a:lstStyle/>
          <a:p>
            <a:r>
              <a:rPr lang="es-MX" dirty="0"/>
              <a:t>La ciencia es reduccionista</a:t>
            </a:r>
          </a:p>
          <a:p>
            <a:r>
              <a:rPr lang="es-MX" dirty="0"/>
              <a:t>El todo es la suma de las partes</a:t>
            </a:r>
          </a:p>
          <a:p>
            <a:r>
              <a:rPr lang="es-MX" dirty="0"/>
              <a:t>La incertidumbre es baja y la predictibilidad alta.</a:t>
            </a:r>
          </a:p>
          <a:p>
            <a:r>
              <a:rPr lang="es-MX" dirty="0"/>
              <a:t>Es posible elaborar instructivos completos para para la práctica profesional. </a:t>
            </a:r>
          </a:p>
          <a:p>
            <a:r>
              <a:rPr lang="es-MX" dirty="0"/>
              <a:t>Las instrucciones superiores no se cuestionan.</a:t>
            </a:r>
          </a:p>
          <a:p>
            <a:r>
              <a:rPr lang="es-MX" dirty="0"/>
              <a:t>Cambios son lentos… </a:t>
            </a:r>
          </a:p>
          <a:p>
            <a:pPr marL="0" indent="0">
              <a:buNone/>
            </a:pPr>
            <a:r>
              <a:rPr lang="es-MX" dirty="0"/>
              <a:t>para que permita que los comités centrales decidan por todos nosotros </a:t>
            </a:r>
          </a:p>
        </p:txBody>
      </p:sp>
      <p:sp>
        <p:nvSpPr>
          <p:cNvPr id="7" name="Flecha abajo 6"/>
          <p:cNvSpPr/>
          <p:nvPr/>
        </p:nvSpPr>
        <p:spPr>
          <a:xfrm>
            <a:off x="5392133" y="2505075"/>
            <a:ext cx="367644" cy="3773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943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a:t>2. El nuevo paradigma</a:t>
            </a:r>
            <a:br>
              <a:rPr lang="es-MX" dirty="0"/>
            </a:br>
            <a:endParaRPr lang="es-MX" dirty="0"/>
          </a:p>
        </p:txBody>
      </p:sp>
      <p:sp>
        <p:nvSpPr>
          <p:cNvPr id="8" name="Marcador de texto 7"/>
          <p:cNvSpPr>
            <a:spLocks noGrp="1"/>
          </p:cNvSpPr>
          <p:nvPr>
            <p:ph type="body" idx="1"/>
          </p:nvPr>
        </p:nvSpPr>
        <p:spPr>
          <a:xfrm>
            <a:off x="831850" y="4562475"/>
            <a:ext cx="10515600" cy="1500187"/>
          </a:xfrm>
        </p:spPr>
        <p:txBody>
          <a:bodyPr/>
          <a:lstStyle/>
          <a:p>
            <a:r>
              <a:rPr lang="es-MX" dirty="0"/>
              <a:t>Lamento informarles que la tierra no es Plana</a:t>
            </a:r>
          </a:p>
        </p:txBody>
      </p:sp>
      <p:pic>
        <p:nvPicPr>
          <p:cNvPr id="3074" name="Picture 2" descr="http://www.omicrono.com/wp-content/uploads/2016/01/tierra-plan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359" y="116840"/>
            <a:ext cx="6063615" cy="272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7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Cambios acelerados</a:t>
            </a:r>
          </a:p>
        </p:txBody>
      </p:sp>
      <p:sp>
        <p:nvSpPr>
          <p:cNvPr id="6" name="Marcador de contenido 5"/>
          <p:cNvSpPr>
            <a:spLocks noGrp="1"/>
          </p:cNvSpPr>
          <p:nvPr>
            <p:ph sz="half" idx="2"/>
          </p:nvPr>
        </p:nvSpPr>
        <p:spPr/>
        <p:txBody>
          <a:bodyPr/>
          <a:lstStyle/>
          <a:p>
            <a:r>
              <a:rPr lang="es-MX" dirty="0"/>
              <a:t>Capacidad de procesamiento de la información crece velozmente.</a:t>
            </a:r>
          </a:p>
          <a:p>
            <a:r>
              <a:rPr lang="es-MX" dirty="0"/>
              <a:t>Redes de telecomunicaciones globales.</a:t>
            </a:r>
          </a:p>
          <a:p>
            <a:r>
              <a:rPr lang="es-MX" dirty="0"/>
              <a:t>WWW</a:t>
            </a:r>
          </a:p>
          <a:p>
            <a:r>
              <a:rPr lang="es-MX" dirty="0"/>
              <a:t>Teléfonos inteligentes.</a:t>
            </a:r>
          </a:p>
          <a:p>
            <a:r>
              <a:rPr lang="es-MX" dirty="0"/>
              <a:t>Internet de las cosas</a:t>
            </a:r>
          </a:p>
          <a:p>
            <a:r>
              <a:rPr lang="es-MX" dirty="0"/>
              <a:t>Big Data</a:t>
            </a:r>
          </a:p>
          <a:p>
            <a:r>
              <a:rPr lang="es-MX" dirty="0"/>
              <a:t>Inteligencia artificial.</a:t>
            </a:r>
          </a:p>
          <a:p>
            <a:pPr marL="0" indent="0">
              <a:buNone/>
            </a:pPr>
            <a:endParaRPr lang="es-MX" dirty="0"/>
          </a:p>
        </p:txBody>
      </p:sp>
      <p:pic>
        <p:nvPicPr>
          <p:cNvPr id="10" name="Picture 6" descr="http://www.top10base.com/wp-content/uploads/2014/08/computers.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35556" y="2499360"/>
            <a:ext cx="4503766" cy="259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6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Los sistemas de fabricación flexible</a:t>
            </a:r>
          </a:p>
        </p:txBody>
      </p:sp>
      <p:sp>
        <p:nvSpPr>
          <p:cNvPr id="6" name="Marcador de contenido 5"/>
          <p:cNvSpPr>
            <a:spLocks noGrp="1"/>
          </p:cNvSpPr>
          <p:nvPr>
            <p:ph sz="half" idx="2"/>
          </p:nvPr>
        </p:nvSpPr>
        <p:spPr/>
        <p:txBody>
          <a:bodyPr/>
          <a:lstStyle/>
          <a:p>
            <a:r>
              <a:rPr lang="es-MX" dirty="0"/>
              <a:t>El trabajo rutinario tiende a desaparecer.</a:t>
            </a:r>
          </a:p>
          <a:p>
            <a:r>
              <a:rPr lang="es-MX" dirty="0"/>
              <a:t>Tan pronto se tiene un nuevo diseño se convierte en instrucciones para los robots.</a:t>
            </a:r>
          </a:p>
          <a:p>
            <a:r>
              <a:rPr lang="es-MX" dirty="0"/>
              <a:t>Se requieren más personas dedicadas al diseño y la innovación.</a:t>
            </a:r>
          </a:p>
        </p:txBody>
      </p:sp>
      <p:pic>
        <p:nvPicPr>
          <p:cNvPr id="2050" name="Picture 2" descr="https://static01.nyt.com/images/2012/08/19/business/JP-ROBOT-1/JP-ROBOT-1-superJumbo.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80540" y="2032000"/>
            <a:ext cx="5803501" cy="374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9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s-MX" dirty="0"/>
          </a:p>
        </p:txBody>
      </p:sp>
      <p:sp>
        <p:nvSpPr>
          <p:cNvPr id="7" name="Marcador de contenido 6"/>
          <p:cNvSpPr>
            <a:spLocks noGrp="1"/>
          </p:cNvSpPr>
          <p:nvPr>
            <p:ph sz="half" idx="2"/>
          </p:nvPr>
        </p:nvSpPr>
        <p:spPr/>
        <p:txBody>
          <a:bodyPr/>
          <a:lstStyle/>
          <a:p>
            <a:r>
              <a:rPr lang="es-MX" dirty="0"/>
              <a:t>La separación diseñadores seguidores se fractura.</a:t>
            </a:r>
          </a:p>
          <a:p>
            <a:r>
              <a:rPr lang="es-MX" dirty="0"/>
              <a:t>La separación productores consumidores desaparece</a:t>
            </a:r>
          </a:p>
          <a:p>
            <a:r>
              <a:rPr lang="es-MX" dirty="0"/>
              <a:t>Todos pueden recabar datos, procesarlos y hacer investigación.</a:t>
            </a:r>
          </a:p>
          <a:p>
            <a:r>
              <a:rPr lang="es-MX" dirty="0"/>
              <a:t>Explosión del conocimiento. </a:t>
            </a:r>
          </a:p>
        </p:txBody>
      </p:sp>
      <p:pic>
        <p:nvPicPr>
          <p:cNvPr id="4098" name="Picture 2" descr="http://cdn2.hubspot.net/hub/165902/file-243077616-jpg/images/prosu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456405"/>
            <a:ext cx="2714625" cy="1143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airwolf3d.com/wp-content/uploads/2012/05/3d-printer-v.5.5-airwolf3d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837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2698</TotalTime>
  <Words>1289</Words>
  <Application>Microsoft Office PowerPoint</Application>
  <PresentationFormat>Panorámica</PresentationFormat>
  <Paragraphs>184</Paragraphs>
  <Slides>29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Arial Black</vt:lpstr>
      <vt:lpstr>Calibri</vt:lpstr>
      <vt:lpstr>Calibri Light</vt:lpstr>
      <vt:lpstr>Tema de Office</vt:lpstr>
      <vt:lpstr>Excelencia en educación médica: Cambiando de paradigma</vt:lpstr>
      <vt:lpstr>1. El paradigma anterior</vt:lpstr>
      <vt:lpstr>El modelo fordista</vt:lpstr>
      <vt:lpstr>Vidas paralelas</vt:lpstr>
      <vt:lpstr>Vidas paralelas 2</vt:lpstr>
      <vt:lpstr>2. El nuevo paradigma </vt:lpstr>
      <vt:lpstr>Cambios acelerados</vt:lpstr>
      <vt:lpstr>Los sistemas de fabricación flexible</vt:lpstr>
      <vt:lpstr>Presentación de PowerPoint</vt:lpstr>
      <vt:lpstr>3. La crisis del paradigma de la racionalidad técnica</vt:lpstr>
      <vt:lpstr>Racionalidad Técnica</vt:lpstr>
      <vt:lpstr>Existe una tensión entre ciencia y práctica</vt:lpstr>
      <vt:lpstr>Existen diferentes protocolos para manejar diferentes problemas.</vt:lpstr>
      <vt:lpstr>El todo no es la suma de las partes:</vt:lpstr>
      <vt:lpstr>El problema de la correcta composición del conocimiento: </vt:lpstr>
      <vt:lpstr>Moraleja</vt:lpstr>
      <vt:lpstr>La gran contribución de Ernst Boyer para reformular el trabajo académico. </vt:lpstr>
      <vt:lpstr>El proceso académico anidado según Boyer</vt:lpstr>
      <vt:lpstr>Evaluación actual: Creencia implícita</vt:lpstr>
      <vt:lpstr>Vida real: metas competidas </vt:lpstr>
      <vt:lpstr>Presentación de PowerPoint</vt:lpstr>
      <vt:lpstr>Responsabilidad social y ética</vt:lpstr>
      <vt:lpstr>Modelo del tetraedro de la calidad</vt:lpstr>
      <vt:lpstr>Su carácter dinámico  </vt:lpstr>
      <vt:lpstr>Modelo fractal del tetraedro</vt:lpstr>
      <vt:lpstr>El curriculum es un espacio para la acción social</vt:lpstr>
      <vt:lpstr>El mundo al revés</vt:lpstr>
      <vt:lpstr>Hacia un currículum fluido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Formar para la innovación y la excelencia</dc:title>
  <dc:creator>Luis Felipe Abreu Hernandez</dc:creator>
  <cp:lastModifiedBy>Luis Felipe Abreu Hernandez</cp:lastModifiedBy>
  <cp:revision>93</cp:revision>
  <dcterms:created xsi:type="dcterms:W3CDTF">2016-06-11T19:55:02Z</dcterms:created>
  <dcterms:modified xsi:type="dcterms:W3CDTF">2016-06-17T13:22:33Z</dcterms:modified>
</cp:coreProperties>
</file>