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7"/>
  </p:notesMasterIdLst>
  <p:sldIdLst>
    <p:sldId id="256" r:id="rId2"/>
    <p:sldId id="292" r:id="rId3"/>
    <p:sldId id="293" r:id="rId4"/>
    <p:sldId id="294" r:id="rId5"/>
    <p:sldId id="295" r:id="rId6"/>
    <p:sldId id="398" r:id="rId7"/>
    <p:sldId id="399" r:id="rId8"/>
    <p:sldId id="400" r:id="rId9"/>
    <p:sldId id="395" r:id="rId10"/>
    <p:sldId id="385" r:id="rId11"/>
    <p:sldId id="387" r:id="rId12"/>
    <p:sldId id="300" r:id="rId13"/>
    <p:sldId id="402" r:id="rId14"/>
    <p:sldId id="404" r:id="rId15"/>
    <p:sldId id="403" r:id="rId16"/>
    <p:sldId id="408" r:id="rId17"/>
    <p:sldId id="386" r:id="rId18"/>
    <p:sldId id="405" r:id="rId19"/>
    <p:sldId id="406" r:id="rId20"/>
    <p:sldId id="407" r:id="rId21"/>
    <p:sldId id="409" r:id="rId22"/>
    <p:sldId id="379" r:id="rId23"/>
    <p:sldId id="410" r:id="rId24"/>
    <p:sldId id="377" r:id="rId25"/>
    <p:sldId id="411" r:id="rId26"/>
    <p:sldId id="412" r:id="rId27"/>
    <p:sldId id="413" r:id="rId28"/>
    <p:sldId id="414" r:id="rId29"/>
    <p:sldId id="415" r:id="rId30"/>
    <p:sldId id="416" r:id="rId31"/>
    <p:sldId id="417" r:id="rId32"/>
    <p:sldId id="418" r:id="rId33"/>
    <p:sldId id="383" r:id="rId34"/>
    <p:sldId id="419" r:id="rId35"/>
    <p:sldId id="378" r:id="rId36"/>
    <p:sldId id="381" r:id="rId37"/>
    <p:sldId id="382" r:id="rId38"/>
    <p:sldId id="421" r:id="rId39"/>
    <p:sldId id="420" r:id="rId40"/>
    <p:sldId id="422" r:id="rId41"/>
    <p:sldId id="423" r:id="rId42"/>
    <p:sldId id="425" r:id="rId43"/>
    <p:sldId id="424" r:id="rId44"/>
    <p:sldId id="373" r:id="rId45"/>
    <p:sldId id="39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608"/>
    <p:restoredTop sz="94728"/>
  </p:normalViewPr>
  <p:slideViewPr>
    <p:cSldViewPr snapToGrid="0" snapToObjects="1">
      <p:cViewPr>
        <p:scale>
          <a:sx n="95" d="100"/>
          <a:sy n="95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7" d="100"/>
        <a:sy n="14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DF75D-E809-F942-B913-AC31E6C59E7A}" type="datetimeFigureOut">
              <a:rPr lang="en-US" smtClean="0"/>
              <a:t>6/15/16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11128-2A88-0040-A61C-703CAC16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fld id="{9B6EA2DF-39AD-9040-ACA9-310D84D71591}" type="slidenum">
              <a:rPr lang="en-US" altLang="en-US" sz="1200">
                <a:latin typeface="Arial" charset="0"/>
              </a:rPr>
              <a:pPr eaLnBrk="1" hangingPunct="1"/>
              <a:t>4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2332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fld id="{1320CD9C-F259-434B-9B20-1C31947A726F}" type="slidenum">
              <a:rPr lang="en-US" altLang="en-US" sz="1200">
                <a:latin typeface="Arial" charset="0"/>
              </a:rPr>
              <a:pPr eaLnBrk="1" hangingPunct="1"/>
              <a:t>12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125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1128-2A88-0040-A61C-703CAC1652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4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fld id="{533648E4-FF42-1743-9EE7-3129FA4D80BD}" type="slidenum">
              <a:rPr lang="en-US" altLang="en-US" sz="1200">
                <a:latin typeface="Arial" charset="0"/>
              </a:rPr>
              <a:pPr eaLnBrk="1" hangingPunct="1"/>
              <a:t>16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52494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fld id="{B9C1D20D-36BB-734A-B7EA-7CC866E073F5}" type="slidenum">
              <a:rPr lang="en-US" altLang="en-US" sz="1200">
                <a:latin typeface="Arial" charset="0"/>
              </a:rPr>
              <a:pPr eaLnBrk="1" hangingPunct="1"/>
              <a:t>45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83032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17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789A3-9BAF-9742-A625-4095718E6F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806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18A27-A283-0B4E-8789-BCEA9169C8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9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5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0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5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4192-E5CE-9F41-B355-9E73B89A26EE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7DAAA-D99B-1741-981B-8A6D32E6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34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Relationship Id="rId3" Type="http://schemas.openxmlformats.org/officeDocument/2006/relationships/image" Target="../media/image6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image" Target="../media/image67.jpg"/><Relationship Id="rId7" Type="http://schemas.openxmlformats.org/officeDocument/2006/relationships/image" Target="../media/image68.jpg"/><Relationship Id="rId8" Type="http://schemas.openxmlformats.org/officeDocument/2006/relationships/image" Target="../media/image69.png"/><Relationship Id="rId9" Type="http://schemas.openxmlformats.org/officeDocument/2006/relationships/image" Target="../media/image70.jpg"/><Relationship Id="rId10" Type="http://schemas.openxmlformats.org/officeDocument/2006/relationships/image" Target="../media/image71.jpg"/><Relationship Id="rId11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gif"/><Relationship Id="rId5" Type="http://schemas.openxmlformats.org/officeDocument/2006/relationships/image" Target="../media/image7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hyperlink" Target="http://www.personal.leeds.ac.uk/~minsh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946462"/>
            <a:ext cx="6619244" cy="1727342"/>
          </a:xfrm>
        </p:spPr>
        <p:txBody>
          <a:bodyPr>
            <a:normAutofit/>
          </a:bodyPr>
          <a:lstStyle/>
          <a:p>
            <a:pPr algn="ctr"/>
            <a:r>
              <a:rPr lang="en-US" sz="3300" dirty="0" smtClean="0"/>
              <a:t>Transitions in medical education: purpose, impact and legacy</a:t>
            </a:r>
            <a:endParaRPr lang="en-US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075954"/>
            <a:ext cx="7315200" cy="685800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Trudie</a:t>
            </a:r>
            <a:r>
              <a:rPr lang="en-US" dirty="0" smtClean="0"/>
              <a:t> E. Roberts</a:t>
            </a:r>
          </a:p>
          <a:p>
            <a:r>
              <a:rPr lang="en-US" dirty="0" smtClean="0"/>
              <a:t>Director, Leeds Institute of Medical Education and AMEE President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1" y="483178"/>
            <a:ext cx="2022660" cy="1654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37" y="5477204"/>
            <a:ext cx="2604246" cy="82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697138"/>
            <a:ext cx="8767481" cy="129302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Changing population demographics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8" y="2193925"/>
            <a:ext cx="7271304" cy="4070350"/>
          </a:xfrm>
        </p:spPr>
      </p:pic>
      <p:sp>
        <p:nvSpPr>
          <p:cNvPr id="8" name="Rectangle 7"/>
          <p:cNvSpPr/>
          <p:nvPr/>
        </p:nvSpPr>
        <p:spPr>
          <a:xfrm>
            <a:off x="1048872" y="2353234"/>
            <a:ext cx="578222" cy="215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36348" y="2193925"/>
            <a:ext cx="7271304" cy="4070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153" y="764373"/>
            <a:ext cx="8334487" cy="1293028"/>
          </a:xfrm>
        </p:spPr>
        <p:txBody>
          <a:bodyPr/>
          <a:lstStyle/>
          <a:p>
            <a:pPr algn="l"/>
            <a:r>
              <a:rPr lang="en-US" dirty="0" smtClean="0"/>
              <a:t>Changing disease profile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Ø"/>
              <a:defRPr/>
            </a:pPr>
            <a:endParaRPr lang="en-GB" sz="2000" dirty="0" smtClean="0"/>
          </a:p>
          <a:p>
            <a:pPr>
              <a:buFont typeface="Wingdings" charset="2"/>
              <a:buChar char="Ø"/>
              <a:defRPr/>
            </a:pPr>
            <a:endParaRPr lang="en-GB" sz="2000" dirty="0" smtClean="0"/>
          </a:p>
          <a:p>
            <a:pPr>
              <a:buFont typeface="Wingdings" charset="2"/>
              <a:buChar char="Ø"/>
              <a:defRPr/>
            </a:pPr>
            <a:r>
              <a:rPr lang="en-GB" sz="2000" dirty="0" smtClean="0"/>
              <a:t>Changing </a:t>
            </a:r>
            <a:r>
              <a:rPr lang="en-GB" sz="2000" dirty="0"/>
              <a:t>demographics</a:t>
            </a:r>
          </a:p>
          <a:p>
            <a:pPr lvl="1">
              <a:buFont typeface="Wingdings" charset="2"/>
              <a:buChar char="Ø"/>
              <a:defRPr/>
            </a:pPr>
            <a:r>
              <a:rPr lang="en-GB" dirty="0"/>
              <a:t>230 per 1000 people over </a:t>
            </a:r>
            <a:r>
              <a:rPr lang="en-GB" dirty="0" smtClean="0"/>
              <a:t>65 in the UK</a:t>
            </a:r>
            <a:endParaRPr lang="en-GB" dirty="0"/>
          </a:p>
          <a:p>
            <a:pPr lvl="1">
              <a:buFont typeface="Wingdings" charset="2"/>
              <a:buChar char="Ø"/>
              <a:defRPr/>
            </a:pPr>
            <a:r>
              <a:rPr lang="en-GB" dirty="0"/>
              <a:t>850,000 suffering from dementia</a:t>
            </a:r>
            <a:r>
              <a:rPr lang="en-GB" dirty="0" smtClean="0"/>
              <a:t>,</a:t>
            </a:r>
          </a:p>
          <a:p>
            <a:pPr lvl="1">
              <a:buFont typeface="Wingdings" charset="2"/>
              <a:buChar char="Ø"/>
              <a:defRPr/>
            </a:pPr>
            <a:r>
              <a:rPr lang="en-GB" dirty="0" smtClean="0"/>
              <a:t>&gt;80% with multiple morbidities </a:t>
            </a:r>
            <a:endParaRPr lang="en-GB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62" y="2457450"/>
            <a:ext cx="3810000" cy="3543300"/>
          </a:xfrm>
        </p:spPr>
      </p:pic>
    </p:spTree>
    <p:extLst>
      <p:ext uri="{BB962C8B-B14F-4D97-AF65-F5344CB8AC3E}">
        <p14:creationId xmlns:p14="http://schemas.microsoft.com/office/powerpoint/2010/main" val="9601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565094"/>
            <a:ext cx="8229600" cy="12510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Knowledge doubling times</a:t>
            </a:r>
            <a:endParaRPr lang="en-US" sz="36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051050" y="2133600"/>
            <a:ext cx="4392613" cy="5032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68313" y="2133600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charset="0"/>
              </a:rPr>
              <a:t>1750 - 1900</a:t>
            </a:r>
            <a:endParaRPr lang="en-US" altLang="en-US" sz="1800" b="1">
              <a:latin typeface="Arial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588125" y="2205038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charset="0"/>
              </a:rPr>
              <a:t>150 years</a:t>
            </a:r>
            <a:endParaRPr lang="en-US" altLang="en-US" sz="1800" b="1">
              <a:latin typeface="Arial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68313" y="3213100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charset="0"/>
              </a:rPr>
              <a:t>1900 - 1950</a:t>
            </a:r>
            <a:endParaRPr lang="en-US" altLang="en-US" sz="1800" b="1">
              <a:latin typeface="Arial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2051050" y="3141663"/>
            <a:ext cx="1584325" cy="5048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6659563" y="32131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charset="0"/>
              </a:rPr>
              <a:t>50 years</a:t>
            </a:r>
            <a:endParaRPr lang="en-US" altLang="en-US" sz="1800" b="1">
              <a:latin typeface="Arial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68313" y="4221163"/>
            <a:ext cx="1403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charset="0"/>
              </a:rPr>
              <a:t>1960 - 1965</a:t>
            </a:r>
            <a:endParaRPr lang="en-US" altLang="en-US" sz="1800" b="1">
              <a:latin typeface="Arial" charset="0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2051050" y="4149725"/>
            <a:ext cx="217488" cy="5032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732588" y="42926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charset="0"/>
              </a:rPr>
              <a:t>5 years</a:t>
            </a:r>
            <a:endParaRPr lang="en-US" altLang="en-US" sz="1800" b="1">
              <a:latin typeface="Arial" charset="0"/>
            </a:endParaRP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611188" y="53736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charset="0"/>
              </a:rPr>
              <a:t>2020</a:t>
            </a:r>
            <a:endParaRPr lang="en-US" altLang="en-US" sz="1800" b="1">
              <a:latin typeface="Arial" charset="0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2051050" y="5300663"/>
            <a:ext cx="73025" cy="5048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6784975" y="5465763"/>
            <a:ext cx="1022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charset="0"/>
              </a:rPr>
              <a:t>73 days</a:t>
            </a:r>
            <a:endParaRPr lang="en-US" altLang="en-US" sz="1800" b="1">
              <a:latin typeface="Arial" charset="0"/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6156325" y="6237288"/>
            <a:ext cx="2519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400" dirty="0" smtClean="0">
                <a:latin typeface="Arial" charset="0"/>
              </a:rPr>
              <a:t>Ronald </a:t>
            </a:r>
            <a:r>
              <a:rPr lang="en-GB" altLang="en-US" sz="1400" dirty="0">
                <a:latin typeface="Arial" charset="0"/>
              </a:rPr>
              <a:t>Harden 2005</a:t>
            </a:r>
            <a:endParaRPr lang="en-US" altLang="en-US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60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2" grpId="0"/>
      <p:bldP spid="27653" grpId="0"/>
      <p:bldP spid="27654" grpId="0"/>
      <p:bldP spid="27655" grpId="0" animBg="1"/>
      <p:bldP spid="27656" grpId="0"/>
      <p:bldP spid="27657" grpId="0"/>
      <p:bldP spid="27658" grpId="0" animBg="1"/>
      <p:bldP spid="27659" grpId="0"/>
      <p:bldP spid="27660" grpId="0"/>
      <p:bldP spid="27661" grpId="0" animBg="1"/>
      <p:bldP spid="27662" grpId="0"/>
      <p:bldP spid="276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118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ea typeface="+mj-ea"/>
                <a:cs typeface="+mj-cs"/>
              </a:rPr>
              <a:t>New diseases</a:t>
            </a:r>
            <a:endParaRPr lang="en-US" b="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28674" name="Content Placeholder 3"/>
          <p:cNvSpPr>
            <a:spLocks noGrp="1"/>
          </p:cNvSpPr>
          <p:nvPr>
            <p:ph sz="half" idx="1"/>
          </p:nvPr>
        </p:nvSpPr>
        <p:spPr>
          <a:xfrm>
            <a:off x="1116013" y="1700213"/>
            <a:ext cx="4038600" cy="4624387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  <a:p>
            <a:pPr eaLnBrk="1" hangingPunct="1"/>
            <a:endParaRPr lang="en-US" altLang="en-US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altLang="en-US" sz="2400" dirty="0" smtClean="0">
                <a:ea typeface="ＭＳ Ｐゴシック" charset="-128"/>
              </a:rPr>
              <a:t>SARS</a:t>
            </a:r>
            <a:endParaRPr lang="en-US" altLang="en-US" sz="2400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altLang="en-US" sz="2400" dirty="0" smtClean="0">
                <a:ea typeface="ＭＳ Ｐゴシック" charset="-128"/>
              </a:rPr>
              <a:t>MERS</a:t>
            </a:r>
          </a:p>
          <a:p>
            <a:pPr eaLnBrk="1" hangingPunct="1">
              <a:buFont typeface="Wingdings" charset="2"/>
              <a:buChar char="Ø"/>
            </a:pPr>
            <a:r>
              <a:rPr lang="en-US" altLang="en-US" sz="2400" dirty="0" smtClean="0">
                <a:ea typeface="ＭＳ Ｐゴシック" charset="-128"/>
              </a:rPr>
              <a:t>Ebola</a:t>
            </a:r>
          </a:p>
          <a:p>
            <a:pPr eaLnBrk="1" hangingPunct="1">
              <a:buFont typeface="Wingdings" charset="2"/>
              <a:buChar char="Ø"/>
            </a:pPr>
            <a:r>
              <a:rPr lang="en-US" altLang="en-US" sz="2400" dirty="0" err="1" smtClean="0">
                <a:ea typeface="ＭＳ Ｐゴシック" charset="-128"/>
              </a:rPr>
              <a:t>Zika</a:t>
            </a:r>
            <a:endParaRPr lang="en-US" altLang="en-US" sz="2400" dirty="0" smtClean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endParaRPr lang="en-US" altLang="en-US" dirty="0">
              <a:ea typeface="ＭＳ Ｐゴシック" charset="-128"/>
            </a:endParaRPr>
          </a:p>
        </p:txBody>
      </p:sp>
      <p:pic>
        <p:nvPicPr>
          <p:cNvPr id="28675" name="Content Placeholder 2" descr="MER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505" b="-64505"/>
          <a:stretch>
            <a:fillRect/>
          </a:stretch>
        </p:blipFill>
        <p:spPr>
          <a:xfrm>
            <a:off x="3868270" y="1403462"/>
            <a:ext cx="4038600" cy="4624387"/>
          </a:xfrm>
        </p:spPr>
      </p:pic>
    </p:spTree>
    <p:extLst>
      <p:ext uri="{BB962C8B-B14F-4D97-AF65-F5344CB8AC3E}">
        <p14:creationId xmlns:p14="http://schemas.microsoft.com/office/powerpoint/2010/main" val="2116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29753"/>
            <a:ext cx="8229600" cy="12510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tx1"/>
                </a:solidFill>
                <a:ea typeface="+mj-ea"/>
                <a:cs typeface="+mj-cs"/>
              </a:rPr>
              <a:t>The Change in Public Expectations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457200" y="1773238"/>
            <a:ext cx="4038600" cy="4624387"/>
          </a:xfrm>
        </p:spPr>
        <p:txBody>
          <a:bodyPr/>
          <a:lstStyle/>
          <a:p>
            <a:pPr eaLnBrk="1" hangingPunct="1"/>
            <a:endParaRPr lang="en-GB" altLang="en-US" dirty="0" smtClean="0">
              <a:ea typeface="ＭＳ Ｐゴシック" charset="-128"/>
            </a:endParaRPr>
          </a:p>
          <a:p>
            <a:pPr eaLnBrk="1" hangingPunct="1"/>
            <a:endParaRPr lang="en-GB" altLang="en-US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GB" altLang="en-US" sz="2400" dirty="0">
                <a:ea typeface="ＭＳ Ｐゴシック" charset="-128"/>
              </a:rPr>
              <a:t>Consumer society</a:t>
            </a:r>
          </a:p>
          <a:p>
            <a:pPr eaLnBrk="1" hangingPunct="1">
              <a:buFont typeface="Wingdings" charset="2"/>
              <a:buChar char="Ø"/>
            </a:pPr>
            <a:r>
              <a:rPr lang="en-GB" altLang="en-US" sz="2400" dirty="0">
                <a:ea typeface="ＭＳ Ｐゴシック" charset="-128"/>
              </a:rPr>
              <a:t>Empowerment</a:t>
            </a:r>
          </a:p>
          <a:p>
            <a:pPr eaLnBrk="1" hangingPunct="1">
              <a:buFont typeface="Wingdings" charset="2"/>
              <a:buChar char="Ø"/>
            </a:pPr>
            <a:r>
              <a:rPr lang="en-GB" altLang="en-US" sz="2400" dirty="0">
                <a:ea typeface="ＭＳ Ｐゴシック" charset="-128"/>
              </a:rPr>
              <a:t>Choice</a:t>
            </a:r>
          </a:p>
          <a:p>
            <a:pPr eaLnBrk="1" hangingPunct="1">
              <a:buFont typeface="Wingdings" charset="2"/>
              <a:buChar char="Ø"/>
            </a:pPr>
            <a:r>
              <a:rPr lang="en-GB" altLang="en-US" sz="2400" dirty="0">
                <a:ea typeface="ＭＳ Ｐゴシック" charset="-128"/>
              </a:rPr>
              <a:t>Informed public</a:t>
            </a:r>
          </a:p>
          <a:p>
            <a:pPr lvl="1" eaLnBrk="1" hangingPunct="1">
              <a:buFont typeface="Wingdings" charset="2"/>
              <a:buChar char="Ø"/>
            </a:pPr>
            <a:r>
              <a:rPr lang="en-GB" altLang="en-US" sz="2400" dirty="0">
                <a:ea typeface="ＭＳ Ｐゴシック" charset="-128"/>
              </a:rPr>
              <a:t>Increased access to information</a:t>
            </a:r>
          </a:p>
        </p:txBody>
      </p:sp>
      <p:pic>
        <p:nvPicPr>
          <p:cNvPr id="37891" name="Content Placeholder 2" descr="old-women-with-laptop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832" b="-22832"/>
          <a:stretch>
            <a:fillRect/>
          </a:stretch>
        </p:blipFill>
        <p:spPr>
          <a:xfrm>
            <a:off x="4648200" y="1773238"/>
            <a:ext cx="4038600" cy="4624387"/>
          </a:xfrm>
        </p:spPr>
      </p:pic>
    </p:spTree>
    <p:extLst>
      <p:ext uri="{BB962C8B-B14F-4D97-AF65-F5344CB8AC3E}">
        <p14:creationId xmlns:p14="http://schemas.microsoft.com/office/powerpoint/2010/main" val="16515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32" y="522176"/>
            <a:ext cx="8229600" cy="12510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a typeface="+mj-ea"/>
                <a:cs typeface="+mj-cs"/>
              </a:rPr>
              <a:t>The changing focus of patient treatment</a:t>
            </a:r>
            <a:endParaRPr lang="en-US" sz="2800" b="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52226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624387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  <a:p>
            <a:pPr eaLnBrk="1" hangingPunct="1"/>
            <a:endParaRPr lang="en-US" altLang="en-US" dirty="0">
              <a:ea typeface="ＭＳ Ｐゴシック" charset="-128"/>
            </a:endParaRPr>
          </a:p>
          <a:p>
            <a:pPr eaLnBrk="1" hangingPunct="1"/>
            <a:endParaRPr lang="en-US" altLang="en-US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altLang="en-US" sz="2400" dirty="0">
                <a:ea typeface="ＭＳ Ｐゴシック" charset="-128"/>
              </a:rPr>
              <a:t>From hospital to community</a:t>
            </a:r>
          </a:p>
        </p:txBody>
      </p:sp>
      <p:pic>
        <p:nvPicPr>
          <p:cNvPr id="52227" name="Content Placeholder 14" descr="general-practitione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720" b="-59720"/>
          <a:stretch>
            <a:fillRect/>
          </a:stretch>
        </p:blipFill>
        <p:spPr>
          <a:xfrm>
            <a:off x="3021806" y="3369049"/>
            <a:ext cx="2947987" cy="3375025"/>
          </a:xfrm>
        </p:spPr>
      </p:pic>
      <p:pic>
        <p:nvPicPr>
          <p:cNvPr id="52228" name="Picture 15" descr="LGI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73238"/>
            <a:ext cx="3271837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1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15022" y="460377"/>
            <a:ext cx="8229600" cy="11398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b="1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n-GB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en-GB" b="1" dirty="0" smtClean="0">
                <a:solidFill>
                  <a:schemeClr val="tx1"/>
                </a:solidFill>
                <a:latin typeface="Arial" charset="0"/>
              </a:rPr>
              <a:t>How </a:t>
            </a:r>
            <a:r>
              <a:rPr lang="en-GB" b="1" dirty="0">
                <a:solidFill>
                  <a:schemeClr val="tx1"/>
                </a:solidFill>
                <a:latin typeface="Arial" charset="0"/>
              </a:rPr>
              <a:t>doctors learn</a:t>
            </a:r>
            <a:endParaRPr lang="en-US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GB" altLang="en-US" sz="2800" dirty="0">
              <a:latin typeface="Arial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2800" dirty="0" smtClean="0">
              <a:latin typeface="Arial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2800" dirty="0">
              <a:latin typeface="Arial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n-GB" altLang="en-US" sz="2800" dirty="0" smtClean="0">
                <a:latin typeface="Arial" charset="0"/>
                <a:ea typeface="ＭＳ Ｐゴシック" charset="-128"/>
              </a:rPr>
              <a:t>Doctors </a:t>
            </a:r>
            <a:r>
              <a:rPr lang="en-GB" altLang="en-US" sz="2800" dirty="0">
                <a:latin typeface="Arial" charset="0"/>
                <a:ea typeface="ＭＳ Ｐゴシック" charset="-128"/>
              </a:rPr>
              <a:t>learn from interactions with </a:t>
            </a:r>
            <a:r>
              <a:rPr lang="en-GB" altLang="en-US" sz="2800" dirty="0" smtClean="0">
                <a:latin typeface="Arial" charset="0"/>
                <a:ea typeface="ＭＳ Ｐゴシック" charset="-128"/>
              </a:rPr>
              <a:t>patients</a:t>
            </a:r>
            <a:endParaRPr lang="en-GB" altLang="en-US" sz="2800" dirty="0">
              <a:latin typeface="Arial" charset="0"/>
              <a:ea typeface="ＭＳ Ｐゴシック" charset="-128"/>
            </a:endParaRPr>
          </a:p>
        </p:txBody>
      </p:sp>
      <p:pic>
        <p:nvPicPr>
          <p:cNvPr id="33795" name="Picture 7" descr="female doct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40" y="2036762"/>
            <a:ext cx="2407920" cy="3657600"/>
          </a:xfrm>
          <a:noFill/>
        </p:spPr>
      </p:pic>
    </p:spTree>
    <p:extLst>
      <p:ext uri="{BB962C8B-B14F-4D97-AF65-F5344CB8AC3E}">
        <p14:creationId xmlns:p14="http://schemas.microsoft.com/office/powerpoint/2010/main" val="15030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5494" y="764373"/>
            <a:ext cx="8294146" cy="1293028"/>
          </a:xfrm>
        </p:spPr>
        <p:txBody>
          <a:bodyPr/>
          <a:lstStyle/>
          <a:p>
            <a:r>
              <a:rPr lang="en-US" dirty="0" smtClean="0"/>
              <a:t>Hospital beds per </a:t>
            </a:r>
            <a:r>
              <a:rPr lang="en-US" smtClean="0"/>
              <a:t>1,000 people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69" y="2193925"/>
            <a:ext cx="7014662" cy="4070350"/>
          </a:xfrm>
        </p:spPr>
      </p:pic>
      <p:sp>
        <p:nvSpPr>
          <p:cNvPr id="8" name="Rectangle 7"/>
          <p:cNvSpPr/>
          <p:nvPr/>
        </p:nvSpPr>
        <p:spPr>
          <a:xfrm>
            <a:off x="1064669" y="2193926"/>
            <a:ext cx="575872" cy="4148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1064669" y="2420470"/>
            <a:ext cx="817919" cy="1882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3412" y="603008"/>
            <a:ext cx="8401722" cy="129302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ea typeface="+mj-ea"/>
                <a:cs typeface="+mj-cs"/>
              </a:rPr>
              <a:t>EU Average in-patient length of stay</a:t>
            </a:r>
            <a:endParaRPr lang="en-US" sz="3200" b="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31746" name="Content Placeholder 8" descr="Lo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07" y="2193925"/>
            <a:ext cx="7208385" cy="4070350"/>
          </a:xfrm>
        </p:spPr>
      </p:pic>
    </p:spTree>
    <p:extLst>
      <p:ext uri="{BB962C8B-B14F-4D97-AF65-F5344CB8AC3E}">
        <p14:creationId xmlns:p14="http://schemas.microsoft.com/office/powerpoint/2010/main" val="321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276" y="402785"/>
            <a:ext cx="6377940" cy="12930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a typeface="+mj-ea"/>
                <a:cs typeface="+mj-cs"/>
              </a:rPr>
              <a:t>AMI length of stay</a:t>
            </a:r>
            <a:endParaRPr lang="en-US" b="1" dirty="0">
              <a:ea typeface="+mj-ea"/>
              <a:cs typeface="+mj-cs"/>
            </a:endParaRPr>
          </a:p>
        </p:txBody>
      </p:sp>
      <p:pic>
        <p:nvPicPr>
          <p:cNvPr id="32770" name="Content Placeholder 3" descr="LoS AMI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64" r="-69064"/>
          <a:stretch>
            <a:fillRect/>
          </a:stretch>
        </p:blipFill>
        <p:spPr>
          <a:xfrm>
            <a:off x="255494" y="1519519"/>
            <a:ext cx="9277380" cy="4921622"/>
          </a:xfrm>
        </p:spPr>
      </p:pic>
    </p:spTree>
    <p:extLst>
      <p:ext uri="{BB962C8B-B14F-4D97-AF65-F5344CB8AC3E}">
        <p14:creationId xmlns:p14="http://schemas.microsoft.com/office/powerpoint/2010/main" val="172469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/>
            </a:r>
            <a:br>
              <a:rPr lang="en-GB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</a:br>
            <a:r>
              <a:rPr lang="en-GB" b="1" dirty="0" smtClean="0">
                <a:solidFill>
                  <a:schemeClr val="tx1"/>
                </a:solidFill>
                <a:ea typeface="+mj-ea"/>
                <a:cs typeface="+mj-cs"/>
              </a:rPr>
              <a:t>Outline</a:t>
            </a:r>
            <a:r>
              <a:rPr lang="en-GB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 </a:t>
            </a:r>
            <a:endParaRPr lang="en-GB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323850" y="1773238"/>
            <a:ext cx="4259263" cy="4622800"/>
          </a:xfrm>
        </p:spPr>
        <p:txBody>
          <a:bodyPr/>
          <a:lstStyle/>
          <a:p>
            <a:pPr eaLnBrk="1" hangingPunct="1"/>
            <a:endParaRPr lang="en-GB" altLang="en-US" dirty="0">
              <a:ea typeface="ＭＳ Ｐゴシック" charset="-128"/>
            </a:endParaRPr>
          </a:p>
          <a:p>
            <a:pPr eaLnBrk="1" hangingPunct="1"/>
            <a:endParaRPr lang="en-GB" altLang="en-US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GB" altLang="en-US" dirty="0">
                <a:ea typeface="ＭＳ Ｐゴシック" charset="-128"/>
              </a:rPr>
              <a:t>The past</a:t>
            </a:r>
          </a:p>
          <a:p>
            <a:pPr eaLnBrk="1" hangingPunct="1">
              <a:buFont typeface="Wingdings" charset="2"/>
              <a:buChar char="Ø"/>
            </a:pPr>
            <a:r>
              <a:rPr lang="en-GB" altLang="en-US" dirty="0">
                <a:ea typeface="ＭＳ Ｐゴシック" charset="-128"/>
              </a:rPr>
              <a:t>The present</a:t>
            </a:r>
          </a:p>
          <a:p>
            <a:pPr marL="703263" lvl="2" indent="-319088" eaLnBrk="1" hangingPunct="1">
              <a:spcBef>
                <a:spcPct val="0"/>
              </a:spcBef>
              <a:buClr>
                <a:schemeClr val="accent1"/>
              </a:buClr>
              <a:buSzPct val="80000"/>
              <a:buFont typeface="Wingdings" charset="2"/>
              <a:buChar char="Ø"/>
            </a:pPr>
            <a:r>
              <a:rPr lang="en-GB" altLang="en-US" dirty="0">
                <a:ea typeface="ＭＳ Ｐゴシック" charset="-128"/>
              </a:rPr>
              <a:t>Impact of changes in medicine and Healthcare delivery</a:t>
            </a:r>
          </a:p>
          <a:p>
            <a:pPr eaLnBrk="1" hangingPunct="1">
              <a:buFont typeface="Wingdings" charset="2"/>
              <a:buChar char="Ø"/>
            </a:pPr>
            <a:r>
              <a:rPr lang="en-GB" altLang="en-US" dirty="0">
                <a:ea typeface="ＭＳ Ｐゴシック" charset="-128"/>
              </a:rPr>
              <a:t>The doctor of the future</a:t>
            </a:r>
          </a:p>
          <a:p>
            <a:pPr eaLnBrk="1" hangingPunct="1">
              <a:buFont typeface="Wingdings" charset="2"/>
              <a:buChar char="Ø"/>
            </a:pPr>
            <a:r>
              <a:rPr lang="en-GB" altLang="en-US" dirty="0" smtClean="0">
                <a:ea typeface="ＭＳ Ｐゴシック" charset="-128"/>
              </a:rPr>
              <a:t>The way forward</a:t>
            </a:r>
            <a:endParaRPr lang="en-GB" altLang="en-US" dirty="0">
              <a:ea typeface="ＭＳ Ｐゴシック" charset="-12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2763441"/>
            <a:ext cx="3908425" cy="2931318"/>
          </a:xfrm>
        </p:spPr>
      </p:pic>
    </p:spTree>
    <p:extLst>
      <p:ext uri="{BB962C8B-B14F-4D97-AF65-F5344CB8AC3E}">
        <p14:creationId xmlns:p14="http://schemas.microsoft.com/office/powerpoint/2010/main" val="3888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2703"/>
            <a:ext cx="8576534" cy="129302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ea typeface="+mj-ea"/>
                <a:cs typeface="+mj-cs"/>
              </a:rPr>
              <a:t>Changes in doctors working hours</a:t>
            </a:r>
            <a:endParaRPr lang="en-US" sz="3200" b="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33794" name="Content Placeholder 5" descr="doctors hours 20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29" y="1371600"/>
            <a:ext cx="3629901" cy="5260727"/>
          </a:xfrm>
        </p:spPr>
      </p:pic>
    </p:spTree>
    <p:extLst>
      <p:ext uri="{BB962C8B-B14F-4D97-AF65-F5344CB8AC3E}">
        <p14:creationId xmlns:p14="http://schemas.microsoft.com/office/powerpoint/2010/main" val="2109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22176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1">
                    <a:satMod val="150000"/>
                  </a:schemeClr>
                </a:solidFill>
                <a:latin typeface="Arial" charset="0"/>
              </a:rPr>
              <a:t/>
            </a:r>
            <a:br>
              <a:rPr lang="en-GB" dirty="0" smtClean="0">
                <a:solidFill>
                  <a:schemeClr val="accent1">
                    <a:satMod val="150000"/>
                  </a:schemeClr>
                </a:solidFill>
                <a:latin typeface="Arial" charset="0"/>
              </a:rPr>
            </a:br>
            <a:r>
              <a:rPr lang="en-GB" b="1" dirty="0" smtClean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GB" b="1" dirty="0">
                <a:solidFill>
                  <a:schemeClr val="tx1"/>
                </a:solidFill>
                <a:latin typeface="Arial" charset="0"/>
              </a:rPr>
              <a:t>challenge then is….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773238"/>
            <a:ext cx="4038600" cy="4624387"/>
          </a:xfrm>
        </p:spPr>
        <p:txBody>
          <a:bodyPr/>
          <a:lstStyle/>
          <a:p>
            <a:pPr eaLnBrk="1" hangingPunct="1"/>
            <a:endParaRPr lang="en-GB" altLang="en-US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n-GB" altLang="en-US" dirty="0">
              <a:latin typeface="Arial" charset="0"/>
              <a:ea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endParaRPr lang="en-GB" altLang="en-US" sz="2400" dirty="0" smtClean="0">
              <a:latin typeface="Arial" charset="0"/>
              <a:ea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r>
              <a:rPr lang="en-GB" altLang="en-US" sz="2400" dirty="0" smtClean="0">
                <a:latin typeface="Arial" charset="0"/>
                <a:ea typeface="ＭＳ Ｐゴシック" charset="-128"/>
              </a:rPr>
              <a:t>Maximise </a:t>
            </a:r>
            <a:r>
              <a:rPr lang="en-GB" altLang="en-US" sz="2400" dirty="0">
                <a:latin typeface="Arial" charset="0"/>
                <a:ea typeface="ＭＳ Ｐゴシック" charset="-128"/>
              </a:rPr>
              <a:t>learning opportunities to cope with the </a:t>
            </a:r>
            <a:r>
              <a:rPr lang="en-GB" altLang="en-US" sz="2400" dirty="0" smtClean="0">
                <a:latin typeface="Arial" charset="0"/>
                <a:ea typeface="ＭＳ Ｐゴシック" charset="-128"/>
              </a:rPr>
              <a:t>demands </a:t>
            </a:r>
            <a:r>
              <a:rPr lang="en-GB" altLang="en-US" sz="2400" dirty="0">
                <a:latin typeface="Arial" charset="0"/>
                <a:ea typeface="ＭＳ Ｐゴシック" charset="-128"/>
              </a:rPr>
              <a:t>of modern medical </a:t>
            </a:r>
            <a:r>
              <a:rPr lang="en-GB" altLang="en-US" sz="2400" dirty="0" smtClean="0">
                <a:latin typeface="Arial" charset="0"/>
                <a:ea typeface="ＭＳ Ｐゴシック" charset="-128"/>
              </a:rPr>
              <a:t>practice</a:t>
            </a:r>
            <a:endParaRPr lang="en-GB" altLang="en-US" sz="2400" dirty="0">
              <a:latin typeface="Arial" charset="0"/>
              <a:ea typeface="ＭＳ Ｐゴシック" charset="-128"/>
            </a:endParaRPr>
          </a:p>
        </p:txBody>
      </p:sp>
      <p:pic>
        <p:nvPicPr>
          <p:cNvPr id="47107" name="Content Placeholder 2" descr="doctors_art_257_2008052312020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035" b="-36035"/>
          <a:stretch>
            <a:fillRect/>
          </a:stretch>
        </p:blipFill>
        <p:spPr>
          <a:xfrm>
            <a:off x="4648200" y="1544638"/>
            <a:ext cx="4038600" cy="4624387"/>
          </a:xfrm>
        </p:spPr>
      </p:pic>
    </p:spTree>
    <p:extLst>
      <p:ext uri="{BB962C8B-B14F-4D97-AF65-F5344CB8AC3E}">
        <p14:creationId xmlns:p14="http://schemas.microsoft.com/office/powerpoint/2010/main" val="60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06403"/>
            <a:ext cx="9036049" cy="129302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200" b="1" dirty="0" smtClean="0">
                <a:solidFill>
                  <a:schemeClr val="tx1"/>
                </a:solidFill>
                <a:latin typeface="Arial" charset="0"/>
              </a:rPr>
              <a:t>Technology supported ‘patient Journey’ </a:t>
            </a:r>
            <a:r>
              <a:rPr lang="en-GB" sz="3200" b="1" dirty="0">
                <a:solidFill>
                  <a:schemeClr val="tx1"/>
                </a:solidFill>
                <a:latin typeface="Arial" charset="0"/>
              </a:rPr>
              <a:t>learning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557338"/>
            <a:ext cx="8229600" cy="4530725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GB" alt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sp>
        <p:nvSpPr>
          <p:cNvPr id="120837" name="AutoShape 5"/>
          <p:cNvSpPr>
            <a:spLocks noChangeArrowheads="1"/>
          </p:cNvSpPr>
          <p:nvPr/>
        </p:nvSpPr>
        <p:spPr bwMode="auto">
          <a:xfrm>
            <a:off x="1979613" y="2276475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0840" name="AutoShape 8"/>
          <p:cNvSpPr>
            <a:spLocks noChangeArrowheads="1"/>
          </p:cNvSpPr>
          <p:nvPr/>
        </p:nvSpPr>
        <p:spPr bwMode="auto">
          <a:xfrm rot="16200000">
            <a:off x="1789907" y="4987131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0841" name="AutoShape 9"/>
          <p:cNvSpPr>
            <a:spLocks noChangeArrowheads="1"/>
          </p:cNvSpPr>
          <p:nvPr/>
        </p:nvSpPr>
        <p:spPr bwMode="auto">
          <a:xfrm rot="10800000">
            <a:off x="6659563" y="5157788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0843" name="AutoShape 11"/>
          <p:cNvSpPr>
            <a:spLocks noChangeArrowheads="1"/>
          </p:cNvSpPr>
          <p:nvPr/>
        </p:nvSpPr>
        <p:spPr bwMode="auto">
          <a:xfrm rot="5400000">
            <a:off x="6685757" y="2323306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3995738" y="2133600"/>
            <a:ext cx="1655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Doctor </a:t>
            </a:r>
            <a:r>
              <a:rPr lang="en-GB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sees patient</a:t>
            </a:r>
          </a:p>
        </p:txBody>
      </p:sp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6659563" y="3573463"/>
            <a:ext cx="13684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Student </a:t>
            </a:r>
            <a:r>
              <a:rPr lang="en-GB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formulates diagnosis</a:t>
            </a: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4140200" y="5445125"/>
            <a:ext cx="2374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Student </a:t>
            </a:r>
            <a:r>
              <a:rPr lang="en-GB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has remote access to patient progress</a:t>
            </a:r>
            <a:endParaRPr lang="en-GB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20847" name="Text Box 15"/>
          <p:cNvSpPr txBox="1">
            <a:spLocks noChangeArrowheads="1"/>
          </p:cNvSpPr>
          <p:nvPr/>
        </p:nvSpPr>
        <p:spPr bwMode="auto">
          <a:xfrm>
            <a:off x="395288" y="4149725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>
              <a:effectLst>
                <a:outerShdw blurRad="38100" dist="38100" dir="2700000" algn="tl">
                  <a:srgbClr val="010199"/>
                </a:outerShdw>
              </a:effectLst>
              <a:ea typeface="+mn-ea"/>
            </a:endParaRP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1289050" y="3668467"/>
            <a:ext cx="25193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Student confirms or refines original diagnosis</a:t>
            </a:r>
            <a:endParaRPr lang="en-GB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20851" name="Picture 19" descr="doc and pat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213100"/>
            <a:ext cx="230505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3" name="Picture 21" descr="doctor thin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284538"/>
            <a:ext cx="10271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5" name="Picture 23" descr="Prescrip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9000"/>
            <a:ext cx="89376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21" descr="iphone-screen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334000"/>
            <a:ext cx="10985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Picture 22" descr="iphone-parallel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1360488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he-new-iphone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878388"/>
            <a:ext cx="114300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9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0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0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4" grpId="0"/>
      <p:bldP spid="120845" grpId="0"/>
      <p:bldP spid="120846" grpId="0"/>
      <p:bldP spid="1208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588" y="632592"/>
            <a:ext cx="8229600" cy="1251062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ea typeface="+mj-ea"/>
                <a:cs typeface="+mj-cs"/>
              </a:rPr>
              <a:t>Conclusions</a:t>
            </a:r>
            <a:endParaRPr lang="en-US" sz="3600" b="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51202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624387"/>
          </a:xfrm>
        </p:spPr>
        <p:txBody>
          <a:bodyPr/>
          <a:lstStyle/>
          <a:p>
            <a:pPr eaLnBrk="1" hangingPunct="1">
              <a:buFont typeface="Wingdings" charset="2"/>
              <a:buChar char="Ø"/>
            </a:pPr>
            <a:r>
              <a:rPr lang="en-US" altLang="en-US" sz="2400" dirty="0">
                <a:ea typeface="ＭＳ Ｐゴシック" charset="-128"/>
              </a:rPr>
              <a:t>Medical curricula need to reflect </a:t>
            </a:r>
            <a:r>
              <a:rPr lang="en-US" altLang="en-US" sz="2400" dirty="0" smtClean="0">
                <a:ea typeface="ＭＳ Ｐゴシック" charset="-128"/>
              </a:rPr>
              <a:t>changes and need regular review</a:t>
            </a:r>
          </a:p>
          <a:p>
            <a:pPr>
              <a:buFont typeface="Wingdings" charset="2"/>
              <a:buChar char="Ø"/>
            </a:pPr>
            <a:r>
              <a:rPr lang="en-US" altLang="en-US" sz="2400" dirty="0">
                <a:ea typeface="ＭＳ Ｐゴシック" charset="-128"/>
              </a:rPr>
              <a:t>Students need to be trained </a:t>
            </a:r>
            <a:r>
              <a:rPr lang="en-US" altLang="en-US" sz="2400" dirty="0" smtClean="0">
                <a:ea typeface="ＭＳ Ｐゴシック" charset="-128"/>
              </a:rPr>
              <a:t>where </a:t>
            </a:r>
            <a:r>
              <a:rPr lang="en-US" altLang="en-US" sz="2400" dirty="0">
                <a:ea typeface="ＭＳ Ｐゴシック" charset="-128"/>
              </a:rPr>
              <a:t>patients are </a:t>
            </a:r>
            <a:r>
              <a:rPr lang="en-US" altLang="en-US" sz="2400" dirty="0" smtClean="0">
                <a:ea typeface="ＭＳ Ｐゴシック" charset="-128"/>
              </a:rPr>
              <a:t>treated</a:t>
            </a:r>
          </a:p>
          <a:p>
            <a:pPr>
              <a:buFont typeface="Wingdings" charset="2"/>
              <a:buChar char="Ø"/>
            </a:pPr>
            <a:r>
              <a:rPr lang="en-US" altLang="en-US" sz="2400" dirty="0" smtClean="0">
                <a:ea typeface="ＭＳ Ｐゴシック" charset="-128"/>
              </a:rPr>
              <a:t>Technology can support learning</a:t>
            </a:r>
          </a:p>
          <a:p>
            <a:pPr>
              <a:buFont typeface="Wingdings" charset="2"/>
              <a:buChar char="Ø"/>
            </a:pPr>
            <a:r>
              <a:rPr lang="en-US" altLang="en-US" sz="2400" dirty="0">
                <a:ea typeface="ＭＳ Ｐゴシック" charset="-128"/>
              </a:rPr>
              <a:t>Students need to be prepared to work with more informed patients</a:t>
            </a:r>
          </a:p>
          <a:p>
            <a:pPr>
              <a:buFont typeface="Wingdings" charset="2"/>
              <a:buChar char="Ø"/>
            </a:pPr>
            <a:endParaRPr lang="en-US" altLang="en-US" sz="2400" dirty="0" smtClean="0">
              <a:ea typeface="ＭＳ Ｐゴシック" charset="-128"/>
            </a:endParaRPr>
          </a:p>
          <a:p>
            <a:pPr>
              <a:buFont typeface="Wingdings" charset="2"/>
              <a:buChar char="Ø"/>
            </a:pPr>
            <a:endParaRPr lang="en-US" altLang="en-US" sz="2400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endParaRPr lang="en-US" altLang="en-US" sz="2400" dirty="0">
              <a:ea typeface="ＭＳ Ｐゴシック" charset="-128"/>
            </a:endParaRPr>
          </a:p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  <p:pic>
        <p:nvPicPr>
          <p:cNvPr id="35843" name="Content Placeholder 5" descr="no 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r="6461"/>
          <a:stretch>
            <a:fillRect/>
          </a:stretch>
        </p:blipFill>
        <p:spPr>
          <a:xfrm>
            <a:off x="4660118" y="410808"/>
            <a:ext cx="2193294" cy="2511425"/>
          </a:xfrm>
        </p:spPr>
      </p:pic>
      <p:pic>
        <p:nvPicPr>
          <p:cNvPr id="5" name="Content Placeholder 5" descr="n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45" b="-7245"/>
          <a:stretch>
            <a:fillRect/>
          </a:stretch>
        </p:blipFill>
        <p:spPr>
          <a:xfrm>
            <a:off x="6171382" y="1458289"/>
            <a:ext cx="2344271" cy="2684301"/>
          </a:xfrm>
          <a:prstGeom prst="rect">
            <a:avLst/>
          </a:prstGeom>
        </p:spPr>
      </p:pic>
      <p:pic>
        <p:nvPicPr>
          <p:cNvPr id="6" name="Content Placeholder 6" descr="no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58" b="-21558"/>
          <a:stretch>
            <a:fillRect/>
          </a:stretch>
        </p:blipFill>
        <p:spPr>
          <a:xfrm>
            <a:off x="4747523" y="2922233"/>
            <a:ext cx="2519082" cy="288446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40" y="4665626"/>
            <a:ext cx="2202960" cy="17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87375"/>
            <a:ext cx="8672513" cy="5867400"/>
          </a:xfrm>
        </p:spPr>
        <p:txBody>
          <a:bodyPr>
            <a:normAutofit fontScale="47500" lnSpcReduction="20000"/>
          </a:bodyPr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sz="3500" dirty="0"/>
              <a:t>Alzheimer’s: 5 million Americans. Wireless sensors can track the vital signs of patients as well as their location, activity, and balance.</a:t>
            </a:r>
            <a:endParaRPr lang="en-GB" altLang="en-US" sz="3500" dirty="0"/>
          </a:p>
          <a:p>
            <a:r>
              <a:rPr lang="en-US" altLang="en-US" sz="3500" dirty="0"/>
              <a:t>Asthma: 20 million Americans. Wireless can track the respiratory rate and peak flow so patients can use inhalers before an attack occurs. </a:t>
            </a:r>
            <a:endParaRPr lang="en-GB" altLang="en-US" sz="3500" dirty="0"/>
          </a:p>
          <a:p>
            <a:r>
              <a:rPr lang="en-US" altLang="en-US" sz="3500" dirty="0"/>
              <a:t>Breast Cancer: 3 million Americans. Women can use a wireless ultrasound device at home and send the scan to the doctor–won’t have to go in for a mammogram. </a:t>
            </a:r>
            <a:endParaRPr lang="en-GB" altLang="en-US" sz="3500" dirty="0"/>
          </a:p>
          <a:p>
            <a:r>
              <a:rPr lang="en-US" altLang="en-US" sz="3500" dirty="0"/>
              <a:t>Chronic Obstructive Pulmonary Disorder (COPD): 10 million Americans. Wireless can monitor FEV1, air quality and oximetry. </a:t>
            </a:r>
            <a:endParaRPr lang="en-GB" altLang="en-US" sz="3500" dirty="0"/>
          </a:p>
          <a:p>
            <a:r>
              <a:rPr lang="en-US" altLang="en-US" sz="3500" dirty="0"/>
              <a:t>Depression: 19 million Americans. Wireless can monitor medication compliance, activity and communication. </a:t>
            </a:r>
            <a:endParaRPr lang="en-GB" altLang="en-US" sz="3500" dirty="0"/>
          </a:p>
          <a:p>
            <a:r>
              <a:rPr lang="en-US" altLang="en-US" sz="3500" dirty="0"/>
              <a:t>Diabetes: 21 million Americans. Wireless can monitor blood glucose and hemoglobin.</a:t>
            </a:r>
            <a:endParaRPr lang="en-GB" altLang="en-US" sz="3500" dirty="0"/>
          </a:p>
          <a:p>
            <a:r>
              <a:rPr lang="en-US" altLang="en-US" sz="3500" dirty="0"/>
              <a:t>Heart Failure: 5 million Americans. Wireless can monitor cardiac pressures, fluids, weight and blood pressure.</a:t>
            </a:r>
            <a:endParaRPr lang="en-GB" altLang="en-US" sz="3500" dirty="0"/>
          </a:p>
          <a:p>
            <a:r>
              <a:rPr lang="en-US" altLang="en-US" sz="3500" dirty="0"/>
              <a:t>Hypertension: 74 million Americans. Wireless can continuously monitor blood pressure and track medication compliance. </a:t>
            </a:r>
            <a:endParaRPr lang="en-GB" altLang="en-US" sz="3500" dirty="0"/>
          </a:p>
          <a:p>
            <a:r>
              <a:rPr lang="en-US" altLang="en-US" sz="3500" dirty="0"/>
              <a:t>Obesity: 80 million Americans. Wireless scales can track weight and wireless sensors can track calories in/out and activity levels. </a:t>
            </a:r>
          </a:p>
          <a:p>
            <a:endParaRPr lang="en-US" altLang="en-US" dirty="0"/>
          </a:p>
          <a:p>
            <a:endParaRPr lang="en-GB" altLang="en-US" dirty="0"/>
          </a:p>
          <a:p>
            <a:pPr>
              <a:buFont typeface="Gill Sans" charset="0"/>
              <a:buNone/>
            </a:pP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4130" y="363071"/>
            <a:ext cx="8807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THE TECHNOLOGY REVOLUTION IN HEALTHCARE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678656" y="1107281"/>
            <a:ext cx="5134570" cy="1884164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chemeClr val="tx1"/>
                </a:solidFill>
              </a:rPr>
              <a:t>The </a:t>
            </a:r>
            <a:r>
              <a:rPr lang="en-US" altLang="en-US" b="1" dirty="0" smtClean="0">
                <a:solidFill>
                  <a:schemeClr val="tx1"/>
                </a:solidFill>
              </a:rPr>
              <a:t>Doctor of the future 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17305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 </a:t>
            </a:r>
            <a:endParaRPr lang="en-US" altLang="en-US" dirty="0"/>
          </a:p>
        </p:txBody>
      </p:sp>
      <p:pic>
        <p:nvPicPr>
          <p:cNvPr id="173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187" y="2991445"/>
            <a:ext cx="3088555" cy="341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064" y="3687961"/>
            <a:ext cx="2020342" cy="24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7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/>
          <p:cNvSpPr>
            <a:spLocks noGrp="1"/>
          </p:cNvSpPr>
          <p:nvPr>
            <p:ph type="title"/>
          </p:nvPr>
        </p:nvSpPr>
        <p:spPr>
          <a:xfrm>
            <a:off x="2986087" y="286591"/>
            <a:ext cx="5700713" cy="1714500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Cardiovascular examination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77" y="2001091"/>
            <a:ext cx="3642444" cy="296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 descr="1024px-Rene-Theophile-Hyacinthe_Laennec_(1781-1826)_with_stethosco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67" r="-11067"/>
          <a:stretch>
            <a:fillRect/>
          </a:stretch>
        </p:blipFill>
        <p:spPr>
          <a:xfrm>
            <a:off x="498381" y="3649850"/>
            <a:ext cx="3950994" cy="24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te of the art stethoscope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91" b="-11591"/>
          <a:stretch>
            <a:fillRect/>
          </a:stretch>
        </p:blipFill>
        <p:spPr bwMode="auto">
          <a:xfrm>
            <a:off x="379255" y="2997947"/>
            <a:ext cx="5181600" cy="2849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55" y="1425387"/>
            <a:ext cx="2830110" cy="244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94" y="1222737"/>
            <a:ext cx="3786188" cy="409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0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3" y="1928812"/>
            <a:ext cx="3722564" cy="303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41" y="2893219"/>
            <a:ext cx="4232672" cy="301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97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>
          <a:xfrm>
            <a:off x="1676050" y="258289"/>
            <a:ext cx="7358063" cy="1714500"/>
          </a:xfrm>
        </p:spPr>
        <p:txBody>
          <a:bodyPr/>
          <a:lstStyle/>
          <a:p>
            <a:r>
              <a:rPr lang="en-US" altLang="en-US" b="1" dirty="0"/>
              <a:t>Abdominal examination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018" y="1788669"/>
            <a:ext cx="4896777" cy="334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abdo palp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51" r="-16351"/>
          <a:stretch>
            <a:fillRect/>
          </a:stretch>
        </p:blipFill>
        <p:spPr bwMode="auto">
          <a:xfrm>
            <a:off x="121023" y="2919359"/>
            <a:ext cx="5800463" cy="31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and held ultras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50" y="2288312"/>
            <a:ext cx="6381378" cy="358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6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7918" y="824753"/>
            <a:ext cx="8229600" cy="12510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ea typeface="+mj-ea"/>
                <a:cs typeface="+mj-cs"/>
              </a:rPr>
              <a:t>The past – </a:t>
            </a:r>
            <a:r>
              <a:rPr lang="ja-JP" altLang="en-GB" b="1" dirty="0">
                <a:solidFill>
                  <a:schemeClr val="tx1"/>
                </a:solidFill>
                <a:ea typeface="+mj-ea"/>
                <a:cs typeface="+mj-cs"/>
              </a:rPr>
              <a:t>‘</a:t>
            </a:r>
            <a:r>
              <a:rPr lang="en-GB" b="1" dirty="0">
                <a:solidFill>
                  <a:schemeClr val="tx1"/>
                </a:solidFill>
                <a:ea typeface="+mj-ea"/>
                <a:cs typeface="+mj-cs"/>
              </a:rPr>
              <a:t>a golden age</a:t>
            </a:r>
            <a:r>
              <a:rPr lang="ja-JP" altLang="en-GB" b="1" dirty="0">
                <a:solidFill>
                  <a:schemeClr val="tx1"/>
                </a:solidFill>
                <a:ea typeface="+mj-ea"/>
                <a:cs typeface="+mj-cs"/>
              </a:rPr>
              <a:t>’</a:t>
            </a:r>
            <a:endParaRPr lang="en-GB" b="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457200" y="1773238"/>
            <a:ext cx="4038600" cy="4624387"/>
          </a:xfrm>
        </p:spPr>
        <p:txBody>
          <a:bodyPr/>
          <a:lstStyle/>
          <a:p>
            <a:pPr eaLnBrk="1" hangingPunct="1"/>
            <a:endParaRPr lang="en-GB" altLang="en-US" dirty="0" smtClean="0">
              <a:ea typeface="ＭＳ Ｐゴシック" charset="-128"/>
            </a:endParaRPr>
          </a:p>
          <a:p>
            <a:pPr eaLnBrk="1" hangingPunct="1"/>
            <a:endParaRPr lang="en-GB" altLang="en-US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GB" altLang="en-US" dirty="0" smtClean="0">
                <a:ea typeface="ＭＳ Ｐゴシック" charset="-128"/>
              </a:rPr>
              <a:t>Patients </a:t>
            </a:r>
            <a:r>
              <a:rPr lang="en-GB" altLang="en-US" dirty="0">
                <a:ea typeface="ＭＳ Ｐゴシック" charset="-128"/>
              </a:rPr>
              <a:t>were passive and grateful</a:t>
            </a:r>
          </a:p>
          <a:p>
            <a:pPr eaLnBrk="1" hangingPunct="1">
              <a:buFont typeface="Wingdings" charset="2"/>
              <a:buChar char="Ø"/>
            </a:pPr>
            <a:r>
              <a:rPr lang="en-GB" altLang="en-US" dirty="0">
                <a:ea typeface="ＭＳ Ｐゴシック" charset="-128"/>
              </a:rPr>
              <a:t>Regulation of doctors was controlled by doctors themselves</a:t>
            </a:r>
          </a:p>
          <a:p>
            <a:pPr eaLnBrk="1" hangingPunct="1">
              <a:buFont typeface="Wingdings" charset="2"/>
              <a:buChar char="Ø"/>
            </a:pPr>
            <a:r>
              <a:rPr lang="en-GB" altLang="en-US" dirty="0">
                <a:ea typeface="ＭＳ Ｐゴシック" charset="-128"/>
              </a:rPr>
              <a:t>Public accountability was negligible</a:t>
            </a:r>
          </a:p>
          <a:p>
            <a:pPr eaLnBrk="1" hangingPunct="1">
              <a:buFont typeface="Wingdings" charset="2"/>
              <a:buChar char="Ø"/>
            </a:pPr>
            <a:r>
              <a:rPr lang="en-GB" altLang="en-US" dirty="0">
                <a:ea typeface="ＭＳ Ｐゴシック" charset="-128"/>
              </a:rPr>
              <a:t>Social prestige was high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2" y="3127248"/>
            <a:ext cx="3200400" cy="2203704"/>
          </a:xfrm>
        </p:spPr>
      </p:pic>
    </p:spTree>
    <p:extLst>
      <p:ext uri="{BB962C8B-B14F-4D97-AF65-F5344CB8AC3E}">
        <p14:creationId xmlns:p14="http://schemas.microsoft.com/office/powerpoint/2010/main" val="81442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8" descr="BenedictsRx for diabe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43" y="594753"/>
            <a:ext cx="4482754" cy="194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testing urin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6" r="-10776"/>
          <a:stretch>
            <a:fillRect/>
          </a:stretch>
        </p:blipFill>
        <p:spPr bwMode="auto">
          <a:xfrm>
            <a:off x="2032478" y="1775012"/>
            <a:ext cx="4936027" cy="27143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eking bloo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2732484"/>
            <a:ext cx="4196953" cy="25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nger prick blood tes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24" y="4019430"/>
            <a:ext cx="4213224" cy="236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446872"/>
            <a:ext cx="391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Diabetes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618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lucose measuring smart watc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63" b="-5263"/>
          <a:stretch>
            <a:fillRect/>
          </a:stretch>
        </p:blipFill>
        <p:spPr bwMode="auto">
          <a:xfrm>
            <a:off x="607219" y="915292"/>
            <a:ext cx="4493865" cy="24712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watch-d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8" y="589360"/>
            <a:ext cx="3287242" cy="389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nsulin pum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60" y="3964781"/>
            <a:ext cx="3962549" cy="242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iabetes control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" y="2571750"/>
            <a:ext cx="2991445" cy="340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oc with patient and ip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821656"/>
            <a:ext cx="62340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3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ctor-and-Pati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53" y="1797442"/>
            <a:ext cx="3768328" cy="250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PAD- and pati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69" y="3319848"/>
            <a:ext cx="4018359" cy="301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49" y="2614402"/>
            <a:ext cx="633114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322137"/>
            <a:ext cx="8778240" cy="1293028"/>
          </a:xfrm>
        </p:spPr>
        <p:txBody>
          <a:bodyPr/>
          <a:lstStyle/>
          <a:p>
            <a:pPr algn="ctr"/>
            <a:r>
              <a:rPr lang="en-US" sz="3600" b="1" dirty="0" smtClean="0"/>
              <a:t>Is this the death of communication skills?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350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28" y="629903"/>
            <a:ext cx="7756177" cy="1293028"/>
          </a:xfrm>
        </p:spPr>
        <p:txBody>
          <a:bodyPr/>
          <a:lstStyle/>
          <a:p>
            <a:pPr algn="l"/>
            <a:r>
              <a:rPr lang="en-US" dirty="0" smtClean="0"/>
              <a:t>Skills of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Motivation</a:t>
            </a:r>
          </a:p>
          <a:p>
            <a:r>
              <a:rPr lang="en-US" dirty="0" smtClean="0"/>
              <a:t>Negotiation</a:t>
            </a:r>
          </a:p>
          <a:p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45" y="1922931"/>
            <a:ext cx="2465129" cy="184910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44" y="3606053"/>
            <a:ext cx="3657600" cy="2133600"/>
          </a:xfrm>
        </p:spPr>
      </p:pic>
    </p:spTree>
    <p:extLst>
      <p:ext uri="{BB962C8B-B14F-4D97-AF65-F5344CB8AC3E}">
        <p14:creationId xmlns:p14="http://schemas.microsoft.com/office/powerpoint/2010/main" val="5887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34534" y="4595440"/>
            <a:ext cx="8228707" cy="45251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altLang="en-US" dirty="0"/>
              <a:t>I'm an e-patient: equipped, enabled, empowered, engaged. I'm no clinician, but I do everything in my power to help them, to play an active role in my own care, and even in the design of care.</a:t>
            </a:r>
            <a:endParaRPr lang="en-GB" altLang="en-US" dirty="0"/>
          </a:p>
          <a:p>
            <a:pPr marL="0" indent="0">
              <a:buNone/>
            </a:pPr>
            <a:r>
              <a:rPr lang="en-US" altLang="en-US" dirty="0" smtClean="0"/>
              <a:t>												Dave </a:t>
            </a:r>
            <a:r>
              <a:rPr lang="en-US" altLang="en-US" dirty="0" err="1"/>
              <a:t>deBronkart</a:t>
            </a:r>
            <a:endParaRPr lang="en-GB" altLang="en-US" dirty="0"/>
          </a:p>
          <a:p>
            <a:endParaRPr lang="en-US" altLang="en-US" dirty="0"/>
          </a:p>
        </p:txBody>
      </p:sp>
      <p:pic>
        <p:nvPicPr>
          <p:cNvPr id="201731" name="Picture 3" descr="person with technolog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45" y="1087744"/>
            <a:ext cx="4213972" cy="316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534" y="1210235"/>
            <a:ext cx="2283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E-patients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335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035" y="265911"/>
            <a:ext cx="7796605" cy="1293028"/>
          </a:xfrm>
        </p:spPr>
        <p:txBody>
          <a:bodyPr/>
          <a:lstStyle/>
          <a:p>
            <a:pPr algn="ctr"/>
            <a:r>
              <a:rPr lang="en-US" b="1" dirty="0" smtClean="0"/>
              <a:t>The future doctor?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10" y="1643138"/>
            <a:ext cx="2938184" cy="4328925"/>
          </a:xfrm>
        </p:spPr>
      </p:pic>
    </p:spTree>
    <p:extLst>
      <p:ext uri="{BB962C8B-B14F-4D97-AF65-F5344CB8AC3E}">
        <p14:creationId xmlns:p14="http://schemas.microsoft.com/office/powerpoint/2010/main" val="17059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1875" y="481985"/>
            <a:ext cx="8733865" cy="1293028"/>
          </a:xfrm>
        </p:spPr>
        <p:txBody>
          <a:bodyPr/>
          <a:lstStyle/>
          <a:p>
            <a:pPr algn="l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72181" y="1946672"/>
            <a:ext cx="3625453" cy="4018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31" dirty="0"/>
              <a:t>Medical education needs to </a:t>
            </a:r>
            <a:r>
              <a:rPr lang="en-US" sz="2531" dirty="0" err="1" smtClean="0"/>
              <a:t>recognise</a:t>
            </a:r>
            <a:r>
              <a:rPr lang="en-US" sz="2531" dirty="0" smtClean="0"/>
              <a:t> </a:t>
            </a:r>
            <a:r>
              <a:rPr lang="en-US" sz="2531" dirty="0"/>
              <a:t>how future health care will be </a:t>
            </a:r>
            <a:r>
              <a:rPr lang="en-US" sz="2531" dirty="0" smtClean="0"/>
              <a:t>delivered </a:t>
            </a:r>
          </a:p>
          <a:p>
            <a:pPr marL="0" indent="0" algn="ctr">
              <a:buNone/>
            </a:pPr>
            <a:r>
              <a:rPr lang="en-US" sz="2531" dirty="0" smtClean="0"/>
              <a:t>and </a:t>
            </a:r>
          </a:p>
          <a:p>
            <a:pPr marL="0" indent="0">
              <a:buNone/>
            </a:pPr>
            <a:r>
              <a:rPr lang="en-US" sz="2531" dirty="0" smtClean="0"/>
              <a:t>ensure </a:t>
            </a:r>
            <a:r>
              <a:rPr lang="en-US" sz="2531" dirty="0"/>
              <a:t>our graduates are equipped to work in and lead such a system</a:t>
            </a:r>
          </a:p>
        </p:txBody>
      </p:sp>
      <p:pic>
        <p:nvPicPr>
          <p:cNvPr id="10" name="Content Placeholder 9" descr="people and technology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8" y="3008702"/>
            <a:ext cx="3625453" cy="18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76" y="251012"/>
            <a:ext cx="1658740" cy="198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26" y="3537516"/>
            <a:ext cx="2558558" cy="2676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8" y="3552058"/>
            <a:ext cx="2585958" cy="2661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24" y="325799"/>
            <a:ext cx="2751724" cy="2880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5" y="437878"/>
            <a:ext cx="2202031" cy="26436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2360" y="1979645"/>
            <a:ext cx="5432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What are the implications for medical educationalists?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37" y="320241"/>
            <a:ext cx="2405778" cy="3128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85" y="60986"/>
            <a:ext cx="2559310" cy="3410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6" y="3309920"/>
            <a:ext cx="2587630" cy="34501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49" y="3509707"/>
            <a:ext cx="2520635" cy="325944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79" y="1375590"/>
            <a:ext cx="3328987" cy="4098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90" y="591171"/>
            <a:ext cx="5882673" cy="54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55757"/>
            <a:ext cx="9158281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Leeds Medical school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92969" y="1946673"/>
            <a:ext cx="3625453" cy="1988634"/>
          </a:xfrm>
        </p:spPr>
        <p:txBody>
          <a:bodyPr>
            <a:noAutofit/>
          </a:bodyPr>
          <a:lstStyle/>
          <a:p>
            <a:pPr marL="187517" indent="0" algn="ctr">
              <a:buNone/>
            </a:pPr>
            <a:r>
              <a:rPr lang="en-US" sz="2800" dirty="0"/>
              <a:t>Leeds </a:t>
            </a:r>
            <a:r>
              <a:rPr lang="en-US" sz="2800"/>
              <a:t>- </a:t>
            </a:r>
            <a:r>
              <a:rPr lang="en-US" sz="2800" smtClean="0"/>
              <a:t>Training </a:t>
            </a:r>
            <a:r>
              <a:rPr lang="en-US" sz="2800"/>
              <a:t>Students </a:t>
            </a:r>
            <a:r>
              <a:rPr lang="en-US" sz="2800" smtClean="0"/>
              <a:t>Today </a:t>
            </a:r>
            <a:r>
              <a:rPr lang="en-US" sz="2800"/>
              <a:t>to </a:t>
            </a:r>
            <a:r>
              <a:rPr lang="en-US" sz="2800" smtClean="0"/>
              <a:t>Lead </a:t>
            </a:r>
            <a:r>
              <a:rPr lang="en-US" sz="2800"/>
              <a:t>Healthcare </a:t>
            </a:r>
            <a:r>
              <a:rPr lang="en-US" sz="2800" smtClean="0"/>
              <a:t>Tomorrow</a:t>
            </a:r>
            <a:endParaRPr lang="en-US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777" y="4281637"/>
            <a:ext cx="2841870" cy="1895527"/>
          </a:xfrm>
        </p:spPr>
      </p:pic>
      <p:grpSp>
        <p:nvGrpSpPr>
          <p:cNvPr id="12" name="Group 11"/>
          <p:cNvGrpSpPr/>
          <p:nvPr/>
        </p:nvGrpSpPr>
        <p:grpSpPr>
          <a:xfrm>
            <a:off x="5593976" y="1517912"/>
            <a:ext cx="2877671" cy="2314500"/>
            <a:chOff x="8572421" y="2194039"/>
            <a:chExt cx="3502054" cy="30623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421" y="2194039"/>
              <a:ext cx="3502054" cy="30623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4221" y="4220331"/>
              <a:ext cx="729734" cy="103604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28" y="4240595"/>
            <a:ext cx="2968812" cy="197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6" y="506403"/>
            <a:ext cx="8368664" cy="129302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200" b="1" dirty="0" smtClean="0">
                <a:solidFill>
                  <a:schemeClr val="tx1"/>
                </a:solidFill>
                <a:latin typeface="Arial" charset="0"/>
              </a:rPr>
              <a:t>Technology supported ‘near </a:t>
            </a:r>
            <a:r>
              <a:rPr lang="en-GB" sz="3200" b="1" dirty="0">
                <a:solidFill>
                  <a:schemeClr val="tx1"/>
                </a:solidFill>
                <a:latin typeface="Arial" charset="0"/>
              </a:rPr>
              <a:t>patient’ learning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557338"/>
            <a:ext cx="8229600" cy="4530725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GB" alt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sp>
        <p:nvSpPr>
          <p:cNvPr id="120837" name="AutoShape 5"/>
          <p:cNvSpPr>
            <a:spLocks noChangeArrowheads="1"/>
          </p:cNvSpPr>
          <p:nvPr/>
        </p:nvSpPr>
        <p:spPr bwMode="auto">
          <a:xfrm>
            <a:off x="1979613" y="2276475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0840" name="AutoShape 8"/>
          <p:cNvSpPr>
            <a:spLocks noChangeArrowheads="1"/>
          </p:cNvSpPr>
          <p:nvPr/>
        </p:nvSpPr>
        <p:spPr bwMode="auto">
          <a:xfrm rot="16200000">
            <a:off x="1789907" y="4987131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0841" name="AutoShape 9"/>
          <p:cNvSpPr>
            <a:spLocks noChangeArrowheads="1"/>
          </p:cNvSpPr>
          <p:nvPr/>
        </p:nvSpPr>
        <p:spPr bwMode="auto">
          <a:xfrm rot="10800000">
            <a:off x="6659563" y="5157788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0843" name="AutoShape 11"/>
          <p:cNvSpPr>
            <a:spLocks noChangeArrowheads="1"/>
          </p:cNvSpPr>
          <p:nvPr/>
        </p:nvSpPr>
        <p:spPr bwMode="auto">
          <a:xfrm rot="5400000">
            <a:off x="6685757" y="2323306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3995738" y="2133600"/>
            <a:ext cx="1655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Student sees patient</a:t>
            </a:r>
          </a:p>
        </p:txBody>
      </p:sp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6659563" y="3573463"/>
            <a:ext cx="13684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Student </a:t>
            </a:r>
            <a:r>
              <a:rPr lang="en-GB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formulates diagnosis</a:t>
            </a: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4140200" y="5445125"/>
            <a:ext cx="2374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Student consults literature/guidelines</a:t>
            </a:r>
          </a:p>
        </p:txBody>
      </p:sp>
      <p:sp>
        <p:nvSpPr>
          <p:cNvPr id="120847" name="Text Box 15"/>
          <p:cNvSpPr txBox="1">
            <a:spLocks noChangeArrowheads="1"/>
          </p:cNvSpPr>
          <p:nvPr/>
        </p:nvSpPr>
        <p:spPr bwMode="auto">
          <a:xfrm>
            <a:off x="395288" y="4149725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>
              <a:effectLst>
                <a:outerShdw blurRad="38100" dist="38100" dir="2700000" algn="tl">
                  <a:srgbClr val="010199"/>
                </a:outerShdw>
              </a:effectLst>
              <a:ea typeface="+mn-ea"/>
            </a:endParaRP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1403350" y="3644900"/>
            <a:ext cx="2519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Student designs a treatment plan</a:t>
            </a:r>
          </a:p>
        </p:txBody>
      </p:sp>
      <p:pic>
        <p:nvPicPr>
          <p:cNvPr id="120851" name="Picture 19" descr="doc and pat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213100"/>
            <a:ext cx="230505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3" name="Picture 21" descr="doctor thin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284538"/>
            <a:ext cx="10271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5" name="Picture 23" descr="Prescrip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9000"/>
            <a:ext cx="89376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21" descr="iphone-screen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334000"/>
            <a:ext cx="10985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Picture 22" descr="iphone-parallel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1360488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he-new-iphone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878388"/>
            <a:ext cx="114300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4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0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0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4" grpId="0"/>
      <p:bldP spid="120845" grpId="0"/>
      <p:bldP spid="120846" grpId="0"/>
      <p:bldP spid="1208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27211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The past ……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578273"/>
            <a:ext cx="4184900" cy="46243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  <a:buFont typeface="Wingdings" charset="2"/>
              <a:buChar char="Ø"/>
            </a:pPr>
            <a:r>
              <a:rPr lang="en-GB" altLang="en-US" sz="2200" dirty="0">
                <a:ea typeface="ＭＳ Ｐゴシック" charset="-128"/>
              </a:rPr>
              <a:t>Training was long and doctors learnt </a:t>
            </a:r>
            <a:r>
              <a:rPr lang="en-GB" altLang="en-US" sz="2200" dirty="0" smtClean="0">
                <a:ea typeface="ＭＳ Ｐゴシック" charset="-128"/>
              </a:rPr>
              <a:t>from </a:t>
            </a:r>
            <a:r>
              <a:rPr lang="en-GB" altLang="en-US" sz="2200" dirty="0">
                <a:ea typeface="ＭＳ Ｐゴシック" charset="-128"/>
              </a:rPr>
              <a:t>seeing many patients</a:t>
            </a:r>
          </a:p>
          <a:p>
            <a:pPr eaLnBrk="1" hangingPunct="1">
              <a:lnSpc>
                <a:spcPct val="70000"/>
              </a:lnSpc>
              <a:buFont typeface="Wingdings" charset="2"/>
              <a:buChar char="Ø"/>
            </a:pPr>
            <a:r>
              <a:rPr lang="en-GB" altLang="en-US" sz="2200" dirty="0">
                <a:ea typeface="ＭＳ Ｐゴシック" charset="-128"/>
              </a:rPr>
              <a:t>Patients stayed in one place and doctors learnt from </a:t>
            </a:r>
            <a:r>
              <a:rPr lang="en-GB" altLang="en-US" sz="2200" dirty="0" smtClean="0">
                <a:ea typeface="ＭＳ Ｐゴシック" charset="-128"/>
              </a:rPr>
              <a:t>the </a:t>
            </a:r>
            <a:r>
              <a:rPr lang="en-GB" altLang="en-US" sz="2200" dirty="0">
                <a:ea typeface="ＭＳ Ｐゴシック" charset="-128"/>
              </a:rPr>
              <a:t>evolution of a patient’s condition</a:t>
            </a:r>
          </a:p>
          <a:p>
            <a:pPr eaLnBrk="1" hangingPunct="1">
              <a:lnSpc>
                <a:spcPct val="70000"/>
              </a:lnSpc>
              <a:buFont typeface="Wingdings" charset="2"/>
              <a:buChar char="Ø"/>
            </a:pPr>
            <a:r>
              <a:rPr lang="en-US" altLang="en-US" sz="2200" dirty="0">
                <a:ea typeface="ＭＳ Ｐゴシック" charset="-128"/>
              </a:rPr>
              <a:t>Patients had limited understanding and were compliant</a:t>
            </a:r>
          </a:p>
          <a:p>
            <a:pPr eaLnBrk="1" hangingPunct="1">
              <a:lnSpc>
                <a:spcPct val="70000"/>
              </a:lnSpc>
              <a:buFont typeface="Wingdings" charset="2"/>
              <a:buChar char="Ø"/>
            </a:pPr>
            <a:r>
              <a:rPr lang="en-GB" altLang="en-US" sz="2200" dirty="0">
                <a:ea typeface="ＭＳ Ｐゴシック" charset="-128"/>
              </a:rPr>
              <a:t>Most learning was in formal face to face teaching</a:t>
            </a:r>
          </a:p>
          <a:p>
            <a:pPr eaLnBrk="1" hangingPunct="1">
              <a:lnSpc>
                <a:spcPct val="70000"/>
              </a:lnSpc>
              <a:buFont typeface="Wingdings" charset="2"/>
              <a:buChar char="Ø"/>
            </a:pPr>
            <a:r>
              <a:rPr lang="en-GB" altLang="en-US" sz="2200" dirty="0">
                <a:ea typeface="ＭＳ Ｐゴシック" charset="-128"/>
              </a:rPr>
              <a:t>Changes in medical knowledge </a:t>
            </a:r>
            <a:r>
              <a:rPr lang="en-GB" altLang="en-US" sz="2200" dirty="0" smtClean="0">
                <a:ea typeface="ＭＳ Ｐゴシック" charset="-128"/>
              </a:rPr>
              <a:t>took </a:t>
            </a:r>
            <a:r>
              <a:rPr lang="en-GB" altLang="en-US" sz="2200" dirty="0">
                <a:ea typeface="ＭＳ Ｐゴシック" charset="-128"/>
              </a:rPr>
              <a:t>time to be </a:t>
            </a:r>
            <a:r>
              <a:rPr lang="en-GB" altLang="en-US" sz="2200" dirty="0" smtClean="0">
                <a:ea typeface="ＭＳ Ｐゴシック" charset="-128"/>
              </a:rPr>
              <a:t>adopted</a:t>
            </a:r>
            <a:endParaRPr lang="en-GB" altLang="en-US" sz="2200" dirty="0">
              <a:ea typeface="ＭＳ Ｐゴシック" charset="-128"/>
            </a:endParaRPr>
          </a:p>
          <a:p>
            <a:pPr eaLnBrk="1" hangingPunct="1">
              <a:lnSpc>
                <a:spcPct val="70000"/>
              </a:lnSpc>
              <a:buFont typeface="Wingdings" charset="2"/>
              <a:buChar char="Ø"/>
            </a:pPr>
            <a:r>
              <a:rPr lang="en-US" altLang="en-US" sz="2200" dirty="0">
                <a:ea typeface="ＭＳ Ｐゴシック" charset="-128"/>
              </a:rPr>
              <a:t>Treatment was largely based on traditional practice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2760998"/>
            <a:ext cx="3908425" cy="2936204"/>
          </a:xfrm>
        </p:spPr>
      </p:pic>
    </p:spTree>
    <p:extLst>
      <p:ext uri="{BB962C8B-B14F-4D97-AF65-F5344CB8AC3E}">
        <p14:creationId xmlns:p14="http://schemas.microsoft.com/office/powerpoint/2010/main" val="21386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/>
          <p:cNvSpPr>
            <a:spLocks noGrp="1"/>
          </p:cNvSpPr>
          <p:nvPr>
            <p:ph type="title"/>
          </p:nvPr>
        </p:nvSpPr>
        <p:spPr>
          <a:xfrm>
            <a:off x="928687" y="2357438"/>
            <a:ext cx="7358063" cy="1714500"/>
          </a:xfrm>
        </p:spPr>
        <p:txBody>
          <a:bodyPr/>
          <a:lstStyle/>
          <a:p>
            <a:r>
              <a:rPr lang="en-US" altLang="en-US" dirty="0" smtClean="0"/>
              <a:t>Anatomy teaching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758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pic>
        <p:nvPicPr>
          <p:cNvPr id="180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77" y="-179711"/>
            <a:ext cx="9285759" cy="711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23837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901532"/>
            <a:ext cx="7955280" cy="1293028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‘Wearables</a:t>
            </a:r>
            <a:r>
              <a:rPr lang="en-US" sz="2800" dirty="0" smtClean="0"/>
              <a:t>’</a:t>
            </a:r>
            <a:endParaRPr lang="en-US" sz="2800" dirty="0"/>
          </a:p>
        </p:txBody>
      </p:sp>
      <p:pic>
        <p:nvPicPr>
          <p:cNvPr id="4" name="Content Placeholder 3" descr="Wearable Tech - Labeled for Reus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1" b="11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32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3" y="1288678"/>
            <a:ext cx="7395882" cy="4749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9388" y="6270985"/>
            <a:ext cx="698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http://www.personal.leeds.ac.uk/~minsh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712694" y="470647"/>
            <a:ext cx="793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Personal Adaptive Learning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189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Final conclusion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algn="ctr">
              <a:buFont typeface="Wingdings" charset="2"/>
              <a:buChar char="Ø"/>
            </a:pPr>
            <a:r>
              <a:rPr lang="en-US" sz="2800" dirty="0" smtClean="0"/>
              <a:t>The </a:t>
            </a:r>
            <a:r>
              <a:rPr lang="en-US" sz="2800" dirty="0"/>
              <a:t>future has already </a:t>
            </a:r>
            <a:r>
              <a:rPr lang="en-US" sz="2800" dirty="0" smtClean="0"/>
              <a:t>started and we need to embrace it </a:t>
            </a:r>
            <a:endParaRPr lang="en-US" sz="2800" dirty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45" y="2293966"/>
            <a:ext cx="3184338" cy="3175161"/>
          </a:xfrm>
        </p:spPr>
      </p:pic>
    </p:spTree>
    <p:extLst>
      <p:ext uri="{BB962C8B-B14F-4D97-AF65-F5344CB8AC3E}">
        <p14:creationId xmlns:p14="http://schemas.microsoft.com/office/powerpoint/2010/main" val="93264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398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satMod val="150000"/>
                  </a:schemeClr>
                </a:solidFill>
                <a:latin typeface="Arial" charset="0"/>
              </a:rPr>
              <a:t> </a:t>
            </a:r>
          </a:p>
        </p:txBody>
      </p:sp>
      <p:sp>
        <p:nvSpPr>
          <p:cNvPr id="70658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038600" cy="4530725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GB" altLang="en-US" sz="280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48136" name="Picture 8" descr="star_trek_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8138" name="WordArt 10"/>
          <p:cNvSpPr>
            <a:spLocks noChangeArrowheads="1" noChangeShapeType="1" noTextEdit="1"/>
          </p:cNvSpPr>
          <p:nvPr/>
        </p:nvSpPr>
        <p:spPr bwMode="auto">
          <a:xfrm>
            <a:off x="1258888" y="2781300"/>
            <a:ext cx="2438400" cy="801688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86" lon="19439992" rev="0"/>
              </a:camera>
              <a:lightRig rig="legacyNormal2" dir="t"/>
            </a:scene3d>
            <a:sp3d extrusionH="354000" contourW="12700" prstMaterial="legacyMatte">
              <a:extrusionClr>
                <a:srgbClr val="939676"/>
              </a:extrusionClr>
              <a:contourClr>
                <a:srgbClr val="707070"/>
              </a:contourClr>
            </a:sp3d>
          </a:bodyPr>
          <a:lstStyle/>
          <a:p>
            <a:pPr algn="ctr"/>
            <a:endParaRPr lang="en-US" sz="44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671" y="672353"/>
            <a:ext cx="3105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Go boldly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103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5117" y="522176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200" b="1" dirty="0" smtClean="0">
                <a:solidFill>
                  <a:schemeClr val="tx1"/>
                </a:solidFill>
                <a:ea typeface="+mj-ea"/>
                <a:cs typeface="+mj-cs"/>
              </a:rPr>
              <a:t/>
            </a:r>
            <a:br>
              <a:rPr lang="en-GB" sz="3200" b="1" dirty="0" smtClean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en-GB" sz="3200" b="1" dirty="0" smtClean="0">
                <a:solidFill>
                  <a:schemeClr val="tx1"/>
                </a:solidFill>
                <a:ea typeface="+mj-ea"/>
                <a:cs typeface="+mj-cs"/>
              </a:rPr>
              <a:t>The </a:t>
            </a:r>
            <a:r>
              <a:rPr lang="en-GB" sz="3200" b="1" dirty="0">
                <a:solidFill>
                  <a:schemeClr val="tx1"/>
                </a:solidFill>
                <a:ea typeface="+mj-ea"/>
                <a:cs typeface="+mj-cs"/>
              </a:rPr>
              <a:t>PHOG approach to teaching</a:t>
            </a:r>
          </a:p>
        </p:txBody>
      </p:sp>
      <p:sp>
        <p:nvSpPr>
          <p:cNvPr id="62467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1048871" y="1773238"/>
            <a:ext cx="3859305" cy="4624387"/>
          </a:xfrm>
        </p:spPr>
        <p:txBody>
          <a:bodyPr/>
          <a:lstStyle/>
          <a:p>
            <a:pPr eaLnBrk="1" hangingPunct="1"/>
            <a:endParaRPr lang="en-GB" altLang="en-US" sz="4000" b="1" i="1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GB" altLang="en-US" sz="4000" b="1" i="1" dirty="0">
                <a:ea typeface="ＭＳ Ｐゴシック" charset="-128"/>
              </a:rPr>
              <a:t>P</a:t>
            </a:r>
            <a:r>
              <a:rPr lang="en-GB" altLang="en-US" dirty="0">
                <a:ea typeface="ＭＳ Ｐゴシック" charset="-128"/>
              </a:rPr>
              <a:t>rejudice</a:t>
            </a:r>
            <a:endParaRPr lang="en-GB" altLang="en-US" sz="4000" b="1" i="1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GB" altLang="en-US" sz="4000" b="1" i="1" dirty="0">
                <a:ea typeface="ＭＳ Ｐゴシック" charset="-128"/>
              </a:rPr>
              <a:t>H</a:t>
            </a:r>
            <a:r>
              <a:rPr lang="en-GB" altLang="en-US" dirty="0">
                <a:ea typeface="ＭＳ Ｐゴシック" charset="-128"/>
              </a:rPr>
              <a:t>unches</a:t>
            </a:r>
            <a:endParaRPr lang="en-GB" altLang="en-US" sz="4000" b="1" i="1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GB" altLang="en-US" sz="4000" b="1" i="1" dirty="0">
                <a:ea typeface="ＭＳ Ｐゴシック" charset="-128"/>
              </a:rPr>
              <a:t>O</a:t>
            </a:r>
            <a:r>
              <a:rPr lang="en-GB" altLang="en-US" dirty="0">
                <a:ea typeface="ＭＳ Ｐゴシック" charset="-128"/>
              </a:rPr>
              <a:t>pinion</a:t>
            </a:r>
            <a:endParaRPr lang="en-GB" altLang="en-US" sz="4000" b="1" i="1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GB" altLang="en-US" sz="4000" b="1" i="1" dirty="0">
                <a:ea typeface="ＭＳ Ｐゴシック" charset="-128"/>
              </a:rPr>
              <a:t>G</a:t>
            </a:r>
            <a:r>
              <a:rPr lang="en-GB" altLang="en-US" i="1" dirty="0">
                <a:ea typeface="ＭＳ Ｐゴシック" charset="-128"/>
              </a:rPr>
              <a:t>uesses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62" y="2389547"/>
            <a:ext cx="3894691" cy="2918276"/>
          </a:xfrm>
        </p:spPr>
      </p:pic>
    </p:spTree>
    <p:extLst>
      <p:ext uri="{BB962C8B-B14F-4D97-AF65-F5344CB8AC3E}">
        <p14:creationId xmlns:p14="http://schemas.microsoft.com/office/powerpoint/2010/main" val="19682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717177"/>
            <a:ext cx="8229600" cy="12510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GB" b="1" dirty="0" smtClean="0"/>
              <a:t>Moving to the </a:t>
            </a:r>
            <a:r>
              <a:rPr lang="en-GB" b="1" dirty="0" smtClean="0">
                <a:solidFill>
                  <a:schemeClr val="tx1"/>
                </a:solidFill>
                <a:ea typeface="+mj-ea"/>
              </a:rPr>
              <a:t>Present </a:t>
            </a:r>
            <a:endParaRPr lang="en-GB" b="1" dirty="0">
              <a:solidFill>
                <a:schemeClr val="tx1"/>
              </a:solidFill>
              <a:ea typeface="+mj-ea"/>
            </a:endParaRPr>
          </a:p>
        </p:txBody>
      </p:sp>
      <p:sp>
        <p:nvSpPr>
          <p:cNvPr id="7170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250825" y="1773238"/>
            <a:ext cx="4038600" cy="4622800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en-GB" altLang="en-US" dirty="0"/>
          </a:p>
          <a:p>
            <a:pPr algn="ctr">
              <a:buFont typeface="Arial" charset="0"/>
              <a:buNone/>
            </a:pPr>
            <a:endParaRPr lang="en-GB" altLang="en-US" sz="2400" dirty="0" smtClean="0"/>
          </a:p>
          <a:p>
            <a:pPr algn="ctr">
              <a:buFont typeface="Arial" charset="0"/>
              <a:buNone/>
            </a:pPr>
            <a:r>
              <a:rPr lang="en-GB" altLang="en-US" sz="2400" dirty="0" smtClean="0"/>
              <a:t>In </a:t>
            </a:r>
            <a:r>
              <a:rPr lang="en-GB" altLang="en-US" sz="2400" dirty="0"/>
              <a:t>the past medicine was simple, safe and largely ineffective. </a:t>
            </a:r>
            <a:endParaRPr lang="en-GB" altLang="en-US" sz="2400" dirty="0" smtClean="0"/>
          </a:p>
          <a:p>
            <a:pPr algn="ctr">
              <a:buFont typeface="Arial" charset="0"/>
              <a:buNone/>
            </a:pPr>
            <a:r>
              <a:rPr lang="en-GB" altLang="en-US" sz="2400" dirty="0" smtClean="0"/>
              <a:t>Now </a:t>
            </a:r>
            <a:r>
              <a:rPr lang="en-GB" altLang="en-US" sz="2400" dirty="0"/>
              <a:t>it is complex, effective and highly dangerous</a:t>
            </a:r>
          </a:p>
          <a:p>
            <a:pPr algn="ctr">
              <a:buFont typeface="Arial" charset="0"/>
              <a:buNone/>
            </a:pPr>
            <a:endParaRPr lang="en-GB" altLang="en-US" dirty="0"/>
          </a:p>
          <a:p>
            <a:pPr algn="ctr">
              <a:buFont typeface="Arial" charset="0"/>
              <a:buNone/>
            </a:pPr>
            <a:r>
              <a:rPr lang="en-GB" altLang="en-US" sz="1800" dirty="0"/>
              <a:t>Cyril </a:t>
            </a:r>
            <a:r>
              <a:rPr lang="en-GB" altLang="en-US" sz="1800" dirty="0" err="1"/>
              <a:t>Chantler</a:t>
            </a:r>
            <a:r>
              <a:rPr lang="en-GB" altLang="en-US" sz="1800" dirty="0"/>
              <a:t> 2003</a:t>
            </a:r>
          </a:p>
        </p:txBody>
      </p:sp>
      <p:pic>
        <p:nvPicPr>
          <p:cNvPr id="7171" name="Content Placeholder 6" descr="DoctorsPrep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79" b="-31779"/>
          <a:stretch>
            <a:fillRect/>
          </a:stretch>
        </p:blipFill>
        <p:spPr>
          <a:xfrm>
            <a:off x="4648200" y="1773238"/>
            <a:ext cx="4038600" cy="4624387"/>
          </a:xfrm>
        </p:spPr>
      </p:pic>
    </p:spTree>
    <p:extLst>
      <p:ext uri="{BB962C8B-B14F-4D97-AF65-F5344CB8AC3E}">
        <p14:creationId xmlns:p14="http://schemas.microsoft.com/office/powerpoint/2010/main" val="21066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4129" y="522176"/>
            <a:ext cx="8592671" cy="12510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/>
            </a:r>
            <a:br>
              <a:rPr lang="en-GB" sz="3600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</a:br>
            <a:r>
              <a:rPr lang="en-GB" sz="3600" b="1" dirty="0" smtClean="0">
                <a:solidFill>
                  <a:schemeClr val="tx1"/>
                </a:solidFill>
                <a:ea typeface="+mj-ea"/>
                <a:cs typeface="+mj-cs"/>
              </a:rPr>
              <a:t>The </a:t>
            </a:r>
            <a:r>
              <a:rPr lang="en-GB" sz="3600" b="1" dirty="0">
                <a:solidFill>
                  <a:schemeClr val="tx1"/>
                </a:solidFill>
                <a:ea typeface="+mj-ea"/>
                <a:cs typeface="+mj-cs"/>
              </a:rPr>
              <a:t>Changing Healthcare System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94129" y="2233613"/>
            <a:ext cx="4764742" cy="4624387"/>
          </a:xfrm>
        </p:spPr>
        <p:txBody>
          <a:bodyPr rtlCol="0">
            <a:normAutofit/>
          </a:bodyPr>
          <a:lstStyle/>
          <a:p>
            <a:pPr marL="461772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sz="2000" dirty="0" smtClean="0">
                <a:ea typeface="+mn-ea"/>
                <a:cs typeface="+mn-cs"/>
              </a:rPr>
              <a:t>Population changes</a:t>
            </a:r>
            <a:endParaRPr lang="en-GB" sz="2000" dirty="0">
              <a:ea typeface="+mn-ea"/>
              <a:cs typeface="+mn-cs"/>
            </a:endParaRPr>
          </a:p>
          <a:p>
            <a:pPr marL="753872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sz="2000" dirty="0" smtClean="0">
                <a:ea typeface="+mn-ea"/>
              </a:rPr>
              <a:t>Changing </a:t>
            </a:r>
            <a:r>
              <a:rPr lang="en-GB" sz="2000" dirty="0">
                <a:ea typeface="+mn-ea"/>
              </a:rPr>
              <a:t>focus of </a:t>
            </a:r>
            <a:r>
              <a:rPr lang="en-GB" sz="2000" dirty="0" smtClean="0">
                <a:ea typeface="+mn-ea"/>
              </a:rPr>
              <a:t>illness</a:t>
            </a:r>
          </a:p>
          <a:p>
            <a:pPr marL="461772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sz="2000" dirty="0" smtClean="0">
                <a:ea typeface="+mn-ea"/>
                <a:cs typeface="+mn-cs"/>
              </a:rPr>
              <a:t>Increase in medical knowledge</a:t>
            </a:r>
          </a:p>
          <a:p>
            <a:pPr marL="753872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sz="2000" dirty="0" smtClean="0">
                <a:ea typeface="+mn-ea"/>
              </a:rPr>
              <a:t>New diseases </a:t>
            </a:r>
          </a:p>
          <a:p>
            <a:pPr marL="461772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sz="2000" dirty="0" smtClean="0">
                <a:ea typeface="+mn-ea"/>
                <a:cs typeface="+mn-cs"/>
              </a:rPr>
              <a:t>The changing learning environment</a:t>
            </a:r>
          </a:p>
          <a:p>
            <a:pPr marL="753872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sz="2000" dirty="0" smtClean="0">
                <a:ea typeface="+mn-ea"/>
              </a:rPr>
              <a:t>Changing </a:t>
            </a:r>
            <a:r>
              <a:rPr lang="en-GB" sz="2000" dirty="0">
                <a:ea typeface="+mn-ea"/>
              </a:rPr>
              <a:t>focus of patient </a:t>
            </a:r>
            <a:r>
              <a:rPr lang="en-GB" sz="2000" dirty="0" smtClean="0">
                <a:ea typeface="+mn-ea"/>
              </a:rPr>
              <a:t>treatment</a:t>
            </a:r>
          </a:p>
          <a:p>
            <a:pPr marL="753872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sz="2000" dirty="0" smtClean="0">
                <a:ea typeface="+mn-ea"/>
              </a:rPr>
              <a:t>Change in doctors working hours</a:t>
            </a:r>
            <a:endParaRPr lang="en-GB" sz="2000" dirty="0">
              <a:ea typeface="+mn-ea"/>
            </a:endParaRPr>
          </a:p>
          <a:p>
            <a:pPr marL="461772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sz="2000" dirty="0" smtClean="0">
                <a:ea typeface="+mn-ea"/>
                <a:cs typeface="+mn-cs"/>
              </a:rPr>
              <a:t>The </a:t>
            </a:r>
            <a:r>
              <a:rPr lang="en-GB" sz="2000" dirty="0">
                <a:ea typeface="+mn-ea"/>
                <a:cs typeface="+mn-cs"/>
              </a:rPr>
              <a:t>change in public </a:t>
            </a:r>
            <a:r>
              <a:rPr lang="en-GB" sz="2000" dirty="0" smtClean="0">
                <a:ea typeface="+mn-ea"/>
                <a:cs typeface="+mn-cs"/>
              </a:rPr>
              <a:t>expectations</a:t>
            </a:r>
          </a:p>
        </p:txBody>
      </p:sp>
      <p:pic>
        <p:nvPicPr>
          <p:cNvPr id="23555" name="Content Placeholder 2" descr="change word cloud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462" b="-43462"/>
          <a:stretch>
            <a:fillRect/>
          </a:stretch>
        </p:blipFill>
        <p:spPr>
          <a:xfrm>
            <a:off x="4858871" y="1147707"/>
            <a:ext cx="4038600" cy="4624387"/>
          </a:xfrm>
        </p:spPr>
      </p:pic>
    </p:spTree>
    <p:extLst>
      <p:ext uri="{BB962C8B-B14F-4D97-AF65-F5344CB8AC3E}">
        <p14:creationId xmlns:p14="http://schemas.microsoft.com/office/powerpoint/2010/main" val="16999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76" y="593613"/>
            <a:ext cx="8579224" cy="12510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  <a:ea typeface="+mj-ea"/>
                <a:cs typeface="+mj-cs"/>
              </a:rPr>
              <a:t>The Changing Composition of Societies</a:t>
            </a:r>
          </a:p>
        </p:txBody>
      </p:sp>
      <p:sp>
        <p:nvSpPr>
          <p:cNvPr id="84995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250825" y="1844675"/>
            <a:ext cx="4038600" cy="4624388"/>
          </a:xfrm>
        </p:spPr>
        <p:txBody>
          <a:bodyPr>
            <a:normAutofit/>
          </a:bodyPr>
          <a:lstStyle/>
          <a:p>
            <a:pPr eaLnBrk="1" hangingPunct="1">
              <a:buFont typeface="Wingdings" charset="2"/>
              <a:buChar char="Ø"/>
              <a:defRPr/>
            </a:pPr>
            <a:endParaRPr lang="en-GB" sz="2000" dirty="0" smtClean="0"/>
          </a:p>
          <a:p>
            <a:pPr eaLnBrk="1" hangingPunct="1">
              <a:buFont typeface="Wingdings" charset="2"/>
              <a:buChar char="Ø"/>
              <a:defRPr/>
            </a:pPr>
            <a:endParaRPr lang="en-GB" sz="2000" dirty="0"/>
          </a:p>
          <a:p>
            <a:pPr eaLnBrk="1" hangingPunct="1">
              <a:buFont typeface="Wingdings" charset="2"/>
              <a:buChar char="Ø"/>
              <a:defRPr/>
            </a:pPr>
            <a:endParaRPr lang="en-GB" sz="2000" dirty="0" smtClean="0"/>
          </a:p>
          <a:p>
            <a:pPr eaLnBrk="1" hangingPunct="1">
              <a:buFont typeface="Wingdings" charset="2"/>
              <a:buChar char="Ø"/>
              <a:defRPr/>
            </a:pPr>
            <a:r>
              <a:rPr lang="en-GB" sz="2000" dirty="0" smtClean="0"/>
              <a:t>Population </a:t>
            </a:r>
            <a:r>
              <a:rPr lang="en-GB" sz="2000" dirty="0"/>
              <a:t>movement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GB" sz="2000" dirty="0"/>
              <a:t>Globalisation and migration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GB" sz="2000" dirty="0"/>
              <a:t>Development of cultural diversity </a:t>
            </a:r>
          </a:p>
          <a:p>
            <a:pPr lvl="1" eaLnBrk="1" hangingPunct="1">
              <a:buFont typeface="Wingdings" charset="2"/>
              <a:buChar char="Ø"/>
              <a:defRPr/>
            </a:pPr>
            <a:endParaRPr lang="en-GB" sz="2000" dirty="0" smtClean="0"/>
          </a:p>
        </p:txBody>
      </p:sp>
      <p:pic>
        <p:nvPicPr>
          <p:cNvPr id="24579" name="Content Placeholder 2" descr="globaleducation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79" b="-22679"/>
          <a:stretch>
            <a:fillRect/>
          </a:stretch>
        </p:blipFill>
        <p:spPr>
          <a:xfrm>
            <a:off x="4648200" y="1773238"/>
            <a:ext cx="4038600" cy="4624387"/>
          </a:xfrm>
        </p:spPr>
      </p:pic>
    </p:spTree>
    <p:extLst>
      <p:ext uri="{BB962C8B-B14F-4D97-AF65-F5344CB8AC3E}">
        <p14:creationId xmlns:p14="http://schemas.microsoft.com/office/powerpoint/2010/main" val="111812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1" y="571425"/>
            <a:ext cx="7017909" cy="587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3066</TotalTime>
  <Words>627</Words>
  <Application>Microsoft Macintosh PowerPoint</Application>
  <PresentationFormat>On-screen Show (4:3)</PresentationFormat>
  <Paragraphs>181</Paragraphs>
  <Slides>45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Calibri</vt:lpstr>
      <vt:lpstr>Century Gothic</vt:lpstr>
      <vt:lpstr>Gill Sans</vt:lpstr>
      <vt:lpstr>Impact</vt:lpstr>
      <vt:lpstr>ＭＳ Ｐゴシック</vt:lpstr>
      <vt:lpstr>Wingdings</vt:lpstr>
      <vt:lpstr>Arial</vt:lpstr>
      <vt:lpstr>Vapor Trail</vt:lpstr>
      <vt:lpstr>Transitions in medical education: purpose, impact and legacy</vt:lpstr>
      <vt:lpstr> Outline </vt:lpstr>
      <vt:lpstr>The past – ‘a golden age’</vt:lpstr>
      <vt:lpstr>The past ……</vt:lpstr>
      <vt:lpstr> The PHOG approach to teaching</vt:lpstr>
      <vt:lpstr>Moving to the Present </vt:lpstr>
      <vt:lpstr> The Changing Healthcare System</vt:lpstr>
      <vt:lpstr>The Changing Composition of Societies</vt:lpstr>
      <vt:lpstr>PowerPoint Presentation</vt:lpstr>
      <vt:lpstr>Changing population demographics</vt:lpstr>
      <vt:lpstr>Changing disease profile</vt:lpstr>
      <vt:lpstr>Knowledge doubling times</vt:lpstr>
      <vt:lpstr>New diseases</vt:lpstr>
      <vt:lpstr>The Change in Public Expectations</vt:lpstr>
      <vt:lpstr>The changing focus of patient treatment</vt:lpstr>
      <vt:lpstr> How doctors learn</vt:lpstr>
      <vt:lpstr>Hospital beds per 1,000 people</vt:lpstr>
      <vt:lpstr>EU Average in-patient length of stay</vt:lpstr>
      <vt:lpstr>AMI length of stay</vt:lpstr>
      <vt:lpstr>Changes in doctors working hours</vt:lpstr>
      <vt:lpstr> The challenge then is….</vt:lpstr>
      <vt:lpstr>Technology supported ‘patient Journey’ learning</vt:lpstr>
      <vt:lpstr>Conclusions</vt:lpstr>
      <vt:lpstr>PowerPoint Presentation</vt:lpstr>
      <vt:lpstr>The Doctor of the future </vt:lpstr>
      <vt:lpstr>Cardiovascular examination</vt:lpstr>
      <vt:lpstr>PowerPoint Presentation</vt:lpstr>
      <vt:lpstr>PowerPoint Presentation</vt:lpstr>
      <vt:lpstr>Abdominal examination</vt:lpstr>
      <vt:lpstr>PowerPoint Presentation</vt:lpstr>
      <vt:lpstr>PowerPoint Presentation</vt:lpstr>
      <vt:lpstr>Is this the death of communication skills?</vt:lpstr>
      <vt:lpstr>Skills of the future</vt:lpstr>
      <vt:lpstr>PowerPoint Presentation</vt:lpstr>
      <vt:lpstr>The future doctor?</vt:lpstr>
      <vt:lpstr>conclusion</vt:lpstr>
      <vt:lpstr>PowerPoint Presentation</vt:lpstr>
      <vt:lpstr>Leeds Medical school</vt:lpstr>
      <vt:lpstr>Technology supported ‘near patient’ learning</vt:lpstr>
      <vt:lpstr>Anatomy teaching</vt:lpstr>
      <vt:lpstr> </vt:lpstr>
      <vt:lpstr>‘Wearables’</vt:lpstr>
      <vt:lpstr>PowerPoint Presentation</vt:lpstr>
      <vt:lpstr>  Final conclusion</vt:lpstr>
      <vt:lpstr> 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Past, present and future trends in medical education – an international perspective </dc:title>
  <dc:creator>Trudie Roberts</dc:creator>
  <cp:lastModifiedBy>Microsoft Office User</cp:lastModifiedBy>
  <cp:revision>60</cp:revision>
  <dcterms:created xsi:type="dcterms:W3CDTF">2015-10-11T04:32:09Z</dcterms:created>
  <dcterms:modified xsi:type="dcterms:W3CDTF">2016-06-15T21:38:44Z</dcterms:modified>
</cp:coreProperties>
</file>