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_tradnl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C191D6-6A71-264F-92E9-18D2AA0B052F}" type="datetimeFigureOut">
              <a:rPr lang="en-US" smtClean="0"/>
              <a:t>16/06/16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5B4ECD-120E-1C45-9C36-597FE78BB4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18" y="821653"/>
            <a:ext cx="83944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XX CONGRESO PANAMERICANO Y IV </a:t>
            </a:r>
          </a:p>
          <a:p>
            <a:pPr algn="ctr"/>
            <a:r>
              <a:rPr lang="en-US" sz="3200" b="1" dirty="0" smtClean="0"/>
              <a:t>CONGRESO INTERNACIONAL DE EDUCACION</a:t>
            </a:r>
          </a:p>
          <a:p>
            <a:pPr algn="ctr"/>
            <a:r>
              <a:rPr lang="en-US" sz="3200" b="1" dirty="0" smtClean="0"/>
              <a:t>MEDICA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1590" y="2931807"/>
            <a:ext cx="81985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PROFESIONALES DE LA SALUD PARA EL NUEVO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SIGLO ,  VISION DEL FUTURO DE LA EDUCACION PROFESIONAL EN SALUD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4575" y="5079308"/>
            <a:ext cx="31295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DR. JOSE ANGEL CORDOVA V.</a:t>
            </a:r>
          </a:p>
          <a:p>
            <a:pPr algn="r"/>
            <a:r>
              <a:rPr lang="en-US" dirty="0" smtClean="0"/>
              <a:t>CANCUN , Q.ROO</a:t>
            </a:r>
          </a:p>
          <a:p>
            <a:pPr algn="r"/>
            <a:r>
              <a:rPr lang="en-US" dirty="0" smtClean="0"/>
              <a:t>16 JUNIO DE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3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22" y="449385"/>
            <a:ext cx="911357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PARA ENTENDER EL RENDIMIENTO DE LOS </a:t>
            </a:r>
          </a:p>
          <a:p>
            <a:pPr algn="ctr"/>
            <a:r>
              <a:rPr lang="en-US" sz="3200" b="1" dirty="0" smtClean="0"/>
              <a:t>SISTEMAS DE SALUD PODEMOS PENSAR EN </a:t>
            </a:r>
          </a:p>
          <a:p>
            <a:pPr algn="ctr"/>
            <a:r>
              <a:rPr lang="en-US" sz="3200" b="1" dirty="0" smtClean="0"/>
              <a:t>CUATRO FUNCIONES CRUCIALES</a:t>
            </a:r>
          </a:p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1.- </a:t>
            </a:r>
            <a:r>
              <a:rPr lang="en-US" sz="2800" b="1" dirty="0" smtClean="0">
                <a:solidFill>
                  <a:srgbClr val="FF0000"/>
                </a:solidFill>
              </a:rPr>
              <a:t>RESPONSABILIDAD</a:t>
            </a:r>
            <a:r>
              <a:rPr lang="en-US" sz="2800" b="1" dirty="0" smtClean="0"/>
              <a:t> ADMINISTRATIVA Y SISTE-</a:t>
            </a:r>
          </a:p>
          <a:p>
            <a:pPr algn="ctr"/>
            <a:r>
              <a:rPr lang="en-US" sz="2800" b="1" dirty="0" smtClean="0"/>
              <a:t>MA EMPRESARIAL;</a:t>
            </a:r>
          </a:p>
          <a:p>
            <a:pPr algn="ctr"/>
            <a:r>
              <a:rPr lang="en-US" sz="2800" b="1" dirty="0" smtClean="0"/>
              <a:t>2.- </a:t>
            </a:r>
            <a:r>
              <a:rPr lang="en-US" sz="2800" b="1" dirty="0" smtClean="0">
                <a:solidFill>
                  <a:srgbClr val="FF0000"/>
                </a:solidFill>
              </a:rPr>
              <a:t>FINANCIAMIENTO</a:t>
            </a:r>
            <a:r>
              <a:rPr lang="en-US" sz="2800" b="1" dirty="0" smtClean="0"/>
              <a:t>, TANTO PÚBLICO COMO</a:t>
            </a:r>
          </a:p>
          <a:p>
            <a:pPr algn="ctr"/>
            <a:r>
              <a:rPr lang="en-US" sz="2800" b="1" dirty="0" smtClean="0"/>
              <a:t>PRIVADO.</a:t>
            </a:r>
          </a:p>
          <a:p>
            <a:pPr algn="ctr"/>
            <a:r>
              <a:rPr lang="en-US" sz="2800" b="1" dirty="0" smtClean="0"/>
              <a:t>3.- </a:t>
            </a:r>
            <a:r>
              <a:rPr lang="en-US" sz="2800" b="1" dirty="0" smtClean="0">
                <a:solidFill>
                  <a:srgbClr val="FF0000"/>
                </a:solidFill>
              </a:rPr>
              <a:t>GENERACIÓN</a:t>
            </a:r>
            <a:r>
              <a:rPr lang="en-US" sz="2800" b="1" dirty="0" smtClean="0"/>
              <a:t> DE RECURSOS.</a:t>
            </a:r>
          </a:p>
          <a:p>
            <a:pPr algn="ctr"/>
            <a:r>
              <a:rPr lang="en-US" sz="2800" b="1" dirty="0" smtClean="0"/>
              <a:t>4.- </a:t>
            </a:r>
            <a:r>
              <a:rPr lang="en-US" sz="2800" b="1" dirty="0" smtClean="0">
                <a:solidFill>
                  <a:srgbClr val="FF0000"/>
                </a:solidFill>
              </a:rPr>
              <a:t>PROVISIÓN</a:t>
            </a:r>
            <a:r>
              <a:rPr lang="en-US" sz="2800" b="1" dirty="0" smtClean="0"/>
              <a:t> DE SERVICIOS.</a:t>
            </a:r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1485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462" y="762000"/>
            <a:ext cx="9267325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INSTITUCIONES EDUCATIVAS DISEÑADAS PARA</a:t>
            </a:r>
          </a:p>
          <a:p>
            <a:r>
              <a:rPr lang="en-US" sz="3200" b="1" dirty="0" smtClean="0"/>
              <a:t>GENERAR UN </a:t>
            </a:r>
            <a:r>
              <a:rPr lang="en-US" sz="3200" b="1" dirty="0" smtClean="0">
                <a:solidFill>
                  <a:srgbClr val="FF0000"/>
                </a:solidFill>
              </a:rPr>
              <a:t>ÓPTIMO PROCESO INSTRUCTIVO</a:t>
            </a:r>
          </a:p>
          <a:p>
            <a:endParaRPr lang="en-US" sz="3200" b="1" dirty="0"/>
          </a:p>
          <a:p>
            <a:pPr marL="457200" indent="-457200">
              <a:buFont typeface="Wingdings" charset="2"/>
              <a:buChar char="ü"/>
            </a:pPr>
            <a:r>
              <a:rPr lang="en-US" sz="3200" b="1" dirty="0" smtClean="0"/>
              <a:t>CRITERIOS PARA LA ADMISIÓN</a:t>
            </a:r>
          </a:p>
          <a:p>
            <a:pPr marL="457200" indent="-457200">
              <a:buFont typeface="Wingdings" charset="2"/>
              <a:buChar char="ü"/>
            </a:pPr>
            <a:endParaRPr lang="en-US" sz="3200" b="1" dirty="0"/>
          </a:p>
          <a:p>
            <a:pPr marL="457200" indent="-457200">
              <a:buFont typeface="Wingdings" charset="2"/>
              <a:buChar char="ü"/>
            </a:pPr>
            <a:r>
              <a:rPr lang="en-US" sz="3200" b="1" dirty="0" smtClean="0"/>
              <a:t>COMPETENCIAS</a:t>
            </a:r>
          </a:p>
          <a:p>
            <a:pPr marL="457200" indent="-457200">
              <a:buFont typeface="Wingdings" charset="2"/>
              <a:buChar char="ü"/>
            </a:pPr>
            <a:endParaRPr lang="en-US" sz="3200" b="1" dirty="0"/>
          </a:p>
          <a:p>
            <a:pPr marL="457200" indent="-457200">
              <a:buFont typeface="Wingdings" charset="2"/>
              <a:buChar char="ü"/>
            </a:pPr>
            <a:r>
              <a:rPr lang="en-US" sz="3200" b="1" dirty="0" smtClean="0"/>
              <a:t>CANALES DE INSTRUCCIÓN</a:t>
            </a:r>
          </a:p>
          <a:p>
            <a:pPr marL="457200" indent="-457200">
              <a:buFont typeface="Wingdings" charset="2"/>
              <a:buChar char="ü"/>
            </a:pPr>
            <a:endParaRPr lang="en-US" sz="3200" b="1" dirty="0"/>
          </a:p>
          <a:p>
            <a:pPr marL="457200" indent="-457200">
              <a:buFont typeface="Wingdings" charset="2"/>
              <a:buChar char="ü"/>
            </a:pPr>
            <a:r>
              <a:rPr lang="en-US" sz="3200" b="1" dirty="0" smtClean="0"/>
              <a:t>CAMINOS O LINEAS DE CARRERA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7397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605692"/>
            <a:ext cx="828430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TRES GENERACIONES DE REFORMAS</a:t>
            </a:r>
          </a:p>
          <a:p>
            <a:pPr algn="ctr"/>
            <a:endParaRPr lang="en-US" sz="3200" dirty="0"/>
          </a:p>
          <a:p>
            <a:pPr algn="ctr"/>
            <a:r>
              <a:rPr lang="en-US" sz="2400" b="1" dirty="0" smtClean="0"/>
              <a:t>1.- BASADA EN LA CIENCIA: CURRICULO CIENTIFICO</a:t>
            </a:r>
            <a:endParaRPr lang="en-US" sz="2400" b="1" dirty="0"/>
          </a:p>
          <a:p>
            <a:pPr algn="ctr"/>
            <a:r>
              <a:rPr lang="en-US" sz="2400" b="1" dirty="0" smtClean="0"/>
              <a:t>2.- BASADA EN PROBLEMAS </a:t>
            </a:r>
            <a:endParaRPr lang="en-US" sz="2400" b="1" dirty="0"/>
          </a:p>
          <a:p>
            <a:pPr algn="ctr"/>
            <a:r>
              <a:rPr lang="en-US" sz="2400" b="1" dirty="0" smtClean="0"/>
              <a:t>3.-BASADA EN SISTEMAS : MOTIVADA POR COMPETENCIAS.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400" b="1" dirty="0" smtClean="0"/>
              <a:t>LAS RECOMENDACIONES DE LOS INFORMES DE ESTAS REFORMAS SE FUSIONAN HACIA UNA </a:t>
            </a:r>
            <a:r>
              <a:rPr lang="en-US" sz="2400" b="1" dirty="0" smtClean="0">
                <a:solidFill>
                  <a:srgbClr val="FF0000"/>
                </a:solidFill>
              </a:rPr>
              <a:t>TERCERA GENERACIÓN DE REFORMAS </a:t>
            </a:r>
            <a:r>
              <a:rPr lang="en-US" sz="2400" b="1" dirty="0" smtClean="0"/>
              <a:t>QUE ENFATIZAN AL PACIENTE Y A LA POBLACIÓN COMO SU CENTRO, EL CURRICULO BASADO EN COMPETENCIAS, LA EDUCACION INTERPROFESIONAL Y BASADA EN EQUIPOS, EL APRENDIZAJE ASISTIDO POR LAS TICs, Y LAS HABILIDADES DE TIPO POLÍTICO Y ADMINISTRATIVO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4457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846" y="605692"/>
            <a:ext cx="769815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SITUACIÓN ACTUAL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q"/>
            </a:pPr>
            <a:r>
              <a:rPr lang="en-US" sz="2400" b="1" dirty="0" smtClean="0"/>
              <a:t>ACTUALMENTE SE ESTIMAN ALREDEDOR DE </a:t>
            </a:r>
            <a:r>
              <a:rPr lang="en-US" sz="2400" b="1" dirty="0" smtClean="0">
                <a:solidFill>
                  <a:srgbClr val="FF0000"/>
                </a:solidFill>
              </a:rPr>
              <a:t>2,420 ESCUELAS DE MEDICINA </a:t>
            </a:r>
            <a:r>
              <a:rPr lang="en-US" sz="2400" b="1" dirty="0" smtClean="0"/>
              <a:t>, QUE PRODUCEN </a:t>
            </a:r>
            <a:r>
              <a:rPr lang="en-US" sz="2400" b="1" dirty="0" smtClean="0">
                <a:solidFill>
                  <a:srgbClr val="FF0000"/>
                </a:solidFill>
              </a:rPr>
              <a:t>389,000 GRADUANDOS </a:t>
            </a:r>
            <a:r>
              <a:rPr lang="en-US" sz="2400" b="1" dirty="0" smtClean="0"/>
              <a:t>MEDICOS POR AÑO.</a:t>
            </a:r>
          </a:p>
          <a:p>
            <a:pPr marL="457200" indent="-457200" algn="just">
              <a:buFont typeface="Wingdings" charset="2"/>
              <a:buChar char="q"/>
            </a:pPr>
            <a:r>
              <a:rPr lang="en-US" sz="2400" b="1" dirty="0" smtClean="0"/>
              <a:t>GRAN NÚMERO DE ESCUELAS DE MEDICINA, EN INDIA, CHINA, EUROPA OCCIDENTAL, LATINOAMERICA Y EL CARIBE, POCAS ESCUELAS EN ASIA CENTRAL, EUROPA CENTRAL, Y ORIENTAL Y EN AFRICA SUB-SAHARA. 31 PAISES NO TIENEN ESCUELA DE NINGUN TIPO.</a:t>
            </a:r>
          </a:p>
          <a:p>
            <a:pPr marL="457200" indent="-457200" algn="just">
              <a:buFont typeface="Wingdings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LOS MÉDICOS DE LA INDIA </a:t>
            </a:r>
            <a:r>
              <a:rPr lang="en-US" sz="2400" b="1" dirty="0" smtClean="0"/>
              <a:t>SON LOS MÁS NUMEROSOS ENTRE TODAS LAS NACIONALIDADES DE MÉDICOS EXTRANJEROS QUE MIGRAN A LOS EEUU.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09458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692" y="664308"/>
            <a:ext cx="804984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SITUACION ACTUAL : FINANCIAMIENTO</a:t>
            </a:r>
          </a:p>
          <a:p>
            <a:pPr algn="ctr"/>
            <a:endParaRPr lang="en-US" sz="3200" dirty="0"/>
          </a:p>
          <a:p>
            <a:pPr marL="457200" indent="-457200" algn="just">
              <a:buFont typeface="Wingdings" charset="2"/>
              <a:buChar char="u"/>
            </a:pPr>
            <a:r>
              <a:rPr lang="en-US" sz="2400" dirty="0" smtClean="0"/>
              <a:t>EL </a:t>
            </a:r>
            <a:r>
              <a:rPr lang="en-US" sz="2400" dirty="0" smtClean="0">
                <a:solidFill>
                  <a:srgbClr val="FF0000"/>
                </a:solidFill>
              </a:rPr>
              <a:t>GASTO GLOBAL TOTAL </a:t>
            </a:r>
            <a:r>
              <a:rPr lang="en-US" sz="2400" dirty="0" smtClean="0"/>
              <a:t>PARA LA EDUCACIÓN PROFESIONAL EN SALUD ESTA ALREDEDOR DE 100 BILLONES DE DOLARES POR AÑO.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400" dirty="0" smtClean="0"/>
              <a:t>ESTA CANTIDAD ES </a:t>
            </a:r>
            <a:r>
              <a:rPr lang="en-US" sz="2400" dirty="0" smtClean="0">
                <a:solidFill>
                  <a:srgbClr val="FF0000"/>
                </a:solidFill>
              </a:rPr>
              <a:t>MENOR AL 2% DE LOS GASTOS EN SALUD </a:t>
            </a:r>
            <a:r>
              <a:rPr lang="en-US" sz="2400" dirty="0" smtClean="0"/>
              <a:t>A NIVEL MUNDIAL.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400" dirty="0" smtClean="0"/>
              <a:t>EL COSTO PROMEDIO POR GRADUANDO ES DE $113,000 PARA LOS ESTUDIANTES DE MEDICINA Y DE $46,000 PARA LOS DE ENFERMERÍA.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400" dirty="0" smtClean="0"/>
              <a:t>LOS MÁS ALTOS COSTOS UNITARIOS SON EN ESTADOS UNIDOS Y LOS MÁS BAJOS EN CHINA.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400" dirty="0" smtClean="0"/>
              <a:t>LA </a:t>
            </a:r>
            <a:r>
              <a:rPr lang="en-US" sz="2400" dirty="0" smtClean="0">
                <a:solidFill>
                  <a:srgbClr val="FF0000"/>
                </a:solidFill>
              </a:rPr>
              <a:t>INDUSTRIA DE ATENCIÓN A LA SALUD </a:t>
            </a:r>
            <a:r>
              <a:rPr lang="en-US" sz="2400" dirty="0" smtClean="0"/>
              <a:t>FACTURA ALREDEDOR DE 5 TRILLONES DE DOLARES ANUALES.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319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38" y="351692"/>
            <a:ext cx="8147539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ACREDITACION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ES LA </a:t>
            </a:r>
            <a:r>
              <a:rPr lang="en-US" sz="2000" b="1" dirty="0" smtClean="0">
                <a:solidFill>
                  <a:srgbClr val="FF0000"/>
                </a:solidFill>
              </a:rPr>
              <a:t>FORMAL LEGITIMACIÓN </a:t>
            </a:r>
            <a:r>
              <a:rPr lang="en-US" sz="2000" b="1" dirty="0" smtClean="0"/>
              <a:t>DE UNA INSTITUCIÓN PARA OTORGAR GRADOS.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SU OBJETIVO ES ASEGURAR UNA </a:t>
            </a:r>
            <a:r>
              <a:rPr lang="en-US" sz="2000" b="1" dirty="0" smtClean="0">
                <a:solidFill>
                  <a:srgbClr val="FF0000"/>
                </a:solidFill>
              </a:rPr>
              <a:t>ACEPTABLE CALIDAD </a:t>
            </a:r>
            <a:r>
              <a:rPr lang="en-US" sz="2000" b="1" dirty="0" smtClean="0"/>
              <a:t>DE LOS GRADUANDOS QUE RESPONDAN A LAS NECESIDADES DE SALUD DE LOS PACIENTES Y LAS POBLACIONES.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EN LA MAYORÍA DE LOS PAÍSES </a:t>
            </a:r>
            <a:r>
              <a:rPr lang="en-US" sz="2000" b="1" dirty="0" smtClean="0">
                <a:solidFill>
                  <a:srgbClr val="FF0000"/>
                </a:solidFill>
              </a:rPr>
              <a:t>EL GOBIERNO REALIZA LA FUNCIÓN</a:t>
            </a:r>
            <a:r>
              <a:rPr lang="en-US" sz="2000" b="1" dirty="0" smtClean="0"/>
              <a:t> Y TIENE LA ÚLTIMA PALABRA.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EN GENERAL ES MENOS PROBABLE QUE LAS ESCUELAS PRIVADAS PASEN LA ACREDITACIÓN QUE LAS PÚBLICAS.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EN LA </a:t>
            </a:r>
            <a:r>
              <a:rPr lang="en-US" sz="2000" b="1" dirty="0" smtClean="0">
                <a:solidFill>
                  <a:srgbClr val="FF0000"/>
                </a:solidFill>
              </a:rPr>
              <a:t>UNION EUROPEA</a:t>
            </a:r>
            <a:r>
              <a:rPr lang="en-US" sz="2000" b="1" dirty="0" smtClean="0"/>
              <a:t> 25 PAISES TIENEN QUE CUMPLIR LOS ESTANDARES.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CHINA TIENE CERCA DE 1 MILLON DE MEDICOS DE PUEBLO </a:t>
            </a:r>
            <a:r>
              <a:rPr lang="en-US" sz="2000" b="1" dirty="0" smtClean="0"/>
              <a:t>Y LA </a:t>
            </a:r>
            <a:r>
              <a:rPr lang="en-US" sz="2000" b="1" dirty="0" smtClean="0">
                <a:solidFill>
                  <a:srgbClr val="FF0000"/>
                </a:solidFill>
              </a:rPr>
              <a:t>INDIA</a:t>
            </a:r>
            <a:r>
              <a:rPr lang="en-US" sz="2000" b="1" dirty="0" smtClean="0"/>
              <a:t> TAMBIEN DE MEDICOS RURALES, QUE NO SON GRADUANDOS DE ESCUELAS ACREDITADAS.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REQUIEREN ESTAR ARMONIZADOS A LA REALIDAD LOCAL.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ACTUALMENTE NO EXISTEN ESTANDARES GLOBALES PARA LA ACREDITACION.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17740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6291" y="485522"/>
            <a:ext cx="799312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SISTEMAS ACADEMICOS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LA EDUCACIÓN PROFESIONAL TIENE QUE </a:t>
            </a:r>
            <a:r>
              <a:rPr lang="en-US" sz="2000" b="1" dirty="0" smtClean="0">
                <a:solidFill>
                  <a:srgbClr val="FF0000"/>
                </a:solidFill>
              </a:rPr>
              <a:t>REFORZAR LA ATENCIÓN PRIMARIA </a:t>
            </a:r>
            <a:r>
              <a:rPr lang="en-US" sz="2000" b="1" dirty="0" smtClean="0"/>
              <a:t>DE ASEGURAR EL ACCESO A TODOS LOS SERVICIOS DE ALTA CALIDAD PARA UNA POBLACIÓN GARANTIZANDO UN CONJUNTO EXPLICITO DE DERECHOS Y QUE ASEGUREN LA PROTECCION SOCIAL UNIVERSAL EN SALUD.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PROACTIVAMENTE </a:t>
            </a:r>
            <a:r>
              <a:rPr lang="en-US" sz="2000" b="1" dirty="0" smtClean="0">
                <a:solidFill>
                  <a:srgbClr val="FF0000"/>
                </a:solidFill>
              </a:rPr>
              <a:t>ENFRENTAR LA PREVENCIÓN</a:t>
            </a:r>
            <a:r>
              <a:rPr lang="en-US" sz="2000" b="1" dirty="0" smtClean="0"/>
              <a:t>, BASADA </a:t>
            </a:r>
            <a:r>
              <a:rPr lang="en-US" sz="2000" b="1" dirty="0"/>
              <a:t>E</a:t>
            </a:r>
            <a:r>
              <a:rPr lang="en-US" sz="2000" b="1" dirty="0" smtClean="0"/>
              <a:t>N LA POBLACIÓN.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LA </a:t>
            </a:r>
            <a:r>
              <a:rPr lang="en-US" sz="2000" b="1" dirty="0" smtClean="0">
                <a:solidFill>
                  <a:srgbClr val="FF0000"/>
                </a:solidFill>
              </a:rPr>
              <a:t>COLABORACIÓN ENTRE ESCUELAS </a:t>
            </a:r>
            <a:r>
              <a:rPr lang="en-US" sz="2000" b="1" dirty="0" smtClean="0"/>
              <a:t>MEJORA DE MANERA IMPORTANTE LA CAPACIDAD DE FUNCIONES INSTITUCIONALES CLAVES, COMO LA EDUCACIÓN LA INVESTIGACIÓN Y EL SERVICIO.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TODAS LAS FORMAS DE COLABORACIÓN ESTÁN SIENDO TRANSFORMADAS POR LA </a:t>
            </a:r>
            <a:r>
              <a:rPr lang="en-US" sz="2000" b="1" dirty="0" smtClean="0">
                <a:solidFill>
                  <a:srgbClr val="FF0000"/>
                </a:solidFill>
              </a:rPr>
              <a:t>REVOLUCION DE LAS TICs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LOS </a:t>
            </a:r>
            <a:r>
              <a:rPr lang="en-US" sz="2000" b="1" dirty="0" smtClean="0">
                <a:solidFill>
                  <a:srgbClr val="FF0000"/>
                </a:solidFill>
              </a:rPr>
              <a:t>PROFESORES SON EL RECURSO SUPREMO </a:t>
            </a:r>
            <a:r>
              <a:rPr lang="en-US" sz="2000" b="1" dirty="0" smtClean="0"/>
              <a:t>DE TODAS LAS INSTITUCIONES EDUCATIVAS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633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563" y="541544"/>
            <a:ext cx="816120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DISEÑO INSTRUCTIVO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Ø"/>
            </a:pPr>
            <a:r>
              <a:rPr lang="en-US" sz="2400" b="1" dirty="0" smtClean="0"/>
              <a:t>CRITERIOS PARA ADMISIÓN: </a:t>
            </a:r>
            <a:r>
              <a:rPr lang="en-US" sz="2400" dirty="0" smtClean="0"/>
              <a:t>UNA ADMISIÓN QUE CONCUERDE CON </a:t>
            </a:r>
            <a:r>
              <a:rPr lang="en-US" sz="2400" dirty="0" smtClean="0">
                <a:solidFill>
                  <a:srgbClr val="FF0000"/>
                </a:solidFill>
              </a:rPr>
              <a:t>EL PERFIL NACIONAL </a:t>
            </a:r>
            <a:r>
              <a:rPr lang="en-US" sz="2400" dirty="0" smtClean="0"/>
              <a:t>DE DIVERSIDAD SOCIAL, LINGUISTICA, ÉTNICA Y QUE EVALUE VALORES CLAVES Y CARACTERÍSTICAS PERSONALES, TALES COMO HABILIDAD DE COMUNICACIÓN, INTERPERSONALES Y COLABORATIVAS Y LOS INTERESES PROFESIONALES.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400" dirty="0" smtClean="0"/>
              <a:t>QUE LAS </a:t>
            </a:r>
            <a:r>
              <a:rPr lang="en-US" sz="2400" dirty="0" smtClean="0">
                <a:solidFill>
                  <a:srgbClr val="FF0000"/>
                </a:solidFill>
              </a:rPr>
              <a:t>COMUNIDADES RURALES </a:t>
            </a:r>
            <a:r>
              <a:rPr lang="en-US" sz="2400" dirty="0" smtClean="0"/>
              <a:t>PUEDAN CON APOYO DEL GOBIERNO, SELECCIONAR SUS CANDIDATOS.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400" dirty="0" smtClean="0"/>
              <a:t>UBICAR </a:t>
            </a:r>
            <a:r>
              <a:rPr lang="en-US" sz="2400" dirty="0" smtClean="0">
                <a:solidFill>
                  <a:srgbClr val="FF0000"/>
                </a:solidFill>
              </a:rPr>
              <a:t>INSTITUCIONES EDUCATIVAS EN COMUNIDADES</a:t>
            </a:r>
            <a:r>
              <a:rPr lang="en-US" sz="2400" dirty="0" smtClean="0"/>
              <a:t>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400" dirty="0" smtClean="0"/>
              <a:t>LO ANTERIOR FACILITA LA IGUALDAD EN SALUD.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4191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9670" y="578892"/>
            <a:ext cx="7712988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COMPETENCIAS</a:t>
            </a:r>
          </a:p>
          <a:p>
            <a:pPr algn="ctr"/>
            <a:endParaRPr lang="en-US" sz="3200" dirty="0"/>
          </a:p>
          <a:p>
            <a:pPr marL="914400" lvl="1" indent="-457200" algn="just">
              <a:buFont typeface="Wingdings" charset="2"/>
              <a:buChar char="u"/>
            </a:pPr>
            <a:r>
              <a:rPr lang="en-US" sz="2000" dirty="0" smtClean="0"/>
              <a:t>LOS OBJETIVOS SON LOS QUE DEBEN DE DIRIGIR EL CURRICULUM Y NO LOS PROFESORES.</a:t>
            </a:r>
          </a:p>
          <a:p>
            <a:pPr marL="914400" lvl="1" indent="-457200" algn="just">
              <a:buFont typeface="Wingdings" charset="2"/>
              <a:buChar char="u"/>
            </a:pPr>
            <a:r>
              <a:rPr lang="en-US" sz="2000" dirty="0" smtClean="0">
                <a:solidFill>
                  <a:srgbClr val="FF0000"/>
                </a:solidFill>
              </a:rPr>
              <a:t>LA COMPETENCIA </a:t>
            </a:r>
            <a:r>
              <a:rPr lang="en-US" sz="2000" dirty="0" smtClean="0"/>
              <a:t>ES EL USO HABITUAL Y JUICIOSO DE LA COMUNICACION, EL CONOCIMIENTO, LAS HABILIDADES TECNICAS, EL RAZONAMIENTO CLINICO, LAS EMOCIONES, LOS VALORES Y LA REFLEXIÓN DE LA PRÁCTICA DIARIA PARA EL BENEFICIO DE LOS INDIVIDUOS Y DE LA COMUNIDAD QUE RECIBE LOS SERVICIOS.</a:t>
            </a:r>
          </a:p>
          <a:p>
            <a:pPr marL="914400" lvl="1" indent="-457200" algn="just">
              <a:buFont typeface="Wingdings" charset="2"/>
              <a:buChar char="u"/>
            </a:pPr>
            <a:r>
              <a:rPr lang="en-US" sz="2000" dirty="0" smtClean="0"/>
              <a:t>LA OBTENCIÓN DE LAS COMPETENCIAS  ESPECIFICAS Y NO EL TIEMPO DEBE SER LA CARACTERISTICA DEFINITORIA DE LA EDUCACIÓN Y EVALUACIÓN.</a:t>
            </a:r>
          </a:p>
          <a:p>
            <a:pPr marL="914400" lvl="1" indent="-457200" algn="just">
              <a:buFont typeface="Wingdings" charset="2"/>
              <a:buChar char="u"/>
            </a:pPr>
            <a:r>
              <a:rPr lang="en-US" sz="2000" dirty="0" smtClean="0"/>
              <a:t>PARA LA </a:t>
            </a:r>
            <a:r>
              <a:rPr lang="en-US" sz="2000" dirty="0" smtClean="0">
                <a:solidFill>
                  <a:srgbClr val="FF0000"/>
                </a:solidFill>
              </a:rPr>
              <a:t>EDUCACIÓN INTERPROFESIONAL </a:t>
            </a:r>
            <a:r>
              <a:rPr lang="en-US" sz="2000" dirty="0" smtClean="0"/>
              <a:t>SE REQUIERE DE </a:t>
            </a:r>
            <a:r>
              <a:rPr lang="en-US" sz="2000" dirty="0" smtClean="0">
                <a:solidFill>
                  <a:srgbClr val="FF0000"/>
                </a:solidFill>
              </a:rPr>
              <a:t>GRUPOS DE TRABAJO </a:t>
            </a:r>
            <a:r>
              <a:rPr lang="en-US" sz="2000" dirty="0" smtClean="0"/>
              <a:t>(ASISTENTES SOCIALES, ENFERMERAS, TERAPISTAS, MEDICOS, CONSEJEROS, ETC) Y ES DIFICIL DE IMPLEMENTAR; EL APRENDIZAJE Y LA EDUCACIÓN NO PUEDEN SER CONFINADOS AL AULA.</a:t>
            </a:r>
          </a:p>
          <a:p>
            <a:pPr marL="914400" lvl="1" indent="-457200" algn="just">
              <a:buFont typeface="Wingdings" charset="2"/>
              <a:buChar char="u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448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345" y="634914"/>
            <a:ext cx="77503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CANALES</a:t>
            </a:r>
          </a:p>
          <a:p>
            <a:pPr algn="ctr"/>
            <a:endParaRPr lang="en-US" sz="3200" b="1" dirty="0"/>
          </a:p>
          <a:p>
            <a:pPr marL="342900" indent="-342900" algn="just">
              <a:buFont typeface="Wingdings" charset="2"/>
              <a:buChar char="q"/>
            </a:pPr>
            <a:r>
              <a:rPr lang="en-US" sz="2000" b="1" dirty="0" smtClean="0"/>
              <a:t>LOS BUENOS PROGRAMAS DE EDUCACIÓN PROFESIONAL, MOBILIZAN TODOS </a:t>
            </a:r>
            <a:r>
              <a:rPr lang="en-US" sz="2000" b="1" dirty="0" smtClean="0">
                <a:solidFill>
                  <a:srgbClr val="FF0000"/>
                </a:solidFill>
              </a:rPr>
              <a:t>LOS CANALES DE APRENDIZAJE </a:t>
            </a:r>
            <a:r>
              <a:rPr lang="en-US" sz="2000" b="1" dirty="0" smtClean="0"/>
              <a:t>A SU MÁXIMO POTENCIAL: CONFERENCIAS DIDACTICAS, PEQUEÑOS GRUPOS, EDUCACIÓN BASADA EN EQUIPOS, TEMPRANA EXPOSICIÓN AL PACIENTE, DIFERENTES TIPOS DE ENTRENAMIENTO, RELACIONES LONGITUDINALES CON PACIENTES Y COMUNIDADES, USO DE LAS TICs.</a:t>
            </a:r>
          </a:p>
          <a:p>
            <a:pPr marL="342900" indent="-342900" algn="just">
              <a:buFont typeface="Wingdings" charset="2"/>
              <a:buChar char="q"/>
            </a:pPr>
            <a:r>
              <a:rPr lang="en-US" sz="2000" b="1" dirty="0" smtClean="0"/>
              <a:t>EL USO DE LAS TICs PUEDE SER EL MÁS IMPORTANTE MOTOR DE UN </a:t>
            </a:r>
            <a:r>
              <a:rPr lang="en-US" sz="2000" b="1" dirty="0" smtClean="0">
                <a:solidFill>
                  <a:srgbClr val="FF0000"/>
                </a:solidFill>
              </a:rPr>
              <a:t>APRENDIZAJE TRANSFORMACIONAL</a:t>
            </a:r>
            <a:r>
              <a:rPr lang="en-US" sz="2000" b="1" dirty="0" smtClean="0"/>
              <a:t>.</a:t>
            </a:r>
          </a:p>
          <a:p>
            <a:pPr marL="342900" indent="-342900" algn="just">
              <a:buFont typeface="Wingdings" charset="2"/>
              <a:buChar char="q"/>
            </a:pPr>
            <a:r>
              <a:rPr lang="en-US" sz="2000" b="1" dirty="0" smtClean="0"/>
              <a:t>LA EDUCACIÓN DE LOS PROFESIONALES DE LA SALUD EN EL SIGLO XXI , DEBE ENFOCARSE MENOS EN MEMORIZAR Y TRASMITIR HECHOS Y MÁS EN LA </a:t>
            </a:r>
            <a:r>
              <a:rPr lang="en-US" sz="2000" b="1" dirty="0" smtClean="0">
                <a:solidFill>
                  <a:srgbClr val="FF0000"/>
                </a:solidFill>
              </a:rPr>
              <a:t>PROMOCIÓN DE HABILIDADES DE RAZONAMIENTO Y COMUNICACIÓN </a:t>
            </a:r>
            <a:r>
              <a:rPr lang="en-US" sz="2000" b="1" dirty="0" smtClean="0"/>
              <a:t>, QUE CAPACITARÁN AL PROFESIONAL PARA SER UN EFECTIVO SOCIO, FACILITADOR, CONSEJERO Y DEFENSOR.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8137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8478" y="971044"/>
            <a:ext cx="7883138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ANTECEDENTES </a:t>
            </a:r>
          </a:p>
          <a:p>
            <a:endParaRPr lang="en-US" sz="24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400" b="1" dirty="0" smtClean="0"/>
              <a:t>INFORME FLEXNER  1910. </a:t>
            </a:r>
            <a:r>
              <a:rPr lang="en-US" sz="2400" dirty="0" smtClean="0"/>
              <a:t>Las </a:t>
            </a:r>
            <a:r>
              <a:rPr lang="en-US" sz="2400" dirty="0" err="1" smtClean="0"/>
              <a:t>ciencias</a:t>
            </a:r>
            <a:r>
              <a:rPr lang="en-US" sz="2400" dirty="0" smtClean="0"/>
              <a:t> </a:t>
            </a:r>
            <a:r>
              <a:rPr lang="en-US" sz="2400" dirty="0" err="1" smtClean="0"/>
              <a:t>modernas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como</a:t>
            </a:r>
            <a:r>
              <a:rPr lang="en-US" sz="2400" dirty="0" smtClean="0"/>
              <a:t> </a:t>
            </a:r>
            <a:r>
              <a:rPr lang="en-US" sz="2400" dirty="0" err="1" smtClean="0"/>
              <a:t>fundamento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el </a:t>
            </a:r>
            <a:r>
              <a:rPr lang="en-US" sz="2400" dirty="0" err="1" smtClean="0"/>
              <a:t>curriculo</a:t>
            </a:r>
            <a:r>
              <a:rPr lang="en-US" sz="2400" dirty="0" smtClean="0"/>
              <a:t> </a:t>
            </a:r>
            <a:r>
              <a:rPr lang="en-US" sz="2400" dirty="0" err="1" smtClean="0"/>
              <a:t>médico</a:t>
            </a:r>
            <a:r>
              <a:rPr lang="en-US" sz="2400" dirty="0" smtClean="0"/>
              <a:t>, en 2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fases</a:t>
            </a:r>
            <a:r>
              <a:rPr lang="en-US" sz="2400" dirty="0" smtClean="0"/>
              <a:t> </a:t>
            </a:r>
            <a:r>
              <a:rPr lang="en-US" sz="2400" dirty="0" err="1" smtClean="0"/>
              <a:t>sucesivas</a:t>
            </a:r>
            <a:r>
              <a:rPr lang="en-US" sz="2400" dirty="0" smtClean="0"/>
              <a:t>: 2 </a:t>
            </a:r>
            <a:r>
              <a:rPr lang="en-US" sz="2400" dirty="0" err="1" smtClean="0"/>
              <a:t>años</a:t>
            </a:r>
            <a:r>
              <a:rPr lang="en-US" sz="2400" dirty="0" smtClean="0"/>
              <a:t> de </a:t>
            </a:r>
            <a:r>
              <a:rPr lang="en-US" sz="2400" dirty="0" err="1" smtClean="0"/>
              <a:t>biociencias</a:t>
            </a:r>
            <a:r>
              <a:rPr lang="en-US" sz="2400" dirty="0" smtClean="0"/>
              <a:t> </a:t>
            </a:r>
            <a:r>
              <a:rPr lang="en-US" sz="2400" dirty="0" err="1" smtClean="0"/>
              <a:t>médicas</a:t>
            </a:r>
            <a:r>
              <a:rPr lang="en-US" sz="2400" dirty="0" smtClean="0"/>
              <a:t> </a:t>
            </a:r>
            <a:r>
              <a:rPr lang="en-US" sz="2400" dirty="0" err="1" smtClean="0"/>
              <a:t>bá</a:t>
            </a:r>
            <a:r>
              <a:rPr lang="en-US" sz="2400" dirty="0" smtClean="0"/>
              <a:t>-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sicas</a:t>
            </a:r>
            <a:r>
              <a:rPr lang="en-US" sz="2400" dirty="0" smtClean="0"/>
              <a:t> y 2 </a:t>
            </a:r>
            <a:r>
              <a:rPr lang="en-US" sz="2400" dirty="0" err="1" smtClean="0"/>
              <a:t>años</a:t>
            </a:r>
            <a:r>
              <a:rPr lang="en-US" sz="2400" dirty="0" smtClean="0"/>
              <a:t> de </a:t>
            </a:r>
            <a:r>
              <a:rPr lang="en-US" sz="2400" dirty="0" err="1" smtClean="0"/>
              <a:t>entrenamiento</a:t>
            </a:r>
            <a:r>
              <a:rPr lang="en-US" sz="2400" dirty="0" smtClean="0"/>
              <a:t> </a:t>
            </a:r>
            <a:r>
              <a:rPr lang="en-US" sz="2400" dirty="0" err="1" smtClean="0"/>
              <a:t>clínico</a:t>
            </a:r>
            <a:r>
              <a:rPr lang="en-US" sz="2400" dirty="0" smtClean="0"/>
              <a:t>, </a:t>
            </a:r>
            <a:r>
              <a:rPr lang="en-US" sz="2400" dirty="0" err="1" smtClean="0"/>
              <a:t>basado</a:t>
            </a:r>
            <a:r>
              <a:rPr lang="en-US" sz="2400" dirty="0" smtClean="0"/>
              <a:t> en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centros</a:t>
            </a:r>
            <a:r>
              <a:rPr lang="en-US" sz="2400" dirty="0" smtClean="0"/>
              <a:t> </a:t>
            </a:r>
            <a:r>
              <a:rPr lang="en-US" sz="2400" dirty="0" err="1" smtClean="0"/>
              <a:t>médicos</a:t>
            </a:r>
            <a:r>
              <a:rPr lang="en-US" sz="2400" dirty="0" smtClean="0"/>
              <a:t> y </a:t>
            </a:r>
            <a:r>
              <a:rPr lang="en-US" sz="2400" dirty="0" err="1" smtClean="0"/>
              <a:t>hospitales</a:t>
            </a:r>
            <a:r>
              <a:rPr lang="en-US" sz="2400" dirty="0" smtClean="0"/>
              <a:t> </a:t>
            </a:r>
            <a:r>
              <a:rPr lang="en-US" sz="2400" dirty="0" err="1" smtClean="0"/>
              <a:t>académicos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Modelo</a:t>
            </a:r>
            <a:r>
              <a:rPr lang="en-US" sz="2400" dirty="0" smtClean="0"/>
              <a:t> </a:t>
            </a:r>
            <a:r>
              <a:rPr lang="en-US" sz="2400" dirty="0" err="1" smtClean="0"/>
              <a:t>adoptado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la </a:t>
            </a:r>
            <a:r>
              <a:rPr lang="en-US" sz="2400" dirty="0" err="1" smtClean="0"/>
              <a:t>mayoría</a:t>
            </a:r>
            <a:r>
              <a:rPr lang="en-US" sz="2400" dirty="0" smtClean="0"/>
              <a:t> de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Escuelas</a:t>
            </a:r>
            <a:r>
              <a:rPr lang="en-US" sz="2400" dirty="0" smtClean="0"/>
              <a:t> y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Facultades</a:t>
            </a:r>
            <a:r>
              <a:rPr lang="en-US" sz="2400" dirty="0" smtClean="0"/>
              <a:t> de </a:t>
            </a:r>
            <a:r>
              <a:rPr lang="en-US" sz="2400" dirty="0" err="1" smtClean="0"/>
              <a:t>Medicina</a:t>
            </a:r>
            <a:r>
              <a:rPr lang="en-US" sz="2400" dirty="0" smtClean="0"/>
              <a:t> de México.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400" b="1" dirty="0" smtClean="0"/>
              <a:t>INFORME WELCH ROSE  1915 . </a:t>
            </a:r>
            <a:r>
              <a:rPr lang="en-US" sz="2400" dirty="0" err="1" smtClean="0"/>
              <a:t>Sistema</a:t>
            </a:r>
            <a:r>
              <a:rPr lang="en-US" sz="2400" dirty="0" smtClean="0"/>
              <a:t> de </a:t>
            </a:r>
            <a:r>
              <a:rPr lang="en-US" sz="2400" dirty="0" err="1" smtClean="0"/>
              <a:t>entrena</a:t>
            </a:r>
            <a:r>
              <a:rPr lang="en-US" sz="2400" dirty="0" smtClean="0"/>
              <a:t>-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miento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en </a:t>
            </a:r>
            <a:r>
              <a:rPr lang="en-US" sz="2400" dirty="0" err="1" smtClean="0"/>
              <a:t>salud</a:t>
            </a:r>
            <a:r>
              <a:rPr lang="en-US" sz="2400" dirty="0" smtClean="0"/>
              <a:t> </a:t>
            </a:r>
            <a:r>
              <a:rPr lang="en-US" sz="2400" dirty="0" err="1" smtClean="0"/>
              <a:t>pública</a:t>
            </a:r>
            <a:r>
              <a:rPr lang="en-US" sz="2400" b="1" dirty="0" smtClean="0"/>
              <a:t>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400" b="1" dirty="0" smtClean="0"/>
              <a:t>INFORME GOLDMARK 1923 </a:t>
            </a:r>
            <a:r>
              <a:rPr lang="en-US" sz="2400" dirty="0" smtClean="0"/>
              <a:t>. </a:t>
            </a:r>
            <a:r>
              <a:rPr lang="en-US" sz="2400" dirty="0" err="1" smtClean="0"/>
              <a:t>Colocó</a:t>
            </a:r>
            <a:r>
              <a:rPr lang="en-US" sz="2400" dirty="0" smtClean="0"/>
              <a:t> a la </a:t>
            </a:r>
            <a:r>
              <a:rPr lang="en-US" sz="2400" dirty="0" err="1" smtClean="0"/>
              <a:t>enfermeria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en la </a:t>
            </a:r>
            <a:r>
              <a:rPr lang="en-US" sz="2400" dirty="0" err="1" smtClean="0"/>
              <a:t>misma</a:t>
            </a:r>
            <a:r>
              <a:rPr lang="en-US" sz="2400" dirty="0" smtClean="0"/>
              <a:t> </a:t>
            </a:r>
            <a:r>
              <a:rPr lang="en-US" sz="2400" dirty="0" err="1" smtClean="0"/>
              <a:t>trayectoria</a:t>
            </a:r>
            <a:r>
              <a:rPr lang="en-US" sz="2400" dirty="0" smtClean="0"/>
              <a:t> </a:t>
            </a:r>
            <a:r>
              <a:rPr lang="en-US" sz="2400" dirty="0" err="1" smtClean="0"/>
              <a:t>académica</a:t>
            </a:r>
            <a:r>
              <a:rPr lang="en-US" sz="2400" dirty="0" smtClean="0"/>
              <a:t> de la </a:t>
            </a:r>
            <a:r>
              <a:rPr lang="en-US" sz="2400" dirty="0" err="1" smtClean="0"/>
              <a:t>medicina</a:t>
            </a:r>
            <a:r>
              <a:rPr lang="en-US" sz="2400" dirty="0" smtClean="0"/>
              <a:t> </a:t>
            </a:r>
          </a:p>
          <a:p>
            <a:pPr algn="just"/>
            <a:r>
              <a:rPr lang="en-US" sz="2400" dirty="0"/>
              <a:t> </a:t>
            </a:r>
            <a:r>
              <a:rPr lang="en-US" sz="2400" dirty="0" smtClean="0"/>
              <a:t>   y la </a:t>
            </a:r>
            <a:r>
              <a:rPr lang="en-US" sz="2400" dirty="0" err="1" smtClean="0"/>
              <a:t>salud</a:t>
            </a:r>
            <a:r>
              <a:rPr lang="en-US" sz="2400" dirty="0" smtClean="0"/>
              <a:t> </a:t>
            </a:r>
            <a:r>
              <a:rPr lang="en-US" sz="2400" dirty="0" err="1" smtClean="0"/>
              <a:t>publica</a:t>
            </a:r>
            <a:r>
              <a:rPr lang="en-US" sz="2400" dirty="0" smtClean="0"/>
              <a:t> en EEUU.</a:t>
            </a:r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646559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7616" y="149392"/>
            <a:ext cx="8235903" cy="6617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CAMINOS O LINEAS DE CARRERA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²"/>
            </a:pPr>
            <a:r>
              <a:rPr lang="en-US" sz="2400" dirty="0" smtClean="0"/>
              <a:t>LA GRADUACION SIGNIFICA EL PASO DEL STATUS DE ESTUDIANTE A MIEMBRO DE UNA DE LAS PROFESIONES DE SALUD.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sz="2400" dirty="0" smtClean="0"/>
              <a:t>EL </a:t>
            </a:r>
            <a:r>
              <a:rPr lang="en-US" sz="2400" dirty="0" smtClean="0">
                <a:solidFill>
                  <a:srgbClr val="FF0000"/>
                </a:solidFill>
              </a:rPr>
              <a:t>PROFESIONALISMO</a:t>
            </a:r>
            <a:r>
              <a:rPr lang="en-US" sz="2400" dirty="0" smtClean="0"/>
              <a:t> SIGNIFICA UN CONJUNTO DE VALORES, CONDUCTAS Y RELACIONES QUE APUNTALAN LA CONFIANZA DEL PÚBLICO.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sz="2400" dirty="0" smtClean="0"/>
              <a:t>UN NUEVO PROFESIONALISMO PARA EL SIGLO XXI DEBE </a:t>
            </a:r>
            <a:r>
              <a:rPr lang="en-US" sz="2400" dirty="0" smtClean="0">
                <a:solidFill>
                  <a:srgbClr val="FF0000"/>
                </a:solidFill>
              </a:rPr>
              <a:t>PROMOVER LA CALIDAD</a:t>
            </a:r>
            <a:r>
              <a:rPr lang="en-US" sz="2400" dirty="0" smtClean="0"/>
              <a:t>, ACOGER EL TRABAJO EN EQUIPO , EXHIBIR UNA SÓLIDA ÉTICA DE SERVICIO Y CENTRARSE EN EL INTERÉS DE LOS PACIENTES Y LAS POBLACIONES.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sz="2400" dirty="0" smtClean="0"/>
              <a:t>TODOS LOS PROFESIONALES QUE INGRESAN A CIENCIAS DE LA SALUD DEBEN SER EXPUESTOS A LAS HUMANIDADES, CIENCIAS SOCIALES Y NOCIONES DE JUSTICIA SOCIAL.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8520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913" y="522870"/>
            <a:ext cx="80864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SALUD GLOBAL</a:t>
            </a:r>
          </a:p>
          <a:p>
            <a:pPr algn="ctr"/>
            <a:endParaRPr lang="en-US" sz="3200" b="1" dirty="0"/>
          </a:p>
          <a:p>
            <a:pPr marL="342900" indent="-342900" algn="just">
              <a:buFont typeface="Wingdings" charset="2"/>
              <a:buChar char="Ø"/>
            </a:pPr>
            <a:r>
              <a:rPr lang="en-US" sz="2000" b="1" dirty="0" smtClean="0"/>
              <a:t>LOS PAISES DESARROLLADOS SUFREN DE UNA CRONICA </a:t>
            </a:r>
            <a:r>
              <a:rPr lang="en-US" sz="2000" b="1" dirty="0" smtClean="0">
                <a:solidFill>
                  <a:srgbClr val="FF0000"/>
                </a:solidFill>
              </a:rPr>
              <a:t>ESCASEZ DE FUERZA DE TRABAJO </a:t>
            </a:r>
            <a:r>
              <a:rPr lang="en-US" sz="2000" b="1" dirty="0" smtClean="0"/>
              <a:t>Y SON DEPENDIENTES DE LA IMPORTACION DE LOS PROFESIONALES FORANEOS ENTRENADOS.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2000" b="1" dirty="0" smtClean="0"/>
              <a:t>LOS TRABAJADORES DE SALUD BASICOS PUEDEN PRIOVEER UN AMPLIO RANGO DE SERVICIOS PRIMARIOS DE SALUD, QUE VAN DESDE LA PROVISION Y UNA SEGURA ENTREGA Y CONSEJERIA EN ALIMENTACIÓN CON LECHE MATERNA, HASTA EL MANEJO DE ENFERMEDADES INFANTILES NO COMPLICADAS, EDUCACIÓN EN SALUD PREVENTIVA DE MALARIA, VIH, HASTA REHABILITACION DE PROBLEMAS MENTALES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2000" b="1" dirty="0" smtClean="0"/>
              <a:t>LA </a:t>
            </a:r>
            <a:r>
              <a:rPr lang="en-US" sz="2000" b="1" dirty="0" smtClean="0">
                <a:solidFill>
                  <a:srgbClr val="FF0000"/>
                </a:solidFill>
              </a:rPr>
              <a:t>EDUCACION TRANSPROFESIONAL </a:t>
            </a:r>
            <a:r>
              <a:rPr lang="en-US" sz="2000" b="1" dirty="0" smtClean="0"/>
              <a:t>PODRIA SER TAN IMPORTANTE COMO LA EDUCACION INTERPROFESIONAL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44234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2318" y="616240"/>
            <a:ext cx="750755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SALUD GLOBAL</a:t>
            </a:r>
          </a:p>
          <a:p>
            <a:pPr algn="ctr"/>
            <a:endParaRPr lang="en-US" sz="3200" b="1" dirty="0"/>
          </a:p>
          <a:p>
            <a:pPr algn="just"/>
            <a:r>
              <a:rPr lang="en-US" sz="2400" b="1" dirty="0" smtClean="0"/>
              <a:t>CINCO CARACTERISTICAS DESTACAN EN LA GLOBALIZACION DE LA EDUCACIÓN PROFESIONAL:</a:t>
            </a:r>
          </a:p>
          <a:p>
            <a:pPr algn="just"/>
            <a:endParaRPr lang="en-US" sz="2400" b="1" dirty="0"/>
          </a:p>
          <a:p>
            <a:pPr algn="just"/>
            <a:r>
              <a:rPr lang="en-US" sz="2000" b="1" dirty="0" smtClean="0"/>
              <a:t>1.- DARNOS CUENTA QUE CADA VEZ ES EL MISMO GRUPO DE PROFESIONALES QUE PUEDEN </a:t>
            </a:r>
            <a:r>
              <a:rPr lang="en-US" sz="2000" b="1" dirty="0" smtClean="0">
                <a:solidFill>
                  <a:srgbClr val="FF0000"/>
                </a:solidFill>
              </a:rPr>
              <a:t>TRASPASAR FRONTERAS </a:t>
            </a:r>
            <a:r>
              <a:rPr lang="en-US" sz="2000" b="1" dirty="0" smtClean="0"/>
              <a:t>Y DAR SUS SERVICIOS EN CUALQUIER PARTE.</a:t>
            </a:r>
          </a:p>
          <a:p>
            <a:pPr algn="just"/>
            <a:r>
              <a:rPr lang="en-US" sz="2000" b="1" dirty="0" smtClean="0"/>
              <a:t>2.- LA ASPIRACIÓN UNIVERSAL Y </a:t>
            </a:r>
            <a:r>
              <a:rPr lang="en-US" sz="2000" b="1" dirty="0" smtClean="0">
                <a:solidFill>
                  <a:srgbClr val="FF0000"/>
                </a:solidFill>
              </a:rPr>
              <a:t>LOS RETOS DE ATENCIÓN PRIMARIA</a:t>
            </a:r>
            <a:r>
              <a:rPr lang="en-US" sz="2000" b="1" dirty="0" smtClean="0"/>
              <a:t> TAN DIFERENTES EN CADA PAIS (EJEMPLO, ESTIMULOS A LOS JAPONESES EN ATENCION PRIMARIA)</a:t>
            </a:r>
          </a:p>
          <a:p>
            <a:pPr algn="just"/>
            <a:r>
              <a:rPr lang="en-US" sz="2000" b="1" dirty="0" smtClean="0"/>
              <a:t>3.- CRECIENTE </a:t>
            </a:r>
            <a:r>
              <a:rPr lang="en-US" sz="2000" b="1" dirty="0" smtClean="0">
                <a:solidFill>
                  <a:srgbClr val="FF0000"/>
                </a:solidFill>
              </a:rPr>
              <a:t>INTERDEPENDENCIA</a:t>
            </a:r>
            <a:r>
              <a:rPr lang="en-US" sz="2000" b="1" dirty="0" smtClean="0"/>
              <a:t> EN TODOS LOS TEMAS DE SALUD,</a:t>
            </a:r>
          </a:p>
          <a:p>
            <a:pPr algn="just"/>
            <a:r>
              <a:rPr lang="en-US" sz="2000" b="1" dirty="0" smtClean="0"/>
              <a:t>4.- </a:t>
            </a:r>
            <a:r>
              <a:rPr lang="en-US" sz="2000" b="1" dirty="0" smtClean="0">
                <a:solidFill>
                  <a:srgbClr val="FF0000"/>
                </a:solidFill>
              </a:rPr>
              <a:t>MOVIMIENTO AL EXTRANJERO DE LAS ESCUELAS </a:t>
            </a:r>
            <a:r>
              <a:rPr lang="en-US" sz="2000" b="1" dirty="0" smtClean="0"/>
              <a:t>EN LOS PAISES DESARROLLADOS,</a:t>
            </a:r>
          </a:p>
          <a:p>
            <a:pPr algn="just"/>
            <a:r>
              <a:rPr lang="en-US" sz="2000" b="1" dirty="0" smtClean="0"/>
              <a:t>5.- </a:t>
            </a:r>
            <a:r>
              <a:rPr lang="en-US" sz="2000" b="1" dirty="0" smtClean="0">
                <a:solidFill>
                  <a:srgbClr val="FF0000"/>
                </a:solidFill>
              </a:rPr>
              <a:t>LA SALUD GLOBAL </a:t>
            </a:r>
            <a:r>
              <a:rPr lang="en-US" sz="2000" b="1" dirty="0" smtClean="0"/>
              <a:t>COMO CAMPO SE ESTA EXPANDIENDO RAPIDAMENTE EN LA EDUCACIÓN PROFESIONAL.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71093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913" y="522870"/>
            <a:ext cx="778769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VISION</a:t>
            </a:r>
          </a:p>
          <a:p>
            <a:pPr algn="just"/>
            <a:endParaRPr lang="en-US" sz="32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TODOS LOS PUEBLOS Y PAISES ESTAN </a:t>
            </a:r>
            <a:r>
              <a:rPr lang="en-US" sz="2000" b="1" dirty="0" smtClean="0">
                <a:solidFill>
                  <a:srgbClr val="FF0000"/>
                </a:solidFill>
              </a:rPr>
              <a:t>ENLAZADOS DENTRO DE UN ESPACIO GLOBAL EN SALUD</a:t>
            </a:r>
            <a:r>
              <a:rPr lang="en-US" sz="2000" b="1" dirty="0" smtClean="0"/>
              <a:t> CADA VEZ MAS INTERDEPENDIENTE Y LOS DESAFIOS A LA EDUCACION PROFESIONAL REFLEJAN ESTA INTERDEPENDENCIA.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NUEVA ERA DE LA EDUCACION PROFESIONAL QUE PROMUEVA UN </a:t>
            </a:r>
            <a:r>
              <a:rPr lang="en-US" sz="2000" b="1" dirty="0" smtClean="0">
                <a:solidFill>
                  <a:srgbClr val="FF0000"/>
                </a:solidFill>
              </a:rPr>
              <a:t>APRENDIZAJE TRANSFORMCIONAL</a:t>
            </a:r>
            <a:r>
              <a:rPr lang="en-US" sz="2000" b="1" dirty="0" smtClean="0"/>
              <a:t> Y DOMINE EL PODER DE UNA INTERDEPENDENCIA EN EDUCACION.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UN </a:t>
            </a:r>
            <a:r>
              <a:rPr lang="en-US" sz="2000" b="1" dirty="0" smtClean="0">
                <a:solidFill>
                  <a:srgbClr val="FF0000"/>
                </a:solidFill>
              </a:rPr>
              <a:t>SEGUNDO SIGLO DE REFORMAS </a:t>
            </a:r>
            <a:r>
              <a:rPr lang="en-US" sz="2000" b="1" dirty="0" smtClean="0"/>
              <a:t>EN TODOS LOS PAISES Y TODAS LAS PROFESIONES AL ENCARAR NUEVOS CONTEXTOS Y FRESCOS DESAFIOS.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EL PROPOSITO FUNDAMENTAL ES </a:t>
            </a:r>
            <a:r>
              <a:rPr lang="en-US" sz="2000" b="1" dirty="0" smtClean="0">
                <a:solidFill>
                  <a:srgbClr val="FF0000"/>
                </a:solidFill>
              </a:rPr>
              <a:t>ASEGURAR LA COBERTURA UNIVERSAL DE SERVICIOS INTEGRALES </a:t>
            </a:r>
            <a:r>
              <a:rPr lang="en-US" sz="2000" b="1" dirty="0" smtClean="0"/>
              <a:t>DE ALTA CALIDAD QUE SON ESENCIALES PARA AVANZAR LA OPORTUNIDAD DE LA IGUALDAD EN SALUD EN LOS PAISES Y DENTRO DE ELLOS.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DESPLAZARSE </a:t>
            </a:r>
            <a:r>
              <a:rPr lang="en-US" sz="2000" b="1" dirty="0" smtClean="0">
                <a:solidFill>
                  <a:srgbClr val="FF0000"/>
                </a:solidFill>
              </a:rPr>
              <a:t>DE LO INFORMATIVO A LO FORMATIVO </a:t>
            </a:r>
            <a:r>
              <a:rPr lang="en-US" sz="2000" b="1" dirty="0" smtClean="0"/>
              <a:t>HACIA UN APRENDIZAJE TRANSFORMACIONAL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56757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2319" y="504196"/>
            <a:ext cx="8011796" cy="5786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APRENDIZAJE TRANSFORMACIONAL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²"/>
            </a:pPr>
            <a:r>
              <a:rPr lang="en-US" b="1" dirty="0" smtClean="0"/>
              <a:t>UN APRENDIZAJE TRANSFORMACIONAL INVOLUCRA </a:t>
            </a:r>
            <a:r>
              <a:rPr lang="en-US" b="1" dirty="0" smtClean="0">
                <a:solidFill>
                  <a:srgbClr val="FF0000"/>
                </a:solidFill>
              </a:rPr>
              <a:t>TRES CAMBIOS FUNDAMENTALES</a:t>
            </a:r>
            <a:r>
              <a:rPr lang="en-US" b="1" dirty="0" smtClean="0"/>
              <a:t>, DE LA MEMORIZACIÓN DE HECHOS, AL RAZONAMIENTO CRITICO QUE PUEDA GUIAR LA CAPACIDAD DE BUSQUEDA, ANALISIS, EVALUACIÓN Y SINTESIS DE LA INFORMACIÓN PARA LA TOMA DE DECISIONES, DE PROCUAR CREDENCIALES PROFESIONALES, A ALCANZAR COMPETENCIAS ESENCIALES. PARA EL EFECTIVO TRABAJO EN EQUIPO, DENTRO DE LOS SISTEMAS DE SALUD Y DE LA ADOPCION SIN CRITICA DE MODELOS EDUCATIVOS  A LA CREATIVA ADAPTACIÓN DE RECURSOS GLOBALES PARA ENFRENTAR PRIORIDADES LOCALES.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b="1" dirty="0" smtClean="0"/>
              <a:t>LA </a:t>
            </a:r>
            <a:r>
              <a:rPr lang="en-US" b="1" dirty="0" smtClean="0">
                <a:solidFill>
                  <a:srgbClr val="FF0000"/>
                </a:solidFill>
              </a:rPr>
              <a:t>INTERDEPENDENCIA EN EDUCACIÓN </a:t>
            </a:r>
            <a:r>
              <a:rPr lang="en-US" b="1" dirty="0" smtClean="0"/>
              <a:t>TAMBIEN INVOLUCRA TRES CAMBIOS: DE LOS SISTEMAS DE EDUCACION Y DE SALUD AISLADOS, A LOS ARMONIZADOS; DE LAS INSTITUCIONES INDEPENDIENTES  A LAS REDES; ALIANZAS Y CONSORCIOS A NIVEL MUNDIAL Y DE LOS ACTIVOS INSTITUCIONALES AUTOGENERADOS Y AUTOCONTROLADOS, AL DOMINIO DE FLUJOS GLOBALES DE CONTENIDOS EDUCATIVOS, RECURSOS PEDAGOGICOS E INNOVACIONES.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9529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0266" y="466848"/>
            <a:ext cx="79370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REFORMAS PROPUESTAS</a:t>
            </a:r>
          </a:p>
          <a:p>
            <a:pPr algn="just"/>
            <a:endParaRPr lang="en-US" sz="3200" b="1" dirty="0"/>
          </a:p>
          <a:p>
            <a:pPr algn="just"/>
            <a:r>
              <a:rPr lang="en-US" b="1" dirty="0" smtClean="0"/>
              <a:t>1</a:t>
            </a:r>
            <a:r>
              <a:rPr lang="en-US" sz="2000" b="1" dirty="0" smtClean="0"/>
              <a:t>. ADOPCION DE UN </a:t>
            </a:r>
            <a:r>
              <a:rPr lang="en-US" sz="2000" b="1" dirty="0" smtClean="0">
                <a:solidFill>
                  <a:srgbClr val="FF0000"/>
                </a:solidFill>
              </a:rPr>
              <a:t>CURRICULUM BASADO EN COMPETENCIAS</a:t>
            </a:r>
            <a:r>
              <a:rPr lang="en-US" sz="2000" b="1" dirty="0" smtClean="0"/>
              <a:t>, ADAPTADAS A  LOS CONTEXTOS LOCALES.</a:t>
            </a:r>
          </a:p>
          <a:p>
            <a:pPr algn="just"/>
            <a:r>
              <a:rPr lang="en-US" sz="2000" b="1" dirty="0" smtClean="0"/>
              <a:t>2.- </a:t>
            </a:r>
            <a:r>
              <a:rPr lang="en-US" sz="2000" b="1" dirty="0" smtClean="0">
                <a:solidFill>
                  <a:srgbClr val="FF0000"/>
                </a:solidFill>
              </a:rPr>
              <a:t>PROMOCIÓN DE EDUCACIÓN INTERPROFESIONAL Y TRANSPROFESIONAL </a:t>
            </a:r>
            <a:r>
              <a:rPr lang="en-US" sz="2000" b="1" dirty="0" smtClean="0"/>
              <a:t>QUE DERRIBE LOS SILOS PROFESIONALES Y REALCE LAS RELACIONES COLABORATIVAS Y NO JERARQUICAS.</a:t>
            </a:r>
          </a:p>
          <a:p>
            <a:pPr algn="just"/>
            <a:r>
              <a:rPr lang="en-US" sz="2000" b="1" dirty="0" smtClean="0"/>
              <a:t>3.- </a:t>
            </a:r>
            <a:r>
              <a:rPr lang="en-US" sz="2000" b="1" dirty="0" smtClean="0">
                <a:solidFill>
                  <a:srgbClr val="FF0000"/>
                </a:solidFill>
              </a:rPr>
              <a:t>EXPLOTACIÓN DEL PODER DE LAS TICs </a:t>
            </a:r>
            <a:r>
              <a:rPr lang="en-US" sz="2000" b="1" dirty="0" smtClean="0"/>
              <a:t>PARA APRENDER MEDIANTE EL DESARROLLO DE EVIDENCIA, CAPACIDAD PARA LA RECOLECCION Y ANALISIS DE DATOS, SIMULACION Y EXAMENES. APRENDIZAJE A DISTANCIA, CONECTIVIDAD COLABORATIVA Y MANEJO DEL CRECIMIENTO EN CONOCIMIENTO.</a:t>
            </a:r>
          </a:p>
          <a:p>
            <a:pPr algn="just"/>
            <a:r>
              <a:rPr lang="en-US" sz="2000" b="1" dirty="0" smtClean="0"/>
              <a:t>4.- </a:t>
            </a:r>
            <a:r>
              <a:rPr lang="en-US" sz="2000" b="1" dirty="0" smtClean="0">
                <a:solidFill>
                  <a:srgbClr val="FF0000"/>
                </a:solidFill>
              </a:rPr>
              <a:t>ADAPTAR LOCALMENTE </a:t>
            </a:r>
            <a:r>
              <a:rPr lang="en-US" sz="2000" b="1" dirty="0" smtClean="0"/>
              <a:t>PERO MANEJAR LOS RECURSOS GLOBALMENTE .</a:t>
            </a:r>
          </a:p>
          <a:p>
            <a:pPr algn="just"/>
            <a:r>
              <a:rPr lang="en-US" sz="2000" b="1" dirty="0" smtClean="0"/>
              <a:t>5.- </a:t>
            </a:r>
            <a:r>
              <a:rPr lang="en-US" sz="2000" b="1" dirty="0" smtClean="0">
                <a:solidFill>
                  <a:srgbClr val="FF0000"/>
                </a:solidFill>
              </a:rPr>
              <a:t>REFUERZO DE LOS RECURSOS EDUCATIVOS</a:t>
            </a:r>
            <a:r>
              <a:rPr lang="en-US" sz="2000" b="1" dirty="0" smtClean="0"/>
              <a:t> (SILABUS, MATERIALES DIDACTICOS, INFRAESTRUCTURA). CRECIENTE INVERSION EN LOS EDUCADORES CON RUTAS DE CARRERA ESTABLES Y GRATIFICANTES.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12819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968" y="504196"/>
            <a:ext cx="80117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REFORMAS PROPUESTAS</a:t>
            </a:r>
          </a:p>
          <a:p>
            <a:pPr algn="ctr"/>
            <a:endParaRPr lang="en-US" sz="3200" b="1" dirty="0"/>
          </a:p>
          <a:p>
            <a:pPr algn="just"/>
            <a:r>
              <a:rPr lang="en-US" sz="2000" b="1" dirty="0" smtClean="0"/>
              <a:t>6.- </a:t>
            </a:r>
            <a:r>
              <a:rPr lang="en-US" sz="2000" b="1" dirty="0" smtClean="0">
                <a:solidFill>
                  <a:srgbClr val="FF0000"/>
                </a:solidFill>
              </a:rPr>
              <a:t>PROMOVER UN NUEVO PROFESIONALISMO </a:t>
            </a:r>
            <a:r>
              <a:rPr lang="en-US" sz="2000" b="1" dirty="0" smtClean="0"/>
              <a:t>QUE UTILICE COMPETENCIAS ; CREAR AGENTES RESPONSABLES DEL CAMBIO , COMPETENTES ADMINISTRADORES DE RECURSOS Y PROMOTORES DE POLÍTICAS BASADAS EN EVIDENCIA.</a:t>
            </a:r>
          </a:p>
          <a:p>
            <a:pPr algn="just"/>
            <a:r>
              <a:rPr lang="en-US" sz="2000" b="1" dirty="0" smtClean="0"/>
              <a:t>7.- ESTABLECER </a:t>
            </a:r>
            <a:r>
              <a:rPr lang="en-US" sz="2000" b="1" dirty="0" smtClean="0">
                <a:solidFill>
                  <a:srgbClr val="FF0000"/>
                </a:solidFill>
              </a:rPr>
              <a:t>MECANISMOS DE PLANIFICACIÓN </a:t>
            </a:r>
            <a:r>
              <a:rPr lang="en-US" sz="2000" b="1" dirty="0" smtClean="0"/>
              <a:t>CONJUNTA EN CADA PAIS PARA COMPROMETER A LOS ACTORES CLAVE, ESPECIALMENTE MINISTROS DE SALUD Y EDUCACION, ASOCIACIONES PROFESIONALES Y COMUNIDAD ACADÉMICA.</a:t>
            </a:r>
          </a:p>
          <a:p>
            <a:pPr algn="just"/>
            <a:r>
              <a:rPr lang="en-US" sz="2000" b="1" dirty="0" smtClean="0"/>
              <a:t>8.- EXPANSIÓN DE CENTROS ACADÉMICOS A </a:t>
            </a:r>
            <a:r>
              <a:rPr lang="en-US" sz="2000" b="1" dirty="0" smtClean="0">
                <a:solidFill>
                  <a:srgbClr val="FF0000"/>
                </a:solidFill>
              </a:rPr>
              <a:t>SISTEMAS ACADÉMICOS.</a:t>
            </a:r>
          </a:p>
          <a:p>
            <a:pPr algn="just"/>
            <a:r>
              <a:rPr lang="en-US" sz="2000" b="1" dirty="0" smtClean="0"/>
              <a:t>9,. </a:t>
            </a:r>
            <a:r>
              <a:rPr lang="en-US" sz="2000" b="1" dirty="0" smtClean="0">
                <a:solidFill>
                  <a:srgbClr val="FF0000"/>
                </a:solidFill>
              </a:rPr>
              <a:t>ENLAZAR MEDIANTE REDES</a:t>
            </a:r>
            <a:r>
              <a:rPr lang="en-US" sz="2000" b="1" dirty="0" smtClean="0"/>
              <a:t>, ALIANZAS Y CONSORCIOS ENTRE INSTITUCIONES EDUCATIVAS A NIVEL MUNDIAL Y A TRAVES DE TODOS LOS ACTORES.</a:t>
            </a:r>
          </a:p>
          <a:p>
            <a:pPr algn="just"/>
            <a:r>
              <a:rPr lang="en-US" sz="2000" b="1" dirty="0" smtClean="0"/>
              <a:t>10.- ALIMENTAR </a:t>
            </a:r>
            <a:r>
              <a:rPr lang="en-US" sz="2000" b="1" dirty="0" smtClean="0">
                <a:solidFill>
                  <a:srgbClr val="FF0000"/>
                </a:solidFill>
              </a:rPr>
              <a:t>UNA CULTURA DE CUESTIONAMIENTO CRITICO </a:t>
            </a:r>
            <a:r>
              <a:rPr lang="en-US" sz="2000" b="1" dirty="0" smtClean="0"/>
              <a:t>COMO FUNCIÓN CENTRAL DE LAS UNIVERSIDADES Y OTRAS INSTITUCIONES DE EDUCACIÓN SUPERIOR.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17639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8941" y="541544"/>
            <a:ext cx="810517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OTRAS ACCIONES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MOBILIZAR LIDERAZGOS </a:t>
            </a:r>
            <a:r>
              <a:rPr lang="en-US" sz="2000" b="1" dirty="0" smtClean="0"/>
              <a:t>: FILANTROPICOS, CUMBRES MINISTERIALES, FOROS NACIONALES PARA LA EDUCACIÓN , CUMBRES ACADÉMICAS.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MEJORAR LAS INVERSIONES</a:t>
            </a:r>
            <a:r>
              <a:rPr lang="en-US" sz="2000" b="1" dirty="0" smtClean="0"/>
              <a:t>: CADA PAIS DEBERA CONSIDERAR DUPLICAR SUS INVERSIONES EN EDUCACION PROFESIONAL EN LOS PROXIMOS 5 AÑOS. FINANCIAMIENTO PUBLICO SENSIBLE A LOS RENDIMIENTOS. DONACIONES. FINANCIAMIENTO PRIVADO.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ALINEAMIENTO DE LA ACREDITACION</a:t>
            </a:r>
            <a:r>
              <a:rPr lang="en-US" sz="2000" b="1" dirty="0" smtClean="0"/>
              <a:t>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REFORZAMIENTO DEL APRENDIZAJE GLOBAL</a:t>
            </a:r>
            <a:r>
              <a:rPr lang="en-US" sz="2000" b="1" dirty="0" smtClean="0"/>
              <a:t>. DESEMBOLSOS PARA INVESTIGACIÓN 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REDEFINICION DE LOS INDICADORES </a:t>
            </a:r>
            <a:r>
              <a:rPr lang="en-US" sz="2000" b="1" dirty="0" smtClean="0"/>
              <a:t>EN LA EDUCACION PROFESIONAL.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CAMBIO EN LA ACTITUD MENTAL </a:t>
            </a:r>
            <a:r>
              <a:rPr lang="en-US" sz="2000" b="1" dirty="0" smtClean="0"/>
              <a:t>QUE RECONOZCA LOS RETOS.</a:t>
            </a:r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PARTICIPACION DE ACTORES CLAVE</a:t>
            </a:r>
            <a:r>
              <a:rPr lang="en-US" sz="2000" b="1" dirty="0" smtClean="0"/>
              <a:t> EN LA IMPLEMENTACION DE LAS REFORMAS, ESTUDIANTES PROFESORES, ORGANIZACIONES, UNIVERSIDADES, ORGANISMOS GUBERNAMENTALES Y NO, AGENCIAS INTERNACIONALES, DONANTES, ETC.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91384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8430" y="522870"/>
            <a:ext cx="923243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VISION DEL FUTURO DE LA EDUCACION </a:t>
            </a:r>
          </a:p>
          <a:p>
            <a:pPr algn="ctr"/>
            <a:r>
              <a:rPr lang="en-US" sz="3200" b="1" dirty="0" smtClean="0"/>
              <a:t>PROFESIONAL EN SALUD</a:t>
            </a:r>
          </a:p>
          <a:p>
            <a:pPr algn="just"/>
            <a:endParaRPr lang="en-US" sz="3200" b="1" dirty="0"/>
          </a:p>
          <a:p>
            <a:pPr marL="457200" indent="-457200" algn="just">
              <a:buFont typeface="Arial"/>
              <a:buChar char="•"/>
            </a:pPr>
            <a:r>
              <a:rPr lang="en-US" sz="2000" b="1" dirty="0" smtClean="0"/>
              <a:t>FORO PUBLICO-TALLER EN WASHINGTON DC., 23 Y 24 DE ABRIL DE 2015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dirty="0" smtClean="0"/>
              <a:t>OBJETIVO: EXPLORAR LAS IMPLICACIONES QUE TENDRIAN : SALUD, POLITICAS E INDUSTRIA DE SALUD Y EL APRENDIZAJE DE LA FUERZA DE TRABAJO. </a:t>
            </a:r>
            <a:endParaRPr lang="en-US" sz="2000" dirty="0"/>
          </a:p>
          <a:p>
            <a:pPr marL="457200" indent="-457200" algn="just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IDENTIFICAR LAS PLATAFORMAS DE TRABAJO</a:t>
            </a:r>
            <a:r>
              <a:rPr lang="en-US" sz="2000" dirty="0" smtClean="0"/>
              <a:t> QUE PUEDAN FACILITAR LA TRANSFERENCIA DEL CONOCIMIENTO EFECTIVO CON MEJORA EN LA CALIDAD Y EFICIENCIA.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dirty="0" smtClean="0"/>
              <a:t>DISCUTIR LAS OPORTUNIDADES PARA </a:t>
            </a:r>
            <a:r>
              <a:rPr lang="en-US" sz="2000" dirty="0" smtClean="0">
                <a:solidFill>
                  <a:srgbClr val="FF0000"/>
                </a:solidFill>
              </a:rPr>
              <a:t>CONSTRUIR UNA FUERZA DE TRABAJO GLOBAL</a:t>
            </a:r>
            <a:r>
              <a:rPr lang="en-US" sz="2000" dirty="0" smtClean="0"/>
              <a:t>, QUE ENTIENDA EL PAPEL DE LA CULTURA Y LA LITERATURA DE SALUD , EN PERCEPCIONES Y ABORDAJES DE LA SALUD Y LA ENFERMEDAD 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000" dirty="0" smtClean="0"/>
              <a:t>LOS COMISIONADOS DISCUTIERON </a:t>
            </a:r>
            <a:r>
              <a:rPr lang="en-US" sz="2000" dirty="0" smtClean="0">
                <a:solidFill>
                  <a:srgbClr val="FF0000"/>
                </a:solidFill>
              </a:rPr>
              <a:t>EL EFECTO DE LA TECNOLOGIA EN LA EDUCACION </a:t>
            </a:r>
            <a:r>
              <a:rPr lang="en-US" sz="2000" dirty="0" smtClean="0"/>
              <a:t>DE LOS PROFESIONALES DE LA SALUD Y SU TRABAJO, PERO NO ANTICIPARON CÓMO LA TECNOLOGIA TRANSFORMARIA ESTE Y OTROS SECTORES.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7801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538" y="488462"/>
            <a:ext cx="1846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/>
          </a:p>
        </p:txBody>
      </p:sp>
      <p:sp>
        <p:nvSpPr>
          <p:cNvPr id="3" name="TextBox 2"/>
          <p:cNvSpPr txBox="1"/>
          <p:nvPr/>
        </p:nvSpPr>
        <p:spPr>
          <a:xfrm>
            <a:off x="653643" y="354805"/>
            <a:ext cx="77503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DIAGNOSTICO Y OBJETIVOS</a:t>
            </a:r>
          </a:p>
          <a:p>
            <a:pPr algn="just"/>
            <a:endParaRPr lang="en-US" sz="3200" b="1" dirty="0"/>
          </a:p>
          <a:p>
            <a:pPr marL="457200" indent="-457200" algn="just">
              <a:buFont typeface="Wingdings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LA EDUCACION PROFESIONAL </a:t>
            </a:r>
            <a:r>
              <a:rPr lang="en-US" sz="2000" b="1" dirty="0" smtClean="0"/>
              <a:t>NO PUEDE MANTENERSE POR LARGO TIEMPO CON ESTOS DESAFIOS, FRAGMENTADA , SIN ACTUALIZACIÓN, CON UNA CURRICULA ESTATICA.</a:t>
            </a:r>
          </a:p>
          <a:p>
            <a:pPr marL="457200" indent="-457200" algn="just">
              <a:buFont typeface="Wingdings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LOS PROBLEMAS SON SISTEMICOS </a:t>
            </a:r>
            <a:r>
              <a:rPr lang="en-US" sz="2000" b="1" dirty="0" smtClean="0"/>
              <a:t>: DESAJUSTE DE COMPETENCIAS PARA LAS NECESIDADES DEL PACIENTE Y LA POBLACIÓN, POBRE TRABAJO EN EQUIPO, PERSISTENTE ESTRATIFICACION DE GENERO O DE ESTATUS PROFESIONAL, FOCO TECNICO ESTRECHO SIN COMPRENSION CONCEPTUAL AMPLIA, CON PREDOMINANCIA HOSPITALARIA, A COSTA DE LA ATENCIÓN PRIMARIA, CON DESEQUILIBRIOS CUANTITATIVOS Y CUALITATIVOS DEL MERCADO LABORAL PROFESIONAL Y LIDERAZGOS DÉBILES.</a:t>
            </a:r>
          </a:p>
          <a:p>
            <a:pPr marL="457200" indent="-457200" algn="just">
              <a:buFont typeface="Wingdings" charset="2"/>
              <a:buChar char="§"/>
            </a:pPr>
            <a:r>
              <a:rPr lang="en-US" sz="2000" b="1" dirty="0" smtClean="0"/>
              <a:t>EL OBJETIVO DEBE SER CREAR </a:t>
            </a:r>
            <a:r>
              <a:rPr lang="en-US" sz="2000" b="1" dirty="0" smtClean="0">
                <a:solidFill>
                  <a:srgbClr val="FF0000"/>
                </a:solidFill>
              </a:rPr>
              <a:t>“APRENDEDORES PARA TODA LA VIDA”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3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3385"/>
            <a:ext cx="892907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ANTECEDENTES</a:t>
            </a:r>
          </a:p>
          <a:p>
            <a:endParaRPr lang="en-US" sz="24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LA EDUCACION PROFESIONAL EN SU MÁXIMA EXPRESIÓN</a:t>
            </a:r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HACE UNA ESENCIAL </a:t>
            </a:r>
            <a:r>
              <a:rPr lang="en-US" sz="2000" b="1" dirty="0" smtClean="0">
                <a:solidFill>
                  <a:srgbClr val="FF0000"/>
                </a:solidFill>
              </a:rPr>
              <a:t>CONTRIBUCIÓN AL BIENESTAR </a:t>
            </a:r>
            <a:r>
              <a:rPr lang="en-US" sz="2000" b="1" dirty="0" smtClean="0"/>
              <a:t>DE LOS</a:t>
            </a:r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INDIVIDUOS,LAS FAMILIAS Y LAS COMUNIDADES.</a:t>
            </a:r>
          </a:p>
          <a:p>
            <a:pPr algn="just"/>
            <a:endParaRPr lang="en-US" sz="20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EL CONOCIMIENTO CIENTIFICO NO SOLO PRODUCE NUEVAS</a:t>
            </a:r>
          </a:p>
          <a:p>
            <a:pPr algn="just"/>
            <a:r>
              <a:rPr lang="en-US" sz="2000" b="1" dirty="0" smtClean="0"/>
              <a:t>    TECNOLOGIAS, SINO QUE ADEMAS </a:t>
            </a:r>
            <a:r>
              <a:rPr lang="en-US" sz="2000" b="1" dirty="0" smtClean="0">
                <a:solidFill>
                  <a:srgbClr val="FF0000"/>
                </a:solidFill>
              </a:rPr>
              <a:t>CAPACITA A LOS CIUDA-</a:t>
            </a:r>
          </a:p>
          <a:p>
            <a:pPr algn="just"/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DANOS </a:t>
            </a:r>
            <a:r>
              <a:rPr lang="en-US" sz="2000" b="1" dirty="0" smtClean="0"/>
              <a:t>PARA ADOPTAR ESTILOS DE VIDA SALUDABLES, ME-</a:t>
            </a:r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JORAR SUS HABITOS DE BUSQUEDA DE ATENCIÓN DE LA </a:t>
            </a:r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SALUD Y CONVERTIRSE EN CIUDADANOS PROACTIVOS, CON</a:t>
            </a:r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   CONCIENCIA DE SUS DERECHOS.</a:t>
            </a:r>
          </a:p>
          <a:p>
            <a:pPr algn="just"/>
            <a:endParaRPr lang="en-US" sz="20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LA COBERTURA Y LOS NUMEROS DE LOS PROFESIONALES DE LA SALUD TIENEN UN EFECTO DIRECTO SOBRE SUS RESULTADOS, ADEMAS SON </a:t>
            </a:r>
            <a:r>
              <a:rPr lang="en-US" sz="2000" b="1" dirty="0" smtClean="0">
                <a:solidFill>
                  <a:srgbClr val="FF0000"/>
                </a:solidFill>
              </a:rPr>
              <a:t>LAS CARAS HUMANAS</a:t>
            </a:r>
            <a:r>
              <a:rPr lang="en-US" sz="2000" b="1" dirty="0" smtClean="0"/>
              <a:t> DEL SISTEMA.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64055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968" y="578892"/>
            <a:ext cx="778769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CAMBIOS ACTUALES</a:t>
            </a:r>
          </a:p>
          <a:p>
            <a:pPr algn="ctr"/>
            <a:endParaRPr lang="en-US" sz="3200" b="1" dirty="0"/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/>
              <a:t>LA EMERGENCIA DE INFORMACION Y DE LAS TECNOLOGIAS DE COMUNICACION.</a:t>
            </a:r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/>
              <a:t>HABILIDAD PARA </a:t>
            </a:r>
            <a:r>
              <a:rPr lang="en-US" sz="2000" b="1" dirty="0" smtClean="0">
                <a:solidFill>
                  <a:srgbClr val="FF0000"/>
                </a:solidFill>
              </a:rPr>
              <a:t>ENCONTRAR ADECUADA INFORMACION</a:t>
            </a:r>
            <a:r>
              <a:rPr lang="en-US" sz="2000" b="1" dirty="0" smtClean="0"/>
              <a:t>, Y DISCRIMINAR LAS FUENTES DE ORIGEN, ANALISIS, COMPARACION Y JUICIO DE LA INFORMACION.</a:t>
            </a:r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/>
              <a:t>ESTAS HABILIDADES PUEDEN POSICIONAR A </a:t>
            </a:r>
            <a:r>
              <a:rPr lang="en-US" sz="2000" b="1" dirty="0" smtClean="0">
                <a:solidFill>
                  <a:srgbClr val="FF0000"/>
                </a:solidFill>
              </a:rPr>
              <a:t>LAS NUEVAS GENERACIONES </a:t>
            </a:r>
            <a:r>
              <a:rPr lang="en-US" sz="2000" b="1" dirty="0" smtClean="0"/>
              <a:t>A SER CREATIVAS, PENSADORAS, IMAGINATIVAS, MAS QUE A LLEVAR UN CURRICULUM CON MAS CONTENIDO.</a:t>
            </a:r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LA TECNOLOGIA MOVIL</a:t>
            </a:r>
            <a:r>
              <a:rPr lang="en-US" sz="2000" b="1" dirty="0" smtClean="0"/>
              <a:t>  HA HABILITADO A LAS ESCUELAS A MOVERSE DEL CLASICO SALON DE CLASE A UN AMBIENTE VIRTUAL.</a:t>
            </a:r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/>
              <a:t>LAS UNIVERSIDADES REQUIEREN </a:t>
            </a:r>
            <a:r>
              <a:rPr lang="en-US" sz="2000" b="1" dirty="0" smtClean="0">
                <a:solidFill>
                  <a:srgbClr val="FF0000"/>
                </a:solidFill>
              </a:rPr>
              <a:t>MÁS FONDOS</a:t>
            </a:r>
            <a:r>
              <a:rPr lang="en-US" sz="2000" b="1" dirty="0" smtClean="0"/>
              <a:t> PARA CONSTRUIR NUEVOS Y MAS GRANDES ESPACIOS.</a:t>
            </a:r>
          </a:p>
          <a:p>
            <a:pPr marL="342900" indent="-342900" algn="just">
              <a:buFont typeface="Wingdings" charset="2"/>
              <a:buChar char="§"/>
            </a:pPr>
            <a:r>
              <a:rPr lang="en-US" sz="2000" b="1" dirty="0" smtClean="0"/>
              <a:t>LA TECNOLOGIA GENERA OPORTUNIDADES DE INTEGRAR NUEVAS PROFESIONES PARA LA </a:t>
            </a:r>
            <a:r>
              <a:rPr lang="en-US" sz="2000" b="1" dirty="0" smtClean="0">
                <a:solidFill>
                  <a:srgbClr val="FF0000"/>
                </a:solidFill>
              </a:rPr>
              <a:t>EDUCACION INTERPROFESIONAL.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86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563" y="597566"/>
            <a:ext cx="79931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REALIDADES ACTUALES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Ø"/>
            </a:pPr>
            <a:r>
              <a:rPr lang="en-US" sz="2000" b="1" dirty="0" smtClean="0"/>
              <a:t>PARA PERMANCER RELEVANTES, LA EDUCACION TIENE QUE REFLEJAR </a:t>
            </a:r>
            <a:r>
              <a:rPr lang="en-US" sz="2000" b="1" dirty="0" smtClean="0">
                <a:solidFill>
                  <a:srgbClr val="FF0000"/>
                </a:solidFill>
              </a:rPr>
              <a:t>CAMBIOS EN EL AMBIENTE DE TRABAJO </a:t>
            </a:r>
            <a:r>
              <a:rPr lang="en-US" sz="2000" b="1" dirty="0" smtClean="0"/>
              <a:t>PROFESIONAL, EL TRABAJO CADA DIA ES MAS MULTIDISCIPLINARIO Y COLABORATIVO.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000" b="1" dirty="0" smtClean="0"/>
              <a:t>ENTONCES EL CURRICULUM, EL APRENDIZAJE Y LAS ACTIVIDADES TIENEN QUE INCLUIR ACERCAMIENTOS QUE REFLEJEN LO QUE </a:t>
            </a:r>
            <a:r>
              <a:rPr lang="en-US" sz="2000" b="1" dirty="0" smtClean="0">
                <a:solidFill>
                  <a:srgbClr val="FF0000"/>
                </a:solidFill>
              </a:rPr>
              <a:t>LOS ESTUDIANTES VAN A ENFRENTAR DESPUES DE GRADUARSE.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000" b="1" dirty="0" smtClean="0"/>
              <a:t>LAS RELACIONES NO TIENEN QUE SER SOLAMENTE CON PERSONAS DEL SECTOR SALUD.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2000" b="1" dirty="0" smtClean="0"/>
              <a:t>PARA LOGRAR LO ANTERIOR EL SISTEMA EDUCATIVO DEBE CAMBIAR  LOS ROLES DE </a:t>
            </a:r>
            <a:r>
              <a:rPr lang="en-US" sz="2000" b="1" dirty="0" smtClean="0">
                <a:solidFill>
                  <a:srgbClr val="FF0000"/>
                </a:solidFill>
              </a:rPr>
              <a:t>LOS PROFESORES, QUE DEBEN CONCENTRARSE AHORA EN COMO DISEÑAR LOS AMBIENTES </a:t>
            </a:r>
            <a:r>
              <a:rPr lang="en-US" sz="2000" b="1" dirty="0" smtClean="0"/>
              <a:t>Y COMO MOTIVAR , ACOMPAÑAR Y ACONSEJAR A LOS ESTUDIANTES PARA FACILITAR EL APRENDIZAJE.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36257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1723" y="634914"/>
            <a:ext cx="79370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CONCEPTOS ACTUALES</a:t>
            </a:r>
          </a:p>
          <a:p>
            <a:pPr algn="ctr"/>
            <a:endParaRPr lang="en-US" sz="32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MOVERSE HACIA LA </a:t>
            </a:r>
            <a:r>
              <a:rPr lang="en-US" sz="2000" b="1" dirty="0" smtClean="0">
                <a:solidFill>
                  <a:srgbClr val="FF0000"/>
                </a:solidFill>
              </a:rPr>
              <a:t>FORMACION POR COMPETENCIAS.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LA PRIMERA HERRAMIENTA QUE SE TIENE ES EL CURRICULUM, HACIENDO DE ESTE MENOS CONTENIDOS ESPECIFICOS Y MAS </a:t>
            </a:r>
            <a:r>
              <a:rPr lang="en-US" sz="2000" b="1" dirty="0" smtClean="0">
                <a:solidFill>
                  <a:srgbClr val="FF0000"/>
                </a:solidFill>
              </a:rPr>
              <a:t>COMPETENCIAS CRUZADAS</a:t>
            </a:r>
            <a:r>
              <a:rPr lang="en-US" sz="2000" b="1" dirty="0" smtClean="0"/>
              <a:t>, QUE MEJORAN LA APLICACION DEL CONOCIMIENTO.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HAY QUE CREAR “</a:t>
            </a:r>
            <a:r>
              <a:rPr lang="en-US" sz="2000" b="1" dirty="0" smtClean="0">
                <a:solidFill>
                  <a:srgbClr val="FF0000"/>
                </a:solidFill>
              </a:rPr>
              <a:t>PENSADORES” Y “RESOLUTORES” DE PROBLEMAS, MAS QUE “REGURGITADORES</a:t>
            </a:r>
            <a:r>
              <a:rPr lang="en-US" sz="2000" b="1" dirty="0" smtClean="0"/>
              <a:t>”.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UNA EDUCACION MAS </a:t>
            </a:r>
            <a:r>
              <a:rPr lang="en-US" sz="2000" b="1" dirty="0" smtClean="0">
                <a:solidFill>
                  <a:srgbClr val="FF0000"/>
                </a:solidFill>
              </a:rPr>
              <a:t>TRANSDISCIPLINARIA E INTERPROFESIONAL.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LA REALIDAD EPIDEMIOLOGICA HOY ES OTRA Y OBLIGA A UNA PREPARACION MAS AMPLIA EN ENFERMEDADES CRONICAS Y PARTICULARMENTE EN </a:t>
            </a:r>
            <a:r>
              <a:rPr lang="en-US" sz="2000" b="1" dirty="0" smtClean="0">
                <a:solidFill>
                  <a:srgbClr val="FF0000"/>
                </a:solidFill>
              </a:rPr>
              <a:t>ACCIONES DE PREVENCION, PROMOCION DE LA SALUD </a:t>
            </a:r>
            <a:r>
              <a:rPr lang="en-US" sz="2000" b="1" dirty="0" smtClean="0"/>
              <a:t>Y CAMBIO EN LOS ESTILOS DE VIDA.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000" b="1" dirty="0" smtClean="0"/>
              <a:t>UNA VISTA KALEIDOSCOPIA DEL CURRICULUM, QUE SIGNIFICA QUE NO IMPORTA DONDE LOS ESTUDIANTES SE INCORPOREN, SINO </a:t>
            </a:r>
            <a:r>
              <a:rPr lang="en-US" sz="2000" b="1" dirty="0" smtClean="0">
                <a:solidFill>
                  <a:srgbClr val="FF0000"/>
                </a:solidFill>
              </a:rPr>
              <a:t>QUE HABILIDADES DEBEN TENER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24613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404" y="672261"/>
            <a:ext cx="89945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REDISEÑO Y RESTRUCTURA DEL CURRICULUM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/>
              <a:t>MUCHOS </a:t>
            </a:r>
            <a:r>
              <a:rPr lang="en-US" sz="2000" b="1" dirty="0" smtClean="0">
                <a:solidFill>
                  <a:srgbClr val="FF0000"/>
                </a:solidFill>
              </a:rPr>
              <a:t>PROGRAMAS PODRIAN REDUCIRSE EN COSTOS </a:t>
            </a:r>
            <a:r>
              <a:rPr lang="en-US" sz="2000" b="1" dirty="0" smtClean="0"/>
              <a:t>MINIMIZANDO LA DUPLICACION DE ESFUERZOS.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/>
              <a:t>EL MAYOR OBSTACULO PARA EL REDISEÑO CURRICULAR FUE LA </a:t>
            </a:r>
            <a:r>
              <a:rPr lang="en-US" sz="2000" b="1" dirty="0" smtClean="0">
                <a:solidFill>
                  <a:srgbClr val="FF0000"/>
                </a:solidFill>
              </a:rPr>
              <a:t>IDENTIFICACIÓN DE PROFESORES CON PREPARACIÓN</a:t>
            </a:r>
            <a:r>
              <a:rPr lang="en-US" sz="2000" b="1" dirty="0" smtClean="0"/>
              <a:t>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>
                <a:solidFill>
                  <a:srgbClr val="FF0000"/>
                </a:solidFill>
              </a:rPr>
              <a:t>UN SISTEMA CENTRADO EN EL CUIDADO DEL PACIENTE </a:t>
            </a:r>
            <a:r>
              <a:rPr lang="en-US" sz="2000" b="1" dirty="0" smtClean="0"/>
              <a:t>DEBE ESTAR SOPORTADO POR PROFESIONALES QUE TRABAJEN CON FAMILIAS, EN LAS COMUNIDADES, TODO SE VUELVE INTERDEPENDIENTE.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/>
              <a:t>NECESITAMOS </a:t>
            </a:r>
            <a:r>
              <a:rPr lang="en-US" sz="2000" b="1" dirty="0" smtClean="0">
                <a:solidFill>
                  <a:srgbClr val="FF0000"/>
                </a:solidFill>
              </a:rPr>
              <a:t>APRENDER DE LA GENTE </a:t>
            </a:r>
            <a:r>
              <a:rPr lang="en-US" sz="2000" b="1" dirty="0" smtClean="0"/>
              <a:t>DE LAS COMUNIDADES (PACIENTES, FAMILIAS, LIDERES, ORGANIZACIONES), CUALES SON SUS NECESIDADES.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/>
              <a:t>HAY BENEFICIOS DEMOSTRADOS DE LOS EQUIPOS INTERPROFESIONALES.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/>
              <a:t>EL PROGRAMA INTEGRADO INCLUYE </a:t>
            </a:r>
            <a:r>
              <a:rPr lang="en-US" sz="2000" b="1" dirty="0" smtClean="0">
                <a:solidFill>
                  <a:srgbClr val="FF0000"/>
                </a:solidFill>
              </a:rPr>
              <a:t>“COMUNIDADES DE APRENDIZAJE”</a:t>
            </a:r>
          </a:p>
          <a:p>
            <a:pPr marL="457200" indent="-457200" algn="just">
              <a:buFont typeface="Wingdings" charset="2"/>
              <a:buChar char="u"/>
            </a:pPr>
            <a:r>
              <a:rPr lang="en-US" sz="2000" b="1" dirty="0" smtClean="0">
                <a:solidFill>
                  <a:srgbClr val="FF0000"/>
                </a:solidFill>
              </a:rPr>
              <a:t>EL LIDERAZGO </a:t>
            </a:r>
            <a:r>
              <a:rPr lang="en-US" sz="2000" b="1" dirty="0" smtClean="0"/>
              <a:t>ES ESENCIAL PARA EL EXITO DEL PROGRAMA.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799183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22870"/>
            <a:ext cx="8982924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NUEVAS COMPETENCIAS PARA LOS PROFESORES</a:t>
            </a:r>
          </a:p>
          <a:p>
            <a:pPr algn="ctr"/>
            <a:endParaRPr lang="en-US" sz="3200" b="1" dirty="0"/>
          </a:p>
          <a:p>
            <a:pPr marL="342900" indent="-342900"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SEGURIDAD DEL PACIENTE, MEJORA DE LA CALIDAD , CUIDADOS EN EQUIPO.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LIDERES </a:t>
            </a:r>
            <a:r>
              <a:rPr lang="en-US" sz="2400" b="1" dirty="0" smtClean="0"/>
              <a:t>EN CUIDADO INNOVADOR.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2400" b="1" dirty="0" smtClean="0"/>
              <a:t>PROFESORES LIDERES CON ENTRENAMIENTO Y ANTECEDENTES APROPIADOS PARA IMPLEMENTAR EL PROGRAMA.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PROGRAMAS DE CONTENIDOS, HABILIDADES Y ACTIVIDADES </a:t>
            </a:r>
            <a:r>
              <a:rPr lang="en-US" sz="2400" b="1" dirty="0" smtClean="0"/>
              <a:t>: MODULOS “ON LINE”, MODELO DE MEJORA DE CALIDAD, MEDIDAS DE CALIDAD, CAMBIO DE LIDERAZGO, SEGURIDAD DEL PACIENTE, EDUCACIÓN INTERPROFESIONAL, SALUD POBLACIONAL.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67311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69" y="672261"/>
            <a:ext cx="8263801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LECCIONES CLAVES APRENDIDAS POR LOS </a:t>
            </a:r>
          </a:p>
          <a:p>
            <a:pPr algn="ctr"/>
            <a:r>
              <a:rPr lang="en-US" sz="2800" b="1" dirty="0" smtClean="0"/>
              <a:t>PROFESORES EN EL PROGRAMA DE CALIDAD</a:t>
            </a:r>
          </a:p>
          <a:p>
            <a:pPr algn="ctr"/>
            <a:r>
              <a:rPr lang="en-US" sz="2800" b="1" dirty="0" smtClean="0"/>
              <a:t>ACADEMICA </a:t>
            </a:r>
          </a:p>
          <a:p>
            <a:pPr algn="ctr"/>
            <a:endParaRPr lang="en-US" sz="2800" b="1" dirty="0"/>
          </a:p>
          <a:p>
            <a:pPr marL="457200" indent="-457200" algn="ctr">
              <a:buFont typeface="Wingdings" charset="2"/>
              <a:buChar char="v"/>
            </a:pPr>
            <a:r>
              <a:rPr lang="en-US" sz="2000" b="1" dirty="0" smtClean="0">
                <a:solidFill>
                  <a:srgbClr val="FF0000"/>
                </a:solidFill>
              </a:rPr>
              <a:t>ENSEÑAR MIENTRAS SE PRACTICA Y MIENTRAS SE APRENDE</a:t>
            </a:r>
          </a:p>
          <a:p>
            <a:pPr algn="ctr"/>
            <a:r>
              <a:rPr lang="en-US" sz="2000" b="1" dirty="0" smtClean="0"/>
              <a:t>INCREMENTA LAS DEMANDAS CLINICAS.</a:t>
            </a:r>
          </a:p>
          <a:p>
            <a:pPr marL="342900" indent="-342900" algn="ctr">
              <a:buFont typeface="Wingdings" charset="2"/>
              <a:buChar char="v"/>
            </a:pPr>
            <a:r>
              <a:rPr lang="en-US" sz="2000" b="1" dirty="0" smtClean="0">
                <a:solidFill>
                  <a:srgbClr val="FF0000"/>
                </a:solidFill>
              </a:rPr>
              <a:t>LA SELECCION DE LA COHORTE </a:t>
            </a:r>
            <a:r>
              <a:rPr lang="en-US" sz="2000" b="1" dirty="0" smtClean="0"/>
              <a:t>REQUIERE ESTABLECER UN CON-</a:t>
            </a:r>
          </a:p>
          <a:p>
            <a:pPr algn="ctr"/>
            <a:r>
              <a:rPr lang="en-US" sz="2000" b="1" dirty="0" smtClean="0"/>
              <a:t>TACTO CLARO ENTRE EL PATROCINADOR Y EL ESTUDIANTE</a:t>
            </a:r>
          </a:p>
          <a:p>
            <a:pPr marL="342900" indent="-342900" algn="ctr">
              <a:buFont typeface="Wingdings" charset="2"/>
              <a:buChar char="v"/>
            </a:pPr>
            <a:r>
              <a:rPr lang="en-US" sz="2000" b="1" dirty="0" smtClean="0"/>
              <a:t>EL DISEÑO, LA PRECARGA COGNITIVA Y EL MONITOREO SIGUIENTE</a:t>
            </a:r>
          </a:p>
          <a:p>
            <a:pPr algn="ctr"/>
            <a:r>
              <a:rPr lang="en-US" sz="2000" b="1" dirty="0" smtClean="0"/>
              <a:t>SON LOS </a:t>
            </a:r>
            <a:r>
              <a:rPr lang="en-US" sz="2000" b="1" dirty="0" smtClean="0">
                <a:solidFill>
                  <a:srgbClr val="FF0000"/>
                </a:solidFill>
              </a:rPr>
              <a:t>HALLAZGOS CRITICOS</a:t>
            </a:r>
            <a:r>
              <a:rPr lang="en-US" sz="2000" b="1" dirty="0" smtClean="0"/>
              <a:t>.</a:t>
            </a:r>
          </a:p>
          <a:p>
            <a:pPr marL="342900" indent="-342900" algn="ctr">
              <a:buFont typeface="Wingdings" charset="2"/>
              <a:buChar char="v"/>
            </a:pPr>
            <a:r>
              <a:rPr lang="en-US" sz="2000" b="1" dirty="0" smtClean="0"/>
              <a:t>EL USO DE </a:t>
            </a:r>
            <a:r>
              <a:rPr lang="en-US" sz="2000" b="1" dirty="0" smtClean="0">
                <a:solidFill>
                  <a:srgbClr val="FF0000"/>
                </a:solidFill>
              </a:rPr>
              <a:t>UNA PLATAFORMA ASINCRONICA </a:t>
            </a:r>
            <a:r>
              <a:rPr lang="en-US" sz="2000" b="1" dirty="0" smtClean="0"/>
              <a:t>INCREMENTA LA </a:t>
            </a:r>
          </a:p>
          <a:p>
            <a:pPr algn="ctr"/>
            <a:r>
              <a:rPr lang="en-US" sz="2000" b="1" dirty="0" smtClean="0"/>
              <a:t>COMUNICACION.</a:t>
            </a:r>
          </a:p>
          <a:p>
            <a:pPr marL="342900" indent="-342900" algn="ctr">
              <a:buFont typeface="Wingdings" charset="2"/>
              <a:buChar char="v"/>
            </a:pPr>
            <a:r>
              <a:rPr lang="en-US" sz="2000" b="1" dirty="0" smtClean="0"/>
              <a:t>LOS </a:t>
            </a:r>
            <a:r>
              <a:rPr lang="en-US" sz="2000" b="1" dirty="0" smtClean="0">
                <a:solidFill>
                  <a:srgbClr val="FF0000"/>
                </a:solidFill>
              </a:rPr>
              <a:t>MAESTROS INTERPROFESIONALES </a:t>
            </a:r>
            <a:r>
              <a:rPr lang="en-US" sz="2000" b="1" dirty="0" smtClean="0"/>
              <a:t>INCREMENTAN EL ACERCA-</a:t>
            </a:r>
          </a:p>
          <a:p>
            <a:pPr algn="ctr"/>
            <a:r>
              <a:rPr lang="en-US" sz="2000" b="1" dirty="0" smtClean="0"/>
              <a:t>MIENTO DEL EQUIPO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547455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861" y="429500"/>
            <a:ext cx="831060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REDISEÑO Y ESTRUCTURA DEL CURRICULUM</a:t>
            </a:r>
          </a:p>
          <a:p>
            <a:endParaRPr lang="en-US" sz="2800" b="1" dirty="0"/>
          </a:p>
          <a:p>
            <a:pPr marL="457200" indent="-457200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DOMINIOS CURRICULARES</a:t>
            </a:r>
            <a:r>
              <a:rPr lang="en-US" sz="2000" b="1" dirty="0" smtClean="0"/>
              <a:t>: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- ESTRUCTURAS, PROCESOS E INDIVIDUOS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- POLITICAS Y ECONOMIAS DEL CUIDADO DE LA SALUD.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- CLINICA INFORMATICA/TECNOLOGIAS DE LA INFORMACION.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- CUIDADOS BASADOS EN VALOR.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 - MEJORA DEL SISTEMA DE SALUD.</a:t>
            </a:r>
          </a:p>
          <a:p>
            <a:endParaRPr lang="en-US" sz="2000" b="1" dirty="0"/>
          </a:p>
          <a:p>
            <a:pPr marL="342900" indent="-342900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DOMINIOS CRUZADOS: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- LIDERAZGO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- TRABAJO EN EQUIPO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- SISTEMAS DE PENSAMIENTO Y CRITICA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- MEDICINA BASADA EN EVIDENCIA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- ETICA Y PROFESIONALISMO</a:t>
            </a:r>
          </a:p>
          <a:p>
            <a:endParaRPr lang="en-US" sz="2000" b="1" dirty="0"/>
          </a:p>
          <a:p>
            <a:pPr marL="342900" indent="-342900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CREAR UN SISTEMA MAS HUMANISTA </a:t>
            </a:r>
            <a:r>
              <a:rPr lang="en-US" sz="2000" b="1" dirty="0" smtClean="0"/>
              <a:t>EN LOS ESTUDIANTES QUE SE INTERESAN EN LOS ASPECTOS GLOBALES DEL PACIENTE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939477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4308" y="485522"/>
            <a:ext cx="8030307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COLEMAN TRANSFORMO SU CURRICULUM</a:t>
            </a:r>
          </a:p>
          <a:p>
            <a:pPr algn="ctr"/>
            <a:r>
              <a:rPr lang="en-US" sz="3200" b="1" dirty="0" smtClean="0"/>
              <a:t>MÉDICO A UNO BASADO EN 5 PRINCIPIOS:</a:t>
            </a:r>
          </a:p>
          <a:p>
            <a:pPr algn="ctr"/>
            <a:endParaRPr lang="en-US" sz="3200" b="1" dirty="0"/>
          </a:p>
          <a:p>
            <a:pPr marL="457200" indent="-457200" algn="just">
              <a:buFont typeface="Wingdings" charset="2"/>
              <a:buChar char="²"/>
            </a:pPr>
            <a:r>
              <a:rPr lang="en-US" sz="2800" b="1" dirty="0" smtClean="0"/>
              <a:t>MOVERSE DEL BASADO EN SISTEMAS AL </a:t>
            </a:r>
            <a:r>
              <a:rPr lang="en-US" sz="2800" b="1" dirty="0" smtClean="0">
                <a:solidFill>
                  <a:srgbClr val="FF0000"/>
                </a:solidFill>
              </a:rPr>
              <a:t>BASADO EN CASOS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sz="2800" b="1" dirty="0" smtClean="0"/>
              <a:t>ORGANIZARLO EN </a:t>
            </a:r>
            <a:r>
              <a:rPr lang="en-US" sz="2800" b="1" dirty="0" smtClean="0">
                <a:solidFill>
                  <a:srgbClr val="FF0000"/>
                </a:solidFill>
              </a:rPr>
              <a:t>7 BLOQUES DE SINTOMAS </a:t>
            </a:r>
            <a:r>
              <a:rPr lang="en-US" sz="2800" b="1" dirty="0" smtClean="0"/>
              <a:t>RELACIONADOS</a:t>
            </a:r>
          </a:p>
          <a:p>
            <a:pPr marL="457200" indent="-457200" algn="just">
              <a:buFont typeface="Wingdings" charset="2"/>
              <a:buChar char="²"/>
            </a:pPr>
            <a:r>
              <a:rPr lang="en-US" sz="2800" b="1" dirty="0" smtClean="0"/>
              <a:t>LAS AMENAZAS EN CLINICA Y CIENCIA CORREN LONGITUDINALMENTE.</a:t>
            </a:r>
          </a:p>
          <a:p>
            <a:pPr marL="342900" indent="-342900" algn="just">
              <a:buFont typeface="Wingdings" charset="2"/>
              <a:buChar char="²"/>
            </a:pPr>
            <a:r>
              <a:rPr lang="en-US" sz="2800" b="1" dirty="0" smtClean="0">
                <a:solidFill>
                  <a:srgbClr val="FF0000"/>
                </a:solidFill>
              </a:rPr>
              <a:t>COMPRIMIR EL CURRICULUM PRECLINICO </a:t>
            </a:r>
            <a:r>
              <a:rPr lang="en-US" sz="2800" b="1" dirty="0" smtClean="0"/>
              <a:t>A 18 MESES.</a:t>
            </a:r>
          </a:p>
          <a:p>
            <a:pPr marL="342900" indent="-342900" algn="just">
              <a:buFont typeface="Wingdings" charset="2"/>
              <a:buChar char="²"/>
            </a:pPr>
            <a:r>
              <a:rPr lang="en-US" sz="2800" b="1" dirty="0" smtClean="0"/>
              <a:t>MANEJO </a:t>
            </a:r>
            <a:r>
              <a:rPr lang="en-US" sz="2800" b="1" dirty="0" smtClean="0">
                <a:solidFill>
                  <a:srgbClr val="FF0000"/>
                </a:solidFill>
              </a:rPr>
              <a:t>DE COMPETENCIAS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034947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846" y="234462"/>
            <a:ext cx="7932615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VISION DEL FUTURO</a:t>
            </a:r>
          </a:p>
          <a:p>
            <a:pPr algn="ctr"/>
            <a:endParaRPr lang="en-US" sz="3600" b="1" dirty="0"/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IDENTIFICAR </a:t>
            </a:r>
            <a:r>
              <a:rPr lang="en-US" sz="2000" b="1" dirty="0" smtClean="0">
                <a:solidFill>
                  <a:srgbClr val="FF0000"/>
                </a:solidFill>
              </a:rPr>
              <a:t>LAS PLATAFORAS DE APRENDIZAJE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TRANSFERENCIA </a:t>
            </a:r>
            <a:r>
              <a:rPr lang="en-US" sz="2000" b="1" dirty="0" smtClean="0"/>
              <a:t>DE CONOCIMIENTOS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MEJORA DE LA CALIDAD </a:t>
            </a:r>
            <a:r>
              <a:rPr lang="en-US" sz="2000" b="1" dirty="0" smtClean="0"/>
              <a:t>Y EFICIENCIA.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INVERTIR </a:t>
            </a:r>
            <a:r>
              <a:rPr lang="en-US" sz="2000" b="1" dirty="0" smtClean="0">
                <a:solidFill>
                  <a:srgbClr val="FF0000"/>
                </a:solidFill>
              </a:rPr>
              <a:t>EN PREVENCION</a:t>
            </a:r>
            <a:r>
              <a:rPr lang="en-US" sz="2000" b="1" dirty="0" smtClean="0"/>
              <a:t>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APROVECHAR </a:t>
            </a:r>
            <a:r>
              <a:rPr lang="en-US" sz="2000" b="1" dirty="0" smtClean="0">
                <a:solidFill>
                  <a:srgbClr val="FF0000"/>
                </a:solidFill>
              </a:rPr>
              <a:t>LA TECNOLOGIA </a:t>
            </a:r>
            <a:r>
              <a:rPr lang="en-US" sz="2000" b="1" dirty="0" smtClean="0"/>
              <a:t>PARA DAR EL SERVICIO DONDE MAS SE NECESITA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DESARROLLAR ESTRATEGIAS Y PLANES PARA EFECTIVAMENTE TRASLADAR Y </a:t>
            </a:r>
            <a:r>
              <a:rPr lang="en-US" sz="2000" b="1" dirty="0" smtClean="0">
                <a:solidFill>
                  <a:srgbClr val="FF0000"/>
                </a:solidFill>
              </a:rPr>
              <a:t>DISEMINAR A MULTIPLES NIVELES</a:t>
            </a:r>
            <a:r>
              <a:rPr lang="en-US" sz="2000" b="1" dirty="0" smtClean="0"/>
              <a:t>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COLABORACIÓN CON LAS COMPAÑIAS DE SEGUROS.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/>
              <a:t>ASOCIACIONES </a:t>
            </a:r>
            <a:r>
              <a:rPr lang="en-US" sz="2000" b="1" dirty="0" smtClean="0">
                <a:solidFill>
                  <a:srgbClr val="FF0000"/>
                </a:solidFill>
              </a:rPr>
              <a:t>PUBLICO PRIVADAS</a:t>
            </a:r>
            <a:r>
              <a:rPr lang="en-US" sz="2000" b="1" dirty="0" smtClean="0"/>
              <a:t>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PRIORIZAR</a:t>
            </a:r>
            <a:r>
              <a:rPr lang="en-US" sz="2000" b="1" dirty="0" smtClean="0"/>
              <a:t> LOS TEMAS CURRICULARES, PARA EVITAR LA OBESIDAD CURRICULAR.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CAMBIAR LOS PARADIGMAS </a:t>
            </a:r>
            <a:r>
              <a:rPr lang="en-US" sz="2000" b="1" dirty="0" smtClean="0"/>
              <a:t>DE LA EDUCACION PROFESIONAL EN SALUD,</a:t>
            </a:r>
          </a:p>
          <a:p>
            <a:pPr marL="571500" indent="-571500" algn="just">
              <a:buFont typeface="Wingdings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SALIDAS</a:t>
            </a:r>
            <a:r>
              <a:rPr lang="en-US" sz="2000" b="1" dirty="0" smtClean="0"/>
              <a:t> EN EDUCACION, INVESTIGACION Y PROFESIONES DE LA SALUD.</a:t>
            </a:r>
          </a:p>
          <a:p>
            <a:pPr marL="571500" indent="-571500" algn="just">
              <a:buFont typeface="Wingdings" charset="2"/>
              <a:buChar char="Ø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88028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67455" y="3052554"/>
            <a:ext cx="3576546" cy="272244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/>
          <p:cNvSpPr txBox="1"/>
          <p:nvPr/>
        </p:nvSpPr>
        <p:spPr>
          <a:xfrm>
            <a:off x="839886" y="860451"/>
            <a:ext cx="597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GRACIAS POR SU ATENCION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35036" y="3953978"/>
            <a:ext cx="5634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EMAIL:jangelcordova.villalobos@gmail.com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3779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231" y="898769"/>
            <a:ext cx="793261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RETOS EMERGENTES PARA LOS SISTEMAS DE SALUD</a:t>
            </a:r>
          </a:p>
          <a:p>
            <a:endParaRPr lang="en-US" sz="3200" b="1" dirty="0" smtClean="0"/>
          </a:p>
          <a:p>
            <a:endParaRPr lang="en-US" sz="3200" b="1" dirty="0"/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/>
              <a:t>TRANCISIONES EPIDEMIOLOGICAS Y DEMOGRAFICAS</a:t>
            </a:r>
          </a:p>
          <a:p>
            <a:pPr marL="342900" indent="-342900">
              <a:buFont typeface="Wingdings" charset="2"/>
              <a:buChar char="Ø"/>
            </a:pPr>
            <a:endParaRPr lang="en-US" sz="2400" b="1" dirty="0"/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/>
              <a:t>DIFERENCIACION PROFESIONAL</a:t>
            </a:r>
          </a:p>
          <a:p>
            <a:pPr marL="342900" indent="-342900">
              <a:buFont typeface="Wingdings" charset="2"/>
              <a:buChar char="Ø"/>
            </a:pPr>
            <a:endParaRPr lang="en-US" sz="2400" b="1" dirty="0"/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/>
              <a:t>DEMANDAS DE LA POBLACION</a:t>
            </a:r>
          </a:p>
          <a:p>
            <a:pPr marL="342900" indent="-342900">
              <a:buFont typeface="Wingdings" charset="2"/>
              <a:buChar char="Ø"/>
            </a:pPr>
            <a:endParaRPr lang="en-US" sz="2400" b="1" dirty="0"/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/>
              <a:t>INNOVACIÓN TECNOLOGICA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4470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153" y="879231"/>
            <a:ext cx="825920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REALIDADES DE LOS SISTEMAS ACTUALES</a:t>
            </a:r>
          </a:p>
          <a:p>
            <a:endParaRPr lang="en-US" sz="32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>
                <a:solidFill>
                  <a:srgbClr val="FF0000"/>
                </a:solidFill>
              </a:rPr>
              <a:t>CURRICULUMS</a:t>
            </a:r>
            <a:r>
              <a:rPr lang="en-US" sz="2000" b="1" dirty="0" smtClean="0"/>
              <a:t> FRAGMENTADOS, </a:t>
            </a:r>
            <a:r>
              <a:rPr lang="en-US" sz="2000" b="1" dirty="0" smtClean="0">
                <a:solidFill>
                  <a:srgbClr val="FF0000"/>
                </a:solidFill>
              </a:rPr>
              <a:t>ANTICUADOS,</a:t>
            </a:r>
            <a:r>
              <a:rPr lang="en-US" sz="2000" b="1" dirty="0" smtClean="0"/>
              <a:t> RIGIDOS Y ESTATICOS.</a:t>
            </a:r>
          </a:p>
          <a:p>
            <a:pPr marL="457200" indent="-457200" algn="just">
              <a:buFont typeface="Wingdings" charset="2"/>
              <a:buChar char="ü"/>
            </a:pPr>
            <a:endParaRPr lang="en-US" sz="20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COLAPSO PARTICULARMENTE NOTORIO EN </a:t>
            </a:r>
            <a:r>
              <a:rPr lang="en-US" sz="2000" b="1" dirty="0" smtClean="0">
                <a:solidFill>
                  <a:srgbClr val="FF0000"/>
                </a:solidFill>
              </a:rPr>
              <a:t>ATENCIÓN PRIMARIA A LA SALUD.</a:t>
            </a:r>
          </a:p>
          <a:p>
            <a:pPr marL="457200" indent="-457200" algn="just">
              <a:buFont typeface="Wingdings" charset="2"/>
              <a:buChar char="ü"/>
            </a:pPr>
            <a:endParaRPr lang="en-US" sz="20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EDUCACION POSTSECUNDARIA AUSENTE DE LA AGENDA POLITICA.</a:t>
            </a:r>
          </a:p>
          <a:p>
            <a:pPr marL="457200" indent="-457200" algn="just">
              <a:buFont typeface="Wingdings" charset="2"/>
              <a:buChar char="ü"/>
            </a:pPr>
            <a:endParaRPr lang="en-US" sz="2000" b="1" dirty="0"/>
          </a:p>
          <a:p>
            <a:pPr marL="457200" indent="-457200" algn="just">
              <a:buFont typeface="Wingdings" charset="2"/>
              <a:buChar char="ü"/>
            </a:pPr>
            <a:r>
              <a:rPr lang="en-US" sz="2000" b="1" dirty="0" smtClean="0"/>
              <a:t>SE REQUIERE </a:t>
            </a:r>
            <a:r>
              <a:rPr lang="en-US" sz="2000" b="1" dirty="0" smtClean="0">
                <a:solidFill>
                  <a:srgbClr val="FF0000"/>
                </a:solidFill>
              </a:rPr>
              <a:t>EDUCACION INTERPROFESIONAL</a:t>
            </a:r>
            <a:r>
              <a:rPr lang="en-US" sz="2000" b="1" dirty="0" smtClean="0"/>
              <a:t>, QUE DOMINE EL APRENDIZAJE FACILITADO POR LA TECNOLOGIA DE LA INFORMACION, QUE REALCE LAS ACTIVIDADES COGNITIVAS PARA EL CUESTIONAMIENTO CRITICO, REFUERCE LA IDENTIDAD PROFESIONAL Y EL LIDERAZGO.</a:t>
            </a:r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5616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769" y="957385"/>
            <a:ext cx="914468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EVOLUCION VERTIGINOSA DE LOS NUEVOS CONOCIMIENTOS</a:t>
            </a:r>
          </a:p>
          <a:p>
            <a:endParaRPr lang="en-US" sz="2400" b="1" dirty="0"/>
          </a:p>
          <a:p>
            <a:pPr marL="342900" indent="-342900">
              <a:buFont typeface="Wingdings" charset="2"/>
              <a:buChar char="²"/>
            </a:pPr>
            <a:r>
              <a:rPr lang="en-US" sz="2400" b="1" smtClean="0"/>
              <a:t>SEGUN </a:t>
            </a:r>
            <a:r>
              <a:rPr lang="en-US" sz="2400" b="1" smtClean="0"/>
              <a:t>DENSEN </a:t>
            </a:r>
            <a:r>
              <a:rPr lang="en-US" sz="2400" b="1" dirty="0" smtClean="0"/>
              <a:t>(2011) :</a:t>
            </a:r>
          </a:p>
          <a:p>
            <a:pPr marL="342900" indent="-342900">
              <a:buFont typeface="Wingdings" charset="2"/>
              <a:buChar char="²"/>
            </a:pPr>
            <a:endParaRPr lang="en-US" sz="2400" b="1" dirty="0"/>
          </a:p>
          <a:p>
            <a:pPr marL="342900" indent="-342900">
              <a:buFont typeface="Wingdings" charset="2"/>
              <a:buChar char="²"/>
            </a:pPr>
            <a:r>
              <a:rPr lang="en-US" sz="2400" b="1" dirty="0" smtClean="0"/>
              <a:t>TOMO 50 AÑOS (1900-1950) PARA DUPLICAR LOS CONO-</a:t>
            </a:r>
          </a:p>
          <a:p>
            <a:r>
              <a:rPr lang="en-US" sz="2400" b="1" dirty="0"/>
              <a:t> </a:t>
            </a:r>
            <a:r>
              <a:rPr lang="en-US" sz="2400" b="1" dirty="0" smtClean="0"/>
              <a:t>   CIMIENTOS MÉDICOS.</a:t>
            </a:r>
          </a:p>
          <a:p>
            <a:endParaRPr lang="en-US" sz="2400" b="1" dirty="0"/>
          </a:p>
          <a:p>
            <a:pPr marL="342900" indent="-342900">
              <a:buFont typeface="Wingdings" charset="2"/>
              <a:buChar char="²"/>
            </a:pPr>
            <a:r>
              <a:rPr lang="en-US" sz="2400" b="1" dirty="0" smtClean="0"/>
              <a:t>EN 1980 , TOMO 7 AÑOS.</a:t>
            </a:r>
          </a:p>
          <a:p>
            <a:pPr marL="342900" indent="-342900">
              <a:buFont typeface="Wingdings" charset="2"/>
              <a:buChar char="²"/>
            </a:pPr>
            <a:endParaRPr lang="en-US" sz="2400" b="1" dirty="0"/>
          </a:p>
          <a:p>
            <a:pPr marL="342900" indent="-342900">
              <a:buFont typeface="Wingdings" charset="2"/>
              <a:buChar char="²"/>
            </a:pPr>
            <a:r>
              <a:rPr lang="en-US" sz="2400" b="1" dirty="0" smtClean="0"/>
              <a:t>EN 2010, TOMO SOLO 3.5 AÑOS.</a:t>
            </a:r>
          </a:p>
          <a:p>
            <a:pPr marL="342900" indent="-342900">
              <a:buFont typeface="Wingdings" charset="2"/>
              <a:buChar char="²"/>
            </a:pPr>
            <a:endParaRPr lang="en-US" sz="2400" b="1" dirty="0"/>
          </a:p>
          <a:p>
            <a:pPr marL="342900" indent="-342900">
              <a:buFont typeface="Wingdings" charset="2"/>
              <a:buChar char="²"/>
            </a:pPr>
            <a:r>
              <a:rPr lang="en-US" sz="2400" b="1" dirty="0" smtClean="0"/>
              <a:t>PERO EN 2020 ESTA PROYECTADO QUE EL CONOCIMIENTO </a:t>
            </a:r>
          </a:p>
          <a:p>
            <a:r>
              <a:rPr lang="en-US" sz="2400" b="1" dirty="0" smtClean="0"/>
              <a:t>    SE DUPLIQUE  !!!!! </a:t>
            </a:r>
            <a:r>
              <a:rPr lang="en-US" sz="2400" b="1" dirty="0" smtClean="0">
                <a:solidFill>
                  <a:srgbClr val="FF0000"/>
                </a:solidFill>
              </a:rPr>
              <a:t>CADA 73 DIAS </a:t>
            </a:r>
            <a:r>
              <a:rPr lang="en-US" sz="2400" b="1" dirty="0" smtClean="0"/>
              <a:t>!!!!!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7573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538" y="625231"/>
            <a:ext cx="8694616" cy="5139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IMPORTANCIA DE LA SALUD</a:t>
            </a:r>
          </a:p>
          <a:p>
            <a:pPr algn="just"/>
            <a:endParaRPr lang="en-US" sz="3200" b="1" dirty="0"/>
          </a:p>
          <a:p>
            <a:pPr marL="342900" indent="-342900" algn="just">
              <a:buFont typeface="Wingdings" charset="2"/>
              <a:buChar char="v"/>
            </a:pPr>
            <a:r>
              <a:rPr lang="en-US" sz="2400" b="1" dirty="0" smtClean="0"/>
              <a:t>LA SALUD AFECTA LOS </a:t>
            </a:r>
            <a:r>
              <a:rPr lang="en-US" sz="2400" b="1" dirty="0" smtClean="0">
                <a:solidFill>
                  <a:srgbClr val="FF0000"/>
                </a:solidFill>
              </a:rPr>
              <a:t>ASUNTOS GLOBALES </a:t>
            </a:r>
            <a:r>
              <a:rPr lang="en-US" sz="2400" b="1" dirty="0" smtClean="0"/>
              <a:t>DE MAYOR PRESION DE NUESTROS TIEMPOS : EL DESARROLLO ECONÓMICO, LA SEGURIDAD NACIONAL Y HUMANA Y EL MOVIMIENTO GLOBAL POR LOS DERECHOS HUMANOS.</a:t>
            </a:r>
          </a:p>
          <a:p>
            <a:pPr marL="342900" indent="-342900" algn="just">
              <a:buFont typeface="Wingdings" charset="2"/>
              <a:buChar char="v"/>
            </a:pPr>
            <a:r>
              <a:rPr lang="en-US" sz="2400" b="1" dirty="0" smtClean="0"/>
              <a:t>EL </a:t>
            </a:r>
            <a:r>
              <a:rPr lang="en-US" sz="2400" b="1" dirty="0" smtClean="0">
                <a:solidFill>
                  <a:srgbClr val="FF0000"/>
                </a:solidFill>
              </a:rPr>
              <a:t>ACCESO A ATENCIÓN DE LA SALUD </a:t>
            </a:r>
            <a:r>
              <a:rPr lang="en-US" sz="2400" b="1" dirty="0" smtClean="0"/>
              <a:t>DE ALTA CALIDAD CON PROTECCIÓN FINANCIERA PARA TODOS SE HA CONVERTIDO EN UNA DE LAS MÁS IMPORTANTES PRIORIDADES POLÍTICAS DOMÉSTICAS A NIVEL MUNDIAL.</a:t>
            </a:r>
          </a:p>
          <a:p>
            <a:pPr marL="342900" indent="-342900" algn="just">
              <a:buFont typeface="Wingdings" charset="2"/>
              <a:buChar char="v"/>
            </a:pPr>
            <a:r>
              <a:rPr lang="en-US" sz="2400" b="1" dirty="0" smtClean="0"/>
              <a:t>LA REFORMA PARA EL SIGLO XXI TENDRA QUE SER GLOBALMENTE INCLUSIVA Y MULTIPROFESIONAL Y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                              !</a:t>
            </a:r>
            <a:r>
              <a:rPr lang="en-US" sz="2400" b="1" dirty="0" smtClean="0">
                <a:solidFill>
                  <a:srgbClr val="FF0000"/>
                </a:solidFill>
              </a:rPr>
              <a:t>ES OPORTUNA</a:t>
            </a:r>
            <a:r>
              <a:rPr lang="en-US" sz="2400" b="1" dirty="0" smtClean="0"/>
              <a:t>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959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2461" y="254000"/>
            <a:ext cx="7952153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CREACION DE LA COMISION</a:t>
            </a:r>
          </a:p>
          <a:p>
            <a:pPr algn="ctr"/>
            <a:endParaRPr lang="en-US" sz="3600" b="1" dirty="0"/>
          </a:p>
          <a:p>
            <a:pPr marL="571500" indent="-571500" algn="just">
              <a:buFont typeface="Courier New"/>
              <a:buChar char="o"/>
            </a:pPr>
            <a:r>
              <a:rPr lang="en-US" sz="2400" b="1" dirty="0" smtClean="0"/>
              <a:t>LA COMISIÓN EN LA EDUCACIÓN DE PROFESIONALES DE LA SALUD PARA EL SIGLO XXI, </a:t>
            </a:r>
            <a:r>
              <a:rPr lang="en-US" sz="2400" b="1" dirty="0" smtClean="0">
                <a:solidFill>
                  <a:srgbClr val="FF0000"/>
                </a:solidFill>
              </a:rPr>
              <a:t>FUE CONFORMADA EN ENERO DE 2010.</a:t>
            </a:r>
          </a:p>
          <a:p>
            <a:pPr marL="571500" indent="-571500" algn="just">
              <a:buFont typeface="Courier New"/>
              <a:buChar char="o"/>
            </a:pPr>
            <a:endParaRPr lang="en-US" sz="2400" b="1" dirty="0"/>
          </a:p>
          <a:p>
            <a:pPr marL="571500" indent="-571500" algn="just">
              <a:buFont typeface="Courier New"/>
              <a:buChar char="o"/>
            </a:pPr>
            <a:r>
              <a:rPr lang="en-US" sz="2400" b="1" dirty="0" smtClean="0"/>
              <a:t>INICIATIVA INDEPENDIENTE LIDERADA POR UN GRUPO VARIADO DE </a:t>
            </a:r>
            <a:r>
              <a:rPr lang="en-US" sz="2400" b="1" dirty="0" smtClean="0">
                <a:solidFill>
                  <a:srgbClr val="FF0000"/>
                </a:solidFill>
              </a:rPr>
              <a:t>20 COMISIONADOS </a:t>
            </a:r>
            <a:r>
              <a:rPr lang="en-US" sz="2400" b="1" dirty="0" smtClean="0"/>
              <a:t>ALREDEDOR DEL MUNDO , CON PERSPECTIVA GLOBAL .</a:t>
            </a:r>
          </a:p>
          <a:p>
            <a:pPr marL="571500" indent="-571500" algn="just">
              <a:buFont typeface="Courier New"/>
              <a:buChar char="o"/>
            </a:pPr>
            <a:endParaRPr lang="en-US" sz="2400" b="1" dirty="0"/>
          </a:p>
          <a:p>
            <a:pPr marL="571500" indent="-571500" algn="just">
              <a:buFont typeface="Courier New"/>
              <a:buChar char="o"/>
            </a:pPr>
            <a:r>
              <a:rPr lang="en-US" sz="2400" b="1" dirty="0" smtClean="0">
                <a:solidFill>
                  <a:srgbClr val="FF0000"/>
                </a:solidFill>
              </a:rPr>
              <a:t>SU META</a:t>
            </a:r>
            <a:r>
              <a:rPr lang="en-US" sz="2400" b="1" dirty="0" smtClean="0"/>
              <a:t>: DESARROLLAR UNA VISIÓN FRESCA CON RECOMENDACIONES PRÁCTICAS DE ACCIONES ESPECÍFICAS PARA CATALIZAR LOS PASOS HACIA LA TRANSFORMACIÓN DE LA EDUCACIÓN PROFESIONAL EN SALUD EN TODOS LOS PAISES.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8929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6615" y="214923"/>
            <a:ext cx="826477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MARCO DE LOS SISTEMAS</a:t>
            </a:r>
          </a:p>
          <a:p>
            <a:pPr algn="ctr"/>
            <a:endParaRPr lang="en-US" sz="3600" b="1" dirty="0"/>
          </a:p>
          <a:p>
            <a:pPr marL="342900" indent="-342900" algn="just">
              <a:buFont typeface="Wingdings" charset="2"/>
              <a:buChar char="ü"/>
            </a:pPr>
            <a:r>
              <a:rPr lang="en-US" sz="2400" b="1" dirty="0" smtClean="0"/>
              <a:t>EN LA PLANEACION Y DISEÑO DEL NÚMERO DE PROFESIONALES DE LA SALUD, DEBE HABER UN TRABAJO INTENSAMENTE COORDINADO ENTRE LOS </a:t>
            </a:r>
            <a:r>
              <a:rPr lang="en-US" sz="2400" b="1" dirty="0" smtClean="0">
                <a:solidFill>
                  <a:srgbClr val="FF0000"/>
                </a:solidFill>
              </a:rPr>
              <a:t>SISTEMAS DE EDUCACIÓN Y DE SALUD</a:t>
            </a:r>
            <a:r>
              <a:rPr lang="en-US" sz="2400" b="1" dirty="0" smtClean="0"/>
              <a:t>, Y FUNDAMENTADO EN LA POBLACIÓN EN LOS ASPECTOS DE NECESIDADES, DEMANDA, PROVISIÓN, Y OFERTA;  Y EN LA DEMANDA DE LOS SISTEMAS MISMOS (EL SISTEMA EDUCATIVO DEBE RESPONDER A LOS REQUERIMIENTOS DEL SISTEMA DE SALUD).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en-US" sz="2400" b="1" dirty="0" smtClean="0"/>
              <a:t>SIN EMBARGO: </a:t>
            </a:r>
            <a:r>
              <a:rPr lang="en-US" sz="2400" b="1" dirty="0" smtClean="0">
                <a:solidFill>
                  <a:srgbClr val="FF0000"/>
                </a:solidFill>
              </a:rPr>
              <a:t>LOS GOBIERNOS FRECUENTEMENTE INFLUYEN EN LA OFERTA DE PROFESIONALES </a:t>
            </a:r>
            <a:r>
              <a:rPr lang="en-US" sz="2400" b="1" dirty="0" smtClean="0"/>
              <a:t>DE LA SALUD EN RESPUESTA A LA SITUACIÓN POLÍTICA, MÁS QUE A LA RACIONALIDAD DEL MERCADO  O LA REALIDAD EPIDEMIOLÓGICA.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273884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357</TotalTime>
  <Words>3562</Words>
  <Application>Microsoft Macintosh PowerPoint</Application>
  <PresentationFormat>On-screen Show (4:3)</PresentationFormat>
  <Paragraphs>317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Angel Cordova Villalobos</dc:creator>
  <cp:lastModifiedBy>Jose Angel Cordova Villalobos</cp:lastModifiedBy>
  <cp:revision>40</cp:revision>
  <dcterms:created xsi:type="dcterms:W3CDTF">2016-06-15T16:29:17Z</dcterms:created>
  <dcterms:modified xsi:type="dcterms:W3CDTF">2016-06-16T14:00:16Z</dcterms:modified>
</cp:coreProperties>
</file>