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65" r:id="rId3"/>
    <p:sldId id="266" r:id="rId4"/>
    <p:sldId id="293" r:id="rId5"/>
    <p:sldId id="268" r:id="rId6"/>
    <p:sldId id="274" r:id="rId7"/>
    <p:sldId id="270" r:id="rId8"/>
    <p:sldId id="267" r:id="rId9"/>
    <p:sldId id="269" r:id="rId10"/>
    <p:sldId id="294" r:id="rId11"/>
    <p:sldId id="279" r:id="rId12"/>
    <p:sldId id="312" r:id="rId13"/>
    <p:sldId id="277" r:id="rId14"/>
    <p:sldId id="308" r:id="rId15"/>
    <p:sldId id="287" r:id="rId16"/>
    <p:sldId id="290" r:id="rId17"/>
    <p:sldId id="296" r:id="rId18"/>
    <p:sldId id="300" r:id="rId19"/>
    <p:sldId id="310" r:id="rId20"/>
    <p:sldId id="309" r:id="rId21"/>
    <p:sldId id="313" r:id="rId22"/>
    <p:sldId id="314" r:id="rId23"/>
    <p:sldId id="283" r:id="rId24"/>
    <p:sldId id="276" r:id="rId2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39" d="100"/>
          <a:sy n="139" d="100"/>
        </p:scale>
        <p:origin x="-664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A2FD8-07AD-474F-B5B7-B6568657C648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6E55C-95A8-6B48-B365-CB412947E64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1171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6E55C-95A8-6B48-B365-CB412947E64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332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 txBox="1">
            <a:spLocks noGrp="1" noChangeArrowheads="1"/>
          </p:cNvSpPr>
          <p:nvPr/>
        </p:nvSpPr>
        <p:spPr bwMode="auto">
          <a:xfrm>
            <a:off x="3884076" y="8685335"/>
            <a:ext cx="297228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700" b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 b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700" b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700" b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700" b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700" b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8A549B-28E4-7F46-8FCF-B4A3E5C72453}" type="slidenum">
              <a:rPr lang="es-ES" sz="1200">
                <a:solidFill>
                  <a:schemeClr val="tx1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es-E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0" y="4340470"/>
            <a:ext cx="5485420" cy="41177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8482-7FBC-B646-91F3-35F2A1ED621F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C45-B83C-FA4A-B489-C966BFAC89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06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8482-7FBC-B646-91F3-35F2A1ED621F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C45-B83C-FA4A-B489-C966BFAC89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52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8482-7FBC-B646-91F3-35F2A1ED621F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C45-B83C-FA4A-B489-C966BFAC89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92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93C07-C070-824C-A931-B45694609F01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91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8482-7FBC-B646-91F3-35F2A1ED621F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C45-B83C-FA4A-B489-C966BFAC89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018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8482-7FBC-B646-91F3-35F2A1ED621F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C45-B83C-FA4A-B489-C966BFAC89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01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8482-7FBC-B646-91F3-35F2A1ED621F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C45-B83C-FA4A-B489-C966BFAC89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04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8482-7FBC-B646-91F3-35F2A1ED621F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C45-B83C-FA4A-B489-C966BFAC89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3921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8482-7FBC-B646-91F3-35F2A1ED621F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C45-B83C-FA4A-B489-C966BFAC89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060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8482-7FBC-B646-91F3-35F2A1ED621F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C45-B83C-FA4A-B489-C966BFAC89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4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8482-7FBC-B646-91F3-35F2A1ED621F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C45-B83C-FA4A-B489-C966BFAC89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52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8482-7FBC-B646-91F3-35F2A1ED621F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7C45-B83C-FA4A-B489-C966BFAC89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90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A8482-7FBC-B646-91F3-35F2A1ED621F}" type="datetimeFigureOut">
              <a:rPr lang="es-ES" smtClean="0"/>
              <a:t>16/06/16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E7C45-B83C-FA4A-B489-C966BFAC898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393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.docx"/><Relationship Id="rId4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2.docx"/><Relationship Id="rId4" Type="http://schemas.openxmlformats.org/officeDocument/2006/relationships/image" Target="../media/image3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png"/><Relationship Id="rId5" Type="http://schemas.openxmlformats.org/officeDocument/2006/relationships/image" Target="../media/image10.gi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smtClean="0">
                <a:solidFill>
                  <a:srgbClr val="0000FF"/>
                </a:solidFill>
              </a:rPr>
              <a:t>New perspectives in CME</a:t>
            </a:r>
            <a:endParaRPr lang="en-US" sz="3600" b="1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2800" b="1" dirty="0" smtClean="0">
                <a:solidFill>
                  <a:srgbClr val="0000FF"/>
                </a:solidFill>
                <a:latin typeface="Verdana"/>
                <a:cs typeface="Verdana"/>
              </a:rPr>
              <a:t>J. Palés</a:t>
            </a:r>
          </a:p>
          <a:p>
            <a:r>
              <a:rPr lang="es-ES" sz="2800" b="1" dirty="0" smtClean="0">
                <a:solidFill>
                  <a:srgbClr val="0000FF"/>
                </a:solidFill>
                <a:latin typeface="Verdana"/>
                <a:cs typeface="Verdana"/>
              </a:rPr>
              <a:t>Facultad de Medicina Universidad de Barcelona</a:t>
            </a:r>
            <a:endParaRPr lang="es-ES" sz="2800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7233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973" y="5771167"/>
            <a:ext cx="3255547" cy="878998"/>
          </a:xfrm>
          <a:prstGeom prst="rect">
            <a:avLst/>
          </a:prstGeom>
        </p:spPr>
      </p:pic>
      <p:pic>
        <p:nvPicPr>
          <p:cNvPr id="6" name="5 Imagen" descr="Logo F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6721" y="5779908"/>
            <a:ext cx="3801538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8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smtClean="0">
                <a:solidFill>
                  <a:srgbClr val="0000FF"/>
                </a:solidFill>
              </a:rPr>
              <a:t>The goal of CME is: </a:t>
            </a:r>
          </a:p>
          <a:p>
            <a:pPr marL="0" indent="0" algn="ctr">
              <a:buNone/>
            </a:pPr>
            <a:endParaRPr lang="en-AU" b="1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AU" b="1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AU" b="1" smtClean="0">
                <a:solidFill>
                  <a:srgbClr val="0000FF"/>
                </a:solidFill>
              </a:rPr>
              <a:t>To mantain and improve the individual professional competency. It is a duty of any professional</a:t>
            </a:r>
            <a:endParaRPr lang="en-AU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711" y="1039042"/>
            <a:ext cx="2233830" cy="207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2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14"/>
            <a:ext cx="8980428" cy="60803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4" y="5977712"/>
            <a:ext cx="3707634" cy="85423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90819" y="5657008"/>
            <a:ext cx="62349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00FF"/>
                </a:solidFill>
              </a:rPr>
              <a:t>FORCES INFLUENCING CME</a:t>
            </a:r>
            <a:endParaRPr lang="es-E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9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0000FF"/>
                </a:solidFill>
              </a:rPr>
              <a:t>Planification</a:t>
            </a:r>
            <a:r>
              <a:rPr lang="es-ES" b="1" dirty="0" smtClean="0">
                <a:solidFill>
                  <a:srgbClr val="0000FF"/>
                </a:solidFill>
              </a:rPr>
              <a:t> of CME</a:t>
            </a:r>
            <a:endParaRPr lang="es-ES" b="1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199" y="1600200"/>
            <a:ext cx="8561715" cy="4525963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To detect and evaluate the learner needs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To establish the educative objectives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To establish the adequate format of CME activities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Shift from participation to intervention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To assess of CME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To accredit the CME</a:t>
            </a:r>
          </a:p>
          <a:p>
            <a:pPr marL="0" indent="0">
              <a:buNone/>
            </a:pPr>
            <a:endParaRPr lang="en-GB" b="1" dirty="0" smtClean="0">
              <a:solidFill>
                <a:srgbClr val="0000F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918" y="5114542"/>
            <a:ext cx="2459996" cy="16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4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80" y="744007"/>
            <a:ext cx="8297670" cy="604556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2633" y="64132"/>
            <a:ext cx="8864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0000FF"/>
                </a:solidFill>
              </a:rPr>
              <a:t>EDUCATIVE </a:t>
            </a:r>
            <a:r>
              <a:rPr lang="es-ES" sz="4000" b="1" dirty="0" smtClean="0">
                <a:solidFill>
                  <a:srgbClr val="0000FF"/>
                </a:solidFill>
              </a:rPr>
              <a:t>GOALS OF CME</a:t>
            </a:r>
            <a:endParaRPr lang="es-ES" sz="4000" b="1" dirty="0">
              <a:solidFill>
                <a:srgbClr val="0000F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007" y="6231016"/>
            <a:ext cx="2562688" cy="59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1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091157" y="897938"/>
            <a:ext cx="4913577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00FF"/>
                </a:solidFill>
                <a:latin typeface="Verdana"/>
                <a:cs typeface="Verdana"/>
              </a:rPr>
              <a:t>- PRESENTATION</a:t>
            </a:r>
            <a:endParaRPr lang="es-ES" sz="3600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79534" y="4988465"/>
            <a:ext cx="5230467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0000FF"/>
                </a:solidFill>
                <a:latin typeface="Verdana"/>
                <a:cs typeface="Verdana"/>
              </a:rPr>
              <a:t>+ INTERVENTION</a:t>
            </a:r>
            <a:endParaRPr lang="es-ES" sz="3600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6" name="Flecha abajo 5"/>
          <p:cNvSpPr/>
          <p:nvPr/>
        </p:nvSpPr>
        <p:spPr>
          <a:xfrm>
            <a:off x="4015534" y="1795876"/>
            <a:ext cx="679947" cy="2770779"/>
          </a:xfrm>
          <a:prstGeom prst="down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380" y="41440"/>
            <a:ext cx="6132202" cy="57144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681"/>
            <a:ext cx="9144000" cy="5292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08" y="41440"/>
            <a:ext cx="9031745" cy="624375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22" y="633681"/>
            <a:ext cx="7157060" cy="53864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08" y="340265"/>
            <a:ext cx="9121823" cy="651773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6401" y="0"/>
            <a:ext cx="9387754" cy="714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4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9161"/>
          </a:xfrm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rgbClr val="0000FF"/>
                </a:solidFill>
              </a:rPr>
              <a:t>Assessment of CME</a:t>
            </a:r>
            <a:endParaRPr lang="en-US" b="1">
              <a:solidFill>
                <a:srgbClr val="0000F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71" y="962076"/>
            <a:ext cx="8711016" cy="62214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007" y="6231016"/>
            <a:ext cx="2562688" cy="59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9186"/>
            <a:ext cx="8229600" cy="828546"/>
          </a:xfrm>
        </p:spPr>
        <p:txBody>
          <a:bodyPr/>
          <a:lstStyle/>
          <a:p>
            <a:r>
              <a:rPr lang="es-ES" b="1" dirty="0" smtClean="0">
                <a:solidFill>
                  <a:srgbClr val="0000FF"/>
                </a:solidFill>
              </a:rPr>
              <a:t>CRISIS </a:t>
            </a:r>
            <a:r>
              <a:rPr lang="es-ES" b="1" dirty="0" err="1" smtClean="0">
                <a:solidFill>
                  <a:srgbClr val="0000FF"/>
                </a:solidFill>
              </a:rPr>
              <a:t>model</a:t>
            </a:r>
            <a:r>
              <a:rPr lang="es-ES" b="1" dirty="0" smtClean="0">
                <a:solidFill>
                  <a:srgbClr val="0000FF"/>
                </a:solidFill>
              </a:rPr>
              <a:t> (</a:t>
            </a:r>
            <a:r>
              <a:rPr lang="es-ES" b="1" dirty="0" err="1" smtClean="0">
                <a:solidFill>
                  <a:srgbClr val="0000FF"/>
                </a:solidFill>
              </a:rPr>
              <a:t>Harden</a:t>
            </a:r>
            <a:r>
              <a:rPr lang="es-ES" b="1" dirty="0" smtClean="0">
                <a:solidFill>
                  <a:srgbClr val="0000FF"/>
                </a:solidFill>
              </a:rPr>
              <a:t>)</a:t>
            </a:r>
            <a:endParaRPr lang="es-ES" b="1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67320"/>
            <a:ext cx="8229600" cy="49588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AU" sz="5400" dirty="0" smtClean="0">
                <a:solidFill>
                  <a:srgbClr val="FF0000"/>
                </a:solidFill>
              </a:rPr>
              <a:t>C</a:t>
            </a:r>
            <a:r>
              <a:rPr lang="en-AU" dirty="0" smtClean="0">
                <a:solidFill>
                  <a:srgbClr val="0000FF"/>
                </a:solidFill>
              </a:rPr>
              <a:t>onvenience: </a:t>
            </a:r>
            <a:r>
              <a:rPr lang="en-US" b="1" dirty="0" smtClean="0">
                <a:solidFill>
                  <a:srgbClr val="0000FF"/>
                </a:solidFill>
              </a:rPr>
              <a:t>education available </a:t>
            </a:r>
            <a:r>
              <a:rPr lang="en-US" b="1" dirty="0">
                <a:solidFill>
                  <a:srgbClr val="0000FF"/>
                </a:solidFill>
              </a:rPr>
              <a:t>at the right place, at the right time and at the right pace”</a:t>
            </a:r>
          </a:p>
          <a:p>
            <a:pPr marL="0" indent="0">
              <a:buNone/>
            </a:pPr>
            <a:endParaRPr lang="en-AU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AU" sz="5400" dirty="0" smtClean="0">
                <a:solidFill>
                  <a:srgbClr val="FF0000"/>
                </a:solidFill>
              </a:rPr>
              <a:t>R</a:t>
            </a:r>
            <a:r>
              <a:rPr lang="en-AU" dirty="0" smtClean="0">
                <a:solidFill>
                  <a:srgbClr val="0000FF"/>
                </a:solidFill>
              </a:rPr>
              <a:t>elevance: </a:t>
            </a:r>
            <a:r>
              <a:rPr lang="en-AU" b="1" dirty="0" smtClean="0">
                <a:solidFill>
                  <a:srgbClr val="0000FF"/>
                </a:solidFill>
              </a:rPr>
              <a:t>addressed to cover the competencies lacking</a:t>
            </a:r>
          </a:p>
          <a:p>
            <a:pPr marL="0" indent="0">
              <a:buNone/>
            </a:pPr>
            <a:r>
              <a:rPr lang="en-AU" sz="5400" dirty="0" smtClean="0">
                <a:solidFill>
                  <a:srgbClr val="FF0000"/>
                </a:solidFill>
              </a:rPr>
              <a:t>I</a:t>
            </a:r>
            <a:r>
              <a:rPr lang="en-AU" dirty="0" smtClean="0">
                <a:solidFill>
                  <a:srgbClr val="0000FF"/>
                </a:solidFill>
              </a:rPr>
              <a:t>ndividualization: </a:t>
            </a:r>
            <a:r>
              <a:rPr lang="en-AU" b="1" dirty="0" smtClean="0">
                <a:solidFill>
                  <a:srgbClr val="0000FF"/>
                </a:solidFill>
              </a:rPr>
              <a:t>take in account the characteristics of the learner</a:t>
            </a:r>
          </a:p>
          <a:p>
            <a:pPr marL="0" indent="0">
              <a:buNone/>
            </a:pPr>
            <a:r>
              <a:rPr lang="en-AU" sz="5400" dirty="0" smtClean="0">
                <a:solidFill>
                  <a:srgbClr val="FF0000"/>
                </a:solidFill>
              </a:rPr>
              <a:t>S</a:t>
            </a:r>
            <a:r>
              <a:rPr lang="en-AU" dirty="0" smtClean="0">
                <a:solidFill>
                  <a:srgbClr val="0000FF"/>
                </a:solidFill>
              </a:rPr>
              <a:t>elf-Assessment:  to identify needs and to check if learning outcomes have been achieved</a:t>
            </a:r>
          </a:p>
          <a:p>
            <a:pPr marL="0" indent="0">
              <a:buNone/>
            </a:pPr>
            <a:r>
              <a:rPr lang="en-AU" sz="5400" dirty="0" smtClean="0">
                <a:solidFill>
                  <a:srgbClr val="FF0000"/>
                </a:solidFill>
              </a:rPr>
              <a:t>I</a:t>
            </a:r>
            <a:r>
              <a:rPr lang="en-AU" dirty="0" smtClean="0">
                <a:solidFill>
                  <a:srgbClr val="0000FF"/>
                </a:solidFill>
              </a:rPr>
              <a:t>nteresting</a:t>
            </a:r>
          </a:p>
          <a:p>
            <a:pPr marL="0" indent="0">
              <a:buNone/>
            </a:pPr>
            <a:r>
              <a:rPr lang="en-AU" sz="5800" dirty="0" smtClean="0">
                <a:solidFill>
                  <a:srgbClr val="FF0000"/>
                </a:solidFill>
              </a:rPr>
              <a:t>S</a:t>
            </a:r>
            <a:r>
              <a:rPr lang="en-AU" dirty="0" smtClean="0">
                <a:solidFill>
                  <a:srgbClr val="0000FF"/>
                </a:solidFill>
              </a:rPr>
              <a:t>ystematic and speculative: </a:t>
            </a:r>
            <a:r>
              <a:rPr lang="en-AU" b="1" dirty="0" smtClean="0">
                <a:solidFill>
                  <a:srgbClr val="0000FF"/>
                </a:solidFill>
              </a:rPr>
              <a:t>controversial areas. Systematic programmes</a:t>
            </a:r>
            <a:endParaRPr lang="en-AU" b="1" dirty="0" smtClean="0"/>
          </a:p>
          <a:p>
            <a:pPr marL="457200" lvl="1" indent="0">
              <a:buNone/>
            </a:pPr>
            <a:endParaRPr lang="en-GB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656928" y="4692181"/>
            <a:ext cx="1155779" cy="16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7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82510"/>
            <a:ext cx="8229600" cy="559154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0000FF"/>
                </a:solidFill>
              </a:rPr>
              <a:t/>
            </a:r>
            <a:br>
              <a:rPr lang="es-ES" b="1" dirty="0" smtClean="0">
                <a:solidFill>
                  <a:srgbClr val="0000FF"/>
                </a:solidFill>
              </a:rPr>
            </a:br>
            <a:endParaRPr lang="es-ES" sz="2700" b="1" dirty="0">
              <a:solidFill>
                <a:srgbClr val="0000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33559" y="333505"/>
            <a:ext cx="8353241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 smtClean="0">
                <a:solidFill>
                  <a:srgbClr val="0000FF"/>
                </a:solidFill>
                <a:latin typeface="Verdana"/>
                <a:cs typeface="Verdana"/>
              </a:rPr>
              <a:t>CME Activities Accreditation</a:t>
            </a:r>
          </a:p>
          <a:p>
            <a:pPr marL="0" indent="0">
              <a:buNone/>
            </a:pPr>
            <a:endParaRPr lang="en-AU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AU" sz="2400" b="1" dirty="0">
                <a:solidFill>
                  <a:srgbClr val="0000FF"/>
                </a:solidFill>
                <a:latin typeface="Verdana"/>
                <a:cs typeface="Verdana"/>
              </a:rPr>
              <a:t>CME accreditation represents the nuclear element of any accreditation system</a:t>
            </a:r>
          </a:p>
          <a:p>
            <a:endParaRPr lang="en-AU" sz="2400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AU" sz="2400" b="1" dirty="0" smtClean="0">
                <a:solidFill>
                  <a:srgbClr val="0000FF"/>
                </a:solidFill>
                <a:latin typeface="Verdana"/>
                <a:cs typeface="Verdana"/>
              </a:rPr>
              <a:t>To </a:t>
            </a:r>
            <a:r>
              <a:rPr lang="en-AU" sz="2400" b="1" dirty="0" smtClean="0">
                <a:solidFill>
                  <a:srgbClr val="0000FF"/>
                </a:solidFill>
                <a:latin typeface="Verdana"/>
                <a:cs typeface="Verdana"/>
              </a:rPr>
              <a:t>establish quality differential criteria among different teaching activities to improve the formative offer and facilitate the selection by the physician</a:t>
            </a:r>
          </a:p>
          <a:p>
            <a:endParaRPr lang="en-AU" sz="2400" b="1" dirty="0" smtClean="0">
              <a:solidFill>
                <a:srgbClr val="0000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10126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67" y="226421"/>
            <a:ext cx="1765300" cy="8509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56923" y="-284685"/>
            <a:ext cx="758204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>
              <a:solidFill>
                <a:srgbClr val="0000FF"/>
              </a:solidFill>
            </a:endParaRPr>
          </a:p>
          <a:p>
            <a:endParaRPr lang="es-ES" dirty="0">
              <a:solidFill>
                <a:srgbClr val="0000FF"/>
              </a:solidFill>
            </a:endParaRPr>
          </a:p>
          <a:p>
            <a:r>
              <a:rPr lang="es-ES" dirty="0" smtClean="0">
                <a:solidFill>
                  <a:srgbClr val="0000FF"/>
                </a:solidFill>
                <a:latin typeface="Verdana"/>
                <a:cs typeface="Verdana"/>
              </a:rPr>
              <a:t>				</a:t>
            </a:r>
            <a:r>
              <a:rPr lang="en-US" sz="2000" b="1" dirty="0" smtClean="0">
                <a:solidFill>
                  <a:srgbClr val="0000FF"/>
                </a:solidFill>
                <a:latin typeface="Verdana"/>
                <a:cs typeface="Verdana"/>
              </a:rPr>
              <a:t>SEAFORMEC is a Spanish system of 				accreditation of activities of CME</a:t>
            </a:r>
            <a:endParaRPr lang="en-US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s-ES" dirty="0">
              <a:solidFill>
                <a:srgbClr val="0000FF"/>
              </a:solidFill>
            </a:endParaRPr>
          </a:p>
          <a:p>
            <a:endParaRPr lang="es-ES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s-ES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s-ES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s-ES" dirty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s-ES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s-ES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s-ES" dirty="0">
              <a:solidFill>
                <a:srgbClr val="0000FF"/>
              </a:solidFill>
              <a:latin typeface="Verdana"/>
              <a:cs typeface="Verdana"/>
            </a:endParaRPr>
          </a:p>
          <a:p>
            <a:pPr algn="just"/>
            <a:endParaRPr lang="es-ES" sz="2000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algn="just"/>
            <a:endParaRPr lang="es-ES" sz="2000" b="1" dirty="0">
              <a:solidFill>
                <a:srgbClr val="0000FF"/>
              </a:solidFill>
              <a:latin typeface="Verdana"/>
              <a:cs typeface="Verdana"/>
            </a:endParaRPr>
          </a:p>
          <a:p>
            <a:pPr algn="just"/>
            <a:r>
              <a:rPr lang="en-GB" sz="2000" b="1" dirty="0" smtClean="0">
                <a:solidFill>
                  <a:srgbClr val="0000FF"/>
                </a:solidFill>
                <a:latin typeface="Verdana"/>
                <a:cs typeface="Verdana"/>
              </a:rPr>
              <a:t>SEAFORMEC accredits different activities to optimize the benefits of the teaching activities addressed to Spanish physicians</a:t>
            </a:r>
          </a:p>
          <a:p>
            <a:endParaRPr lang="es-ES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84" y="1706080"/>
            <a:ext cx="1836924" cy="7696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891" y="1552148"/>
            <a:ext cx="1905000" cy="10668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0" y="1706080"/>
            <a:ext cx="2984500" cy="7493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540" y="2618948"/>
            <a:ext cx="3709860" cy="84452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99085"/>
            <a:ext cx="9144000" cy="81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1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845318"/>
              </p:ext>
            </p:extLst>
          </p:nvPr>
        </p:nvGraphicFramePr>
        <p:xfrm>
          <a:off x="461851" y="383604"/>
          <a:ext cx="8557063" cy="5217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0628"/>
                <a:gridCol w="476643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smtClean="0"/>
                        <a:t>CRITERIA</a:t>
                      </a:r>
                      <a:endParaRPr lang="en-US" noProof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smtClean="0"/>
                        <a:t>CONSIDERED</a:t>
                      </a:r>
                      <a:r>
                        <a:rPr lang="en-US" baseline="0" noProof="0" smtClean="0"/>
                        <a:t> ASPECTS</a:t>
                      </a:r>
                      <a:endParaRPr lang="en-US" noProof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JUSTIFICATION</a:t>
                      </a:r>
                      <a:endParaRPr lang="en-US" b="1" noProof="0">
                        <a:solidFill>
                          <a:srgbClr val="0000FF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noProof="0" dirty="0" smtClean="0">
                          <a:solidFill>
                            <a:srgbClr val="0000FF"/>
                          </a:solidFill>
                        </a:rPr>
                        <a:t>HOW</a:t>
                      </a:r>
                      <a:r>
                        <a:rPr lang="en-US" b="0" baseline="0" noProof="0" dirty="0" smtClean="0">
                          <a:solidFill>
                            <a:srgbClr val="0000FF"/>
                          </a:solidFill>
                        </a:rPr>
                        <a:t> HAV BEEN DETECTED THE LEARNING NEEDS?</a:t>
                      </a:r>
                      <a:endParaRPr lang="en-US" b="0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LEARNING</a:t>
                      </a:r>
                      <a:r>
                        <a:rPr lang="en-US" b="1" baseline="0" noProof="0" smtClean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 OUTCOMES</a:t>
                      </a:r>
                      <a:endParaRPr lang="en-US" b="1" noProof="0">
                        <a:solidFill>
                          <a:srgbClr val="0000FF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b="0" noProof="0" dirty="0" smtClean="0">
                          <a:solidFill>
                            <a:srgbClr val="0000FF"/>
                          </a:solidFill>
                        </a:rPr>
                        <a:t>GENERAL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b="0" noProof="0" dirty="0" smtClean="0">
                          <a:solidFill>
                            <a:srgbClr val="0000FF"/>
                          </a:solidFill>
                        </a:rPr>
                        <a:t>SPECIFIC</a:t>
                      </a:r>
                      <a:endParaRPr lang="en-US" b="0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ORGANIZATION</a:t>
                      </a:r>
                      <a:endParaRPr lang="en-US" b="1" noProof="0" dirty="0">
                        <a:solidFill>
                          <a:srgbClr val="0000FF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noProof="0" smtClean="0">
                          <a:solidFill>
                            <a:srgbClr val="0000FF"/>
                          </a:solidFill>
                        </a:rPr>
                        <a:t>PROGRAMME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noProof="0" smtClean="0">
                          <a:solidFill>
                            <a:srgbClr val="0000FF"/>
                          </a:solidFill>
                        </a:rPr>
                        <a:t>HUMAN</a:t>
                      </a:r>
                      <a:r>
                        <a:rPr lang="en-US" b="0" baseline="0" noProof="0" smtClean="0">
                          <a:solidFill>
                            <a:srgbClr val="0000FF"/>
                          </a:solidFill>
                        </a:rPr>
                        <a:t> RESOURCES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baseline="0" noProof="0" smtClean="0">
                          <a:solidFill>
                            <a:srgbClr val="0000FF"/>
                          </a:solidFill>
                        </a:rPr>
                        <a:t>MATERIAL RESOURCES</a:t>
                      </a:r>
                      <a:endParaRPr lang="en-US" b="0" noProof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TEACHING</a:t>
                      </a:r>
                      <a:r>
                        <a:rPr lang="en-US" b="1" baseline="0" noProof="0" smtClean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lang="en-US" b="1" noProof="0" smtClean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METODOLOGIES</a:t>
                      </a:r>
                      <a:endParaRPr lang="en-US" b="1" noProof="0">
                        <a:solidFill>
                          <a:srgbClr val="0000FF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noProof="0" smtClean="0">
                          <a:solidFill>
                            <a:srgbClr val="0000FF"/>
                          </a:solidFill>
                        </a:rPr>
                        <a:t>FACE TO FACE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noProof="0" smtClean="0">
                          <a:solidFill>
                            <a:srgbClr val="0000FF"/>
                          </a:solidFill>
                        </a:rPr>
                        <a:t>ON-LINE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noProof="0" smtClean="0">
                          <a:solidFill>
                            <a:srgbClr val="0000FF"/>
                          </a:solidFill>
                        </a:rPr>
                        <a:t>GROUPS</a:t>
                      </a:r>
                      <a:endParaRPr lang="en-US" b="0" noProof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ASSESSMENT</a:t>
                      </a:r>
                      <a:endParaRPr lang="en-US" b="1" noProof="0">
                        <a:solidFill>
                          <a:srgbClr val="0000FF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noProof="0" dirty="0" smtClean="0">
                          <a:solidFill>
                            <a:srgbClr val="0000FF"/>
                          </a:solidFill>
                        </a:rPr>
                        <a:t>NON SPECIFIED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noProof="0" dirty="0" smtClean="0">
                          <a:solidFill>
                            <a:srgbClr val="0000FF"/>
                          </a:solidFill>
                        </a:rPr>
                        <a:t>SATISFACTION</a:t>
                      </a:r>
                      <a:r>
                        <a:rPr lang="en-US" b="0" baseline="0" noProof="0" dirty="0" smtClean="0">
                          <a:solidFill>
                            <a:srgbClr val="0000FF"/>
                          </a:solidFill>
                        </a:rPr>
                        <a:t> SURVEY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baseline="0" noProof="0" dirty="0" smtClean="0">
                          <a:solidFill>
                            <a:srgbClr val="0000FF"/>
                          </a:solidFill>
                        </a:rPr>
                        <a:t>ASSESSMENT ALONG THE ACTIVITY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baseline="0" noProof="0" dirty="0" smtClean="0">
                          <a:solidFill>
                            <a:srgbClr val="0000FF"/>
                          </a:solidFill>
                        </a:rPr>
                        <a:t>FINAL ASSESSMENT WITH QUALIFICATION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="0" baseline="0" noProof="0" dirty="0" smtClean="0">
                          <a:solidFill>
                            <a:srgbClr val="0000FF"/>
                          </a:solidFill>
                        </a:rPr>
                        <a:t>SKILLS ASSESSMENT WITH EVALUATION OF THE IMPACT</a:t>
                      </a:r>
                      <a:endParaRPr lang="en-US" b="0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461851" y="5809721"/>
            <a:ext cx="8274822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Qualitative evaluation by peer review of different elements of the activity. We obtain a quantitative factor that allows calculate the number of credits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884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59961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b="1" dirty="0" smtClean="0">
                <a:solidFill>
                  <a:srgbClr val="0000FF"/>
                </a:solidFill>
                <a:latin typeface="Verdana"/>
                <a:cs typeface="Verdana"/>
              </a:rPr>
              <a:t>Individual Continuous Professional Development (</a:t>
            </a:r>
            <a:r>
              <a:rPr lang="en-GB" b="1" dirty="0" err="1" smtClean="0">
                <a:solidFill>
                  <a:srgbClr val="0000FF"/>
                </a:solidFill>
                <a:latin typeface="Verdana"/>
                <a:cs typeface="Verdana"/>
              </a:rPr>
              <a:t>CPDi</a:t>
            </a:r>
            <a:r>
              <a:rPr lang="en-GB" b="1" dirty="0" smtClean="0">
                <a:solidFill>
                  <a:srgbClr val="0000FF"/>
                </a:solidFill>
                <a:latin typeface="Verdana"/>
                <a:cs typeface="Verdana"/>
              </a:rPr>
              <a:t>)</a:t>
            </a:r>
          </a:p>
          <a:p>
            <a:pPr marL="0" indent="0" algn="ctr">
              <a:buNone/>
            </a:pPr>
            <a:endParaRPr lang="en-GB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endParaRPr lang="en-GB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endParaRPr lang="en-GB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GB" b="1" dirty="0" smtClean="0">
                <a:solidFill>
                  <a:srgbClr val="0000FF"/>
                </a:solidFill>
                <a:latin typeface="Verdana"/>
                <a:cs typeface="Verdana"/>
              </a:rPr>
              <a:t>and</a:t>
            </a:r>
          </a:p>
          <a:p>
            <a:pPr marL="0" indent="0" algn="ctr">
              <a:buNone/>
            </a:pPr>
            <a:endParaRPr lang="en-GB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endParaRPr lang="en-GB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endParaRPr lang="en-GB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marL="0" indent="0" algn="ctr">
              <a:buNone/>
            </a:pPr>
            <a:r>
              <a:rPr lang="en-GB" b="1" dirty="0" smtClean="0">
                <a:solidFill>
                  <a:srgbClr val="0000FF"/>
                </a:solidFill>
                <a:latin typeface="Verdana"/>
                <a:cs typeface="Verdana"/>
              </a:rPr>
              <a:t>Continuous Medical Education (CME)</a:t>
            </a:r>
            <a:endParaRPr lang="en-GB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97" y="1767729"/>
            <a:ext cx="2584160" cy="25841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833" y="1585753"/>
            <a:ext cx="1989967" cy="27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1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0" y="556885"/>
            <a:ext cx="2336800" cy="53467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321406" y="2967335"/>
            <a:ext cx="69020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FF"/>
                </a:solidFill>
                <a:latin typeface="Verdana"/>
                <a:cs typeface="Verdana"/>
              </a:rPr>
              <a:t>Some data of CME </a:t>
            </a:r>
            <a:r>
              <a:rPr lang="en-GB" sz="3600" b="1" dirty="0" smtClean="0">
                <a:solidFill>
                  <a:srgbClr val="0000FF"/>
                </a:solidFill>
                <a:latin typeface="Verdana"/>
                <a:cs typeface="Verdana"/>
              </a:rPr>
              <a:t>in Spain</a:t>
            </a:r>
            <a:br>
              <a:rPr lang="en-GB" sz="3600" b="1" dirty="0" smtClean="0">
                <a:solidFill>
                  <a:srgbClr val="0000FF"/>
                </a:solidFill>
                <a:latin typeface="Verdana"/>
                <a:cs typeface="Verdana"/>
              </a:rPr>
            </a:br>
            <a:r>
              <a:rPr lang="en-GB" sz="3600" b="1" dirty="0" smtClean="0">
                <a:solidFill>
                  <a:srgbClr val="0000FF"/>
                </a:solidFill>
                <a:latin typeface="Verdana"/>
                <a:cs typeface="Verdana"/>
              </a:rPr>
              <a:t/>
            </a:r>
            <a:br>
              <a:rPr lang="en-GB" sz="3600" b="1" dirty="0" smtClean="0">
                <a:solidFill>
                  <a:srgbClr val="0000FF"/>
                </a:solidFill>
                <a:latin typeface="Verdana"/>
                <a:cs typeface="Verdana"/>
              </a:rPr>
            </a:br>
            <a:endParaRPr lang="en-GB" sz="3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6549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994474"/>
              </p:ext>
            </p:extLst>
          </p:nvPr>
        </p:nvGraphicFramePr>
        <p:xfrm>
          <a:off x="177997" y="593865"/>
          <a:ext cx="8657624" cy="4809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o" r:id="rId3" imgW="6121400" imgH="3949700" progId="Word.Document.12">
                  <p:embed/>
                </p:oleObj>
              </mc:Choice>
              <mc:Fallback>
                <p:oleObj name="Documento" r:id="rId3" imgW="6121400" imgH="3949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997" y="593865"/>
                        <a:ext cx="8657624" cy="4809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227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674137"/>
              </p:ext>
            </p:extLst>
          </p:nvPr>
        </p:nvGraphicFramePr>
        <p:xfrm>
          <a:off x="1511300" y="768350"/>
          <a:ext cx="6121400" cy="532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Documento" r:id="rId3" imgW="6121400" imgH="5321300" progId="Word.Document.12">
                  <p:embed/>
                </p:oleObj>
              </mc:Choice>
              <mc:Fallback>
                <p:oleObj name="Documento" r:id="rId3" imgW="6121400" imgH="5321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1300" y="768350"/>
                        <a:ext cx="6121400" cy="532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142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1315" y="1331772"/>
            <a:ext cx="4608300" cy="3830279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buFont typeface="Wingdings" charset="2"/>
              <a:buChar char="ü"/>
            </a:pPr>
            <a:endParaRPr lang="en-GB" sz="2000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algn="just">
              <a:buFont typeface="Wingdings" charset="2"/>
              <a:buChar char="ü"/>
            </a:pPr>
            <a:r>
              <a:rPr lang="en-GB" sz="2000" b="1" dirty="0" smtClean="0">
                <a:solidFill>
                  <a:srgbClr val="0000FF"/>
                </a:solidFill>
                <a:latin typeface="Verdana"/>
                <a:cs typeface="Verdana"/>
              </a:rPr>
              <a:t>CME: Update of knowledge and maintaining of the professional competency of physicians</a:t>
            </a:r>
          </a:p>
          <a:p>
            <a:pPr algn="just">
              <a:buFont typeface="Wingdings" charset="2"/>
              <a:buChar char="ü"/>
            </a:pPr>
            <a:r>
              <a:rPr lang="en-GB" sz="2000" b="1" dirty="0" smtClean="0">
                <a:solidFill>
                  <a:srgbClr val="0000FF"/>
                </a:solidFill>
                <a:latin typeface="Verdana"/>
                <a:cs typeface="Verdana"/>
              </a:rPr>
              <a:t>Shift from the improvement of knowledge to improvement of performance of physicians</a:t>
            </a:r>
          </a:p>
          <a:p>
            <a:pPr algn="just">
              <a:buFont typeface="Wingdings" charset="2"/>
              <a:buChar char="ü"/>
            </a:pPr>
            <a:r>
              <a:rPr lang="en-GB" sz="2000" b="1" dirty="0" smtClean="0">
                <a:solidFill>
                  <a:srgbClr val="0000FF"/>
                </a:solidFill>
                <a:latin typeface="Verdana"/>
                <a:cs typeface="Verdana"/>
              </a:rPr>
              <a:t>Recognition of CME activities across borders</a:t>
            </a:r>
            <a:endParaRPr lang="en-GB" sz="2000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067520" y="1128757"/>
            <a:ext cx="3912908" cy="470898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Wingdings" charset="2"/>
              <a:buChar char="ü"/>
            </a:pPr>
            <a:r>
              <a:rPr lang="en-GB" sz="2000" b="1" dirty="0" smtClean="0">
                <a:solidFill>
                  <a:srgbClr val="0000FF"/>
                </a:solidFill>
                <a:latin typeface="Verdana"/>
                <a:cs typeface="Verdana"/>
              </a:rPr>
              <a:t>Based on the real perceived needs</a:t>
            </a:r>
          </a:p>
          <a:p>
            <a:pPr algn="just"/>
            <a:endParaRPr lang="en-GB" sz="2000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algn="just">
              <a:buFont typeface="Wingdings" charset="2"/>
              <a:buChar char="ü"/>
            </a:pPr>
            <a:r>
              <a:rPr lang="en-GB" sz="2000" b="1" dirty="0" smtClean="0">
                <a:solidFill>
                  <a:srgbClr val="0000FF"/>
                </a:solidFill>
                <a:latin typeface="Verdana"/>
                <a:cs typeface="Verdana"/>
              </a:rPr>
              <a:t>To use adults learning strategies</a:t>
            </a:r>
          </a:p>
          <a:p>
            <a:pPr algn="just">
              <a:buFont typeface="Wingdings" charset="2"/>
              <a:buChar char="ü"/>
            </a:pPr>
            <a:endParaRPr lang="en-GB" sz="2000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algn="just">
              <a:buFont typeface="Wingdings" charset="2"/>
              <a:buChar char="ü"/>
            </a:pPr>
            <a:r>
              <a:rPr lang="en-GB" sz="2000" b="1" dirty="0" smtClean="0">
                <a:solidFill>
                  <a:srgbClr val="0000FF"/>
                </a:solidFill>
                <a:latin typeface="Verdana"/>
                <a:cs typeface="Verdana"/>
              </a:rPr>
              <a:t>Available next workplace</a:t>
            </a:r>
          </a:p>
          <a:p>
            <a:pPr algn="just">
              <a:buFont typeface="Wingdings" charset="2"/>
              <a:buChar char="ü"/>
            </a:pPr>
            <a:endParaRPr lang="en-GB" sz="2000" b="1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algn="just">
              <a:buFont typeface="Wingdings" charset="2"/>
              <a:buChar char="ü"/>
            </a:pPr>
            <a:r>
              <a:rPr lang="en-GB" sz="2000" b="1" dirty="0" smtClean="0">
                <a:solidFill>
                  <a:srgbClr val="0000FF"/>
                </a:solidFill>
                <a:latin typeface="Verdana"/>
                <a:cs typeface="Verdana"/>
              </a:rPr>
              <a:t>The content of CME must no be influenced by commercials organizations that finance it</a:t>
            </a:r>
          </a:p>
          <a:p>
            <a:endParaRPr lang="en-GB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040516" y="205234"/>
            <a:ext cx="4420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rgbClr val="0000FF"/>
                </a:solidFill>
                <a:latin typeface="Verdana"/>
                <a:cs typeface="Verdana"/>
              </a:rPr>
              <a:t>CONCLUSIONS</a:t>
            </a:r>
            <a:endParaRPr lang="es-ES" sz="4000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9005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F356E3-3A8A-D342-B54C-3B89A8DC05D9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74" y="0"/>
            <a:ext cx="8702842" cy="68580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7950" y="2347913"/>
            <a:ext cx="87122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49263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4000" dirty="0">
                <a:solidFill>
                  <a:srgbClr val="FFFFFF"/>
                </a:solidFill>
              </a:rPr>
              <a:t>Thank you for your attention</a:t>
            </a:r>
          </a:p>
          <a:p>
            <a:pPr algn="ctr" defTabSz="449263">
              <a:lnSpc>
                <a:spcPct val="81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4000" dirty="0">
                <a:solidFill>
                  <a:srgbClr val="FFFFFF"/>
                </a:solidFill>
              </a:rPr>
              <a:t>Gracias </a:t>
            </a:r>
            <a:r>
              <a:rPr lang="en-US" sz="4000" dirty="0" err="1">
                <a:solidFill>
                  <a:srgbClr val="FFFFFF"/>
                </a:solidFill>
              </a:rPr>
              <a:t>por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su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atención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114856" y="4304647"/>
            <a:ext cx="26909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>
                <a:solidFill>
                  <a:srgbClr val="F2F2F2"/>
                </a:solidFill>
              </a:rPr>
              <a:t>jpales@ub.edu</a:t>
            </a:r>
            <a:endParaRPr lang="es-ES" sz="3200" dirty="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0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2973" y="2690336"/>
            <a:ext cx="77744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smtClean="0">
                <a:solidFill>
                  <a:srgbClr val="0000FF"/>
                </a:solidFill>
                <a:latin typeface="Verdana"/>
                <a:cs typeface="Verdana"/>
              </a:rPr>
              <a:t>CPDi</a:t>
            </a:r>
          </a:p>
          <a:p>
            <a:pPr algn="just"/>
            <a:endParaRPr lang="en-GB" sz="2800" b="1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algn="just"/>
            <a:r>
              <a:rPr lang="en-GB" sz="2800" b="1" smtClean="0">
                <a:solidFill>
                  <a:srgbClr val="0000FF"/>
                </a:solidFill>
              </a:rPr>
              <a:t>Process by which a professional maintains and improves his/her degree of competence</a:t>
            </a:r>
            <a:endParaRPr lang="en-GB" sz="2800" b="1">
              <a:solidFill>
                <a:srgbClr val="0000FF"/>
              </a:solidFill>
              <a:latin typeface="Verdana"/>
              <a:cs typeface="Verdan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42" y="119004"/>
            <a:ext cx="2420878" cy="242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2" y="372002"/>
            <a:ext cx="9113338" cy="6485997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solidFill>
                  <a:srgbClr val="0000FF"/>
                </a:solidFill>
              </a:rPr>
              <a:t>CPD</a:t>
            </a:r>
            <a:endParaRPr lang="es-ES" b="1" dirty="0">
              <a:solidFill>
                <a:srgbClr val="0000FF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0662" y="0"/>
            <a:ext cx="9113338" cy="5278994"/>
          </a:xfrm>
          <a:prstGeom prst="rect">
            <a:avLst/>
          </a:prstGeom>
          <a:solidFill>
            <a:srgbClr val="EEECE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b="1" dirty="0" smtClean="0">
                <a:solidFill>
                  <a:srgbClr val="0000FF"/>
                </a:solidFill>
              </a:rPr>
              <a:t>It is part of the ideology of professionalism</a:t>
            </a:r>
          </a:p>
          <a:p>
            <a:pPr algn="ctr"/>
            <a:endParaRPr lang="es-ES" b="1" dirty="0">
              <a:solidFill>
                <a:srgbClr val="0000FF"/>
              </a:solidFill>
            </a:endParaRPr>
          </a:p>
          <a:p>
            <a:pPr algn="ctr"/>
            <a:endParaRPr lang="es-ES" b="1" dirty="0" smtClean="0">
              <a:solidFill>
                <a:srgbClr val="0000FF"/>
              </a:solidFill>
            </a:endParaRPr>
          </a:p>
          <a:p>
            <a:pPr algn="ctr"/>
            <a:endParaRPr lang="es-ES" b="1" dirty="0">
              <a:solidFill>
                <a:srgbClr val="0000FF"/>
              </a:solidFill>
            </a:endParaRPr>
          </a:p>
          <a:p>
            <a:pPr algn="ctr"/>
            <a:endParaRPr lang="es-ES" b="1" dirty="0">
              <a:solidFill>
                <a:srgbClr val="0000FF"/>
              </a:solidFill>
            </a:endParaRPr>
          </a:p>
          <a:p>
            <a:pPr algn="ctr"/>
            <a:endParaRPr lang="es-ES" b="1" dirty="0" smtClean="0">
              <a:solidFill>
                <a:srgbClr val="0000FF"/>
              </a:solidFill>
            </a:endParaRPr>
          </a:p>
          <a:p>
            <a:pPr algn="ctr"/>
            <a:endParaRPr lang="es-ES" b="1" dirty="0">
              <a:solidFill>
                <a:srgbClr val="0000FF"/>
              </a:solidFill>
            </a:endParaRPr>
          </a:p>
          <a:p>
            <a:pPr algn="ctr"/>
            <a:endParaRPr lang="es-ES" b="1" dirty="0" smtClean="0">
              <a:solidFill>
                <a:srgbClr val="0000FF"/>
              </a:solidFill>
            </a:endParaRPr>
          </a:p>
          <a:p>
            <a:pPr algn="ctr"/>
            <a:endParaRPr lang="es-ES" b="1" dirty="0">
              <a:solidFill>
                <a:srgbClr val="0000FF"/>
              </a:solidFill>
            </a:endParaRPr>
          </a:p>
          <a:p>
            <a:pPr algn="ctr"/>
            <a:endParaRPr lang="es-ES" b="1" dirty="0" smtClean="0">
              <a:solidFill>
                <a:srgbClr val="0000FF"/>
              </a:solidFill>
            </a:endParaRPr>
          </a:p>
          <a:p>
            <a:pPr algn="ctr"/>
            <a:endParaRPr lang="es-ES" b="1" dirty="0">
              <a:solidFill>
                <a:srgbClr val="0000FF"/>
              </a:solidFill>
            </a:endParaRPr>
          </a:p>
          <a:p>
            <a:pPr algn="ctr"/>
            <a:endParaRPr lang="es-ES" b="1" dirty="0" smtClean="0">
              <a:solidFill>
                <a:srgbClr val="0000FF"/>
              </a:solidFill>
            </a:endParaRPr>
          </a:p>
          <a:p>
            <a:pPr algn="ctr"/>
            <a:endParaRPr lang="es-ES" b="1" dirty="0">
              <a:solidFill>
                <a:srgbClr val="0000FF"/>
              </a:solidFill>
            </a:endParaRPr>
          </a:p>
          <a:p>
            <a:pPr algn="ctr"/>
            <a:endParaRPr lang="es-ES" b="1" dirty="0">
              <a:solidFill>
                <a:srgbClr val="0000FF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873061" y="1825858"/>
            <a:ext cx="55935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To offer at all time a  professional practice in line with health- scientific currents and to the health system in which he/she practices</a:t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Longest step of the educational continuum and really determinant of good medical practice</a:t>
            </a:r>
            <a:endParaRPr lang="en-US" sz="2400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125" y="4411181"/>
            <a:ext cx="2437425" cy="226985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56923" y="5650996"/>
            <a:ext cx="7979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b="1" dirty="0" smtClean="0">
                <a:solidFill>
                  <a:srgbClr val="0000FF"/>
                </a:solidFill>
              </a:rPr>
              <a:t>It has its roots in the ethical and professional commitment to maintain competence during the active life</a:t>
            </a:r>
            <a:endParaRPr lang="en-AU" sz="2400" b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78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 smtClean="0">
                <a:solidFill>
                  <a:srgbClr val="0000FF"/>
                </a:solidFill>
              </a:rPr>
              <a:t>CPDi</a:t>
            </a:r>
            <a:endParaRPr lang="es-ES" b="1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Must stimulate the improvement of all professional activities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I</a:t>
            </a:r>
            <a:r>
              <a:rPr lang="en-US" b="1" dirty="0">
                <a:solidFill>
                  <a:srgbClr val="0000FF"/>
                </a:solidFill>
              </a:rPr>
              <a:t>t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implies an active and dynamic progression, maintained throughout professional </a:t>
            </a:r>
            <a:r>
              <a:rPr lang="en-US" b="1" dirty="0" smtClean="0">
                <a:solidFill>
                  <a:srgbClr val="0000FF"/>
                </a:solidFill>
              </a:rPr>
              <a:t>life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Searching of excellence including knowledge, skills and attitudes</a:t>
            </a:r>
          </a:p>
          <a:p>
            <a:r>
              <a:rPr lang="en-GB" b="1" dirty="0">
                <a:solidFill>
                  <a:srgbClr val="0000FF"/>
                </a:solidFill>
              </a:rPr>
              <a:t>Must be adapted to the needs of the </a:t>
            </a:r>
            <a:r>
              <a:rPr lang="en-GB" b="1" dirty="0" smtClean="0">
                <a:solidFill>
                  <a:srgbClr val="0000FF"/>
                </a:solidFill>
              </a:rPr>
              <a:t>h</a:t>
            </a:r>
            <a:r>
              <a:rPr lang="en-GB" b="1" dirty="0">
                <a:solidFill>
                  <a:srgbClr val="0000FF"/>
                </a:solidFill>
              </a:rPr>
              <a:t>ealth system and employers </a:t>
            </a:r>
            <a:r>
              <a:rPr lang="en-GB" b="1" dirty="0" smtClean="0">
                <a:solidFill>
                  <a:srgbClr val="0000FF"/>
                </a:solidFill>
              </a:rPr>
              <a:t>organization</a:t>
            </a:r>
          </a:p>
          <a:p>
            <a:r>
              <a:rPr lang="en-GB" b="1" dirty="0">
                <a:solidFill>
                  <a:srgbClr val="0000FF"/>
                </a:solidFill>
              </a:rPr>
              <a:t>Step beyond the traditional concept of </a:t>
            </a:r>
            <a:r>
              <a:rPr lang="en-GB" b="1" dirty="0" smtClean="0">
                <a:solidFill>
                  <a:srgbClr val="0000FF"/>
                </a:solidFill>
              </a:rPr>
              <a:t>CME </a:t>
            </a:r>
            <a:r>
              <a:rPr lang="en-GB" b="1" dirty="0">
                <a:solidFill>
                  <a:srgbClr val="0000FF"/>
                </a:solidFill>
              </a:rPr>
              <a:t>which has a more limited scope and less </a:t>
            </a:r>
            <a:r>
              <a:rPr lang="en-GB" b="1" dirty="0" smtClean="0">
                <a:solidFill>
                  <a:srgbClr val="0000FF"/>
                </a:solidFill>
              </a:rPr>
              <a:t>oriented to the quality of health system </a:t>
            </a:r>
            <a:r>
              <a:rPr lang="en-GB" b="1" dirty="0">
                <a:solidFill>
                  <a:srgbClr val="0000FF"/>
                </a:solidFill>
              </a:rPr>
              <a:t>and </a:t>
            </a:r>
            <a:r>
              <a:rPr lang="en-GB" b="1" dirty="0" smtClean="0">
                <a:solidFill>
                  <a:srgbClr val="0000FF"/>
                </a:solidFill>
              </a:rPr>
              <a:t>professional </a:t>
            </a:r>
            <a:r>
              <a:rPr lang="en-GB" b="1" dirty="0">
                <a:solidFill>
                  <a:srgbClr val="0000FF"/>
                </a:solidFill>
              </a:rPr>
              <a:t>organizations</a:t>
            </a:r>
          </a:p>
          <a:p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42" y="119004"/>
            <a:ext cx="1612733" cy="16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09928" y="274638"/>
            <a:ext cx="5376871" cy="1143000"/>
          </a:xfrm>
        </p:spPr>
        <p:txBody>
          <a:bodyPr>
            <a:normAutofit/>
          </a:bodyPr>
          <a:lstStyle/>
          <a:p>
            <a:r>
              <a:rPr lang="es-ES" b="1" dirty="0" err="1" smtClean="0">
                <a:solidFill>
                  <a:srgbClr val="0000FF"/>
                </a:solidFill>
              </a:rPr>
              <a:t>Goals</a:t>
            </a:r>
            <a:r>
              <a:rPr lang="es-ES" b="1" dirty="0" smtClean="0">
                <a:solidFill>
                  <a:srgbClr val="0000FF"/>
                </a:solidFill>
              </a:rPr>
              <a:t> of </a:t>
            </a:r>
            <a:r>
              <a:rPr lang="es-ES" b="1" dirty="0" err="1" smtClean="0">
                <a:solidFill>
                  <a:srgbClr val="0000FF"/>
                </a:solidFill>
              </a:rPr>
              <a:t>CPDi</a:t>
            </a:r>
            <a:endParaRPr lang="es-ES" b="1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3950" y="1946557"/>
            <a:ext cx="8990050" cy="396701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ü"/>
            </a:pPr>
            <a:r>
              <a:rPr lang="en-GB" dirty="0" smtClean="0">
                <a:solidFill>
                  <a:srgbClr val="0000FF"/>
                </a:solidFill>
              </a:rPr>
              <a:t> To maintain and improve the individual professional competency</a:t>
            </a:r>
          </a:p>
          <a:p>
            <a:pPr>
              <a:buFont typeface="Wingdings" charset="2"/>
              <a:buChar char="ü"/>
            </a:pPr>
            <a:r>
              <a:rPr lang="en-GB" dirty="0" smtClean="0">
                <a:solidFill>
                  <a:srgbClr val="0000FF"/>
                </a:solidFill>
              </a:rPr>
              <a:t>To guarantee the quality of the professional performance</a:t>
            </a:r>
          </a:p>
          <a:p>
            <a:pPr>
              <a:buFont typeface="Wingdings" charset="2"/>
              <a:buChar char="ü"/>
            </a:pPr>
            <a:r>
              <a:rPr lang="en-GB" dirty="0" smtClean="0">
                <a:solidFill>
                  <a:srgbClr val="0000FF"/>
                </a:solidFill>
              </a:rPr>
              <a:t>To recognize the individual effort in maintaining of competency </a:t>
            </a:r>
          </a:p>
          <a:p>
            <a:pPr>
              <a:buFont typeface="Wingdings" charset="2"/>
              <a:buChar char="ü"/>
            </a:pPr>
            <a:r>
              <a:rPr lang="en-GB" dirty="0" smtClean="0">
                <a:solidFill>
                  <a:srgbClr val="0000FF"/>
                </a:solidFill>
              </a:rPr>
              <a:t>To recognize the capacity to adapt to changes and needs</a:t>
            </a:r>
            <a:endParaRPr lang="en-GB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1" y="0"/>
            <a:ext cx="2233830" cy="207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1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733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s-ES">
              <a:cs typeface="+mn-cs"/>
            </a:endParaRPr>
          </a:p>
        </p:txBody>
      </p:sp>
      <p:graphicFrame>
        <p:nvGraphicFramePr>
          <p:cNvPr id="1843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876104"/>
              </p:ext>
            </p:extLst>
          </p:nvPr>
        </p:nvGraphicFramePr>
        <p:xfrm>
          <a:off x="88016" y="109538"/>
          <a:ext cx="8748712" cy="655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r:id="rId3" imgW="11249107" imgH="8439212" progId="MSPhotoEd.3">
                  <p:embed/>
                </p:oleObj>
              </mc:Choice>
              <mc:Fallback>
                <p:oleObj r:id="rId3" imgW="11249107" imgH="843921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16" y="109538"/>
                        <a:ext cx="8748712" cy="655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435" name="Group 4"/>
          <p:cNvGrpSpPr>
            <a:grpSpLocks/>
          </p:cNvGrpSpPr>
          <p:nvPr/>
        </p:nvGrpSpPr>
        <p:grpSpPr bwMode="auto">
          <a:xfrm>
            <a:off x="3059113" y="1916113"/>
            <a:ext cx="3094037" cy="2813050"/>
            <a:chOff x="1927" y="1207"/>
            <a:chExt cx="1949" cy="1772"/>
          </a:xfrm>
        </p:grpSpPr>
        <p:grpSp>
          <p:nvGrpSpPr>
            <p:cNvPr id="18436" name="Group 5"/>
            <p:cNvGrpSpPr>
              <a:grpSpLocks/>
            </p:cNvGrpSpPr>
            <p:nvPr/>
          </p:nvGrpSpPr>
          <p:grpSpPr bwMode="auto">
            <a:xfrm>
              <a:off x="1973" y="1207"/>
              <a:ext cx="588" cy="456"/>
              <a:chOff x="3334" y="2265"/>
              <a:chExt cx="459" cy="456"/>
            </a:xfrm>
          </p:grpSpPr>
          <p:sp>
            <p:nvSpPr>
              <p:cNvPr id="43014" name="Text Box 6"/>
              <p:cNvSpPr txBox="1">
                <a:spLocks noChangeArrowheads="1"/>
              </p:cNvSpPr>
              <p:nvPr/>
            </p:nvSpPr>
            <p:spPr bwMode="auto">
              <a:xfrm>
                <a:off x="3703" y="2332"/>
                <a:ext cx="9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s-ES">
                  <a:cs typeface="+mn-cs"/>
                </a:endParaRPr>
              </a:p>
            </p:txBody>
          </p:sp>
          <p:pic>
            <p:nvPicPr>
              <p:cNvPr id="43015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4" y="2265"/>
                <a:ext cx="402" cy="4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8437" name="Group 8"/>
            <p:cNvGrpSpPr>
              <a:grpSpLocks/>
            </p:cNvGrpSpPr>
            <p:nvPr/>
          </p:nvGrpSpPr>
          <p:grpSpPr bwMode="auto">
            <a:xfrm>
              <a:off x="3288" y="1207"/>
              <a:ext cx="588" cy="456"/>
              <a:chOff x="3334" y="2265"/>
              <a:chExt cx="459" cy="456"/>
            </a:xfrm>
          </p:grpSpPr>
          <p:sp>
            <p:nvSpPr>
              <p:cNvPr id="43017" name="Text Box 9"/>
              <p:cNvSpPr txBox="1">
                <a:spLocks noChangeArrowheads="1"/>
              </p:cNvSpPr>
              <p:nvPr/>
            </p:nvSpPr>
            <p:spPr bwMode="auto">
              <a:xfrm>
                <a:off x="3703" y="2332"/>
                <a:ext cx="9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s-ES">
                  <a:cs typeface="+mn-cs"/>
                </a:endParaRPr>
              </a:p>
            </p:txBody>
          </p:sp>
          <p:pic>
            <p:nvPicPr>
              <p:cNvPr id="4301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4" y="2265"/>
                <a:ext cx="402" cy="4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8438" name="Group 11"/>
            <p:cNvGrpSpPr>
              <a:grpSpLocks/>
            </p:cNvGrpSpPr>
            <p:nvPr/>
          </p:nvGrpSpPr>
          <p:grpSpPr bwMode="auto">
            <a:xfrm>
              <a:off x="1927" y="2523"/>
              <a:ext cx="588" cy="456"/>
              <a:chOff x="3334" y="2265"/>
              <a:chExt cx="459" cy="456"/>
            </a:xfrm>
          </p:grpSpPr>
          <p:sp>
            <p:nvSpPr>
              <p:cNvPr id="43020" name="Text Box 12"/>
              <p:cNvSpPr txBox="1">
                <a:spLocks noChangeArrowheads="1"/>
              </p:cNvSpPr>
              <p:nvPr/>
            </p:nvSpPr>
            <p:spPr bwMode="auto">
              <a:xfrm>
                <a:off x="3703" y="2332"/>
                <a:ext cx="9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s-ES">
                  <a:cs typeface="+mn-cs"/>
                </a:endParaRPr>
              </a:p>
            </p:txBody>
          </p:sp>
          <p:pic>
            <p:nvPicPr>
              <p:cNvPr id="43021" name="Picture 1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4" y="2265"/>
                <a:ext cx="402" cy="4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8439" name="Group 14"/>
            <p:cNvGrpSpPr>
              <a:grpSpLocks/>
            </p:cNvGrpSpPr>
            <p:nvPr/>
          </p:nvGrpSpPr>
          <p:grpSpPr bwMode="auto">
            <a:xfrm>
              <a:off x="3288" y="2523"/>
              <a:ext cx="588" cy="456"/>
              <a:chOff x="3334" y="2265"/>
              <a:chExt cx="459" cy="456"/>
            </a:xfrm>
          </p:grpSpPr>
          <p:sp>
            <p:nvSpPr>
              <p:cNvPr id="43023" name="Text Box 15"/>
              <p:cNvSpPr txBox="1">
                <a:spLocks noChangeArrowheads="1"/>
              </p:cNvSpPr>
              <p:nvPr/>
            </p:nvSpPr>
            <p:spPr bwMode="auto">
              <a:xfrm>
                <a:off x="3703" y="2332"/>
                <a:ext cx="9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s-ES">
                  <a:cs typeface="+mn-cs"/>
                </a:endParaRPr>
              </a:p>
            </p:txBody>
          </p:sp>
          <p:pic>
            <p:nvPicPr>
              <p:cNvPr id="43024" name="Picture 1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4" y="2265"/>
                <a:ext cx="402" cy="4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" name="Rectángulo 1"/>
          <p:cNvSpPr/>
          <p:nvPr/>
        </p:nvSpPr>
        <p:spPr>
          <a:xfrm>
            <a:off x="3280236" y="429410"/>
            <a:ext cx="1644686" cy="105068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smtClean="0">
              <a:solidFill>
                <a:schemeClr val="tx1"/>
              </a:solidFill>
            </a:endParaRPr>
          </a:p>
          <a:p>
            <a:pPr algn="ctr"/>
            <a:r>
              <a:rPr lang="en-GB" sz="1400" smtClean="0">
                <a:solidFill>
                  <a:schemeClr val="tx1"/>
                </a:solidFill>
              </a:rPr>
              <a:t>My update is permanent, voluntary and enthusiastic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7355403" y="2425198"/>
            <a:ext cx="1178692" cy="186382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 smtClean="0">
                <a:solidFill>
                  <a:srgbClr val="000000"/>
                </a:solidFill>
              </a:rPr>
              <a:t>To maintain my competence and guarantee the quality of my performance</a:t>
            </a:r>
            <a:endParaRPr lang="en-CA" sz="1400" dirty="0">
              <a:solidFill>
                <a:srgbClr val="00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8583" y="3700236"/>
            <a:ext cx="1927938" cy="58878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>
                <a:solidFill>
                  <a:srgbClr val="000000"/>
                </a:solidFill>
              </a:rPr>
              <a:t>this motivates me to continue updating</a:t>
            </a:r>
            <a:endParaRPr lang="en-AU" sz="1400" dirty="0">
              <a:solidFill>
                <a:srgbClr val="0000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40603" y="5034149"/>
            <a:ext cx="2007679" cy="120600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 smtClean="0">
                <a:solidFill>
                  <a:srgbClr val="000000"/>
                </a:solidFill>
              </a:rPr>
              <a:t>and therefore my effort to maintain my competence and my ability to adapt to changes are recognized</a:t>
            </a:r>
            <a:endParaRPr lang="en-CA" sz="1400" dirty="0">
              <a:solidFill>
                <a:srgbClr val="000000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3709682" y="2640013"/>
            <a:ext cx="1510018" cy="1471613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rgbClr val="000000"/>
                </a:solidFill>
              </a:rPr>
              <a:t>CPD</a:t>
            </a:r>
            <a:endParaRPr lang="es-E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97128"/>
      </p:ext>
    </p:extLst>
  </p:cSld>
  <p:clrMapOvr>
    <a:masterClrMapping/>
  </p:clrMapOvr>
  <p:transition xmlns:p14="http://schemas.microsoft.com/office/powerpoint/2010/main" spd="med">
    <p:wheel spokes="2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565400" y="2474913"/>
            <a:ext cx="420688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236538">
              <a:defRPr/>
            </a:pPr>
            <a:endParaRPr lang="es-ES_tradnl" sz="1100">
              <a:cs typeface="+mn-cs"/>
            </a:endParaRPr>
          </a:p>
          <a:p>
            <a:pPr indent="236538" eaLnBrk="0" hangingPunct="0">
              <a:defRPr/>
            </a:pPr>
            <a:endParaRPr lang="es-ES_tradnl" b="0">
              <a:cs typeface="+mn-cs"/>
            </a:endParaRPr>
          </a:p>
        </p:txBody>
      </p:sp>
      <p:graphicFrame>
        <p:nvGraphicFramePr>
          <p:cNvPr id="24688" name="Group 11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688840356"/>
              </p:ext>
            </p:extLst>
          </p:nvPr>
        </p:nvGraphicFramePr>
        <p:xfrm>
          <a:off x="468313" y="1692275"/>
          <a:ext cx="8229600" cy="4473577"/>
        </p:xfrm>
        <a:graphic>
          <a:graphicData uri="http://schemas.openxmlformats.org/drawingml/2006/table">
            <a:tbl>
              <a:tblPr/>
              <a:tblGrid>
                <a:gridCol w="720725"/>
                <a:gridCol w="7508875"/>
              </a:tblGrid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32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Basic Components of CPD</a:t>
                      </a:r>
                      <a:endParaRPr kumimoji="0" lang="en-CA" sz="32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973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Continuous Medical Education (CME)</a:t>
                      </a:r>
                      <a:endParaRPr kumimoji="0" lang="en-US" sz="2800" b="0" i="0" u="none" strike="noStrike" cap="none" normalizeH="0" baseline="0" noProof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976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Clinical Activities</a:t>
                      </a:r>
                      <a:endParaRPr kumimoji="0" lang="en-US" sz="2800" b="0" i="0" u="none" strike="noStrike" cap="none" normalizeH="0" baseline="0" noProof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976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Research, Teaching and Management  activities</a:t>
                      </a:r>
                      <a:endParaRPr kumimoji="0" lang="en-US" sz="2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973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Other activities of improvement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             </a:t>
                      </a:r>
                      <a:endParaRPr kumimoji="0" lang="en-US" sz="28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24694" name="Rectangle 118"/>
          <p:cNvSpPr>
            <a:spLocks noChangeArrowheads="1"/>
          </p:cNvSpPr>
          <p:nvPr/>
        </p:nvSpPr>
        <p:spPr bwMode="auto">
          <a:xfrm>
            <a:off x="215900" y="115888"/>
            <a:ext cx="8748713" cy="57943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>
              <a:tabLst>
                <a:tab pos="449263" algn="r"/>
                <a:tab pos="2700338" algn="ctr"/>
                <a:tab pos="5400675" algn="r"/>
              </a:tabLst>
              <a:defRPr/>
            </a:pPr>
            <a:r>
              <a:rPr lang="en-US" sz="3200" smtClean="0">
                <a:solidFill>
                  <a:schemeClr val="bg1"/>
                </a:solidFill>
                <a:cs typeface="Times New Roman" charset="0"/>
              </a:rPr>
              <a:t> </a:t>
            </a:r>
            <a:r>
              <a:rPr lang="en-US" sz="3200" smtClean="0">
                <a:solidFill>
                  <a:srgbClr val="0000FF"/>
                </a:solidFill>
                <a:cs typeface="Times New Roman" charset="0"/>
              </a:rPr>
              <a:t>Components of CPD</a:t>
            </a:r>
            <a:endParaRPr lang="en-US" sz="3200" b="0">
              <a:solidFill>
                <a:srgbClr val="0000FF"/>
              </a:solidFill>
            </a:endParaRPr>
          </a:p>
        </p:txBody>
      </p:sp>
      <p:sp>
        <p:nvSpPr>
          <p:cNvPr id="24685" name="Text Box 109"/>
          <p:cNvSpPr txBox="1">
            <a:spLocks noChangeArrowheads="1"/>
          </p:cNvSpPr>
          <p:nvPr/>
        </p:nvSpPr>
        <p:spPr bwMode="auto">
          <a:xfrm rot="16200000">
            <a:off x="5264944" y="3745240"/>
            <a:ext cx="5470525" cy="52322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CA" sz="2800" b="0" dirty="0" smtClean="0">
                <a:solidFill>
                  <a:srgbClr val="FFFF00"/>
                </a:solidFill>
                <a:cs typeface="+mn-cs"/>
              </a:rPr>
              <a:t>Ethic values and Professionalism</a:t>
            </a:r>
            <a:endParaRPr lang="en-CA" sz="2800" b="0" dirty="0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014328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6316" y="274638"/>
            <a:ext cx="5030483" cy="1143000"/>
          </a:xfrm>
        </p:spPr>
        <p:txBody>
          <a:bodyPr>
            <a:normAutofit fontScale="90000"/>
          </a:bodyPr>
          <a:lstStyle/>
          <a:p>
            <a:r>
              <a:rPr lang="es-ES" b="1" dirty="0" err="1" smtClean="0">
                <a:solidFill>
                  <a:srgbClr val="0000FF"/>
                </a:solidFill>
              </a:rPr>
              <a:t>Continuous</a:t>
            </a:r>
            <a:r>
              <a:rPr lang="es-ES" b="1" dirty="0" smtClean="0">
                <a:solidFill>
                  <a:srgbClr val="0000FF"/>
                </a:solidFill>
              </a:rPr>
              <a:t> Medical </a:t>
            </a:r>
            <a:r>
              <a:rPr lang="es-ES" b="1" dirty="0" err="1" smtClean="0">
                <a:solidFill>
                  <a:srgbClr val="0000FF"/>
                </a:solidFill>
              </a:rPr>
              <a:t>Education</a:t>
            </a:r>
            <a:r>
              <a:rPr lang="es-ES" b="1" dirty="0" smtClean="0">
                <a:solidFill>
                  <a:srgbClr val="0000FF"/>
                </a:solidFill>
              </a:rPr>
              <a:t> (CME) </a:t>
            </a:r>
            <a:endParaRPr lang="es-ES" b="1" dirty="0">
              <a:solidFill>
                <a:srgbClr val="0000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36988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Set of professional training activities done throughout his/her life, once obtained a basic or specialized degree that allows his/her to practice</a:t>
            </a:r>
            <a:endParaRPr lang="en-GB" b="1" dirty="0">
              <a:solidFill>
                <a:srgbClr val="0000F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98" y="151438"/>
            <a:ext cx="3140111" cy="209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6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645</Words>
  <Application>Microsoft Macintosh PowerPoint</Application>
  <PresentationFormat>Presentación en pantalla (4:3)</PresentationFormat>
  <Paragraphs>148</Paragraphs>
  <Slides>24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27" baseType="lpstr">
      <vt:lpstr>Tema de Office</vt:lpstr>
      <vt:lpstr>MSPhotoEd.3</vt:lpstr>
      <vt:lpstr>Documento</vt:lpstr>
      <vt:lpstr>New perspectives in CME</vt:lpstr>
      <vt:lpstr>Presentación de PowerPoint</vt:lpstr>
      <vt:lpstr>Presentación de PowerPoint</vt:lpstr>
      <vt:lpstr>Presentación de PowerPoint</vt:lpstr>
      <vt:lpstr>CPDi</vt:lpstr>
      <vt:lpstr>Goals of CPDi</vt:lpstr>
      <vt:lpstr>Presentación de PowerPoint</vt:lpstr>
      <vt:lpstr>Presentación de PowerPoint</vt:lpstr>
      <vt:lpstr>Continuous Medical Education (CME) </vt:lpstr>
      <vt:lpstr>Presentación de PowerPoint</vt:lpstr>
      <vt:lpstr>Presentación de PowerPoint</vt:lpstr>
      <vt:lpstr>Planification of CME</vt:lpstr>
      <vt:lpstr>Presentación de PowerPoint</vt:lpstr>
      <vt:lpstr>Presentación de PowerPoint</vt:lpstr>
      <vt:lpstr>Assessment of CME</vt:lpstr>
      <vt:lpstr>CRISIS model (Harden)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integración europea de la educación médica. Rol de la evaluación y acreditación </dc:title>
  <dc:creator>Jorge Pales Argullos</dc:creator>
  <cp:lastModifiedBy>Jorge Pales Argullos</cp:lastModifiedBy>
  <cp:revision>81</cp:revision>
  <dcterms:created xsi:type="dcterms:W3CDTF">2016-03-20T18:10:40Z</dcterms:created>
  <dcterms:modified xsi:type="dcterms:W3CDTF">2016-06-16T13:21:33Z</dcterms:modified>
</cp:coreProperties>
</file>