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309" r:id="rId2"/>
    <p:sldId id="364" r:id="rId3"/>
    <p:sldId id="365" r:id="rId4"/>
    <p:sldId id="355" r:id="rId5"/>
    <p:sldId id="366" r:id="rId6"/>
    <p:sldId id="329" r:id="rId7"/>
    <p:sldId id="368" r:id="rId8"/>
    <p:sldId id="369" r:id="rId9"/>
    <p:sldId id="370" r:id="rId10"/>
    <p:sldId id="371" r:id="rId11"/>
    <p:sldId id="372" r:id="rId12"/>
    <p:sldId id="373" r:id="rId13"/>
    <p:sldId id="374" r:id="rId14"/>
    <p:sldId id="381" r:id="rId15"/>
    <p:sldId id="375" r:id="rId16"/>
    <p:sldId id="376" r:id="rId17"/>
    <p:sldId id="377" r:id="rId18"/>
    <p:sldId id="378" r:id="rId19"/>
    <p:sldId id="382" r:id="rId20"/>
    <p:sldId id="380" r:id="rId21"/>
    <p:sldId id="384" r:id="rId22"/>
    <p:sldId id="385" r:id="rId23"/>
    <p:sldId id="386" r:id="rId24"/>
    <p:sldId id="383" r:id="rId25"/>
  </p:sldIdLst>
  <p:sldSz cx="9144000" cy="6858000" type="screen4x3"/>
  <p:notesSz cx="6858000" cy="9144000"/>
  <p:defaultTextStyle>
    <a:defPPr>
      <a:defRPr lang="es-MX"/>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53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B1B15-16A7-4419-92F8-25F0DBE34637}" type="doc">
      <dgm:prSet loTypeId="urn:microsoft.com/office/officeart/2005/8/layout/hList7#2" loCatId="process" qsTypeId="urn:microsoft.com/office/officeart/2005/8/quickstyle/simple1#1" qsCatId="simple" csTypeId="urn:microsoft.com/office/officeart/2005/8/colors/colorful2" csCatId="colorful" phldr="1"/>
      <dgm:spPr/>
    </dgm:pt>
    <dgm:pt modelId="{45869A44-97FD-439C-8BB2-517FB6625F15}">
      <dgm:prSet phldrT="[Texto]"/>
      <dgm:spPr/>
      <dgm:t>
        <a:bodyPr/>
        <a:lstStyle/>
        <a:p>
          <a:r>
            <a:rPr lang="es-MX" b="1" dirty="0" smtClean="0">
              <a:effectLst>
                <a:outerShdw blurRad="38100" dist="38100" dir="2700000" algn="tl">
                  <a:srgbClr val="000000">
                    <a:alpha val="43137"/>
                  </a:srgbClr>
                </a:outerShdw>
              </a:effectLst>
            </a:rPr>
            <a:t>Educación Multicultural Anglosajona</a:t>
          </a:r>
        </a:p>
        <a:p>
          <a:r>
            <a:rPr lang="es-MX" b="1" dirty="0" smtClean="0"/>
            <a:t>(Acciones Afirmativas de ANUIES, Ford)</a:t>
          </a:r>
          <a:endParaRPr lang="es-MX" b="1" dirty="0"/>
        </a:p>
      </dgm:t>
    </dgm:pt>
    <dgm:pt modelId="{82627EBE-F885-4763-B6D7-07EB3BEE2497}" type="parTrans" cxnId="{67715A5C-964C-4345-818D-053534F23E81}">
      <dgm:prSet/>
      <dgm:spPr/>
      <dgm:t>
        <a:bodyPr/>
        <a:lstStyle/>
        <a:p>
          <a:endParaRPr lang="es-MX"/>
        </a:p>
      </dgm:t>
    </dgm:pt>
    <dgm:pt modelId="{445FEE25-F246-4A75-916B-290972D26855}" type="sibTrans" cxnId="{67715A5C-964C-4345-818D-053534F23E81}">
      <dgm:prSet/>
      <dgm:spPr/>
      <dgm:t>
        <a:bodyPr/>
        <a:lstStyle/>
        <a:p>
          <a:endParaRPr lang="es-MX"/>
        </a:p>
      </dgm:t>
    </dgm:pt>
    <dgm:pt modelId="{6BE5BC5F-FE68-4595-925B-28D1E5FC6F54}">
      <dgm:prSet phldrT="[Texto]" custT="1"/>
      <dgm:spPr/>
      <dgm:t>
        <a:bodyPr/>
        <a:lstStyle/>
        <a:p>
          <a:r>
            <a:rPr lang="es-MX" sz="1800" b="1" dirty="0" smtClean="0">
              <a:effectLst>
                <a:outerShdw blurRad="38100" dist="38100" dir="2700000" algn="tl">
                  <a:srgbClr val="000000">
                    <a:alpha val="43137"/>
                  </a:srgbClr>
                </a:outerShdw>
              </a:effectLst>
            </a:rPr>
            <a:t>Análisis de la Educación intercultural en sociedades multiculturales</a:t>
          </a:r>
        </a:p>
        <a:p>
          <a:r>
            <a:rPr lang="es-MX" sz="1800" b="1" dirty="0" smtClean="0"/>
            <a:t>(Programa Intercultural Erasmus en Europa)</a:t>
          </a:r>
        </a:p>
        <a:p>
          <a:r>
            <a:rPr lang="es-MX" sz="1800" b="1" dirty="0" smtClean="0"/>
            <a:t>(México, Badillo, Casillas y Ortiz (2008) Silvia </a:t>
          </a:r>
          <a:r>
            <a:rPr lang="es-MX" sz="1800" b="1" dirty="0" err="1" smtClean="0"/>
            <a:t>Schmelkes</a:t>
          </a:r>
          <a:r>
            <a:rPr lang="es-MX" sz="1800" b="1" dirty="0" smtClean="0"/>
            <a:t> (2003) Castro (2005) </a:t>
          </a:r>
          <a:r>
            <a:rPr lang="es-MX" sz="1800" b="1" dirty="0" err="1" smtClean="0"/>
            <a:t>Gonzàlez</a:t>
          </a:r>
          <a:r>
            <a:rPr lang="es-MX" sz="1800" b="1" dirty="0" smtClean="0"/>
            <a:t>-Ortiz (2007)</a:t>
          </a:r>
          <a:endParaRPr lang="es-MX" sz="1800" b="1" dirty="0"/>
        </a:p>
      </dgm:t>
    </dgm:pt>
    <dgm:pt modelId="{50C14F2F-88DD-4BCC-B80D-FAED82F95D35}" type="parTrans" cxnId="{7180E125-3FBE-4099-8509-F1B6A42600A2}">
      <dgm:prSet/>
      <dgm:spPr/>
      <dgm:t>
        <a:bodyPr/>
        <a:lstStyle/>
        <a:p>
          <a:endParaRPr lang="es-MX"/>
        </a:p>
      </dgm:t>
    </dgm:pt>
    <dgm:pt modelId="{D923B898-5F97-4E61-B882-539C32F9CD4D}" type="sibTrans" cxnId="{7180E125-3FBE-4099-8509-F1B6A42600A2}">
      <dgm:prSet/>
      <dgm:spPr/>
      <dgm:t>
        <a:bodyPr/>
        <a:lstStyle/>
        <a:p>
          <a:endParaRPr lang="es-MX"/>
        </a:p>
      </dgm:t>
    </dgm:pt>
    <dgm:pt modelId="{6A8331BD-AC3A-4E4D-82BB-604DB57A3545}">
      <dgm:prSet phldrT="[Texto]" custT="1"/>
      <dgm:spPr/>
      <dgm:t>
        <a:bodyPr/>
        <a:lstStyle/>
        <a:p>
          <a:r>
            <a:rPr lang="es-MX" sz="1800" b="1" dirty="0" smtClean="0">
              <a:effectLst>
                <a:outerShdw blurRad="38100" dist="38100" dir="2700000" algn="tl">
                  <a:srgbClr val="000000">
                    <a:alpha val="43137"/>
                  </a:srgbClr>
                </a:outerShdw>
              </a:effectLst>
            </a:rPr>
            <a:t>educación intercultural para el cambio educativo</a:t>
          </a:r>
          <a:r>
            <a:rPr lang="es-MX" sz="1800" dirty="0" smtClean="0"/>
            <a:t> </a:t>
          </a:r>
        </a:p>
        <a:p>
          <a:r>
            <a:rPr lang="es-MX" sz="1800" b="1" dirty="0" smtClean="0"/>
            <a:t>(</a:t>
          </a:r>
          <a:r>
            <a:rPr lang="es-MX" sz="1800" b="1" dirty="0" err="1" smtClean="0"/>
            <a:t>Dietz</a:t>
          </a:r>
          <a:r>
            <a:rPr lang="es-MX" sz="1800" b="1" dirty="0" smtClean="0"/>
            <a:t>, México, Nicaragua, 2000;</a:t>
          </a:r>
        </a:p>
        <a:p>
          <a:r>
            <a:rPr lang="es-MX" sz="1800" b="1" dirty="0" err="1" smtClean="0"/>
            <a:t>Artunduaga</a:t>
          </a:r>
          <a:r>
            <a:rPr lang="es-MX" sz="1800" b="1" dirty="0" smtClean="0"/>
            <a:t>,  Colombia , 2001; Mayorga y </a:t>
          </a:r>
          <a:r>
            <a:rPr lang="es-MX" sz="1800" b="1" dirty="0" err="1" smtClean="0"/>
            <a:t>Quinquitreo</a:t>
          </a:r>
          <a:r>
            <a:rPr lang="es-MX" sz="1800" b="1" dirty="0" smtClean="0"/>
            <a:t>, Colombia y Chile, 2008;</a:t>
          </a:r>
        </a:p>
        <a:p>
          <a:r>
            <a:rPr lang="es-MX" sz="1800" b="1" dirty="0" err="1" smtClean="0"/>
            <a:t>Walsh</a:t>
          </a:r>
          <a:r>
            <a:rPr lang="es-MX" sz="1800" b="1" dirty="0" smtClean="0"/>
            <a:t>, Crocker (2008-2015)</a:t>
          </a:r>
          <a:r>
            <a:rPr lang="es-MX" sz="1600" b="1" dirty="0" smtClean="0"/>
            <a:t> </a:t>
          </a:r>
          <a:endParaRPr lang="es-MX" sz="1600" b="1" dirty="0"/>
        </a:p>
      </dgm:t>
    </dgm:pt>
    <dgm:pt modelId="{1CF9F098-811C-46B0-A2C3-88E58BD1AF84}" type="parTrans" cxnId="{3DB8B024-9406-4E12-9887-6D4ADBF0F8EF}">
      <dgm:prSet/>
      <dgm:spPr/>
      <dgm:t>
        <a:bodyPr/>
        <a:lstStyle/>
        <a:p>
          <a:endParaRPr lang="es-MX"/>
        </a:p>
      </dgm:t>
    </dgm:pt>
    <dgm:pt modelId="{D6452B36-B54A-4293-9950-ABD3D366720F}" type="sibTrans" cxnId="{3DB8B024-9406-4E12-9887-6D4ADBF0F8EF}">
      <dgm:prSet/>
      <dgm:spPr/>
      <dgm:t>
        <a:bodyPr/>
        <a:lstStyle/>
        <a:p>
          <a:endParaRPr lang="es-MX"/>
        </a:p>
      </dgm:t>
    </dgm:pt>
    <dgm:pt modelId="{7A408AC8-0181-4C1E-ACA9-B58C78BDD054}" type="pres">
      <dgm:prSet presAssocID="{A76B1B15-16A7-4419-92F8-25F0DBE34637}" presName="Name0" presStyleCnt="0">
        <dgm:presLayoutVars>
          <dgm:dir/>
          <dgm:resizeHandles val="exact"/>
        </dgm:presLayoutVars>
      </dgm:prSet>
      <dgm:spPr/>
    </dgm:pt>
    <dgm:pt modelId="{E7135272-7394-4B76-891F-4920483DDA8A}" type="pres">
      <dgm:prSet presAssocID="{A76B1B15-16A7-4419-92F8-25F0DBE34637}" presName="fgShape" presStyleLbl="fgShp" presStyleIdx="0" presStyleCnt="1"/>
      <dgm:spPr/>
    </dgm:pt>
    <dgm:pt modelId="{53B27C83-9286-4E17-B6C0-126676A13362}" type="pres">
      <dgm:prSet presAssocID="{A76B1B15-16A7-4419-92F8-25F0DBE34637}" presName="linComp" presStyleCnt="0"/>
      <dgm:spPr/>
    </dgm:pt>
    <dgm:pt modelId="{E4BD4524-CDF7-4253-BFD8-977FE065A437}" type="pres">
      <dgm:prSet presAssocID="{45869A44-97FD-439C-8BB2-517FB6625F15}" presName="compNode" presStyleCnt="0"/>
      <dgm:spPr/>
    </dgm:pt>
    <dgm:pt modelId="{67663B83-4E85-4AAF-B751-FD0D95D07E2D}" type="pres">
      <dgm:prSet presAssocID="{45869A44-97FD-439C-8BB2-517FB6625F15}" presName="bkgdShape" presStyleLbl="node1" presStyleIdx="0" presStyleCnt="3"/>
      <dgm:spPr/>
      <dgm:t>
        <a:bodyPr/>
        <a:lstStyle/>
        <a:p>
          <a:endParaRPr lang="es-MX"/>
        </a:p>
      </dgm:t>
    </dgm:pt>
    <dgm:pt modelId="{36A23435-0B92-4CB8-85BB-ECB6AB16B699}" type="pres">
      <dgm:prSet presAssocID="{45869A44-97FD-439C-8BB2-517FB6625F15}" presName="nodeTx" presStyleLbl="node1" presStyleIdx="0" presStyleCnt="3">
        <dgm:presLayoutVars>
          <dgm:bulletEnabled val="1"/>
        </dgm:presLayoutVars>
      </dgm:prSet>
      <dgm:spPr/>
      <dgm:t>
        <a:bodyPr/>
        <a:lstStyle/>
        <a:p>
          <a:endParaRPr lang="es-MX"/>
        </a:p>
      </dgm:t>
    </dgm:pt>
    <dgm:pt modelId="{28E5ECBE-5536-4428-81E8-059CC62C0005}" type="pres">
      <dgm:prSet presAssocID="{45869A44-97FD-439C-8BB2-517FB6625F15}" presName="invisiNode" presStyleLbl="node1" presStyleIdx="0" presStyleCnt="3"/>
      <dgm:spPr/>
    </dgm:pt>
    <dgm:pt modelId="{53A7B017-C5E5-4A08-A143-1D8BF0E5462D}" type="pres">
      <dgm:prSet presAssocID="{45869A44-97FD-439C-8BB2-517FB6625F15}" presName="imagNode" presStyleLbl="fgImgPlace1" presStyleIdx="0" presStyleCnt="3"/>
      <dgm:spPr>
        <a:blipFill rotWithShape="0">
          <a:blip xmlns:r="http://schemas.openxmlformats.org/officeDocument/2006/relationships" r:embed="rId1"/>
          <a:stretch>
            <a:fillRect/>
          </a:stretch>
        </a:blipFill>
      </dgm:spPr>
    </dgm:pt>
    <dgm:pt modelId="{050AD08D-6A65-4E64-AF44-20B6CFC5BC25}" type="pres">
      <dgm:prSet presAssocID="{445FEE25-F246-4A75-916B-290972D26855}" presName="sibTrans" presStyleLbl="sibTrans2D1" presStyleIdx="0" presStyleCnt="0"/>
      <dgm:spPr/>
      <dgm:t>
        <a:bodyPr/>
        <a:lstStyle/>
        <a:p>
          <a:endParaRPr lang="es-MX"/>
        </a:p>
      </dgm:t>
    </dgm:pt>
    <dgm:pt modelId="{C9F43BF4-18B1-4D0E-8D06-F8FDD52404BB}" type="pres">
      <dgm:prSet presAssocID="{6BE5BC5F-FE68-4595-925B-28D1E5FC6F54}" presName="compNode" presStyleCnt="0"/>
      <dgm:spPr/>
    </dgm:pt>
    <dgm:pt modelId="{67745802-7E32-420D-876C-ABAC270FBAE6}" type="pres">
      <dgm:prSet presAssocID="{6BE5BC5F-FE68-4595-925B-28D1E5FC6F54}" presName="bkgdShape" presStyleLbl="node1" presStyleIdx="1" presStyleCnt="3"/>
      <dgm:spPr/>
      <dgm:t>
        <a:bodyPr/>
        <a:lstStyle/>
        <a:p>
          <a:endParaRPr lang="es-MX"/>
        </a:p>
      </dgm:t>
    </dgm:pt>
    <dgm:pt modelId="{6F795091-BA15-4B08-96EE-2CA88EA10887}" type="pres">
      <dgm:prSet presAssocID="{6BE5BC5F-FE68-4595-925B-28D1E5FC6F54}" presName="nodeTx" presStyleLbl="node1" presStyleIdx="1" presStyleCnt="3">
        <dgm:presLayoutVars>
          <dgm:bulletEnabled val="1"/>
        </dgm:presLayoutVars>
      </dgm:prSet>
      <dgm:spPr/>
      <dgm:t>
        <a:bodyPr/>
        <a:lstStyle/>
        <a:p>
          <a:endParaRPr lang="es-MX"/>
        </a:p>
      </dgm:t>
    </dgm:pt>
    <dgm:pt modelId="{ED79C1E8-2FE3-4E94-BC00-257811CBA9FF}" type="pres">
      <dgm:prSet presAssocID="{6BE5BC5F-FE68-4595-925B-28D1E5FC6F54}" presName="invisiNode" presStyleLbl="node1" presStyleIdx="1" presStyleCnt="3"/>
      <dgm:spPr/>
    </dgm:pt>
    <dgm:pt modelId="{7B070EE1-D095-48C7-A7D7-773BF3DA448E}" type="pres">
      <dgm:prSet presAssocID="{6BE5BC5F-FE68-4595-925B-28D1E5FC6F54}" presName="imagNode" presStyleLbl="fgImgPlace1" presStyleIdx="1" presStyleCnt="3" custScaleY="87458"/>
      <dgm:spPr>
        <a:blipFill rotWithShape="0">
          <a:blip xmlns:r="http://schemas.openxmlformats.org/officeDocument/2006/relationships" r:embed="rId2"/>
          <a:stretch>
            <a:fillRect/>
          </a:stretch>
        </a:blipFill>
      </dgm:spPr>
    </dgm:pt>
    <dgm:pt modelId="{6F1DF32E-491D-4045-BAAF-0417C8DBAAE7}" type="pres">
      <dgm:prSet presAssocID="{D923B898-5F97-4E61-B882-539C32F9CD4D}" presName="sibTrans" presStyleLbl="sibTrans2D1" presStyleIdx="0" presStyleCnt="0"/>
      <dgm:spPr/>
      <dgm:t>
        <a:bodyPr/>
        <a:lstStyle/>
        <a:p>
          <a:endParaRPr lang="es-MX"/>
        </a:p>
      </dgm:t>
    </dgm:pt>
    <dgm:pt modelId="{EEC52435-CE22-4940-A79A-434C35C5753B}" type="pres">
      <dgm:prSet presAssocID="{6A8331BD-AC3A-4E4D-82BB-604DB57A3545}" presName="compNode" presStyleCnt="0"/>
      <dgm:spPr/>
    </dgm:pt>
    <dgm:pt modelId="{B95ADC80-304B-41B5-8057-121496CAD8A7}" type="pres">
      <dgm:prSet presAssocID="{6A8331BD-AC3A-4E4D-82BB-604DB57A3545}" presName="bkgdShape" presStyleLbl="node1" presStyleIdx="2" presStyleCnt="3"/>
      <dgm:spPr/>
      <dgm:t>
        <a:bodyPr/>
        <a:lstStyle/>
        <a:p>
          <a:endParaRPr lang="es-MX"/>
        </a:p>
      </dgm:t>
    </dgm:pt>
    <dgm:pt modelId="{C03A102F-340B-4754-B78B-2853BFF1FCA8}" type="pres">
      <dgm:prSet presAssocID="{6A8331BD-AC3A-4E4D-82BB-604DB57A3545}" presName="nodeTx" presStyleLbl="node1" presStyleIdx="2" presStyleCnt="3">
        <dgm:presLayoutVars>
          <dgm:bulletEnabled val="1"/>
        </dgm:presLayoutVars>
      </dgm:prSet>
      <dgm:spPr/>
      <dgm:t>
        <a:bodyPr/>
        <a:lstStyle/>
        <a:p>
          <a:endParaRPr lang="es-MX"/>
        </a:p>
      </dgm:t>
    </dgm:pt>
    <dgm:pt modelId="{6B737A71-6791-4DBA-A5C5-4364432EF959}" type="pres">
      <dgm:prSet presAssocID="{6A8331BD-AC3A-4E4D-82BB-604DB57A3545}" presName="invisiNode" presStyleLbl="node1" presStyleIdx="2" presStyleCnt="3"/>
      <dgm:spPr/>
    </dgm:pt>
    <dgm:pt modelId="{5FB83CE1-D198-4DB1-A9CF-E3A6DA9DC662}" type="pres">
      <dgm:prSet presAssocID="{6A8331BD-AC3A-4E4D-82BB-604DB57A3545}" presName="imagNode" presStyleLbl="fgImgPlace1" presStyleIdx="2" presStyleCnt="3" custScaleY="94908"/>
      <dgm:spPr>
        <a:blipFill rotWithShape="0">
          <a:blip xmlns:r="http://schemas.openxmlformats.org/officeDocument/2006/relationships" r:embed="rId3"/>
          <a:stretch>
            <a:fillRect/>
          </a:stretch>
        </a:blipFill>
      </dgm:spPr>
    </dgm:pt>
  </dgm:ptLst>
  <dgm:cxnLst>
    <dgm:cxn modelId="{B869B127-A76D-4200-851F-2F365B2A22AE}" type="presOf" srcId="{445FEE25-F246-4A75-916B-290972D26855}" destId="{050AD08D-6A65-4E64-AF44-20B6CFC5BC25}" srcOrd="0" destOrd="0" presId="urn:microsoft.com/office/officeart/2005/8/layout/hList7#2"/>
    <dgm:cxn modelId="{A22D5EEF-27AD-433E-A4AA-24994D4C2B5E}" type="presOf" srcId="{6BE5BC5F-FE68-4595-925B-28D1E5FC6F54}" destId="{6F795091-BA15-4B08-96EE-2CA88EA10887}" srcOrd="1" destOrd="0" presId="urn:microsoft.com/office/officeart/2005/8/layout/hList7#2"/>
    <dgm:cxn modelId="{20AD4187-24DE-4335-B5B2-819AAC1CB6C8}" type="presOf" srcId="{D923B898-5F97-4E61-B882-539C32F9CD4D}" destId="{6F1DF32E-491D-4045-BAAF-0417C8DBAAE7}" srcOrd="0" destOrd="0" presId="urn:microsoft.com/office/officeart/2005/8/layout/hList7#2"/>
    <dgm:cxn modelId="{7180E125-3FBE-4099-8509-F1B6A42600A2}" srcId="{A76B1B15-16A7-4419-92F8-25F0DBE34637}" destId="{6BE5BC5F-FE68-4595-925B-28D1E5FC6F54}" srcOrd="1" destOrd="0" parTransId="{50C14F2F-88DD-4BCC-B80D-FAED82F95D35}" sibTransId="{D923B898-5F97-4E61-B882-539C32F9CD4D}"/>
    <dgm:cxn modelId="{67715A5C-964C-4345-818D-053534F23E81}" srcId="{A76B1B15-16A7-4419-92F8-25F0DBE34637}" destId="{45869A44-97FD-439C-8BB2-517FB6625F15}" srcOrd="0" destOrd="0" parTransId="{82627EBE-F885-4763-B6D7-07EB3BEE2497}" sibTransId="{445FEE25-F246-4A75-916B-290972D26855}"/>
    <dgm:cxn modelId="{B6237336-4858-4242-A9BD-92E10C5C7CDD}" type="presOf" srcId="{6A8331BD-AC3A-4E4D-82BB-604DB57A3545}" destId="{B95ADC80-304B-41B5-8057-121496CAD8A7}" srcOrd="0" destOrd="0" presId="urn:microsoft.com/office/officeart/2005/8/layout/hList7#2"/>
    <dgm:cxn modelId="{AE796C41-E067-4D7A-823B-0FC4B285CE61}" type="presOf" srcId="{A76B1B15-16A7-4419-92F8-25F0DBE34637}" destId="{7A408AC8-0181-4C1E-ACA9-B58C78BDD054}" srcOrd="0" destOrd="0" presId="urn:microsoft.com/office/officeart/2005/8/layout/hList7#2"/>
    <dgm:cxn modelId="{3DB8B024-9406-4E12-9887-6D4ADBF0F8EF}" srcId="{A76B1B15-16A7-4419-92F8-25F0DBE34637}" destId="{6A8331BD-AC3A-4E4D-82BB-604DB57A3545}" srcOrd="2" destOrd="0" parTransId="{1CF9F098-811C-46B0-A2C3-88E58BD1AF84}" sibTransId="{D6452B36-B54A-4293-9950-ABD3D366720F}"/>
    <dgm:cxn modelId="{0B1004B5-17DC-4698-BC91-A64C98E07015}" type="presOf" srcId="{6BE5BC5F-FE68-4595-925B-28D1E5FC6F54}" destId="{67745802-7E32-420D-876C-ABAC270FBAE6}" srcOrd="0" destOrd="0" presId="urn:microsoft.com/office/officeart/2005/8/layout/hList7#2"/>
    <dgm:cxn modelId="{CAA083BA-4A87-4F4C-AB9F-A7B143BD5702}" type="presOf" srcId="{45869A44-97FD-439C-8BB2-517FB6625F15}" destId="{36A23435-0B92-4CB8-85BB-ECB6AB16B699}" srcOrd="1" destOrd="0" presId="urn:microsoft.com/office/officeart/2005/8/layout/hList7#2"/>
    <dgm:cxn modelId="{29B0A08B-2EC7-4092-B127-D89EC132C041}" type="presOf" srcId="{6A8331BD-AC3A-4E4D-82BB-604DB57A3545}" destId="{C03A102F-340B-4754-B78B-2853BFF1FCA8}" srcOrd="1" destOrd="0" presId="urn:microsoft.com/office/officeart/2005/8/layout/hList7#2"/>
    <dgm:cxn modelId="{33B4E17C-BF50-4578-8704-D4A6A5710107}" type="presOf" srcId="{45869A44-97FD-439C-8BB2-517FB6625F15}" destId="{67663B83-4E85-4AAF-B751-FD0D95D07E2D}" srcOrd="0" destOrd="0" presId="urn:microsoft.com/office/officeart/2005/8/layout/hList7#2"/>
    <dgm:cxn modelId="{F24F90DD-7522-49F1-9CF0-DCBC34FE92BA}" type="presParOf" srcId="{7A408AC8-0181-4C1E-ACA9-B58C78BDD054}" destId="{E7135272-7394-4B76-891F-4920483DDA8A}" srcOrd="0" destOrd="0" presId="urn:microsoft.com/office/officeart/2005/8/layout/hList7#2"/>
    <dgm:cxn modelId="{7BA8B48B-AF85-49D1-B4F4-2250ED4BF923}" type="presParOf" srcId="{7A408AC8-0181-4C1E-ACA9-B58C78BDD054}" destId="{53B27C83-9286-4E17-B6C0-126676A13362}" srcOrd="1" destOrd="0" presId="urn:microsoft.com/office/officeart/2005/8/layout/hList7#2"/>
    <dgm:cxn modelId="{0E1D6D44-2EAB-4DB3-A89F-D612EA0C10A5}" type="presParOf" srcId="{53B27C83-9286-4E17-B6C0-126676A13362}" destId="{E4BD4524-CDF7-4253-BFD8-977FE065A437}" srcOrd="0" destOrd="0" presId="urn:microsoft.com/office/officeart/2005/8/layout/hList7#2"/>
    <dgm:cxn modelId="{B9612086-42C3-45DD-8028-215CFC9786F0}" type="presParOf" srcId="{E4BD4524-CDF7-4253-BFD8-977FE065A437}" destId="{67663B83-4E85-4AAF-B751-FD0D95D07E2D}" srcOrd="0" destOrd="0" presId="urn:microsoft.com/office/officeart/2005/8/layout/hList7#2"/>
    <dgm:cxn modelId="{753C5663-5623-42C5-B345-7D2D634CC29E}" type="presParOf" srcId="{E4BD4524-CDF7-4253-BFD8-977FE065A437}" destId="{36A23435-0B92-4CB8-85BB-ECB6AB16B699}" srcOrd="1" destOrd="0" presId="urn:microsoft.com/office/officeart/2005/8/layout/hList7#2"/>
    <dgm:cxn modelId="{DE74A9F9-99B9-4804-9D39-83F7BAEF4B72}" type="presParOf" srcId="{E4BD4524-CDF7-4253-BFD8-977FE065A437}" destId="{28E5ECBE-5536-4428-81E8-059CC62C0005}" srcOrd="2" destOrd="0" presId="urn:microsoft.com/office/officeart/2005/8/layout/hList7#2"/>
    <dgm:cxn modelId="{B0BD173A-E976-4BA3-BEA9-E3FB90BC02A0}" type="presParOf" srcId="{E4BD4524-CDF7-4253-BFD8-977FE065A437}" destId="{53A7B017-C5E5-4A08-A143-1D8BF0E5462D}" srcOrd="3" destOrd="0" presId="urn:microsoft.com/office/officeart/2005/8/layout/hList7#2"/>
    <dgm:cxn modelId="{1623B9DB-8CAF-480E-96F9-82BC53D91B61}" type="presParOf" srcId="{53B27C83-9286-4E17-B6C0-126676A13362}" destId="{050AD08D-6A65-4E64-AF44-20B6CFC5BC25}" srcOrd="1" destOrd="0" presId="urn:microsoft.com/office/officeart/2005/8/layout/hList7#2"/>
    <dgm:cxn modelId="{6C6335F7-2CA1-4B85-953C-448C9F2D1545}" type="presParOf" srcId="{53B27C83-9286-4E17-B6C0-126676A13362}" destId="{C9F43BF4-18B1-4D0E-8D06-F8FDD52404BB}" srcOrd="2" destOrd="0" presId="urn:microsoft.com/office/officeart/2005/8/layout/hList7#2"/>
    <dgm:cxn modelId="{E2D45FFD-3F28-431A-AC29-5397D67F69D4}" type="presParOf" srcId="{C9F43BF4-18B1-4D0E-8D06-F8FDD52404BB}" destId="{67745802-7E32-420D-876C-ABAC270FBAE6}" srcOrd="0" destOrd="0" presId="urn:microsoft.com/office/officeart/2005/8/layout/hList7#2"/>
    <dgm:cxn modelId="{7866C41E-713E-4B1B-A0C6-592286E42EE2}" type="presParOf" srcId="{C9F43BF4-18B1-4D0E-8D06-F8FDD52404BB}" destId="{6F795091-BA15-4B08-96EE-2CA88EA10887}" srcOrd="1" destOrd="0" presId="urn:microsoft.com/office/officeart/2005/8/layout/hList7#2"/>
    <dgm:cxn modelId="{590924F8-DBDB-4E46-842B-1960598279F5}" type="presParOf" srcId="{C9F43BF4-18B1-4D0E-8D06-F8FDD52404BB}" destId="{ED79C1E8-2FE3-4E94-BC00-257811CBA9FF}" srcOrd="2" destOrd="0" presId="urn:microsoft.com/office/officeart/2005/8/layout/hList7#2"/>
    <dgm:cxn modelId="{A5BE5D97-736F-4B5B-B2E8-AACAABBF93F5}" type="presParOf" srcId="{C9F43BF4-18B1-4D0E-8D06-F8FDD52404BB}" destId="{7B070EE1-D095-48C7-A7D7-773BF3DA448E}" srcOrd="3" destOrd="0" presId="urn:microsoft.com/office/officeart/2005/8/layout/hList7#2"/>
    <dgm:cxn modelId="{F5EAC2CE-61E6-4628-833A-4152D46DDD09}" type="presParOf" srcId="{53B27C83-9286-4E17-B6C0-126676A13362}" destId="{6F1DF32E-491D-4045-BAAF-0417C8DBAAE7}" srcOrd="3" destOrd="0" presId="urn:microsoft.com/office/officeart/2005/8/layout/hList7#2"/>
    <dgm:cxn modelId="{EFC8E4A3-E1A9-4AB8-9221-BF5E2A6504B1}" type="presParOf" srcId="{53B27C83-9286-4E17-B6C0-126676A13362}" destId="{EEC52435-CE22-4940-A79A-434C35C5753B}" srcOrd="4" destOrd="0" presId="urn:microsoft.com/office/officeart/2005/8/layout/hList7#2"/>
    <dgm:cxn modelId="{333A7E22-FD72-403A-9CD9-9A74D78A414B}" type="presParOf" srcId="{EEC52435-CE22-4940-A79A-434C35C5753B}" destId="{B95ADC80-304B-41B5-8057-121496CAD8A7}" srcOrd="0" destOrd="0" presId="urn:microsoft.com/office/officeart/2005/8/layout/hList7#2"/>
    <dgm:cxn modelId="{169B4ABD-6EE5-4345-8AD8-C9E967C6DD68}" type="presParOf" srcId="{EEC52435-CE22-4940-A79A-434C35C5753B}" destId="{C03A102F-340B-4754-B78B-2853BFF1FCA8}" srcOrd="1" destOrd="0" presId="urn:microsoft.com/office/officeart/2005/8/layout/hList7#2"/>
    <dgm:cxn modelId="{E9508035-9F12-4216-A76F-458F1A272DCE}" type="presParOf" srcId="{EEC52435-CE22-4940-A79A-434C35C5753B}" destId="{6B737A71-6791-4DBA-A5C5-4364432EF959}" srcOrd="2" destOrd="0" presId="urn:microsoft.com/office/officeart/2005/8/layout/hList7#2"/>
    <dgm:cxn modelId="{2BFBA89F-77D6-4963-9758-727CA22F144C}" type="presParOf" srcId="{EEC52435-CE22-4940-A79A-434C35C5753B}" destId="{5FB83CE1-D198-4DB1-A9CF-E3A6DA9DC662}"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63B83-4E85-4AAF-B751-FD0D95D07E2D}">
      <dsp:nvSpPr>
        <dsp:cNvPr id="0" name=""/>
        <dsp:cNvSpPr/>
      </dsp:nvSpPr>
      <dsp:spPr>
        <a:xfrm>
          <a:off x="1919" y="0"/>
          <a:ext cx="2986980" cy="58052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s-MX" sz="2300" b="1" kern="1200" dirty="0" smtClean="0">
              <a:effectLst>
                <a:outerShdw blurRad="38100" dist="38100" dir="2700000" algn="tl">
                  <a:srgbClr val="000000">
                    <a:alpha val="43137"/>
                  </a:srgbClr>
                </a:outerShdw>
              </a:effectLst>
            </a:rPr>
            <a:t>Educación Multicultural Anglosajona</a:t>
          </a:r>
        </a:p>
        <a:p>
          <a:pPr lvl="0" algn="ctr" defTabSz="1022350">
            <a:lnSpc>
              <a:spcPct val="90000"/>
            </a:lnSpc>
            <a:spcBef>
              <a:spcPct val="0"/>
            </a:spcBef>
            <a:spcAft>
              <a:spcPct val="35000"/>
            </a:spcAft>
          </a:pPr>
          <a:r>
            <a:rPr lang="es-MX" sz="2300" b="1" kern="1200" dirty="0" smtClean="0"/>
            <a:t>(Acciones Afirmativas de ANUIES, Ford)</a:t>
          </a:r>
          <a:endParaRPr lang="es-MX" sz="2300" b="1" kern="1200" dirty="0"/>
        </a:p>
      </dsp:txBody>
      <dsp:txXfrm>
        <a:off x="1919" y="2322105"/>
        <a:ext cx="2986980" cy="2322105"/>
      </dsp:txXfrm>
    </dsp:sp>
    <dsp:sp modelId="{53A7B017-C5E5-4A08-A143-1D8BF0E5462D}">
      <dsp:nvSpPr>
        <dsp:cNvPr id="0" name=""/>
        <dsp:cNvSpPr/>
      </dsp:nvSpPr>
      <dsp:spPr>
        <a:xfrm>
          <a:off x="528833" y="348315"/>
          <a:ext cx="1933152" cy="193315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45802-7E32-420D-876C-ABAC270FBAE6}">
      <dsp:nvSpPr>
        <dsp:cNvPr id="0" name=""/>
        <dsp:cNvSpPr/>
      </dsp:nvSpPr>
      <dsp:spPr>
        <a:xfrm>
          <a:off x="3078509" y="0"/>
          <a:ext cx="2986980" cy="5805263"/>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MX" sz="1800" b="1" kern="1200" dirty="0" smtClean="0">
              <a:effectLst>
                <a:outerShdw blurRad="38100" dist="38100" dir="2700000" algn="tl">
                  <a:srgbClr val="000000">
                    <a:alpha val="43137"/>
                  </a:srgbClr>
                </a:outerShdw>
              </a:effectLst>
            </a:rPr>
            <a:t>Análisis de la Educación intercultural en sociedades multiculturales</a:t>
          </a:r>
        </a:p>
        <a:p>
          <a:pPr lvl="0" algn="ctr" defTabSz="800100">
            <a:lnSpc>
              <a:spcPct val="90000"/>
            </a:lnSpc>
            <a:spcBef>
              <a:spcPct val="0"/>
            </a:spcBef>
            <a:spcAft>
              <a:spcPct val="35000"/>
            </a:spcAft>
          </a:pPr>
          <a:r>
            <a:rPr lang="es-MX" sz="1800" b="1" kern="1200" dirty="0" smtClean="0"/>
            <a:t>(Programa Intercultural Erasmus en Europa)</a:t>
          </a:r>
        </a:p>
        <a:p>
          <a:pPr lvl="0" algn="ctr" defTabSz="800100">
            <a:lnSpc>
              <a:spcPct val="90000"/>
            </a:lnSpc>
            <a:spcBef>
              <a:spcPct val="0"/>
            </a:spcBef>
            <a:spcAft>
              <a:spcPct val="35000"/>
            </a:spcAft>
          </a:pPr>
          <a:r>
            <a:rPr lang="es-MX" sz="1800" b="1" kern="1200" dirty="0" smtClean="0"/>
            <a:t>(México, Badillo, Casillas y Ortiz (2008) Silvia </a:t>
          </a:r>
          <a:r>
            <a:rPr lang="es-MX" sz="1800" b="1" kern="1200" dirty="0" err="1" smtClean="0"/>
            <a:t>Schmelkes</a:t>
          </a:r>
          <a:r>
            <a:rPr lang="es-MX" sz="1800" b="1" kern="1200" dirty="0" smtClean="0"/>
            <a:t> (2003) Castro (2005) </a:t>
          </a:r>
          <a:r>
            <a:rPr lang="es-MX" sz="1800" b="1" kern="1200" dirty="0" err="1" smtClean="0"/>
            <a:t>Gonzàlez</a:t>
          </a:r>
          <a:r>
            <a:rPr lang="es-MX" sz="1800" b="1" kern="1200" dirty="0" smtClean="0"/>
            <a:t>-Ortiz (2007)</a:t>
          </a:r>
          <a:endParaRPr lang="es-MX" sz="1800" b="1" kern="1200" dirty="0"/>
        </a:p>
      </dsp:txBody>
      <dsp:txXfrm>
        <a:off x="3078509" y="2322105"/>
        <a:ext cx="2986980" cy="2322105"/>
      </dsp:txXfrm>
    </dsp:sp>
    <dsp:sp modelId="{7B070EE1-D095-48C7-A7D7-773BF3DA448E}">
      <dsp:nvSpPr>
        <dsp:cNvPr id="0" name=""/>
        <dsp:cNvSpPr/>
      </dsp:nvSpPr>
      <dsp:spPr>
        <a:xfrm>
          <a:off x="3605423" y="469543"/>
          <a:ext cx="1933152" cy="1690696"/>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5ADC80-304B-41B5-8057-121496CAD8A7}">
      <dsp:nvSpPr>
        <dsp:cNvPr id="0" name=""/>
        <dsp:cNvSpPr/>
      </dsp:nvSpPr>
      <dsp:spPr>
        <a:xfrm>
          <a:off x="6155099" y="0"/>
          <a:ext cx="2986980" cy="5805263"/>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MX" sz="1800" b="1" kern="1200" dirty="0" smtClean="0">
              <a:effectLst>
                <a:outerShdw blurRad="38100" dist="38100" dir="2700000" algn="tl">
                  <a:srgbClr val="000000">
                    <a:alpha val="43137"/>
                  </a:srgbClr>
                </a:outerShdw>
              </a:effectLst>
            </a:rPr>
            <a:t>educación intercultural para el cambio educativo</a:t>
          </a:r>
          <a:r>
            <a:rPr lang="es-MX" sz="1800" kern="1200" dirty="0" smtClean="0"/>
            <a:t> </a:t>
          </a:r>
        </a:p>
        <a:p>
          <a:pPr lvl="0" algn="ctr" defTabSz="800100">
            <a:lnSpc>
              <a:spcPct val="90000"/>
            </a:lnSpc>
            <a:spcBef>
              <a:spcPct val="0"/>
            </a:spcBef>
            <a:spcAft>
              <a:spcPct val="35000"/>
            </a:spcAft>
          </a:pPr>
          <a:r>
            <a:rPr lang="es-MX" sz="1800" b="1" kern="1200" dirty="0" smtClean="0"/>
            <a:t>(</a:t>
          </a:r>
          <a:r>
            <a:rPr lang="es-MX" sz="1800" b="1" kern="1200" dirty="0" err="1" smtClean="0"/>
            <a:t>Dietz</a:t>
          </a:r>
          <a:r>
            <a:rPr lang="es-MX" sz="1800" b="1" kern="1200" dirty="0" smtClean="0"/>
            <a:t>, México, Nicaragua, 2000;</a:t>
          </a:r>
        </a:p>
        <a:p>
          <a:pPr lvl="0" algn="ctr" defTabSz="800100">
            <a:lnSpc>
              <a:spcPct val="90000"/>
            </a:lnSpc>
            <a:spcBef>
              <a:spcPct val="0"/>
            </a:spcBef>
            <a:spcAft>
              <a:spcPct val="35000"/>
            </a:spcAft>
          </a:pPr>
          <a:r>
            <a:rPr lang="es-MX" sz="1800" b="1" kern="1200" dirty="0" err="1" smtClean="0"/>
            <a:t>Artunduaga</a:t>
          </a:r>
          <a:r>
            <a:rPr lang="es-MX" sz="1800" b="1" kern="1200" dirty="0" smtClean="0"/>
            <a:t>,  Colombia , 2001; Mayorga y </a:t>
          </a:r>
          <a:r>
            <a:rPr lang="es-MX" sz="1800" b="1" kern="1200" dirty="0" err="1" smtClean="0"/>
            <a:t>Quinquitreo</a:t>
          </a:r>
          <a:r>
            <a:rPr lang="es-MX" sz="1800" b="1" kern="1200" dirty="0" smtClean="0"/>
            <a:t>, Colombia y Chile, 2008;</a:t>
          </a:r>
        </a:p>
        <a:p>
          <a:pPr lvl="0" algn="ctr" defTabSz="800100">
            <a:lnSpc>
              <a:spcPct val="90000"/>
            </a:lnSpc>
            <a:spcBef>
              <a:spcPct val="0"/>
            </a:spcBef>
            <a:spcAft>
              <a:spcPct val="35000"/>
            </a:spcAft>
          </a:pPr>
          <a:r>
            <a:rPr lang="es-MX" sz="1800" b="1" kern="1200" dirty="0" err="1" smtClean="0"/>
            <a:t>Walsh</a:t>
          </a:r>
          <a:r>
            <a:rPr lang="es-MX" sz="1800" b="1" kern="1200" dirty="0" smtClean="0"/>
            <a:t>, Crocker (2008-2015)</a:t>
          </a:r>
          <a:r>
            <a:rPr lang="es-MX" sz="1600" b="1" kern="1200" dirty="0" smtClean="0"/>
            <a:t> </a:t>
          </a:r>
          <a:endParaRPr lang="es-MX" sz="1600" b="1" kern="1200" dirty="0"/>
        </a:p>
      </dsp:txBody>
      <dsp:txXfrm>
        <a:off x="6155099" y="2322105"/>
        <a:ext cx="2986980" cy="2322105"/>
      </dsp:txXfrm>
    </dsp:sp>
    <dsp:sp modelId="{5FB83CE1-D198-4DB1-A9CF-E3A6DA9DC662}">
      <dsp:nvSpPr>
        <dsp:cNvPr id="0" name=""/>
        <dsp:cNvSpPr/>
      </dsp:nvSpPr>
      <dsp:spPr>
        <a:xfrm>
          <a:off x="6682013" y="397533"/>
          <a:ext cx="1933152" cy="1834716"/>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135272-7394-4B76-891F-4920483DDA8A}">
      <dsp:nvSpPr>
        <dsp:cNvPr id="0" name=""/>
        <dsp:cNvSpPr/>
      </dsp:nvSpPr>
      <dsp:spPr>
        <a:xfrm>
          <a:off x="365759" y="4644211"/>
          <a:ext cx="8412480" cy="870789"/>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86FC29BE-671A-4052-975F-0198EF15568F}" type="datetimeFigureOut">
              <a:rPr lang="es-ES"/>
              <a:pPr>
                <a:defRPr/>
              </a:pPr>
              <a:t>16/06/2016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88F188FC-A41A-4B7D-BC69-1A7CC4557D2A}" type="slidenum">
              <a:rPr lang="es-ES"/>
              <a:pPr>
                <a:defRPr/>
              </a:pPr>
              <a:t>‹Nº›</a:t>
            </a:fld>
            <a:endParaRPr lang="es-ES"/>
          </a:p>
        </p:txBody>
      </p:sp>
    </p:spTree>
    <p:extLst>
      <p:ext uri="{BB962C8B-B14F-4D97-AF65-F5344CB8AC3E}">
        <p14:creationId xmlns:p14="http://schemas.microsoft.com/office/powerpoint/2010/main" val="23958866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88F188FC-A41A-4B7D-BC69-1A7CC4557D2A}" type="slidenum">
              <a:rPr lang="es-ES" smtClean="0"/>
              <a:pPr>
                <a:defRPr/>
              </a:pPr>
              <a:t>6</a:t>
            </a:fld>
            <a:endParaRPr lang="es-ES"/>
          </a:p>
        </p:txBody>
      </p:sp>
    </p:spTree>
    <p:extLst>
      <p:ext uri="{BB962C8B-B14F-4D97-AF65-F5344CB8AC3E}">
        <p14:creationId xmlns:p14="http://schemas.microsoft.com/office/powerpoint/2010/main" val="227566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MX" smtClean="0"/>
          </a:p>
        </p:txBody>
      </p:sp>
      <p:sp>
        <p:nvSpPr>
          <p:cNvPr id="15363" name="3 Marcador de número de diapositiva"/>
          <p:cNvSpPr>
            <a:spLocks noGrp="1"/>
          </p:cNvSpPr>
          <p:nvPr>
            <p:ph type="sldNum" sz="quarter" idx="5"/>
          </p:nvPr>
        </p:nvSpPr>
        <p:spPr bwMode="auto">
          <a:ln>
            <a:miter lim="800000"/>
            <a:headEnd/>
            <a:tailEnd/>
          </a:ln>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42E7ABE-2DDE-4B88-97D4-8A6080C55F87}" type="slidenum">
              <a:rPr lang="es-MX" sz="1200">
                <a:solidFill>
                  <a:srgbClr val="000000"/>
                </a:solidFill>
              </a:rPr>
              <a:pPr eaLnBrk="1" hangingPunct="1"/>
              <a:t>24</a:t>
            </a:fld>
            <a:endParaRPr lang="es-MX" sz="1200">
              <a:solidFill>
                <a:srgbClr val="000000"/>
              </a:solidFill>
            </a:endParaRPr>
          </a:p>
        </p:txBody>
      </p:sp>
    </p:spTree>
    <p:extLst>
      <p:ext uri="{BB962C8B-B14F-4D97-AF65-F5344CB8AC3E}">
        <p14:creationId xmlns:p14="http://schemas.microsoft.com/office/powerpoint/2010/main" val="762451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11ED789C-FF15-4703-AF48-B1B46FEECA5B}" type="datetimeFigureOut">
              <a:rPr lang="es-MX"/>
              <a:pPr>
                <a:defRPr/>
              </a:pPr>
              <a:t>16/06/2016</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46DC7D03-932A-4EC6-8535-4832007E3B94}" type="slidenum">
              <a:rPr lang="es-MX"/>
              <a:pPr>
                <a:defRPr/>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53DE27BB-45D3-4B35-8E33-F7857CF027B2}" type="datetimeFigureOut">
              <a:rPr lang="es-MX"/>
              <a:pPr>
                <a:defRPr/>
              </a:pPr>
              <a:t>16/06/2016</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4064836F-C924-4E7C-A898-62AB4DBDC6AB}" type="slidenum">
              <a:rPr lang="es-MX"/>
              <a:pPr>
                <a:defRPr/>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2C5E7616-C655-404B-B2AF-34AF26D440EB}" type="datetimeFigureOut">
              <a:rPr lang="es-MX"/>
              <a:pPr>
                <a:defRPr/>
              </a:pPr>
              <a:t>16/06/2016</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70C4A7DA-2C85-4E86-8BA4-F05D7661BB86}" type="slidenum">
              <a:rPr lang="es-MX"/>
              <a:pPr>
                <a:defRPr/>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CFF7A1C-3DD5-43DA-9A43-3F3B1FB1B185}" type="datetimeFigureOut">
              <a:rPr lang="es-MX"/>
              <a:pPr>
                <a:defRPr/>
              </a:pPr>
              <a:t>16/06/2016</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D4831396-F803-4B27-AACB-E6DB77E0B286}" type="slidenum">
              <a:rPr lang="es-MX"/>
              <a:pPr>
                <a:defRPr/>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17F88A3-2829-47AE-BB1A-A7AF8D3FF877}" type="datetimeFigureOut">
              <a:rPr lang="es-MX"/>
              <a:pPr>
                <a:defRPr/>
              </a:pPr>
              <a:t>16/06/2016</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CE583B14-009F-4A70-B911-FAE448232E8C}" type="slidenum">
              <a:rPr lang="es-MX"/>
              <a:pPr>
                <a:defRPr/>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0272640A-FD02-4DA3-9D82-47DBAF4B6C04}" type="datetimeFigureOut">
              <a:rPr lang="es-MX"/>
              <a:pPr>
                <a:defRPr/>
              </a:pPr>
              <a:t>16/06/2016</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0798F2ED-53B3-4648-BC28-FCBD2966535B}" type="slidenum">
              <a:rPr lang="es-MX"/>
              <a:pPr>
                <a:defRPr/>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37124C4A-4DA6-4313-B4A9-9D673697DDDE}" type="datetimeFigureOut">
              <a:rPr lang="es-MX"/>
              <a:pPr>
                <a:defRPr/>
              </a:pPr>
              <a:t>16/06/2016</a:t>
            </a:fld>
            <a:endParaRPr lang="es-MX"/>
          </a:p>
        </p:txBody>
      </p:sp>
      <p:sp>
        <p:nvSpPr>
          <p:cNvPr id="8" name="4 Marcador de pie de página"/>
          <p:cNvSpPr>
            <a:spLocks noGrp="1"/>
          </p:cNvSpPr>
          <p:nvPr>
            <p:ph type="ftr" sz="quarter" idx="11"/>
          </p:nvPr>
        </p:nvSpPr>
        <p:spPr/>
        <p:txBody>
          <a:bodyPr/>
          <a:lstStyle>
            <a:lvl1pPr>
              <a:defRPr/>
            </a:lvl1pPr>
          </a:lstStyle>
          <a:p>
            <a:pPr>
              <a:defRPr/>
            </a:pPr>
            <a:endParaRPr lang="es-MX"/>
          </a:p>
        </p:txBody>
      </p:sp>
      <p:sp>
        <p:nvSpPr>
          <p:cNvPr id="9" name="5 Marcador de número de diapositiva"/>
          <p:cNvSpPr>
            <a:spLocks noGrp="1"/>
          </p:cNvSpPr>
          <p:nvPr>
            <p:ph type="sldNum" sz="quarter" idx="12"/>
          </p:nvPr>
        </p:nvSpPr>
        <p:spPr/>
        <p:txBody>
          <a:bodyPr/>
          <a:lstStyle>
            <a:lvl1pPr>
              <a:defRPr/>
            </a:lvl1pPr>
          </a:lstStyle>
          <a:p>
            <a:pPr>
              <a:defRPr/>
            </a:pPr>
            <a:fld id="{B6AF4882-7470-499C-B507-395C3500F3A5}" type="slidenum">
              <a:rPr lang="es-MX"/>
              <a:pPr>
                <a:defRPr/>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4FC98D18-B888-4102-9242-3910A2ACF0BC}" type="datetimeFigureOut">
              <a:rPr lang="es-MX"/>
              <a:pPr>
                <a:defRPr/>
              </a:pPr>
              <a:t>16/06/2016</a:t>
            </a:fld>
            <a:endParaRPr lang="es-MX"/>
          </a:p>
        </p:txBody>
      </p:sp>
      <p:sp>
        <p:nvSpPr>
          <p:cNvPr id="4" name="4 Marcador de pie de página"/>
          <p:cNvSpPr>
            <a:spLocks noGrp="1"/>
          </p:cNvSpPr>
          <p:nvPr>
            <p:ph type="ftr" sz="quarter" idx="11"/>
          </p:nvPr>
        </p:nvSpPr>
        <p:spPr/>
        <p:txBody>
          <a:bodyPr/>
          <a:lstStyle>
            <a:lvl1pPr>
              <a:defRPr/>
            </a:lvl1pPr>
          </a:lstStyle>
          <a:p>
            <a:pPr>
              <a:defRPr/>
            </a:pPr>
            <a:endParaRPr lang="es-MX"/>
          </a:p>
        </p:txBody>
      </p:sp>
      <p:sp>
        <p:nvSpPr>
          <p:cNvPr id="5" name="5 Marcador de número de diapositiva"/>
          <p:cNvSpPr>
            <a:spLocks noGrp="1"/>
          </p:cNvSpPr>
          <p:nvPr>
            <p:ph type="sldNum" sz="quarter" idx="12"/>
          </p:nvPr>
        </p:nvSpPr>
        <p:spPr/>
        <p:txBody>
          <a:bodyPr/>
          <a:lstStyle>
            <a:lvl1pPr>
              <a:defRPr/>
            </a:lvl1pPr>
          </a:lstStyle>
          <a:p>
            <a:pPr>
              <a:defRPr/>
            </a:pPr>
            <a:fld id="{72335FD6-04AD-4B96-9FEC-6436E0AD612B}" type="slidenum">
              <a:rPr lang="es-MX"/>
              <a:pPr>
                <a:defRPr/>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50B59B4B-25C7-4DDA-86C5-231CC219D448}" type="datetimeFigureOut">
              <a:rPr lang="es-MX"/>
              <a:pPr>
                <a:defRPr/>
              </a:pPr>
              <a:t>16/06/2016</a:t>
            </a:fld>
            <a:endParaRPr lang="es-MX"/>
          </a:p>
        </p:txBody>
      </p:sp>
      <p:sp>
        <p:nvSpPr>
          <p:cNvPr id="3" name="4 Marcador de pie de página"/>
          <p:cNvSpPr>
            <a:spLocks noGrp="1"/>
          </p:cNvSpPr>
          <p:nvPr>
            <p:ph type="ftr" sz="quarter" idx="11"/>
          </p:nvPr>
        </p:nvSpPr>
        <p:spPr/>
        <p:txBody>
          <a:bodyPr/>
          <a:lstStyle>
            <a:lvl1pPr>
              <a:defRPr/>
            </a:lvl1pPr>
          </a:lstStyle>
          <a:p>
            <a:pPr>
              <a:defRPr/>
            </a:pPr>
            <a:endParaRPr lang="es-MX"/>
          </a:p>
        </p:txBody>
      </p:sp>
      <p:sp>
        <p:nvSpPr>
          <p:cNvPr id="4" name="5 Marcador de número de diapositiva"/>
          <p:cNvSpPr>
            <a:spLocks noGrp="1"/>
          </p:cNvSpPr>
          <p:nvPr>
            <p:ph type="sldNum" sz="quarter" idx="12"/>
          </p:nvPr>
        </p:nvSpPr>
        <p:spPr/>
        <p:txBody>
          <a:bodyPr/>
          <a:lstStyle>
            <a:lvl1pPr>
              <a:defRPr/>
            </a:lvl1pPr>
          </a:lstStyle>
          <a:p>
            <a:pPr>
              <a:defRPr/>
            </a:pPr>
            <a:fld id="{8A279550-E4E8-468D-8C7D-9C5A11672FA1}" type="slidenum">
              <a:rPr lang="es-MX"/>
              <a:pPr>
                <a:defRPr/>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485D5FD-FED2-4351-86BE-07088F18A2B7}" type="datetimeFigureOut">
              <a:rPr lang="es-MX"/>
              <a:pPr>
                <a:defRPr/>
              </a:pPr>
              <a:t>16/06/2016</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E64CE22A-3D02-4809-8124-BF99AE64BE8D}" type="slidenum">
              <a:rPr lang="es-MX"/>
              <a:pPr>
                <a:defRPr/>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B2E1DC9E-1745-4557-B028-200BCDEEEEF4}" type="datetimeFigureOut">
              <a:rPr lang="es-MX"/>
              <a:pPr>
                <a:defRPr/>
              </a:pPr>
              <a:t>16/06/2016</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7E59D0F5-ABDF-48D6-8921-B7599C5BAD98}" type="slidenum">
              <a:rPr lang="es-MX"/>
              <a:pPr>
                <a:defRPr/>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C701CD1-6F1D-4B98-800B-F9B19A3FA354}" type="datetimeFigureOut">
              <a:rPr lang="es-MX"/>
              <a:pPr>
                <a:defRPr/>
              </a:pPr>
              <a:t>16/06/2016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FE94B3-36BB-4D56-8C69-FA45B84FDB1C}"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Documento_de_Microsoft_Word1.docx"/></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C:\Users\Crooker\Pictures\Trabajo Sierra Wixarika\Foro Salud Wixarika\DSC00118.JPG"/>
          <p:cNvPicPr>
            <a:picLocks noChangeAspect="1" noChangeArrowheads="1"/>
          </p:cNvPicPr>
          <p:nvPr/>
        </p:nvPicPr>
        <p:blipFill>
          <a:blip r:embed="rId2"/>
          <a:srcRect/>
          <a:stretch>
            <a:fillRect/>
          </a:stretch>
        </p:blipFill>
        <p:spPr bwMode="auto">
          <a:xfrm>
            <a:off x="-36513" y="44450"/>
            <a:ext cx="9144001" cy="6858000"/>
          </a:xfrm>
          <a:prstGeom prst="rect">
            <a:avLst/>
          </a:prstGeom>
          <a:noFill/>
          <a:ln w="9525">
            <a:noFill/>
            <a:miter lim="800000"/>
            <a:headEnd/>
            <a:tailEnd/>
          </a:ln>
        </p:spPr>
      </p:pic>
      <p:sp>
        <p:nvSpPr>
          <p:cNvPr id="5" name="4 CuadroTexto"/>
          <p:cNvSpPr txBox="1"/>
          <p:nvPr/>
        </p:nvSpPr>
        <p:spPr>
          <a:xfrm>
            <a:off x="250825" y="0"/>
            <a:ext cx="8893175" cy="2339102"/>
          </a:xfrm>
          <a:prstGeom prst="rect">
            <a:avLst/>
          </a:prstGeom>
          <a:noFill/>
        </p:spPr>
        <p:txBody>
          <a:bodyPr>
            <a:spAutoFit/>
          </a:bodyPr>
          <a:lstStyle/>
          <a:p>
            <a:pPr algn="ctr">
              <a:defRPr/>
            </a:pPr>
            <a:endParaRPr lang="es-MX" sz="3200" b="1" dirty="0" smtClean="0">
              <a:solidFill>
                <a:srgbClr val="FFC000"/>
              </a:solidFill>
              <a:effectLst>
                <a:outerShdw blurRad="38100" dist="38100" dir="2700000" algn="tl">
                  <a:srgbClr val="000000">
                    <a:alpha val="43137"/>
                  </a:srgbClr>
                </a:outerShdw>
              </a:effectLst>
            </a:endParaRPr>
          </a:p>
          <a:p>
            <a:pPr algn="ctr">
              <a:defRPr/>
            </a:pPr>
            <a:r>
              <a:rPr lang="es-MX" sz="3200" b="1" dirty="0" smtClean="0">
                <a:solidFill>
                  <a:srgbClr val="FFC000"/>
                </a:solidFill>
                <a:effectLst>
                  <a:outerShdw blurRad="38100" dist="38100" dir="2700000" algn="tl">
                    <a:srgbClr val="000000">
                      <a:alpha val="43137"/>
                    </a:srgbClr>
                  </a:outerShdw>
                </a:effectLst>
              </a:rPr>
              <a:t>MULTICULTURALIDAD E INTERCULTURALIDAD EN LA FORMACIÓN MÉDICA</a:t>
            </a:r>
            <a:r>
              <a:rPr lang="es-MX" sz="2400" b="1" dirty="0" smtClean="0">
                <a:solidFill>
                  <a:srgbClr val="FFC000"/>
                </a:solidFill>
                <a:effectLst>
                  <a:outerShdw blurRad="38100" dist="38100" dir="2700000" algn="tl">
                    <a:srgbClr val="000000">
                      <a:alpha val="43137"/>
                    </a:srgbClr>
                  </a:outerShdw>
                </a:effectLst>
              </a:rPr>
              <a:t>  </a:t>
            </a:r>
            <a:endParaRPr lang="es-ES" sz="2400" b="1" dirty="0" smtClean="0">
              <a:solidFill>
                <a:srgbClr val="FFC000"/>
              </a:solidFill>
              <a:effectLst>
                <a:outerShdw blurRad="38100" dist="38100" dir="2700000" algn="tl">
                  <a:srgbClr val="000000">
                    <a:alpha val="43137"/>
                  </a:srgbClr>
                </a:outerShdw>
              </a:effectLst>
            </a:endParaRPr>
          </a:p>
          <a:p>
            <a:pPr algn="ctr">
              <a:defRPr/>
            </a:pPr>
            <a:endParaRPr lang="es-MX" dirty="0">
              <a:solidFill>
                <a:srgbClr val="FF0000"/>
              </a:solidFill>
            </a:endParaRPr>
          </a:p>
        </p:txBody>
      </p:sp>
      <p:sp>
        <p:nvSpPr>
          <p:cNvPr id="2052" name="7 CuadroTexto"/>
          <p:cNvSpPr txBox="1">
            <a:spLocks noChangeArrowheads="1"/>
          </p:cNvSpPr>
          <p:nvPr/>
        </p:nvSpPr>
        <p:spPr bwMode="auto">
          <a:xfrm>
            <a:off x="1116013" y="5805488"/>
            <a:ext cx="6048375" cy="1262062"/>
          </a:xfrm>
          <a:prstGeom prst="rect">
            <a:avLst/>
          </a:prstGeom>
          <a:noFill/>
          <a:ln w="9525">
            <a:noFill/>
            <a:miter lim="800000"/>
            <a:headEnd/>
            <a:tailEnd/>
          </a:ln>
        </p:spPr>
        <p:txBody>
          <a:bodyPr>
            <a:spAutoFit/>
          </a:bodyPr>
          <a:lstStyle/>
          <a:p>
            <a:pPr algn="ctr" fontAlgn="auto">
              <a:spcAft>
                <a:spcPts val="0"/>
              </a:spcAft>
              <a:buFont typeface="Arial" pitchFamily="34" charset="0"/>
              <a:buNone/>
              <a:defRPr/>
            </a:pPr>
            <a:endParaRPr lang="es-MX" sz="2000" b="1" dirty="0">
              <a:effectLst>
                <a:outerShdw blurRad="38100" dist="38100" dir="2700000" algn="tl">
                  <a:srgbClr val="000000">
                    <a:alpha val="43137"/>
                  </a:srgbClr>
                </a:outerShdw>
              </a:effectLst>
            </a:endParaRPr>
          </a:p>
          <a:p>
            <a:pPr algn="ctr" fontAlgn="auto">
              <a:spcAft>
                <a:spcPts val="0"/>
              </a:spcAft>
              <a:buFont typeface="Arial" pitchFamily="34" charset="0"/>
              <a:buNone/>
              <a:defRPr/>
            </a:pPr>
            <a:r>
              <a:rPr lang="es-MX" sz="2000" b="1" dirty="0">
                <a:effectLst>
                  <a:outerShdw blurRad="38100" dist="38100" dir="2700000" algn="tl">
                    <a:srgbClr val="000000">
                      <a:alpha val="43137"/>
                    </a:srgbClr>
                  </a:outerShdw>
                </a:effectLst>
              </a:rPr>
              <a:t>René </a:t>
            </a:r>
            <a:r>
              <a:rPr lang="es-MX" sz="2000" b="1" dirty="0" err="1">
                <a:effectLst>
                  <a:outerShdw blurRad="38100" dist="38100" dir="2700000" algn="tl">
                    <a:srgbClr val="000000">
                      <a:alpha val="43137"/>
                    </a:srgbClr>
                  </a:outerShdw>
                </a:effectLst>
              </a:rPr>
              <a:t>Crocker</a:t>
            </a:r>
            <a:r>
              <a:rPr lang="es-MX" sz="2000" b="1" dirty="0">
                <a:effectLst>
                  <a:outerShdw blurRad="38100" dist="38100" dir="2700000" algn="tl">
                    <a:srgbClr val="000000">
                      <a:alpha val="43137"/>
                    </a:srgbClr>
                  </a:outerShdw>
                </a:effectLst>
              </a:rPr>
              <a:t> Sagastume</a:t>
            </a:r>
          </a:p>
          <a:p>
            <a:pPr algn="ctr" fontAlgn="auto">
              <a:spcAft>
                <a:spcPts val="0"/>
              </a:spcAft>
              <a:buFont typeface="Arial" pitchFamily="34" charset="0"/>
              <a:buNone/>
              <a:defRPr/>
            </a:pPr>
            <a:r>
              <a:rPr lang="es-MX" sz="2000" b="1" dirty="0" smtClean="0">
                <a:solidFill>
                  <a:schemeClr val="tx1">
                    <a:lumMod val="95000"/>
                    <a:lumOff val="5000"/>
                  </a:schemeClr>
                </a:solidFill>
                <a:effectLst>
                  <a:outerShdw blurRad="38100" dist="38100" dir="2700000" algn="tl">
                    <a:srgbClr val="000000">
                      <a:alpha val="43137"/>
                    </a:srgbClr>
                  </a:outerShdw>
                </a:effectLst>
              </a:rPr>
              <a:t>Universidad de Guadalajara/ Universidad Lamar</a:t>
            </a:r>
            <a:endParaRPr lang="es-MX" sz="2000" b="1" dirty="0">
              <a:solidFill>
                <a:schemeClr val="tx1">
                  <a:lumMod val="95000"/>
                  <a:lumOff val="5000"/>
                </a:schemeClr>
              </a:solidFill>
              <a:effectLst>
                <a:outerShdw blurRad="38100" dist="38100" dir="2700000" algn="tl">
                  <a:srgbClr val="000000">
                    <a:alpha val="43137"/>
                  </a:srgbClr>
                </a:outerShdw>
              </a:effectLst>
            </a:endParaRPr>
          </a:p>
          <a:p>
            <a:pPr algn="ctr">
              <a:defRPr/>
            </a:pPr>
            <a:endParaRPr lang="es-MX"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2 Marcador de contenido"/>
          <p:cNvSpPr>
            <a:spLocks noGrp="1"/>
          </p:cNvSpPr>
          <p:nvPr>
            <p:ph idx="1"/>
          </p:nvPr>
        </p:nvSpPr>
        <p:spPr>
          <a:xfrm>
            <a:off x="457200" y="928670"/>
            <a:ext cx="8229600" cy="4525963"/>
          </a:xfrm>
        </p:spPr>
        <p:txBody>
          <a:bodyPr/>
          <a:lstStyle/>
          <a:p>
            <a:pPr>
              <a:buNone/>
            </a:pPr>
            <a:r>
              <a:rPr lang="es-MX" sz="2400" dirty="0" smtClean="0"/>
              <a:t>	En la propuesta epistemológica y sociológica del Modelo Educativo del CUCS, U de G se propone:</a:t>
            </a:r>
          </a:p>
          <a:p>
            <a:pPr>
              <a:buNone/>
            </a:pPr>
            <a:endParaRPr lang="es-MX" sz="2400" dirty="0" smtClean="0"/>
          </a:p>
          <a:p>
            <a:pPr>
              <a:buNone/>
            </a:pPr>
            <a:r>
              <a:rPr lang="es-MX" sz="2400" dirty="0" smtClean="0"/>
              <a:t> </a:t>
            </a:r>
            <a:r>
              <a:rPr lang="es-MX" sz="2400" i="1" dirty="0" smtClean="0"/>
              <a:t>“Avanzar gradualmente hacia un </a:t>
            </a:r>
            <a:r>
              <a:rPr lang="es-MX" sz="2400" b="1" i="1" dirty="0" smtClean="0"/>
              <a:t>modelo de educación multicultural e intercultural que flexibilice el conocimiento y los saberes educativos, </a:t>
            </a:r>
            <a:r>
              <a:rPr lang="es-MX" sz="2400" i="1" dirty="0" smtClean="0"/>
              <a:t> a través de la recreación del conocimiento, integrando con juicio crítico la visión de hacer ciencia, el conocimiento de los saberes occidentales y otros saberes locales y de otras culturas en salud”</a:t>
            </a:r>
          </a:p>
          <a:p>
            <a:pPr>
              <a:buNone/>
            </a:pPr>
            <a:endParaRPr lang="es-MX" sz="2400" i="1" dirty="0" smtClean="0"/>
          </a:p>
          <a:p>
            <a:r>
              <a:rPr lang="es-MX" sz="2400" i="1" dirty="0" smtClean="0"/>
              <a:t>Incluir Antropología de la Salud en la formación básica común en la formación de profesionales de la salud.</a:t>
            </a:r>
          </a:p>
          <a:p>
            <a:r>
              <a:rPr lang="es-MX" sz="2400" i="1" dirty="0" smtClean="0"/>
              <a:t>Incluir formaciones específicas en Medicina Complementaria y Medicina Tradicional.</a:t>
            </a:r>
            <a:endParaRPr lang="es-MX" sz="2400" i="1" dirty="0" smtClean="0"/>
          </a:p>
          <a:p>
            <a:pPr>
              <a:buNone/>
            </a:pPr>
            <a:r>
              <a:rPr lang="es-MX" sz="2000" b="1" i="1" dirty="0" smtClean="0"/>
              <a:t>Fuente:  Proyecto de Modelo Educativo CUCS, 2009.</a:t>
            </a:r>
          </a:p>
          <a:p>
            <a:pPr>
              <a:buNone/>
            </a:pPr>
            <a:endParaRPr lang="es-MX" sz="2400" b="1" dirty="0" smtClean="0"/>
          </a:p>
          <a:p>
            <a:pPr>
              <a:buNone/>
            </a:pPr>
            <a:endParaRPr lang="es-ES" sz="2400" i="1" dirty="0" smtClean="0"/>
          </a:p>
        </p:txBody>
      </p:sp>
      <p:sp>
        <p:nvSpPr>
          <p:cNvPr id="4" name="2 Título"/>
          <p:cNvSpPr txBox="1">
            <a:spLocks noGrp="1"/>
          </p:cNvSpPr>
          <p:nvPr>
            <p:ph type="title"/>
          </p:nvPr>
        </p:nvSpPr>
        <p:spPr bwMode="auto">
          <a:xfrm>
            <a:off x="0" y="-24"/>
            <a:ext cx="9001156" cy="725470"/>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lang="es-ES" sz="2800" b="1" dirty="0" smtClean="0"/>
              <a:t>2.  </a:t>
            </a:r>
            <a:r>
              <a:rPr lang="es-ES" sz="2800" b="1" dirty="0" err="1" smtClean="0"/>
              <a:t>Multiculturizar</a:t>
            </a:r>
            <a:r>
              <a:rPr lang="es-ES" sz="2800" b="1" dirty="0" smtClean="0"/>
              <a:t> </a:t>
            </a:r>
            <a:r>
              <a:rPr lang="es-ES" sz="2800" b="1" dirty="0"/>
              <a:t>los diseños curriculares para la formación </a:t>
            </a:r>
            <a:r>
              <a:rPr lang="es-ES" sz="2800" b="1" dirty="0" smtClean="0"/>
              <a:t>del equipo de salud</a:t>
            </a:r>
            <a:endParaRPr kumimoji="0" lang="es-E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142543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C:\Users\Crooker\Pictures\Trabajo Sierra Wixarika\Viaje Sierra Nov. 09\DSC033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4034" name="2 CuadroTexto"/>
          <p:cNvSpPr txBox="1">
            <a:spLocks noChangeArrowheads="1"/>
          </p:cNvSpPr>
          <p:nvPr/>
        </p:nvSpPr>
        <p:spPr bwMode="auto">
          <a:xfrm>
            <a:off x="2500299" y="5661025"/>
            <a:ext cx="6319852" cy="923330"/>
          </a:xfrm>
          <a:prstGeom prst="rect">
            <a:avLst/>
          </a:prstGeom>
          <a:noFill/>
          <a:ln w="9525">
            <a:noFill/>
            <a:miter lim="800000"/>
            <a:headEnd/>
            <a:tailEnd/>
          </a:ln>
        </p:spPr>
        <p:txBody>
          <a:bodyPr wrap="square">
            <a:spAutoFit/>
          </a:bodyPr>
          <a:lstStyle/>
          <a:p>
            <a:r>
              <a:rPr lang="es-MX" b="1" dirty="0"/>
              <a:t>Alumna </a:t>
            </a:r>
            <a:r>
              <a:rPr lang="es-MX" b="1" dirty="0" err="1" smtClean="0"/>
              <a:t>Wixarika</a:t>
            </a:r>
            <a:r>
              <a:rPr lang="es-MX" b="1" dirty="0" smtClean="0"/>
              <a:t> del CUCS, </a:t>
            </a:r>
            <a:r>
              <a:rPr lang="es-MX" b="1" dirty="0"/>
              <a:t>incorporada a prácticas de </a:t>
            </a:r>
            <a:r>
              <a:rPr lang="es-MX" b="1" dirty="0" err="1"/>
              <a:t>etnoeducación</a:t>
            </a:r>
            <a:r>
              <a:rPr lang="es-MX" b="1" dirty="0"/>
              <a:t> </a:t>
            </a:r>
            <a:r>
              <a:rPr lang="es-MX" b="1" dirty="0" smtClean="0"/>
              <a:t>intercultural </a:t>
            </a:r>
            <a:r>
              <a:rPr lang="es-MX" b="1" dirty="0"/>
              <a:t>para el desarrollo social (Prácticas </a:t>
            </a:r>
            <a:r>
              <a:rPr lang="es-MX" b="1" dirty="0" smtClean="0"/>
              <a:t>educativas </a:t>
            </a:r>
            <a:r>
              <a:rPr lang="es-MX" b="1" dirty="0"/>
              <a:t>innovadoras) </a:t>
            </a:r>
          </a:p>
        </p:txBody>
      </p:sp>
    </p:spTree>
    <p:extLst>
      <p:ext uri="{BB962C8B-B14F-4D97-AF65-F5344CB8AC3E}">
        <p14:creationId xmlns:p14="http://schemas.microsoft.com/office/powerpoint/2010/main" val="3296847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mapa_del_territorio_huichol__tellez_2005.jpg"/>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0" y="500042"/>
            <a:ext cx="9144000" cy="6357958"/>
          </a:xfrm>
          <a:prstGeom prst="rect">
            <a:avLst/>
          </a:prstGeom>
          <a:ln w="15875">
            <a:solidFill>
              <a:schemeClr val="tx1"/>
            </a:solidFill>
          </a:ln>
        </p:spPr>
      </p:pic>
      <p:sp>
        <p:nvSpPr>
          <p:cNvPr id="5" name="2 Título"/>
          <p:cNvSpPr>
            <a:spLocks noGrp="1"/>
          </p:cNvSpPr>
          <p:nvPr>
            <p:ph type="title"/>
          </p:nvPr>
        </p:nvSpPr>
        <p:spPr>
          <a:xfrm>
            <a:off x="0" y="-24"/>
            <a:ext cx="9144000" cy="1052760"/>
          </a:xfrm>
          <a:solidFill>
            <a:srgbClr val="FFC000"/>
          </a:solidFill>
        </p:spPr>
        <p:txBody>
          <a:bodyPr/>
          <a:lstStyle/>
          <a:p>
            <a:pPr>
              <a:defRPr/>
            </a:pPr>
            <a:r>
              <a:rPr lang="es-ES" sz="2800" b="1" dirty="0" smtClean="0">
                <a:effectLst>
                  <a:outerShdw blurRad="38100" dist="38100" dir="2700000" algn="tl">
                    <a:srgbClr val="000000">
                      <a:alpha val="43137"/>
                    </a:srgbClr>
                  </a:outerShdw>
                </a:effectLst>
              </a:rPr>
              <a:t>3.  Generar </a:t>
            </a:r>
            <a:r>
              <a:rPr lang="es-ES" sz="2800" b="1" dirty="0">
                <a:effectLst>
                  <a:outerShdw blurRad="38100" dist="38100" dir="2700000" algn="tl">
                    <a:srgbClr val="000000">
                      <a:alpha val="43137"/>
                    </a:srgbClr>
                  </a:outerShdw>
                </a:effectLst>
              </a:rPr>
              <a:t>nuevas propuestas </a:t>
            </a:r>
            <a:r>
              <a:rPr lang="es-ES" sz="2800" b="1" dirty="0" smtClean="0">
                <a:effectLst>
                  <a:outerShdw blurRad="38100" dist="38100" dir="2700000" algn="tl">
                    <a:srgbClr val="000000">
                      <a:alpha val="43137"/>
                    </a:srgbClr>
                  </a:outerShdw>
                </a:effectLst>
              </a:rPr>
              <a:t>curriculares</a:t>
            </a:r>
            <a:r>
              <a:rPr lang="es-ES" sz="2400" b="1" dirty="0" smtClean="0"/>
              <a:t/>
            </a:r>
            <a:br>
              <a:rPr lang="es-ES" sz="2400" b="1" dirty="0" smtClean="0"/>
            </a:br>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400" b="1" dirty="0" smtClean="0">
                <a:effectLst>
                  <a:outerShdw blurRad="38100" dist="38100" dir="2700000" algn="tl">
                    <a:srgbClr val="000000">
                      <a:alpha val="43137"/>
                    </a:srgbClr>
                  </a:outerShdw>
                </a:effectLst>
              </a:rPr>
              <a:t>3.1.  La Universidad Intercultural en la Región Wixárika</a:t>
            </a:r>
            <a:endParaRPr lang="es-E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5239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4 Imagen" descr="DSC05186.JPG"/>
          <p:cNvPicPr>
            <a:picLocks noChangeAspect="1"/>
          </p:cNvPicPr>
          <p:nvPr/>
        </p:nvPicPr>
        <p:blipFill>
          <a:blip r:embed="rId2"/>
          <a:srcRect/>
          <a:stretch>
            <a:fillRect/>
          </a:stretch>
        </p:blipFill>
        <p:spPr bwMode="auto">
          <a:xfrm>
            <a:off x="0" y="44450"/>
            <a:ext cx="9144000" cy="6121400"/>
          </a:xfrm>
          <a:prstGeom prst="rect">
            <a:avLst/>
          </a:prstGeom>
          <a:noFill/>
          <a:ln w="9525">
            <a:noFill/>
            <a:miter lim="800000"/>
            <a:headEnd/>
            <a:tailEnd/>
          </a:ln>
        </p:spPr>
      </p:pic>
      <p:sp>
        <p:nvSpPr>
          <p:cNvPr id="3" name="2 CuadroTexto"/>
          <p:cNvSpPr txBox="1"/>
          <p:nvPr/>
        </p:nvSpPr>
        <p:spPr>
          <a:xfrm>
            <a:off x="285720" y="6215082"/>
            <a:ext cx="8858280" cy="646331"/>
          </a:xfrm>
          <a:prstGeom prst="rect">
            <a:avLst/>
          </a:prstGeom>
          <a:noFill/>
        </p:spPr>
        <p:txBody>
          <a:bodyPr wrap="square" rtlCol="0">
            <a:spAutoFit/>
          </a:bodyPr>
          <a:lstStyle/>
          <a:p>
            <a:pPr algn="ctr"/>
            <a:r>
              <a:rPr lang="es-MX" b="1" dirty="0" smtClean="0"/>
              <a:t>Asamblea Comunitaria para discutir y aprobar propuesta de Universidad Intercultural en la Región Wixárika, abril 2012</a:t>
            </a:r>
            <a:endParaRPr lang="es-ES" b="1" dirty="0"/>
          </a:p>
        </p:txBody>
      </p:sp>
    </p:spTree>
    <p:extLst>
      <p:ext uri="{BB962C8B-B14F-4D97-AF65-F5344CB8AC3E}">
        <p14:creationId xmlns:p14="http://schemas.microsoft.com/office/powerpoint/2010/main" val="1211541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p:cNvSpPr>
          <p:nvPr>
            <p:ph type="body" idx="1"/>
          </p:nvPr>
        </p:nvSpPr>
        <p:spPr>
          <a:xfrm>
            <a:off x="250825" y="1052513"/>
            <a:ext cx="8497888" cy="5805487"/>
          </a:xfrm>
        </p:spPr>
        <p:txBody>
          <a:bodyPr/>
          <a:lstStyle/>
          <a:p>
            <a:pPr>
              <a:lnSpc>
                <a:spcPct val="90000"/>
              </a:lnSpc>
            </a:pPr>
            <a:r>
              <a:rPr lang="es-MX" sz="2400" b="1" dirty="0" smtClean="0">
                <a:effectLst>
                  <a:outerShdw blurRad="38100" dist="38100" dir="2700000" algn="tl">
                    <a:srgbClr val="C0C0C0"/>
                  </a:outerShdw>
                </a:effectLst>
              </a:rPr>
              <a:t>Estrategias identitarias para responder al derecho a la educación intercultural universitaria ligada al desarrollo social</a:t>
            </a:r>
            <a:r>
              <a:rPr lang="es-MX" sz="2000" b="1" dirty="0" smtClean="0">
                <a:effectLst>
                  <a:outerShdw blurRad="38100" dist="38100" dir="2700000" algn="tl">
                    <a:srgbClr val="C0C0C0"/>
                  </a:outerShdw>
                </a:effectLst>
              </a:rPr>
              <a:t> </a:t>
            </a:r>
          </a:p>
          <a:p>
            <a:pPr>
              <a:lnSpc>
                <a:spcPct val="90000"/>
              </a:lnSpc>
              <a:buFont typeface="Arial" charset="0"/>
              <a:buNone/>
            </a:pPr>
            <a:endParaRPr lang="es-MX" sz="2000" dirty="0" smtClean="0"/>
          </a:p>
          <a:p>
            <a:pPr>
              <a:lnSpc>
                <a:spcPct val="90000"/>
              </a:lnSpc>
              <a:buFont typeface="Arial" charset="0"/>
              <a:buNone/>
            </a:pPr>
            <a:r>
              <a:rPr lang="es-MX" sz="2000" dirty="0" smtClean="0"/>
              <a:t>Demandan construir un espacio universitario en la Región Wixárika vinculado a las necesidades de desarrollo social y a la cultura propia.</a:t>
            </a:r>
          </a:p>
          <a:p>
            <a:pPr>
              <a:lnSpc>
                <a:spcPct val="90000"/>
              </a:lnSpc>
              <a:buFont typeface="Arial" charset="0"/>
              <a:buNone/>
            </a:pPr>
            <a:endParaRPr lang="es-ES" sz="1800" i="1" dirty="0" smtClean="0"/>
          </a:p>
          <a:p>
            <a:pPr>
              <a:lnSpc>
                <a:spcPct val="90000"/>
              </a:lnSpc>
              <a:buFont typeface="Arial" charset="0"/>
              <a:buNone/>
            </a:pPr>
            <a:r>
              <a:rPr lang="es-ES" sz="1800" i="1" dirty="0" smtClean="0"/>
              <a:t>	</a:t>
            </a:r>
            <a:r>
              <a:rPr lang="es-ES" sz="2000" i="1" dirty="0" smtClean="0"/>
              <a:t>	“Se plantea en la asamblea pasada, que queremos que exista una universidad para que los jóvenes no se vayan de sus comunidades, que se tenga este su derecho como comunero. Queremos que no pase, que tanta gente anda fuera estudiando y no regresa.   Que haiga (sic) una carrera, ya que los jóvenes nomás llegan a la prepa y ya no siguen estudiando (…) Tenemos la necesidad de tener una universidad en nuestra comunidad para resolver muchos de los problemas de desarrollo social, que tenemos…”</a:t>
            </a:r>
          </a:p>
          <a:p>
            <a:pPr>
              <a:lnSpc>
                <a:spcPct val="90000"/>
              </a:lnSpc>
              <a:buFont typeface="Arial" charset="0"/>
              <a:buNone/>
            </a:pPr>
            <a:endParaRPr lang="es-MX" sz="2000" i="1" dirty="0" smtClean="0"/>
          </a:p>
          <a:p>
            <a:pPr>
              <a:lnSpc>
                <a:spcPct val="90000"/>
              </a:lnSpc>
              <a:buFont typeface="Arial" charset="0"/>
              <a:buNone/>
            </a:pPr>
            <a:r>
              <a:rPr lang="es-MX" sz="2000" b="1" i="1" dirty="0" smtClean="0"/>
              <a:t>Fuente:  Comentario de responsable de Cultura del Consejo de Ancianos de Tatei Kie.</a:t>
            </a:r>
          </a:p>
          <a:p>
            <a:pPr>
              <a:lnSpc>
                <a:spcPct val="90000"/>
              </a:lnSpc>
              <a:buFont typeface="Arial" charset="0"/>
              <a:buNone/>
            </a:pPr>
            <a:endParaRPr lang="es-MX" sz="1800" b="1" i="1" dirty="0" smtClean="0"/>
          </a:p>
          <a:p>
            <a:pPr>
              <a:lnSpc>
                <a:spcPct val="90000"/>
              </a:lnSpc>
              <a:buFont typeface="Arial" charset="0"/>
              <a:buNone/>
            </a:pPr>
            <a:r>
              <a:rPr lang="es-MX" sz="2000" b="1" i="1" dirty="0" smtClean="0"/>
              <a:t>Bases teóricas: Interculturalidad Crítica (</a:t>
            </a:r>
            <a:r>
              <a:rPr lang="es-MX" sz="2000" b="1" i="1" dirty="0" err="1" smtClean="0"/>
              <a:t>Walsh</a:t>
            </a:r>
            <a:r>
              <a:rPr lang="es-MX" sz="2000" b="1" i="1" dirty="0" smtClean="0"/>
              <a:t>) Postdesarrollo crítica (Escobar) Postmodernidad Crítica (Freire)</a:t>
            </a:r>
          </a:p>
          <a:p>
            <a:pPr>
              <a:lnSpc>
                <a:spcPct val="90000"/>
              </a:lnSpc>
            </a:pPr>
            <a:endParaRPr lang="es-ES" sz="2400" dirty="0" smtClean="0"/>
          </a:p>
        </p:txBody>
      </p:sp>
      <p:sp>
        <p:nvSpPr>
          <p:cNvPr id="5" name="1 Título"/>
          <p:cNvSpPr>
            <a:spLocks noGrp="1"/>
          </p:cNvSpPr>
          <p:nvPr>
            <p:ph type="title" idx="4294967295"/>
          </p:nvPr>
        </p:nvSpPr>
        <p:spPr>
          <a:xfrm>
            <a:off x="0" y="0"/>
            <a:ext cx="9144000" cy="981075"/>
          </a:xfrm>
        </p:spPr>
        <p:style>
          <a:lnRef idx="1">
            <a:schemeClr val="accent3"/>
          </a:lnRef>
          <a:fillRef idx="2">
            <a:schemeClr val="accent3"/>
          </a:fillRef>
          <a:effectRef idx="1">
            <a:schemeClr val="accent3"/>
          </a:effectRef>
          <a:fontRef idx="minor">
            <a:schemeClr val="dk1"/>
          </a:fontRef>
        </p:style>
        <p:txBody>
          <a:bodyPr/>
          <a:lstStyle/>
          <a:p>
            <a:r>
              <a:rPr lang="es-MX" sz="2400" b="1" smtClean="0">
                <a:solidFill>
                  <a:schemeClr val="tx1"/>
                </a:solidFill>
                <a:effectLst>
                  <a:outerShdw blurRad="38100" dist="38100" dir="2700000" algn="tl">
                    <a:srgbClr val="FFFFFF"/>
                  </a:outerShdw>
                </a:effectLst>
              </a:rPr>
              <a:t>CONSTRUCCIONES SOCIALES EN EDUCACIÓN SUPERIOR Y DESARROLLO  DE LA ETNIA WIXARIKA</a:t>
            </a:r>
          </a:p>
        </p:txBody>
      </p:sp>
    </p:spTree>
    <p:extLst>
      <p:ext uri="{BB962C8B-B14F-4D97-AF65-F5344CB8AC3E}">
        <p14:creationId xmlns:p14="http://schemas.microsoft.com/office/powerpoint/2010/main" val="572104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4"/>
            <a:ext cx="9144000" cy="500066"/>
          </a:xfrm>
          <a:solidFill>
            <a:srgbClr val="FFC000"/>
          </a:solidFill>
        </p:spPr>
        <p:txBody>
          <a:bodyPr/>
          <a:lstStyle/>
          <a:p>
            <a:pPr>
              <a:defRPr/>
            </a:pPr>
            <a:r>
              <a:rPr lang="es-MX" sz="2800" b="1" dirty="0" smtClean="0">
                <a:effectLst>
                  <a:outerShdw blurRad="38100" dist="38100" dir="2700000" algn="tl">
                    <a:srgbClr val="000000">
                      <a:alpha val="43137"/>
                    </a:srgbClr>
                  </a:outerShdw>
                </a:effectLst>
              </a:rPr>
              <a:t>La Universidad Intercultural en la Región Wixárika</a:t>
            </a:r>
            <a:endParaRPr lang="es-ES" sz="2800" b="1" dirty="0">
              <a:effectLst>
                <a:outerShdw blurRad="38100" dist="38100" dir="2700000" algn="tl">
                  <a:srgbClr val="000000">
                    <a:alpha val="43137"/>
                  </a:srgbClr>
                </a:outerShdw>
              </a:effectLst>
            </a:endParaRPr>
          </a:p>
        </p:txBody>
      </p:sp>
      <p:sp>
        <p:nvSpPr>
          <p:cNvPr id="38914" name="3 Marcador de contenido"/>
          <p:cNvSpPr>
            <a:spLocks noGrp="1"/>
          </p:cNvSpPr>
          <p:nvPr>
            <p:ph idx="1"/>
          </p:nvPr>
        </p:nvSpPr>
        <p:spPr>
          <a:xfrm>
            <a:off x="214282" y="571480"/>
            <a:ext cx="8715436" cy="5554683"/>
          </a:xfrm>
        </p:spPr>
        <p:txBody>
          <a:bodyPr/>
          <a:lstStyle/>
          <a:p>
            <a:r>
              <a:rPr lang="es-ES" sz="2400" b="1" dirty="0" smtClean="0">
                <a:effectLst>
                  <a:outerShdw blurRad="38100" dist="38100" dir="2700000" algn="tl">
                    <a:srgbClr val="000000">
                      <a:alpha val="43137"/>
                    </a:srgbClr>
                  </a:outerShdw>
                </a:effectLst>
              </a:rPr>
              <a:t>Articulación de la demanda de crear la Universidad en la Región Wixárika con una oferta de carreras para el desarrollo sociocultural y el empleo en los pueblos de la región.</a:t>
            </a:r>
          </a:p>
          <a:p>
            <a:pPr>
              <a:buNone/>
            </a:pPr>
            <a:r>
              <a:rPr lang="es-ES" sz="2000" i="1" dirty="0" smtClean="0"/>
              <a:t>“</a:t>
            </a:r>
            <a:r>
              <a:rPr lang="es-ES" sz="2000" b="1" i="1" dirty="0" smtClean="0"/>
              <a:t>Necesitamos profesionales en Agronomía</a:t>
            </a:r>
            <a:r>
              <a:rPr lang="es-ES" sz="2000" i="1" dirty="0" smtClean="0"/>
              <a:t>, pero que aprendan a usar abonos orgánicos de la región. Para lo que es la enfermedad de los animales, de las vacas, de los puercos, de la chiva, hace falta un médico veterinario…”</a:t>
            </a:r>
          </a:p>
          <a:p>
            <a:pPr>
              <a:buNone/>
            </a:pPr>
            <a:r>
              <a:rPr lang="es-ES" sz="2000" i="1" dirty="0" smtClean="0"/>
              <a:t>“También se necesita crear una carrera de </a:t>
            </a:r>
            <a:r>
              <a:rPr lang="es-ES" sz="2000" b="1" i="1" dirty="0" smtClean="0"/>
              <a:t>ingeniero forestal</a:t>
            </a:r>
            <a:r>
              <a:rPr lang="es-ES" sz="2000" i="1" dirty="0" smtClean="0"/>
              <a:t>, que trabaje en conservación de suelos y del medio ambiente…”</a:t>
            </a:r>
          </a:p>
          <a:p>
            <a:pPr>
              <a:buNone/>
            </a:pPr>
            <a:r>
              <a:rPr lang="es-MX" sz="2000" i="1" dirty="0" smtClean="0"/>
              <a:t>“S</a:t>
            </a:r>
            <a:r>
              <a:rPr lang="es-ES" sz="2000" i="1" dirty="0" smtClean="0"/>
              <a:t>ería bueno ofertar la carrera en </a:t>
            </a:r>
            <a:r>
              <a:rPr lang="es-ES" sz="2000" b="1" i="1" dirty="0" smtClean="0"/>
              <a:t>Licenciatura en Etnolingüística</a:t>
            </a:r>
            <a:r>
              <a:rPr lang="es-ES" sz="2000" i="1" dirty="0" smtClean="0"/>
              <a:t>, para realizar las investigaciones de las Lenguas de la Región y para mantener y desarrollar nuestro idioma…”</a:t>
            </a:r>
          </a:p>
          <a:p>
            <a:pPr>
              <a:buNone/>
            </a:pPr>
            <a:r>
              <a:rPr lang="es-ES" sz="2000" i="1" dirty="0" smtClean="0"/>
              <a:t>“Se hablaba de salud, de la </a:t>
            </a:r>
            <a:r>
              <a:rPr lang="es-ES" sz="2000" b="1" i="1" dirty="0" smtClean="0"/>
              <a:t>licenciatura en salud y alimentación intercultural</a:t>
            </a:r>
            <a:r>
              <a:rPr lang="es-ES" sz="2000" i="1" dirty="0" smtClean="0"/>
              <a:t>, porque viene a ser una carrera que si se requiere aquí, para mejorar la alimentación de nuestros niños (…) enfermeras y doctores para que hagan Medicina General pero que usen nuestras plantas medicinales…”</a:t>
            </a:r>
          </a:p>
          <a:p>
            <a:pPr>
              <a:buNone/>
            </a:pPr>
            <a:r>
              <a:rPr lang="es-MX" sz="2000" b="1" dirty="0" smtClean="0"/>
              <a:t>Fuente: Asambleas de marzo y abril, Tatei Kie, 2012,</a:t>
            </a:r>
          </a:p>
          <a:p>
            <a:pPr>
              <a:buNone/>
            </a:pPr>
            <a:r>
              <a:rPr lang="es-MX" sz="2000" b="1" dirty="0" smtClean="0"/>
              <a:t>Base Teórica: Teoría del Postdesarrollo (Escobar, 2005) Teoría de la Actividad Humana (Kostiuk, Luria, 1986)</a:t>
            </a:r>
            <a:endParaRPr lang="es-ES" sz="2000" b="1" dirty="0" smtClean="0"/>
          </a:p>
          <a:p>
            <a:pPr>
              <a:buNone/>
            </a:pPr>
            <a:endParaRPr lang="es-ES" sz="2000" i="1" dirty="0" smtClean="0"/>
          </a:p>
          <a:p>
            <a:pPr>
              <a:buNone/>
            </a:pPr>
            <a:endParaRPr lang="es-ES" sz="2400" i="1" dirty="0" smtClean="0"/>
          </a:p>
          <a:p>
            <a:pPr>
              <a:buNone/>
            </a:pPr>
            <a:endParaRPr lang="es-ES" sz="2400" i="1" dirty="0" smtClean="0">
              <a:effectLst>
                <a:outerShdw blurRad="38100" dist="38100" dir="2700000" algn="tl">
                  <a:srgbClr val="000000">
                    <a:alpha val="43137"/>
                  </a:srgbClr>
                </a:outerShdw>
              </a:effectLst>
            </a:endParaRPr>
          </a:p>
          <a:p>
            <a:pPr>
              <a:buNone/>
            </a:pPr>
            <a:r>
              <a:rPr lang="es-MX" sz="2800" dirty="0" smtClean="0"/>
              <a:t> </a:t>
            </a:r>
          </a:p>
          <a:p>
            <a:pPr>
              <a:buFont typeface="Arial" charset="0"/>
              <a:buNone/>
            </a:pPr>
            <a:r>
              <a:rPr lang="es-MX" sz="2800" dirty="0" smtClean="0"/>
              <a:t>	</a:t>
            </a:r>
          </a:p>
        </p:txBody>
      </p:sp>
    </p:spTree>
    <p:extLst>
      <p:ext uri="{BB962C8B-B14F-4D97-AF65-F5344CB8AC3E}">
        <p14:creationId xmlns:p14="http://schemas.microsoft.com/office/powerpoint/2010/main" val="4023084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Objeto 52"/>
          <p:cNvGraphicFramePr>
            <a:graphicFrameLocks noChangeAspect="1"/>
          </p:cNvGraphicFramePr>
          <p:nvPr>
            <p:extLst>
              <p:ext uri="{D42A27DB-BD31-4B8C-83A1-F6EECF244321}">
                <p14:modId xmlns:p14="http://schemas.microsoft.com/office/powerpoint/2010/main" val="681450946"/>
              </p:ext>
            </p:extLst>
          </p:nvPr>
        </p:nvGraphicFramePr>
        <p:xfrm>
          <a:off x="106363" y="116632"/>
          <a:ext cx="8931275" cy="6624736"/>
        </p:xfrm>
        <a:graphic>
          <a:graphicData uri="http://schemas.openxmlformats.org/presentationml/2006/ole">
            <mc:AlternateContent xmlns:mc="http://schemas.openxmlformats.org/markup-compatibility/2006">
              <mc:Choice xmlns:v="urn:schemas-microsoft-com:vml" Requires="v">
                <p:oleObj spid="_x0000_s23630" name="Documento" r:id="rId3" imgW="8931075" imgH="5600014" progId="Word.Document.12">
                  <p:embed/>
                </p:oleObj>
              </mc:Choice>
              <mc:Fallback>
                <p:oleObj name="Documento" r:id="rId3" imgW="8931075" imgH="5600014" progId="Word.Document.12">
                  <p:embed/>
                  <p:pic>
                    <p:nvPicPr>
                      <p:cNvPr id="0" name=""/>
                      <p:cNvPicPr/>
                      <p:nvPr/>
                    </p:nvPicPr>
                    <p:blipFill>
                      <a:blip r:embed="rId4"/>
                      <a:stretch>
                        <a:fillRect/>
                      </a:stretch>
                    </p:blipFill>
                    <p:spPr>
                      <a:xfrm>
                        <a:off x="106363" y="116632"/>
                        <a:ext cx="8931275" cy="6624736"/>
                      </a:xfrm>
                      <a:prstGeom prst="rect">
                        <a:avLst/>
                      </a:prstGeom>
                    </p:spPr>
                  </p:pic>
                </p:oleObj>
              </mc:Fallback>
            </mc:AlternateContent>
          </a:graphicData>
        </a:graphic>
      </p:graphicFrame>
    </p:spTree>
    <p:extLst>
      <p:ext uri="{BB962C8B-B14F-4D97-AF65-F5344CB8AC3E}">
        <p14:creationId xmlns:p14="http://schemas.microsoft.com/office/powerpoint/2010/main" val="1952940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3200" b="1" dirty="0" smtClean="0">
                <a:effectLst>
                  <a:outerShdw blurRad="38100" dist="38100" dir="2700000" algn="tl">
                    <a:srgbClr val="000000">
                      <a:alpha val="43137"/>
                    </a:srgbClr>
                  </a:outerShdw>
                </a:effectLst>
              </a:rPr>
              <a:t>Programas educativos de postgrado </a:t>
            </a:r>
            <a:r>
              <a:rPr lang="es-MX" sz="3200" b="1" dirty="0" err="1" smtClean="0">
                <a:effectLst>
                  <a:outerShdw blurRad="38100" dist="38100" dir="2700000" algn="tl">
                    <a:srgbClr val="000000">
                      <a:alpha val="43137"/>
                    </a:srgbClr>
                  </a:outerShdw>
                </a:effectLst>
              </a:rPr>
              <a:t>profesionalizantes</a:t>
            </a:r>
            <a:r>
              <a:rPr lang="es-MX" sz="3200" b="1" dirty="0" smtClean="0">
                <a:effectLst>
                  <a:outerShdw blurRad="38100" dist="38100" dir="2700000" algn="tl">
                    <a:srgbClr val="000000">
                      <a:alpha val="43137"/>
                    </a:srgbClr>
                  </a:outerShdw>
                </a:effectLst>
              </a:rPr>
              <a:t> en salud intercultural</a:t>
            </a:r>
            <a:endParaRPr lang="es-MX" sz="32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lstStyle/>
          <a:p>
            <a:r>
              <a:rPr lang="es-MX" b="1" dirty="0" smtClean="0"/>
              <a:t>Maestría en Salud Integrada Comunitaria</a:t>
            </a:r>
          </a:p>
          <a:p>
            <a:pPr marL="0" indent="0">
              <a:buNone/>
            </a:pPr>
            <a:r>
              <a:rPr lang="es-MX" dirty="0"/>
              <a:t>	</a:t>
            </a:r>
            <a:r>
              <a:rPr lang="es-MX" dirty="0" smtClean="0"/>
              <a:t>a.  </a:t>
            </a:r>
            <a:r>
              <a:rPr lang="es-MX" b="1" dirty="0" err="1" smtClean="0"/>
              <a:t>Area</a:t>
            </a:r>
            <a:r>
              <a:rPr lang="es-MX" b="1" dirty="0" smtClean="0"/>
              <a:t> básica común</a:t>
            </a:r>
            <a:r>
              <a:rPr lang="es-MX" dirty="0" smtClean="0"/>
              <a:t>: Atención 	Primaria de la salud Intercultural</a:t>
            </a:r>
          </a:p>
          <a:p>
            <a:pPr marL="0" indent="0">
              <a:buNone/>
            </a:pPr>
            <a:r>
              <a:rPr lang="es-MX" dirty="0" smtClean="0"/>
              <a:t>	b.  </a:t>
            </a:r>
            <a:r>
              <a:rPr lang="es-MX" b="1" dirty="0" smtClean="0"/>
              <a:t>Orientaciones de especialidad</a:t>
            </a:r>
            <a:r>
              <a:rPr lang="es-MX" dirty="0" smtClean="0"/>
              <a:t> en:</a:t>
            </a:r>
          </a:p>
          <a:p>
            <a:pPr marL="0" indent="0">
              <a:buNone/>
            </a:pPr>
            <a:r>
              <a:rPr lang="es-MX" dirty="0" smtClean="0"/>
              <a:t> </a:t>
            </a:r>
            <a:r>
              <a:rPr lang="es-MX" dirty="0"/>
              <a:t>	</a:t>
            </a:r>
            <a:r>
              <a:rPr lang="es-MX" dirty="0" smtClean="0"/>
              <a:t>- Medicina Integrada Comunitaria</a:t>
            </a:r>
          </a:p>
          <a:p>
            <a:pPr marL="0" indent="0">
              <a:buNone/>
            </a:pPr>
            <a:r>
              <a:rPr lang="es-MX" dirty="0"/>
              <a:t>	</a:t>
            </a:r>
            <a:r>
              <a:rPr lang="es-MX" dirty="0" smtClean="0"/>
              <a:t>- Alimentación Sustentable</a:t>
            </a:r>
          </a:p>
          <a:p>
            <a:pPr marL="0" indent="0">
              <a:buNone/>
            </a:pPr>
            <a:r>
              <a:rPr lang="es-MX" dirty="0"/>
              <a:t>	</a:t>
            </a:r>
            <a:r>
              <a:rPr lang="es-MX" dirty="0" smtClean="0"/>
              <a:t>- Psicología Social Comunitaria</a:t>
            </a:r>
          </a:p>
          <a:p>
            <a:pPr marL="0" indent="0">
              <a:buNone/>
            </a:pPr>
            <a:r>
              <a:rPr lang="es-MX" dirty="0"/>
              <a:t>	</a:t>
            </a:r>
            <a:r>
              <a:rPr lang="es-MX" dirty="0" smtClean="0"/>
              <a:t>-Enfermería Comunitaria</a:t>
            </a:r>
          </a:p>
          <a:p>
            <a:pPr marL="0" indent="0">
              <a:buNone/>
            </a:pPr>
            <a:r>
              <a:rPr lang="es-MX" dirty="0"/>
              <a:t>	</a:t>
            </a:r>
            <a:r>
              <a:rPr lang="es-MX" dirty="0" smtClean="0"/>
              <a:t>-Odontología Comunitaria</a:t>
            </a:r>
            <a:endParaRPr lang="es-MX" dirty="0"/>
          </a:p>
        </p:txBody>
      </p:sp>
    </p:spTree>
    <p:extLst>
      <p:ext uri="{BB962C8B-B14F-4D97-AF65-F5344CB8AC3E}">
        <p14:creationId xmlns:p14="http://schemas.microsoft.com/office/powerpoint/2010/main" val="647721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3200" b="1" dirty="0" smtClean="0">
                <a:effectLst>
                  <a:outerShdw blurRad="38100" dist="38100" dir="2700000" algn="tl">
                    <a:srgbClr val="000000">
                      <a:alpha val="43137"/>
                    </a:srgbClr>
                  </a:outerShdw>
                </a:effectLst>
              </a:rPr>
              <a:t>Postgrados orientados a la investigación en salud intercultural</a:t>
            </a:r>
            <a:endParaRPr lang="es-MX" sz="32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lstStyle/>
          <a:p>
            <a:r>
              <a:rPr lang="es-MX" b="1" dirty="0" smtClean="0"/>
              <a:t>Doctorado en Salud y Alimentación Intercultural</a:t>
            </a:r>
          </a:p>
          <a:p>
            <a:pPr marL="0" indent="0">
              <a:buNone/>
            </a:pPr>
            <a:r>
              <a:rPr lang="es-MX" b="1" dirty="0"/>
              <a:t> </a:t>
            </a:r>
            <a:r>
              <a:rPr lang="es-MX" b="1" dirty="0" smtClean="0"/>
              <a:t>   </a:t>
            </a:r>
            <a:r>
              <a:rPr lang="es-MX" b="1" dirty="0" err="1" smtClean="0"/>
              <a:t>Areas</a:t>
            </a:r>
            <a:r>
              <a:rPr lang="es-MX" b="1" dirty="0" smtClean="0"/>
              <a:t> de profundización doctoral en:</a:t>
            </a:r>
          </a:p>
          <a:p>
            <a:pPr marL="0" indent="0">
              <a:buNone/>
            </a:pPr>
            <a:r>
              <a:rPr lang="es-MX" b="1" dirty="0"/>
              <a:t>	</a:t>
            </a:r>
            <a:r>
              <a:rPr lang="es-MX" b="1" dirty="0" smtClean="0"/>
              <a:t>-</a:t>
            </a:r>
            <a:r>
              <a:rPr lang="es-MX" dirty="0" smtClean="0"/>
              <a:t>Medicina tradicional y etnobotánica</a:t>
            </a:r>
          </a:p>
          <a:p>
            <a:pPr marL="0" indent="0">
              <a:buNone/>
            </a:pPr>
            <a:r>
              <a:rPr lang="es-MX" b="1" dirty="0"/>
              <a:t>	</a:t>
            </a:r>
            <a:r>
              <a:rPr lang="es-MX" b="1" dirty="0" smtClean="0"/>
              <a:t>-</a:t>
            </a:r>
            <a:r>
              <a:rPr lang="es-MX" dirty="0" smtClean="0"/>
              <a:t>Medicina Integrada complementaria</a:t>
            </a:r>
          </a:p>
          <a:p>
            <a:pPr marL="0" indent="0">
              <a:buNone/>
            </a:pPr>
            <a:r>
              <a:rPr lang="es-MX" dirty="0"/>
              <a:t>	</a:t>
            </a:r>
            <a:r>
              <a:rPr lang="es-MX" dirty="0" smtClean="0"/>
              <a:t>-</a:t>
            </a:r>
            <a:r>
              <a:rPr lang="es-MX" dirty="0" err="1" smtClean="0"/>
              <a:t>Etnopsiquiatría</a:t>
            </a:r>
            <a:endParaRPr lang="es-MX" dirty="0" smtClean="0"/>
          </a:p>
          <a:p>
            <a:pPr marL="0" indent="0">
              <a:buNone/>
            </a:pPr>
            <a:r>
              <a:rPr lang="es-MX" b="1" dirty="0"/>
              <a:t>	</a:t>
            </a:r>
            <a:r>
              <a:rPr lang="es-MX" dirty="0" smtClean="0"/>
              <a:t>- Soberanía y Seguridad Alimentaria</a:t>
            </a:r>
          </a:p>
          <a:p>
            <a:pPr marL="0" indent="0">
              <a:buNone/>
            </a:pPr>
            <a:r>
              <a:rPr lang="es-MX" b="1" dirty="0"/>
              <a:t>	</a:t>
            </a:r>
            <a:r>
              <a:rPr lang="es-MX" b="1" dirty="0" smtClean="0"/>
              <a:t>-</a:t>
            </a:r>
            <a:r>
              <a:rPr lang="es-MX" dirty="0" smtClean="0"/>
              <a:t>Epidemiología sociocultural y políticas 	públicas en salud intercultural</a:t>
            </a:r>
            <a:endParaRPr lang="es-MX" b="1" dirty="0"/>
          </a:p>
        </p:txBody>
      </p:sp>
    </p:spTree>
    <p:extLst>
      <p:ext uri="{BB962C8B-B14F-4D97-AF65-F5344CB8AC3E}">
        <p14:creationId xmlns:p14="http://schemas.microsoft.com/office/powerpoint/2010/main" val="1417039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b="1" dirty="0"/>
              <a:t>4.  </a:t>
            </a:r>
            <a:r>
              <a:rPr lang="es-ES" sz="3200" b="1" dirty="0" err="1"/>
              <a:t>Interculturizar</a:t>
            </a:r>
            <a:r>
              <a:rPr lang="es-ES" sz="3200" b="1" dirty="0"/>
              <a:t> el sistema de </a:t>
            </a:r>
            <a:r>
              <a:rPr lang="es-ES" sz="3200" b="1" dirty="0" smtClean="0"/>
              <a:t>salud a través de la Medicina Académica</a:t>
            </a:r>
            <a:endParaRPr lang="es-MX" sz="3200"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
        <p:nvSpPr>
          <p:cNvPr id="6" name="CuadroTexto 5"/>
          <p:cNvSpPr txBox="1"/>
          <p:nvPr/>
        </p:nvSpPr>
        <p:spPr>
          <a:xfrm>
            <a:off x="251520" y="6309320"/>
            <a:ext cx="8784976" cy="646331"/>
          </a:xfrm>
          <a:prstGeom prst="rect">
            <a:avLst/>
          </a:prstGeom>
          <a:noFill/>
        </p:spPr>
        <p:txBody>
          <a:bodyPr wrap="square" rtlCol="0">
            <a:spAutoFit/>
          </a:bodyPr>
          <a:lstStyle/>
          <a:p>
            <a:r>
              <a:rPr lang="es-MX" dirty="0" smtClean="0"/>
              <a:t>Trabajo colaborativo para vincular una propuesta </a:t>
            </a:r>
            <a:r>
              <a:rPr lang="es-MX" dirty="0" err="1" smtClean="0"/>
              <a:t>socioambiental</a:t>
            </a:r>
            <a:r>
              <a:rPr lang="es-MX" dirty="0" smtClean="0"/>
              <a:t>, alimentaria y autocuidado de la salud con sociedad civil y Comités de Salud en </a:t>
            </a:r>
            <a:r>
              <a:rPr lang="es-MX" dirty="0" err="1" smtClean="0"/>
              <a:t>microcuencas</a:t>
            </a:r>
            <a:endParaRPr lang="es-MX" dirty="0"/>
          </a:p>
        </p:txBody>
      </p:sp>
    </p:spTree>
    <p:extLst>
      <p:ext uri="{BB962C8B-B14F-4D97-AF65-F5344CB8AC3E}">
        <p14:creationId xmlns:p14="http://schemas.microsoft.com/office/powerpoint/2010/main" val="1682743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EL PROBLEMA </a:t>
            </a:r>
            <a:endParaRPr lang="es-MX" dirty="0"/>
          </a:p>
        </p:txBody>
      </p:sp>
      <p:sp>
        <p:nvSpPr>
          <p:cNvPr id="3" name="Marcador de contenido 2"/>
          <p:cNvSpPr>
            <a:spLocks noGrp="1"/>
          </p:cNvSpPr>
          <p:nvPr>
            <p:ph idx="1"/>
          </p:nvPr>
        </p:nvSpPr>
        <p:spPr>
          <a:xfrm>
            <a:off x="755576" y="1268760"/>
            <a:ext cx="8229600" cy="4525963"/>
          </a:xfrm>
        </p:spPr>
        <p:txBody>
          <a:bodyPr/>
          <a:lstStyle/>
          <a:p>
            <a:r>
              <a:rPr lang="es-MX" sz="2800" dirty="0" smtClean="0"/>
              <a:t>15 % de la población mexicana son pueblos originarios que tienen su sistema tradicional de atención a la salud.  (Programa de Medicina Intercultural de SSA)</a:t>
            </a:r>
          </a:p>
          <a:p>
            <a:pPr marL="0" indent="0">
              <a:buNone/>
            </a:pPr>
            <a:endParaRPr lang="es-MX" sz="2800" dirty="0" smtClean="0"/>
          </a:p>
          <a:p>
            <a:r>
              <a:rPr lang="es-MX" sz="2800" dirty="0" smtClean="0"/>
              <a:t>52 % de la población consulta con frecuencia las medicinas “alternativas” y medicinas populares. (</a:t>
            </a:r>
            <a:r>
              <a:rPr lang="es-MX" sz="2800" dirty="0" err="1" smtClean="0"/>
              <a:t>Matsui</a:t>
            </a:r>
            <a:r>
              <a:rPr lang="es-MX" sz="2800" dirty="0" smtClean="0"/>
              <a:t>, U de G, 2010)</a:t>
            </a:r>
          </a:p>
          <a:p>
            <a:pPr marL="0" indent="0">
              <a:buNone/>
            </a:pPr>
            <a:endParaRPr lang="es-MX" sz="2800" dirty="0" smtClean="0"/>
          </a:p>
          <a:p>
            <a:r>
              <a:rPr lang="es-MX" sz="2800" dirty="0" smtClean="0"/>
              <a:t>Los diseños curriculares de las escuelas de Medicina tienen </a:t>
            </a:r>
            <a:r>
              <a:rPr lang="es-MX" sz="2800" dirty="0" err="1" smtClean="0"/>
              <a:t>curricula</a:t>
            </a:r>
            <a:r>
              <a:rPr lang="es-MX" sz="2800" dirty="0" smtClean="0"/>
              <a:t> </a:t>
            </a:r>
            <a:r>
              <a:rPr lang="es-MX" sz="2800" dirty="0" err="1" smtClean="0"/>
              <a:t>monoepistémicas</a:t>
            </a:r>
            <a:r>
              <a:rPr lang="es-MX" sz="2800" dirty="0" smtClean="0"/>
              <a:t> basados en la cultura médica occidental.</a:t>
            </a:r>
            <a:endParaRPr lang="es-MX" sz="2800" dirty="0"/>
          </a:p>
        </p:txBody>
      </p:sp>
    </p:spTree>
    <p:extLst>
      <p:ext uri="{BB962C8B-B14F-4D97-AF65-F5344CB8AC3E}">
        <p14:creationId xmlns:p14="http://schemas.microsoft.com/office/powerpoint/2010/main" val="207524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3 Imagen" descr="DSC05115.JPG"/>
          <p:cNvPicPr>
            <a:picLocks noChangeAspect="1"/>
          </p:cNvPicPr>
          <p:nvPr/>
        </p:nvPicPr>
        <p:blipFill>
          <a:blip r:embed="rId2"/>
          <a:srcRect/>
          <a:stretch>
            <a:fillRect/>
          </a:stretch>
        </p:blipFill>
        <p:spPr bwMode="auto">
          <a:xfrm>
            <a:off x="0" y="-71438"/>
            <a:ext cx="9144000" cy="6121401"/>
          </a:xfrm>
          <a:prstGeom prst="rect">
            <a:avLst/>
          </a:prstGeom>
          <a:noFill/>
          <a:ln w="9525">
            <a:noFill/>
            <a:miter lim="800000"/>
            <a:headEnd/>
            <a:tailEnd/>
          </a:ln>
        </p:spPr>
      </p:pic>
      <p:sp>
        <p:nvSpPr>
          <p:cNvPr id="34818" name="2 CuadroTexto"/>
          <p:cNvSpPr txBox="1">
            <a:spLocks noChangeArrowheads="1"/>
          </p:cNvSpPr>
          <p:nvPr/>
        </p:nvSpPr>
        <p:spPr bwMode="auto">
          <a:xfrm>
            <a:off x="0" y="6040438"/>
            <a:ext cx="9144000" cy="701675"/>
          </a:xfrm>
          <a:prstGeom prst="rect">
            <a:avLst/>
          </a:prstGeom>
          <a:noFill/>
          <a:ln w="9525">
            <a:noFill/>
            <a:miter lim="800000"/>
            <a:headEnd/>
            <a:tailEnd/>
          </a:ln>
        </p:spPr>
        <p:txBody>
          <a:bodyPr>
            <a:spAutoFit/>
          </a:bodyPr>
          <a:lstStyle/>
          <a:p>
            <a:pPr algn="ctr"/>
            <a:r>
              <a:rPr lang="es-MX" sz="2000" b="1" dirty="0"/>
              <a:t>Prácticas en salud intercultural con profesionales de la etnia </a:t>
            </a:r>
            <a:r>
              <a:rPr lang="es-MX" sz="2000" b="1" dirty="0" smtClean="0"/>
              <a:t>Wixárika y la Secretaría de Salud de Jalisco en </a:t>
            </a:r>
            <a:r>
              <a:rPr lang="es-MX" sz="2000" b="1" dirty="0"/>
              <a:t>Centro de Salud de Tatei </a:t>
            </a:r>
            <a:r>
              <a:rPr lang="es-MX" sz="2000" b="1" dirty="0" smtClean="0"/>
              <a:t>Kie, Julio 2012</a:t>
            </a:r>
            <a:endParaRPr lang="es-ES" sz="2000" b="1" dirty="0"/>
          </a:p>
        </p:txBody>
      </p:sp>
    </p:spTree>
    <p:extLst>
      <p:ext uri="{BB962C8B-B14F-4D97-AF65-F5344CB8AC3E}">
        <p14:creationId xmlns:p14="http://schemas.microsoft.com/office/powerpoint/2010/main" val="4002949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1 Imagen" descr="DSC0396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820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1 Imagen" descr="DSC039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449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1 Imagen" descr="DSC039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2 Imagen" descr="DSC039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759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14282" y="3212976"/>
            <a:ext cx="8822214" cy="3645024"/>
          </a:xfrm>
          <a:extLst/>
        </p:spPr>
        <p:txBody>
          <a:bodyPr>
            <a:normAutofit fontScale="92500"/>
          </a:bodyPr>
          <a:lstStyle/>
          <a:p>
            <a:pPr eaLnBrk="1" fontAlgn="auto" hangingPunct="1">
              <a:spcBef>
                <a:spcPts val="580"/>
              </a:spcBef>
              <a:spcAft>
                <a:spcPts val="0"/>
              </a:spcAft>
              <a:buFont typeface="Wingdings 2"/>
              <a:buNone/>
              <a:defRPr/>
            </a:pPr>
            <a:r>
              <a:rPr lang="es-MX" sz="32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La experiencia en la Sierra Wixárika y en la </a:t>
            </a:r>
            <a:r>
              <a:rPr lang="es-MX" sz="3200" dirty="0" err="1">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Microcuenca</a:t>
            </a:r>
            <a:r>
              <a:rPr lang="es-MX" sz="32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  La Primavera-Presa de la Vega en el Estado de Jalisco</a:t>
            </a:r>
          </a:p>
          <a:p>
            <a:pPr eaLnBrk="1" fontAlgn="auto" hangingPunct="1">
              <a:spcBef>
                <a:spcPts val="580"/>
              </a:spcBef>
              <a:spcAft>
                <a:spcPts val="0"/>
              </a:spcAft>
              <a:buFont typeface="Wingdings 2"/>
              <a:buNone/>
              <a:defRPr/>
            </a:pPr>
            <a:endParaRPr lang="es-MX" sz="24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endParaRPr>
          </a:p>
          <a:p>
            <a:pPr eaLnBrk="1" fontAlgn="auto" hangingPunct="1">
              <a:spcBef>
                <a:spcPts val="580"/>
              </a:spcBef>
              <a:spcAft>
                <a:spcPts val="0"/>
              </a:spcAft>
              <a:buFont typeface="Wingdings 2"/>
              <a:buNone/>
              <a:defRPr/>
            </a:pPr>
            <a:r>
              <a:rPr lang="es-MX" sz="24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Dr. René Cristóbal </a:t>
            </a:r>
            <a:r>
              <a:rPr lang="es-MX" sz="2400" dirty="0" err="1">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Crocker</a:t>
            </a:r>
            <a:r>
              <a:rPr lang="es-MX" sz="24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 Sagastume</a:t>
            </a:r>
          </a:p>
          <a:p>
            <a:pPr eaLnBrk="1" fontAlgn="auto" hangingPunct="1">
              <a:spcBef>
                <a:spcPts val="580"/>
              </a:spcBef>
              <a:spcAft>
                <a:spcPts val="0"/>
              </a:spcAft>
              <a:buFont typeface="Wingdings 2"/>
              <a:buNone/>
              <a:defRPr/>
            </a:pPr>
            <a:r>
              <a:rPr lang="es-MX" sz="24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recricrosa_7@hotmail.com</a:t>
            </a:r>
          </a:p>
          <a:p>
            <a:pPr eaLnBrk="1" fontAlgn="auto" hangingPunct="1">
              <a:spcBef>
                <a:spcPts val="580"/>
              </a:spcBef>
              <a:spcAft>
                <a:spcPts val="0"/>
              </a:spcAft>
              <a:buFont typeface="Wingdings 2"/>
              <a:buNone/>
              <a:defRPr/>
            </a:pPr>
            <a:endParaRPr lang="es-MX" sz="24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endParaRPr>
          </a:p>
          <a:p>
            <a:pPr eaLnBrk="1" fontAlgn="auto" hangingPunct="1">
              <a:spcBef>
                <a:spcPts val="580"/>
              </a:spcBef>
              <a:spcAft>
                <a:spcPts val="0"/>
              </a:spcAft>
              <a:buFont typeface="Wingdings 2"/>
              <a:buNone/>
              <a:defRPr/>
            </a:pPr>
            <a:r>
              <a:rPr lang="es-MX" sz="2400" dirty="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rPr>
              <a:t>Instituto Regional de Investigación en Salud Pública, Universidad de Guadalajara</a:t>
            </a:r>
            <a:endParaRPr lang="es-MX" sz="2400" dirty="0"/>
          </a:p>
          <a:p>
            <a:pPr eaLnBrk="1" fontAlgn="auto" hangingPunct="1">
              <a:lnSpc>
                <a:spcPct val="80000"/>
              </a:lnSpc>
              <a:spcBef>
                <a:spcPts val="580"/>
              </a:spcBef>
              <a:spcAft>
                <a:spcPts val="0"/>
              </a:spcAft>
              <a:buFont typeface="Wingdings 2"/>
              <a:buNone/>
              <a:defRPr/>
            </a:pPr>
            <a:endParaRPr lang="es-MX" sz="2300" dirty="0" smtClean="0"/>
          </a:p>
        </p:txBody>
      </p:sp>
      <p:sp>
        <p:nvSpPr>
          <p:cNvPr id="2" name="1 Título"/>
          <p:cNvSpPr>
            <a:spLocks noGrp="1"/>
          </p:cNvSpPr>
          <p:nvPr>
            <p:ph type="ctrTitle"/>
          </p:nvPr>
        </p:nvSpPr>
        <p:spPr>
          <a:xfrm>
            <a:off x="107504" y="1700808"/>
            <a:ext cx="8928992" cy="1563179"/>
          </a:xfrm>
          <a:extLst/>
        </p:spPr>
        <p:txBody>
          <a:bodyPr>
            <a:noAutofit/>
          </a:bodyPr>
          <a:lstStyle/>
          <a:p>
            <a:pPr eaLnBrk="1" fontAlgn="auto" hangingPunct="1">
              <a:spcAft>
                <a:spcPts val="0"/>
              </a:spcAft>
              <a:defRPr/>
            </a:pPr>
            <a:r>
              <a:rPr lang="es-MX" sz="3200" smtClean="0"/>
              <a:t> </a:t>
            </a:r>
            <a:r>
              <a:rPr lang="es-MX" sz="2800" b="1"/>
              <a:t>GRANJAS INTERCULTURALES SUSTENTABLES </a:t>
            </a:r>
            <a:r>
              <a:rPr lang="es-MX" sz="2800" b="1" smtClean="0"/>
              <a:t>PARA EL BUEN VIVIR Y EL CONVIVIR  (KIEKARI +KITISIPA)</a:t>
            </a:r>
            <a:br>
              <a:rPr lang="es-MX" sz="2800" b="1" smtClean="0"/>
            </a:br>
            <a:r>
              <a:rPr lang="es-MX" sz="2800" b="1" smtClean="0"/>
              <a:t>(Lugares donde se aprende con la madre tierra)</a:t>
            </a:r>
            <a:r>
              <a:rPr lang="es-MX" sz="2800"/>
              <a:t/>
            </a:r>
            <a:br>
              <a:rPr lang="es-MX" sz="2800"/>
            </a:br>
            <a:endParaRPr lang="es-MX" sz="2800">
              <a:ln>
                <a:solidFill>
                  <a:srgbClr val="00B050"/>
                </a:solidFill>
              </a:ln>
              <a:effectLst>
                <a:outerShdw blurRad="31750" dist="25400" dir="5400000" algn="tl" rotWithShape="0">
                  <a:srgbClr val="000000">
                    <a:alpha val="25000"/>
                  </a:srgbClr>
                </a:outerShdw>
                <a:reflection blurRad="6350" stA="60000" endA="900" endPos="58000" dir="5400000" sy="-100000" algn="bl" rotWithShape="0"/>
              </a:effectLst>
            </a:endParaRPr>
          </a:p>
        </p:txBody>
      </p:sp>
      <p:sp>
        <p:nvSpPr>
          <p:cNvPr id="5" name="4 CuadroTexto"/>
          <p:cNvSpPr txBox="1"/>
          <p:nvPr/>
        </p:nvSpPr>
        <p:spPr>
          <a:xfrm>
            <a:off x="3995738" y="3213100"/>
            <a:ext cx="5040312" cy="369888"/>
          </a:xfrm>
          <a:prstGeom prst="rect">
            <a:avLst/>
          </a:prstGeom>
          <a:noFill/>
        </p:spPr>
        <p:txBody>
          <a:bodyPr>
            <a:spAutoFit/>
          </a:bodyPr>
          <a:lstStyle/>
          <a:p>
            <a:pPr algn="ctr">
              <a:defRPr/>
            </a:pPr>
            <a:endParaRPr lang="es-MX" sz="1800" dirty="0">
              <a:solidFill>
                <a:prstClr val="black"/>
              </a:solidFill>
              <a:latin typeface="Arial" charset="0"/>
              <a:cs typeface="+mn-cs"/>
            </a:endParaRPr>
          </a:p>
        </p:txBody>
      </p:sp>
      <p:sp>
        <p:nvSpPr>
          <p:cNvPr id="4" name="3 CuadroTexto"/>
          <p:cNvSpPr txBox="1"/>
          <p:nvPr/>
        </p:nvSpPr>
        <p:spPr>
          <a:xfrm>
            <a:off x="1547813" y="44450"/>
            <a:ext cx="7488237" cy="1477963"/>
          </a:xfrm>
          <a:prstGeom prst="rect">
            <a:avLst/>
          </a:prstGeom>
          <a:noFill/>
        </p:spPr>
        <p:txBody>
          <a:bodyPr>
            <a:spAutoFit/>
          </a:bodyPr>
          <a:lstStyle/>
          <a:p>
            <a:pPr algn="ctr">
              <a:defRPr/>
            </a:pPr>
            <a:r>
              <a:rPr lang="es-MX" sz="1800" b="1" dirty="0">
                <a:solidFill>
                  <a:prstClr val="black"/>
                </a:solidFill>
                <a:latin typeface="Arial" charset="0"/>
                <a:cs typeface="+mn-cs"/>
              </a:rPr>
              <a:t>«Foro internacional para fortalecer la agricultura familiar, campesina e indígena».  Por un futuro para los pequeños productores.</a:t>
            </a:r>
          </a:p>
          <a:p>
            <a:pPr algn="ctr">
              <a:defRPr/>
            </a:pPr>
            <a:r>
              <a:rPr lang="es-MX" sz="1800" b="1" dirty="0">
                <a:solidFill>
                  <a:prstClr val="black"/>
                </a:solidFill>
                <a:latin typeface="Arial" charset="0"/>
                <a:cs typeface="+mn-cs"/>
              </a:rPr>
              <a:t>Mesa de trabajo 2:</a:t>
            </a:r>
          </a:p>
          <a:p>
            <a:pPr algn="ctr">
              <a:defRPr/>
            </a:pPr>
            <a:r>
              <a:rPr lang="es-MX" sz="1800" b="1" dirty="0">
                <a:solidFill>
                  <a:prstClr val="black"/>
                </a:solidFill>
                <a:latin typeface="Arial" charset="0"/>
                <a:cs typeface="+mn-cs"/>
              </a:rPr>
              <a:t> Intercambio de Saberes y tecnología apropiada</a:t>
            </a:r>
          </a:p>
        </p:txBody>
      </p:sp>
      <p:pic>
        <p:nvPicPr>
          <p:cNvPr id="788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1512888" cy="139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579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3 Imagen" descr="DSC05190.JPG"/>
          <p:cNvPicPr>
            <a:picLocks noChangeAspect="1"/>
          </p:cNvPicPr>
          <p:nvPr/>
        </p:nvPicPr>
        <p:blipFill>
          <a:blip r:embed="rId2"/>
          <a:srcRect/>
          <a:stretch>
            <a:fillRect/>
          </a:stretch>
        </p:blipFill>
        <p:spPr bwMode="auto">
          <a:xfrm>
            <a:off x="0" y="-26988"/>
            <a:ext cx="9144000" cy="6121401"/>
          </a:xfrm>
          <a:prstGeom prst="rect">
            <a:avLst/>
          </a:prstGeom>
          <a:noFill/>
          <a:ln w="9525">
            <a:noFill/>
            <a:miter lim="800000"/>
            <a:headEnd/>
            <a:tailEnd/>
          </a:ln>
        </p:spPr>
      </p:pic>
      <p:sp>
        <p:nvSpPr>
          <p:cNvPr id="24579" name="Text Box 3"/>
          <p:cNvSpPr txBox="1">
            <a:spLocks noChangeArrowheads="1"/>
          </p:cNvSpPr>
          <p:nvPr/>
        </p:nvSpPr>
        <p:spPr bwMode="auto">
          <a:xfrm>
            <a:off x="900113" y="6165850"/>
            <a:ext cx="7488237" cy="641350"/>
          </a:xfrm>
          <a:prstGeom prst="rect">
            <a:avLst/>
          </a:prstGeom>
          <a:noFill/>
          <a:ln w="9525">
            <a:noFill/>
            <a:miter lim="800000"/>
            <a:headEnd/>
            <a:tailEnd/>
          </a:ln>
          <a:effectLst/>
        </p:spPr>
        <p:txBody>
          <a:bodyPr>
            <a:spAutoFit/>
          </a:bodyPr>
          <a:lstStyle/>
          <a:p>
            <a:pPr algn="ctr">
              <a:spcBef>
                <a:spcPct val="50000"/>
              </a:spcBef>
            </a:pPr>
            <a:r>
              <a:rPr lang="es-MX" b="1"/>
              <a:t>Autoridades tradicionales y agrarias de Tatei Kie en Asamblea para discutir propuesta de Universidad Intercultural Wixárika</a:t>
            </a:r>
            <a:endParaRPr lang="es-ES" b="1"/>
          </a:p>
        </p:txBody>
      </p:sp>
    </p:spTree>
    <p:extLst>
      <p:ext uri="{BB962C8B-B14F-4D97-AF65-F5344CB8AC3E}">
        <p14:creationId xmlns:p14="http://schemas.microsoft.com/office/powerpoint/2010/main" val="3688092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p:txBody>
          <a:bodyPr rtlCol="0">
            <a:normAutofit fontScale="90000"/>
          </a:bodyPr>
          <a:lstStyle/>
          <a:p>
            <a:pPr eaLnBrk="1" fontAlgn="auto" hangingPunct="1">
              <a:spcAft>
                <a:spcPts val="0"/>
              </a:spcAft>
              <a:defRPr/>
            </a:pPr>
            <a:r>
              <a:rPr lang="es-MX" b="1" dirty="0" smtClean="0"/>
              <a:t> PREMISA DE LA PONENCIA</a:t>
            </a:r>
            <a:r>
              <a:rPr lang="es-MX" dirty="0" smtClean="0"/>
              <a:t/>
            </a:r>
            <a:br>
              <a:rPr lang="es-MX" dirty="0" smtClean="0"/>
            </a:br>
            <a:endParaRPr lang="es-MX" dirty="0" smtClean="0"/>
          </a:p>
        </p:txBody>
      </p:sp>
      <p:sp>
        <p:nvSpPr>
          <p:cNvPr id="46083" name="2 Marcador de contenido"/>
          <p:cNvSpPr>
            <a:spLocks noGrp="1"/>
          </p:cNvSpPr>
          <p:nvPr>
            <p:ph idx="4294967295"/>
          </p:nvPr>
        </p:nvSpPr>
        <p:spPr>
          <a:xfrm>
            <a:off x="179388" y="836712"/>
            <a:ext cx="8785225" cy="5616575"/>
          </a:xfrm>
        </p:spPr>
        <p:txBody>
          <a:bodyPr/>
          <a:lstStyle/>
          <a:p>
            <a:pPr eaLnBrk="1" hangingPunct="1">
              <a:buFont typeface="Arial" charset="0"/>
              <a:buNone/>
            </a:pPr>
            <a:r>
              <a:rPr lang="es-MX" dirty="0" smtClean="0"/>
              <a:t> </a:t>
            </a:r>
            <a:r>
              <a:rPr lang="es-MX" b="1" dirty="0" smtClean="0"/>
              <a:t>Los </a:t>
            </a:r>
            <a:r>
              <a:rPr lang="es-MX" b="1" dirty="0" err="1" smtClean="0"/>
              <a:t>currícula</a:t>
            </a:r>
            <a:r>
              <a:rPr lang="es-MX" dirty="0" smtClean="0"/>
              <a:t> </a:t>
            </a:r>
            <a:r>
              <a:rPr lang="es-MX" b="1" dirty="0" smtClean="0"/>
              <a:t>de Medicina en México</a:t>
            </a:r>
            <a:r>
              <a:rPr lang="es-MX" dirty="0" smtClean="0"/>
              <a:t> no responden a las necesidades y culturas de atención a la salud de la población y a las demandas del nuevo Modelo de Atención a la Salud relacionadas con Medicina intercultural.</a:t>
            </a:r>
          </a:p>
          <a:p>
            <a:pPr eaLnBrk="1" hangingPunct="1">
              <a:buFont typeface="Arial" charset="0"/>
              <a:buNone/>
            </a:pPr>
            <a:r>
              <a:rPr lang="es-MX" dirty="0" smtClean="0"/>
              <a:t>	Esta situación genera la necesidad de construir </a:t>
            </a:r>
            <a:r>
              <a:rPr lang="es-MX" b="1" dirty="0" smtClean="0"/>
              <a:t>propuestas educativas multiculturales e interculturales</a:t>
            </a:r>
            <a:r>
              <a:rPr lang="es-MX" dirty="0" smtClean="0"/>
              <a:t> en las Escuelas de Medicina sustentadas en la</a:t>
            </a:r>
            <a:r>
              <a:rPr lang="es-MX" b="1" dirty="0" smtClean="0"/>
              <a:t> cosmovisión</a:t>
            </a:r>
            <a:r>
              <a:rPr lang="es-MX" dirty="0" smtClean="0"/>
              <a:t> de la población y las </a:t>
            </a:r>
            <a:r>
              <a:rPr lang="es-MX" b="1" dirty="0" smtClean="0"/>
              <a:t>demandas de desarrollo de Medicina Intercultural del nuevo Modelo de Atención a la Salud.</a:t>
            </a:r>
            <a:endParaRPr lang="es-MX"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p:spPr>
        <p:txBody>
          <a:bodyPr/>
          <a:lstStyle/>
          <a:p>
            <a:pPr>
              <a:defRPr/>
            </a:pPr>
            <a:r>
              <a:rPr lang="es-MX" sz="3600" b="1" dirty="0" smtClean="0">
                <a:effectLst>
                  <a:outerShdw blurRad="38100" dist="38100" dir="2700000" algn="tl">
                    <a:srgbClr val="000000">
                      <a:alpha val="43137"/>
                    </a:srgbClr>
                  </a:outerShdw>
                </a:effectLst>
              </a:rPr>
              <a:t>ESTADO DEL CONOCIMIENTO</a:t>
            </a:r>
            <a:endParaRPr lang="es-MX" sz="3600" b="1" dirty="0">
              <a:effectLst>
                <a:outerShdw blurRad="38100" dist="38100" dir="2700000" algn="tl">
                  <a:srgbClr val="000000">
                    <a:alpha val="43137"/>
                  </a:srgbClr>
                </a:outerShdw>
              </a:effectLst>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870558357"/>
              </p:ext>
            </p:extLst>
          </p:nvPr>
        </p:nvGraphicFramePr>
        <p:xfrm>
          <a:off x="0" y="1052736"/>
          <a:ext cx="9144000"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116013" y="6021388"/>
            <a:ext cx="7200900" cy="369887"/>
          </a:xfrm>
          <a:prstGeom prst="rect">
            <a:avLst/>
          </a:prstGeom>
          <a:noFill/>
        </p:spPr>
        <p:txBody>
          <a:bodyPr>
            <a:spAutoFit/>
          </a:bodyPr>
          <a:lstStyle/>
          <a:p>
            <a:pPr algn="ctr">
              <a:defRPr/>
            </a:pPr>
            <a:r>
              <a:rPr lang="es-MX" b="1" dirty="0" smtClean="0">
                <a:effectLst>
                  <a:outerShdw blurRad="38100" dist="38100" dir="2700000" algn="tl">
                    <a:srgbClr val="000000">
                      <a:alpha val="43137"/>
                    </a:srgbClr>
                  </a:outerShdw>
                </a:effectLst>
              </a:rPr>
              <a:t> EDUCACION MULTICULTURAL E </a:t>
            </a:r>
            <a:r>
              <a:rPr lang="es-MX" b="1" dirty="0">
                <a:effectLst>
                  <a:outerShdw blurRad="38100" dist="38100" dir="2700000" algn="tl">
                    <a:srgbClr val="000000">
                      <a:alpha val="43137"/>
                    </a:srgbClr>
                  </a:outerShdw>
                </a:effectLst>
              </a:rPr>
              <a:t>INTERCULTURAL</a:t>
            </a:r>
          </a:p>
        </p:txBody>
      </p:sp>
    </p:spTree>
    <p:extLst>
      <p:ext uri="{BB962C8B-B14F-4D97-AF65-F5344CB8AC3E}">
        <p14:creationId xmlns:p14="http://schemas.microsoft.com/office/powerpoint/2010/main" val="3278357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2" name="Object 4"/>
          <p:cNvGraphicFramePr>
            <a:graphicFrameLocks noChangeAspect="1"/>
          </p:cNvGraphicFramePr>
          <p:nvPr>
            <p:extLst>
              <p:ext uri="{D42A27DB-BD31-4B8C-83A1-F6EECF244321}">
                <p14:modId xmlns:p14="http://schemas.microsoft.com/office/powerpoint/2010/main" val="2368678781"/>
              </p:ext>
            </p:extLst>
          </p:nvPr>
        </p:nvGraphicFramePr>
        <p:xfrm>
          <a:off x="250825" y="114300"/>
          <a:ext cx="7978775" cy="5349875"/>
        </p:xfrm>
        <a:graphic>
          <a:graphicData uri="http://schemas.openxmlformats.org/presentationml/2006/ole">
            <mc:AlternateContent xmlns:mc="http://schemas.openxmlformats.org/markup-compatibility/2006">
              <mc:Choice xmlns:v="urn:schemas-microsoft-com:vml" Requires="v">
                <p:oleObj spid="_x0000_s22545" name="Documento" r:id="rId4" imgW="9238932" imgH="6185916" progId="Word.Document.12">
                  <p:embed/>
                </p:oleObj>
              </mc:Choice>
              <mc:Fallback>
                <p:oleObj name="Documento" r:id="rId4" imgW="9238932" imgH="6185916" progId="Word.Document.12">
                  <p:embed/>
                  <p:pic>
                    <p:nvPicPr>
                      <p:cNvPr id="0" name="Picture 4"/>
                      <p:cNvPicPr>
                        <a:picLocks noChangeAspect="1" noChangeArrowheads="1"/>
                      </p:cNvPicPr>
                      <p:nvPr/>
                    </p:nvPicPr>
                    <p:blipFill>
                      <a:blip r:embed="rId5"/>
                      <a:srcRect/>
                      <a:stretch>
                        <a:fillRect/>
                      </a:stretch>
                    </p:blipFill>
                    <p:spPr bwMode="auto">
                      <a:xfrm>
                        <a:off x="250825" y="114300"/>
                        <a:ext cx="7978775" cy="534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style>
          <a:lnRef idx="2">
            <a:schemeClr val="dk1"/>
          </a:lnRef>
          <a:fillRef idx="1">
            <a:schemeClr val="lt1"/>
          </a:fillRef>
          <a:effectRef idx="0">
            <a:schemeClr val="dk1"/>
          </a:effectRef>
          <a:fontRef idx="minor">
            <a:schemeClr val="dk1"/>
          </a:fontRef>
        </p:style>
        <p:txBody>
          <a:bodyPr/>
          <a:lstStyle/>
          <a:p>
            <a:r>
              <a:rPr lang="es-MX" dirty="0" smtClean="0">
                <a:ln>
                  <a:solidFill>
                    <a:srgbClr val="FF0000"/>
                  </a:solidFill>
                </a:ln>
                <a:solidFill>
                  <a:schemeClr val="tx1"/>
                </a:solidFill>
              </a:rPr>
              <a:t>¿Qué hacer</a:t>
            </a:r>
            <a:r>
              <a:rPr lang="es-MX" dirty="0" smtClean="0"/>
              <a:t>?</a:t>
            </a:r>
            <a:endParaRPr lang="es-ES" dirty="0"/>
          </a:p>
        </p:txBody>
      </p:sp>
      <p:sp>
        <p:nvSpPr>
          <p:cNvPr id="3" name="2 Marcador de contenido"/>
          <p:cNvSpPr>
            <a:spLocks noGrp="1"/>
          </p:cNvSpPr>
          <p:nvPr>
            <p:ph idx="1"/>
          </p:nvPr>
        </p:nvSpPr>
        <p:spPr>
          <a:xfrm>
            <a:off x="107504" y="1268760"/>
            <a:ext cx="8928992" cy="4525963"/>
          </a:xfrm>
        </p:spPr>
        <p:txBody>
          <a:bodyPr/>
          <a:lstStyle/>
          <a:p>
            <a:pPr marL="0" indent="0">
              <a:buNone/>
            </a:pPr>
            <a:r>
              <a:rPr lang="es-ES" sz="2400" b="1" dirty="0" smtClean="0"/>
              <a:t>1.  Desarrollar Comunidades Emergentes de Conocimiento </a:t>
            </a:r>
            <a:r>
              <a:rPr lang="es-ES" sz="2400" b="1" dirty="0"/>
              <a:t>M</a:t>
            </a:r>
            <a:r>
              <a:rPr lang="es-ES" sz="2400" b="1" dirty="0" smtClean="0"/>
              <a:t>ulticultural e Intercultural</a:t>
            </a:r>
            <a:r>
              <a:rPr lang="es-ES" sz="2400" dirty="0" smtClean="0"/>
              <a:t> en una alianza Sistema de Salud, Escuelas de Medicina, Sociedad Civil y comunidades.</a:t>
            </a:r>
          </a:p>
          <a:p>
            <a:pPr marL="0" indent="0">
              <a:buNone/>
            </a:pPr>
            <a:endParaRPr lang="es-ES" sz="2400" dirty="0" smtClean="0"/>
          </a:p>
          <a:p>
            <a:pPr marL="0" indent="0">
              <a:buNone/>
            </a:pPr>
            <a:r>
              <a:rPr lang="es-ES" sz="2400" b="1" dirty="0" smtClean="0"/>
              <a:t>2.  </a:t>
            </a:r>
            <a:r>
              <a:rPr lang="es-ES" sz="2400" b="1" dirty="0" err="1" smtClean="0"/>
              <a:t>Multiculturizar</a:t>
            </a:r>
            <a:r>
              <a:rPr lang="es-ES" sz="2400" b="1" dirty="0" smtClean="0"/>
              <a:t> los diseños curriculares para la formación de médicos</a:t>
            </a:r>
            <a:r>
              <a:rPr lang="es-ES" sz="2400" dirty="0" smtClean="0"/>
              <a:t> incorporando nuevas culturas en salud (tradicionales y alternativas)</a:t>
            </a:r>
          </a:p>
          <a:p>
            <a:pPr marL="0" indent="0">
              <a:buNone/>
            </a:pPr>
            <a:endParaRPr lang="es-ES" sz="2400" dirty="0" smtClean="0"/>
          </a:p>
          <a:p>
            <a:pPr marL="0" indent="0">
              <a:buNone/>
            </a:pPr>
            <a:r>
              <a:rPr lang="es-ES" sz="2400" b="1" dirty="0" smtClean="0"/>
              <a:t>3.  Generar nuevas propuestas curriculares</a:t>
            </a:r>
            <a:r>
              <a:rPr lang="es-ES" sz="2400" dirty="0" smtClean="0"/>
              <a:t> de pregrado, especialidad y posgrado para formar recursos humanos con pueblos originarios y mestizos</a:t>
            </a:r>
          </a:p>
          <a:p>
            <a:pPr marL="0" indent="0">
              <a:buNone/>
            </a:pPr>
            <a:endParaRPr lang="es-ES" sz="2400" dirty="0" smtClean="0"/>
          </a:p>
          <a:p>
            <a:pPr marL="0" indent="0">
              <a:buNone/>
            </a:pPr>
            <a:r>
              <a:rPr lang="es-ES" sz="2400" b="1" dirty="0" smtClean="0"/>
              <a:t>4.  </a:t>
            </a:r>
            <a:r>
              <a:rPr lang="es-ES" sz="2400" b="1" dirty="0" err="1" smtClean="0"/>
              <a:t>Interculturizar</a:t>
            </a:r>
            <a:r>
              <a:rPr lang="es-ES" sz="2400" b="1" dirty="0" smtClean="0"/>
              <a:t> el sistema de salud</a:t>
            </a:r>
            <a:r>
              <a:rPr lang="es-ES" sz="2400" dirty="0" smtClean="0"/>
              <a:t> en diálogo de saberes con los pueblos originarios y mestizos.</a:t>
            </a:r>
            <a:endParaRPr lang="es-ES" sz="2400" dirty="0"/>
          </a:p>
        </p:txBody>
      </p:sp>
    </p:spTree>
    <p:extLst>
      <p:ext uri="{BB962C8B-B14F-4D97-AF65-F5344CB8AC3E}">
        <p14:creationId xmlns:p14="http://schemas.microsoft.com/office/powerpoint/2010/main" val="4204070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3 Marcador de contenido"/>
          <p:cNvSpPr>
            <a:spLocks noGrp="1"/>
          </p:cNvSpPr>
          <p:nvPr>
            <p:ph idx="1"/>
          </p:nvPr>
        </p:nvSpPr>
        <p:spPr>
          <a:xfrm>
            <a:off x="107504" y="1207293"/>
            <a:ext cx="8928992" cy="4525963"/>
          </a:xfrm>
        </p:spPr>
        <p:txBody>
          <a:bodyPr/>
          <a:lstStyle/>
          <a:p>
            <a:r>
              <a:rPr lang="es-MX" sz="2400" b="1" dirty="0" smtClean="0">
                <a:effectLst>
                  <a:outerShdw blurRad="38100" dist="38100" dir="2700000" algn="tl">
                    <a:srgbClr val="000000">
                      <a:alpha val="43137"/>
                    </a:srgbClr>
                  </a:outerShdw>
                </a:effectLst>
              </a:rPr>
              <a:t>Desarrollar el conocimiento y los saberes propios en donde participen los sabios indígenas, egresados universitarios indígenas e investigadores ligados a procesos científicos interculturales</a:t>
            </a:r>
          </a:p>
          <a:p>
            <a:endParaRPr lang="es-MX" sz="2400" b="1" dirty="0" smtClean="0">
              <a:effectLst>
                <a:outerShdw blurRad="38100" dist="38100" dir="2700000" algn="tl">
                  <a:srgbClr val="000000">
                    <a:alpha val="43137"/>
                  </a:srgbClr>
                </a:outerShdw>
              </a:effectLst>
            </a:endParaRPr>
          </a:p>
          <a:p>
            <a:pPr>
              <a:buNone/>
            </a:pPr>
            <a:r>
              <a:rPr lang="es-ES" sz="2400" i="1" dirty="0" smtClean="0"/>
              <a:t>“Me escogieron para la escuela </a:t>
            </a:r>
            <a:r>
              <a:rPr lang="es-ES" sz="2400" i="1" dirty="0" err="1" smtClean="0"/>
              <a:t>Tatutsi</a:t>
            </a:r>
            <a:r>
              <a:rPr lang="es-ES" sz="2400" i="1" dirty="0" smtClean="0"/>
              <a:t> </a:t>
            </a:r>
            <a:r>
              <a:rPr lang="es-ES" sz="2400" i="1" dirty="0" err="1" smtClean="0"/>
              <a:t>Maxakwaxi</a:t>
            </a:r>
            <a:r>
              <a:rPr lang="es-ES" sz="2400" i="1" dirty="0" smtClean="0"/>
              <a:t> como profesor de cultura (…) ahora tengo más investigación, hice un libro tuve muchos errores con las letras, ahora si conozco más para escribir un poco bien, pero creo que vamos a trabajar juntos (…) vamos haciendo la lucha con la universidad  intercultural…”</a:t>
            </a:r>
            <a:endParaRPr lang="es-MX" sz="2400" b="1" i="1" dirty="0" smtClean="0">
              <a:effectLst>
                <a:outerShdw blurRad="38100" dist="38100" dir="2700000" algn="tl">
                  <a:srgbClr val="000000">
                    <a:alpha val="43137"/>
                  </a:srgbClr>
                </a:outerShdw>
              </a:effectLst>
            </a:endParaRPr>
          </a:p>
          <a:p>
            <a:pPr>
              <a:buNone/>
            </a:pPr>
            <a:r>
              <a:rPr lang="es-MX" sz="2000" b="1" i="1" dirty="0" smtClean="0"/>
              <a:t>Fuente:  Comentario de sabio indígena </a:t>
            </a:r>
            <a:r>
              <a:rPr lang="es-MX" sz="2000" b="1" i="1" dirty="0" err="1" smtClean="0"/>
              <a:t>Wixárika</a:t>
            </a:r>
            <a:r>
              <a:rPr lang="es-MX" sz="2000" b="1" i="1" dirty="0" smtClean="0"/>
              <a:t>, Asamblea Comunitaria, abril 2012.</a:t>
            </a:r>
          </a:p>
          <a:p>
            <a:pPr>
              <a:buNone/>
            </a:pPr>
            <a:endParaRPr lang="es-MX" sz="2000" b="1" dirty="0" smtClean="0"/>
          </a:p>
          <a:p>
            <a:pPr>
              <a:buNone/>
            </a:pPr>
            <a:r>
              <a:rPr lang="es-MX" sz="2000" b="1" dirty="0" smtClean="0"/>
              <a:t>Teorías: Geopolíticas del Conocimiento y colonialidad del saber.  De Sousa Santos (2005) </a:t>
            </a:r>
            <a:r>
              <a:rPr lang="es-MX" sz="2000" b="1" dirty="0" err="1" smtClean="0"/>
              <a:t>Walsh</a:t>
            </a:r>
            <a:r>
              <a:rPr lang="es-MX" sz="2000" b="1" dirty="0" smtClean="0"/>
              <a:t> (2008) El Costumbre y la soberanía alimentaria.  Crocker (2010)</a:t>
            </a:r>
          </a:p>
          <a:p>
            <a:pPr>
              <a:buNone/>
            </a:pPr>
            <a:r>
              <a:rPr lang="es-MX" sz="2000" b="1" dirty="0" smtClean="0"/>
              <a:t>Educación universitaria con los pueblos originarios (Crocker, AMFEM 2015)</a:t>
            </a:r>
          </a:p>
          <a:p>
            <a:endParaRPr lang="es-MX" sz="2400" b="1" dirty="0" smtClean="0">
              <a:effectLst>
                <a:outerShdw blurRad="38100" dist="38100" dir="2700000" algn="tl">
                  <a:srgbClr val="000000">
                    <a:alpha val="43137"/>
                  </a:srgbClr>
                </a:outerShdw>
              </a:effectLst>
            </a:endParaRPr>
          </a:p>
          <a:p>
            <a:endParaRPr lang="es-MX" sz="2400" b="1" dirty="0" smtClean="0">
              <a:effectLst>
                <a:outerShdw blurRad="38100" dist="38100" dir="2700000" algn="tl">
                  <a:srgbClr val="000000">
                    <a:alpha val="43137"/>
                  </a:srgbClr>
                </a:outerShdw>
              </a:effectLst>
            </a:endParaRPr>
          </a:p>
          <a:p>
            <a:endParaRPr lang="es-MX" sz="2400" b="1" dirty="0" smtClean="0">
              <a:effectLst>
                <a:outerShdw blurRad="38100" dist="38100" dir="2700000" algn="tl">
                  <a:srgbClr val="000000">
                    <a:alpha val="43137"/>
                  </a:srgbClr>
                </a:outerShdw>
              </a:effectLst>
            </a:endParaRPr>
          </a:p>
          <a:p>
            <a:endParaRPr lang="es-MX" sz="2400" b="1" dirty="0" smtClean="0">
              <a:effectLst>
                <a:outerShdw blurRad="38100" dist="38100" dir="2700000" algn="tl">
                  <a:srgbClr val="000000">
                    <a:alpha val="43137"/>
                  </a:srgbClr>
                </a:outerShdw>
              </a:effectLst>
            </a:endParaRPr>
          </a:p>
          <a:p>
            <a:endParaRPr lang="es-MX" sz="2400" b="1" dirty="0" smtClean="0">
              <a:effectLst>
                <a:outerShdw blurRad="38100" dist="38100" dir="2700000" algn="tl">
                  <a:srgbClr val="000000">
                    <a:alpha val="43137"/>
                  </a:srgbClr>
                </a:outerShdw>
              </a:effectLst>
            </a:endParaRPr>
          </a:p>
          <a:p>
            <a:endParaRPr lang="es-MX" sz="2400" b="1" dirty="0" smtClean="0">
              <a:effectLst>
                <a:outerShdw blurRad="38100" dist="38100" dir="2700000" algn="tl">
                  <a:srgbClr val="000000">
                    <a:alpha val="43137"/>
                  </a:srgbClr>
                </a:outerShdw>
              </a:effectLst>
            </a:endParaRPr>
          </a:p>
          <a:p>
            <a:endParaRPr lang="es-MX" sz="2400" b="1" dirty="0" smtClean="0">
              <a:effectLst>
                <a:outerShdw blurRad="38100" dist="38100" dir="2700000" algn="tl">
                  <a:srgbClr val="000000">
                    <a:alpha val="43137"/>
                  </a:srgbClr>
                </a:outerShdw>
              </a:effectLst>
            </a:endParaRPr>
          </a:p>
          <a:p>
            <a:pPr>
              <a:buNone/>
            </a:pPr>
            <a:endParaRPr lang="es-MX" sz="2400" b="1" dirty="0" smtClean="0">
              <a:effectLst>
                <a:outerShdw blurRad="38100" dist="38100" dir="2700000" algn="tl">
                  <a:srgbClr val="000000">
                    <a:alpha val="43137"/>
                  </a:srgbClr>
                </a:outerShdw>
              </a:effectLst>
            </a:endParaRPr>
          </a:p>
        </p:txBody>
      </p:sp>
      <p:sp>
        <p:nvSpPr>
          <p:cNvPr id="4" name="2 Título"/>
          <p:cNvSpPr>
            <a:spLocks noGrp="1"/>
          </p:cNvSpPr>
          <p:nvPr>
            <p:ph type="title"/>
          </p:nvPr>
        </p:nvSpPr>
        <p:spPr>
          <a:xfrm>
            <a:off x="0" y="-24"/>
            <a:ext cx="9144000" cy="642942"/>
          </a:xfrm>
          <a:solidFill>
            <a:srgbClr val="FFC000"/>
          </a:solidFill>
        </p:spPr>
        <p:txBody>
          <a:bodyPr/>
          <a:lstStyle/>
          <a:p>
            <a:pPr>
              <a:defRPr/>
            </a:pPr>
            <a:r>
              <a:rPr lang="es-MX" sz="2800" b="1" dirty="0" smtClean="0">
                <a:effectLst>
                  <a:outerShdw blurRad="38100" dist="38100" dir="2700000" algn="tl">
                    <a:srgbClr val="000000">
                      <a:alpha val="43137"/>
                    </a:srgbClr>
                  </a:outerShdw>
                </a:effectLst>
              </a:rPr>
              <a:t>La Universidad Intercultural en la Región Wixárika</a:t>
            </a:r>
            <a:endParaRPr lang="es-ES" sz="2800" b="1" dirty="0">
              <a:effectLst>
                <a:outerShdw blurRad="38100" dist="38100" dir="2700000" algn="tl">
                  <a:srgbClr val="000000">
                    <a:alpha val="43137"/>
                  </a:srgbClr>
                </a:outerShdw>
              </a:effectLst>
            </a:endParaRPr>
          </a:p>
        </p:txBody>
      </p:sp>
      <p:sp>
        <p:nvSpPr>
          <p:cNvPr id="5" name="2 Título"/>
          <p:cNvSpPr txBox="1">
            <a:spLocks/>
          </p:cNvSpPr>
          <p:nvPr/>
        </p:nvSpPr>
        <p:spPr bwMode="auto">
          <a:xfrm>
            <a:off x="0" y="-24"/>
            <a:ext cx="9144000" cy="980752"/>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 sz="2800" b="1" dirty="0" smtClean="0"/>
              <a:t>1.  Desarrollar </a:t>
            </a:r>
            <a:r>
              <a:rPr lang="es-ES" sz="2800" b="1" dirty="0"/>
              <a:t>Comunidades Emergentes de Conocimiento Multicultural e Intercultural</a:t>
            </a:r>
            <a:endParaRPr kumimoji="0" lang="es-E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17546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defRPr/>
            </a:pPr>
            <a:r>
              <a:rPr lang="es-MX" sz="2800" b="1" dirty="0" smtClean="0">
                <a:effectLst>
                  <a:outerShdw blurRad="38100" dist="38100" dir="2700000" algn="tl">
                    <a:srgbClr val="000000">
                      <a:alpha val="43137"/>
                    </a:srgbClr>
                  </a:outerShdw>
                </a:effectLst>
              </a:rPr>
              <a:t>Desarrollo de etnobotánica en proyecto de Medicina Tradicional en «Lugar donde se aprende lo que enseña la Madre Tierra» (</a:t>
            </a:r>
            <a:r>
              <a:rPr lang="es-MX" sz="2800" b="1" dirty="0" err="1" smtClean="0">
                <a:effectLst>
                  <a:outerShdw blurRad="38100" dist="38100" dir="2700000" algn="tl">
                    <a:srgbClr val="000000">
                      <a:alpha val="43137"/>
                    </a:srgbClr>
                  </a:outerShdw>
                </a:effectLst>
              </a:rPr>
              <a:t>Kiekari</a:t>
            </a:r>
            <a:r>
              <a:rPr lang="es-MX" sz="2800" b="1" dirty="0" smtClean="0">
                <a:effectLst>
                  <a:outerShdw blurRad="38100" dist="38100" dir="2700000" algn="tl">
                    <a:srgbClr val="000000">
                      <a:alpha val="43137"/>
                    </a:srgbClr>
                  </a:outerShdw>
                </a:effectLst>
              </a:rPr>
              <a:t> +</a:t>
            </a:r>
            <a:r>
              <a:rPr lang="es-MX" sz="2800" b="1" dirty="0" err="1" smtClean="0">
                <a:effectLst>
                  <a:outerShdw blurRad="38100" dist="38100" dir="2700000" algn="tl">
                    <a:srgbClr val="000000">
                      <a:alpha val="43137"/>
                    </a:srgbClr>
                  </a:outerShdw>
                </a:effectLst>
              </a:rPr>
              <a:t>kitsipa</a:t>
            </a:r>
            <a:r>
              <a:rPr lang="es-MX" sz="2800" b="1" dirty="0" smtClean="0">
                <a:effectLst>
                  <a:outerShdw blurRad="38100" dist="38100" dir="2700000" algn="tl">
                    <a:srgbClr val="000000">
                      <a:alpha val="43137"/>
                    </a:srgbClr>
                  </a:outerShdw>
                </a:effectLst>
              </a:rPr>
              <a:t>)</a:t>
            </a:r>
            <a:endParaRPr lang="es-MX" sz="2800" b="1" dirty="0">
              <a:effectLst>
                <a:outerShdw blurRad="38100" dist="38100" dir="2700000" algn="tl">
                  <a:srgbClr val="000000">
                    <a:alpha val="43137"/>
                  </a:srgbClr>
                </a:outerShdw>
              </a:effectLst>
            </a:endParaRPr>
          </a:p>
        </p:txBody>
      </p:sp>
      <p:pic>
        <p:nvPicPr>
          <p:cNvPr id="41986" name="5 Marcador de contenido" descr="DSC04131.JPG"/>
          <p:cNvPicPr>
            <a:picLocks noGrp="1" noChangeAspect="1"/>
          </p:cNvPicPr>
          <p:nvPr>
            <p:ph idx="1"/>
          </p:nvPr>
        </p:nvPicPr>
        <p:blipFill>
          <a:blip r:embed="rId2"/>
          <a:srcRect/>
          <a:stretch>
            <a:fillRect/>
          </a:stretch>
        </p:blipFill>
        <p:spPr>
          <a:xfrm>
            <a:off x="1022350" y="1600200"/>
            <a:ext cx="7005638" cy="5254625"/>
          </a:xfrm>
        </p:spPr>
      </p:pic>
      <p:sp>
        <p:nvSpPr>
          <p:cNvPr id="4" name="3 CuadroTexto"/>
          <p:cNvSpPr txBox="1"/>
          <p:nvPr/>
        </p:nvSpPr>
        <p:spPr>
          <a:xfrm>
            <a:off x="2000250" y="6215063"/>
            <a:ext cx="5357813" cy="646112"/>
          </a:xfrm>
          <a:prstGeom prst="rect">
            <a:avLst/>
          </a:prstGeom>
          <a:noFill/>
        </p:spPr>
        <p:txBody>
          <a:bodyPr>
            <a:spAutoFit/>
          </a:bodyPr>
          <a:lstStyle/>
          <a:p>
            <a:pPr algn="ctr">
              <a:defRPr/>
            </a:pPr>
            <a:r>
              <a:rPr lang="es-MX" b="1" dirty="0">
                <a:solidFill>
                  <a:schemeClr val="bg2"/>
                </a:solidFill>
                <a:effectLst>
                  <a:outerShdw blurRad="38100" dist="38100" dir="2700000" algn="tl">
                    <a:srgbClr val="000000">
                      <a:alpha val="43137"/>
                    </a:srgbClr>
                  </a:outerShdw>
                </a:effectLst>
              </a:rPr>
              <a:t>“Comunidad Emergente de Conocimiento Intercultural Local” (CECIL)</a:t>
            </a:r>
            <a:endParaRPr lang="es-ES" b="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4816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2879</TotalTime>
  <Words>998</Words>
  <Application>Microsoft Office PowerPoint</Application>
  <PresentationFormat>Presentación en pantalla (4:3)</PresentationFormat>
  <Paragraphs>117</Paragraphs>
  <Slides>24</Slides>
  <Notes>2</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2</vt:i4>
      </vt:variant>
      <vt:variant>
        <vt:lpstr>Títulos de diapositiva</vt:lpstr>
      </vt:variant>
      <vt:variant>
        <vt:i4>24</vt:i4>
      </vt:variant>
    </vt:vector>
  </HeadingPairs>
  <TitlesOfParts>
    <vt:vector size="31" baseType="lpstr">
      <vt:lpstr>Arial</vt:lpstr>
      <vt:lpstr>Calibri</vt:lpstr>
      <vt:lpstr>Times New Roman</vt:lpstr>
      <vt:lpstr>Wingdings 2</vt:lpstr>
      <vt:lpstr>Tema de Office</vt:lpstr>
      <vt:lpstr>Documento</vt:lpstr>
      <vt:lpstr>Documento de Microsoft Word</vt:lpstr>
      <vt:lpstr>Presentación de PowerPoint</vt:lpstr>
      <vt:lpstr>EL PROBLEMA </vt:lpstr>
      <vt:lpstr>Presentación de PowerPoint</vt:lpstr>
      <vt:lpstr> PREMISA DE LA PONENCIA </vt:lpstr>
      <vt:lpstr>ESTADO DEL CONOCIMIENTO</vt:lpstr>
      <vt:lpstr>Presentación de PowerPoint</vt:lpstr>
      <vt:lpstr>¿Qué hacer?</vt:lpstr>
      <vt:lpstr>La Universidad Intercultural en la Región Wixárika</vt:lpstr>
      <vt:lpstr>Desarrollo de etnobotánica en proyecto de Medicina Tradicional en «Lugar donde se aprende lo que enseña la Madre Tierra» (Kiekari +kitsipa)</vt:lpstr>
      <vt:lpstr>2.  Multiculturizar los diseños curriculares para la formación del equipo de salud</vt:lpstr>
      <vt:lpstr>Presentación de PowerPoint</vt:lpstr>
      <vt:lpstr>3.  Generar nuevas propuestas curriculares  3.1.  La Universidad Intercultural en la Región Wixárika</vt:lpstr>
      <vt:lpstr>Presentación de PowerPoint</vt:lpstr>
      <vt:lpstr>CONSTRUCCIONES SOCIALES EN EDUCACIÓN SUPERIOR Y DESARROLLO  DE LA ETNIA WIXARIKA</vt:lpstr>
      <vt:lpstr>La Universidad Intercultural en la Región Wixárika</vt:lpstr>
      <vt:lpstr>Presentación de PowerPoint</vt:lpstr>
      <vt:lpstr>Programas educativos de postgrado profesionalizantes en salud intercultural</vt:lpstr>
      <vt:lpstr>Postgrados orientados a la investigación en salud intercultural</vt:lpstr>
      <vt:lpstr>4.  Interculturizar el sistema de salud a través de la Medicina Académica</vt:lpstr>
      <vt:lpstr>Presentación de PowerPoint</vt:lpstr>
      <vt:lpstr>Presentación de PowerPoint</vt:lpstr>
      <vt:lpstr>Presentación de PowerPoint</vt:lpstr>
      <vt:lpstr>Presentación de PowerPoint</vt:lpstr>
      <vt:lpstr> GRANJAS INTERCULTURALES SUSTENTABLES PARA EL BUEN VIVIR Y EL CONVIVIR  (KIEKARI +KITISIPA) (Lugares donde se aprende con la madre tierra)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ETNOEDUCATIVO INTERCULTURAL DE LA UNIVERSIDAD DE GUADALAJARA   Una construcción participativa desde la cosmovisión educativa de los sujetos educativos y de los pueblos originarios de Jalisco</dc:title>
  <dc:creator>Crooker</dc:creator>
  <cp:lastModifiedBy>René Crocker Sagastume</cp:lastModifiedBy>
  <cp:revision>243</cp:revision>
  <dcterms:created xsi:type="dcterms:W3CDTF">2010-06-22T09:47:31Z</dcterms:created>
  <dcterms:modified xsi:type="dcterms:W3CDTF">2016-06-16T11:27:16Z</dcterms:modified>
</cp:coreProperties>
</file>