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2" r:id="rId5"/>
    <p:sldId id="347" r:id="rId6"/>
    <p:sldId id="343" r:id="rId7"/>
    <p:sldId id="344" r:id="rId8"/>
    <p:sldId id="348" r:id="rId9"/>
    <p:sldId id="349" r:id="rId10"/>
    <p:sldId id="350" r:id="rId11"/>
    <p:sldId id="345" r:id="rId12"/>
    <p:sldId id="346" r:id="rId13"/>
    <p:sldId id="340" r:id="rId14"/>
    <p:sldId id="355" r:id="rId15"/>
    <p:sldId id="351" r:id="rId16"/>
    <p:sldId id="352" r:id="rId17"/>
    <p:sldId id="354" r:id="rId18"/>
    <p:sldId id="353" r:id="rId19"/>
    <p:sldId id="341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FF"/>
    <a:srgbClr val="B3DEF5"/>
    <a:srgbClr val="B3E5FE"/>
    <a:srgbClr val="111166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006" autoAdjust="0"/>
    <p:restoredTop sz="94186" autoAdjust="0"/>
  </p:normalViewPr>
  <p:slideViewPr>
    <p:cSldViewPr snapToGrid="0" snapToObjects="1" showGuides="1">
      <p:cViewPr>
        <p:scale>
          <a:sx n="70" d="100"/>
          <a:sy n="70" d="100"/>
        </p:scale>
        <p:origin x="-1140" y="-192"/>
      </p:cViewPr>
      <p:guideLst>
        <p:guide orient="horz" pos="535"/>
        <p:guide orient="horz" pos="4118"/>
        <p:guide orient="horz" pos="234"/>
        <p:guide orient="horz" pos="2394"/>
        <p:guide orient="horz" pos="901"/>
        <p:guide orient="horz" pos="1620"/>
        <p:guide orient="horz" pos="3009"/>
        <p:guide pos="358"/>
        <p:guide pos="4503"/>
        <p:guide pos="5227"/>
        <p:guide pos="1566"/>
        <p:guide pos="4689"/>
        <p:guide pos="2052"/>
        <p:guide pos="535"/>
        <p:guide pos="2356"/>
        <p:guide pos="5577"/>
        <p:guide pos="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err="1" smtClean="0"/>
              <a:t>Subtitle</a:t>
            </a:r>
            <a:endParaRPr lang="en-GB" noProof="0" dirty="0" smtClean="0"/>
          </a:p>
        </p:txBody>
      </p:sp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132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Speaker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Department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LOCATION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8" name="Afbeelding 17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2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 or </a:t>
            </a:r>
            <a:r>
              <a:rPr lang="nl-NL" dirty="0" err="1" smtClean="0"/>
              <a:t>Address</a:t>
            </a:r>
            <a:endParaRPr lang="nl-NL" dirty="0" smtClean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132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Afbeelding 15" descr="logo lumc_Fedra_PPT_20 mm 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8075"/>
            <a:ext cx="229389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SECTION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SECTION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383212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 lin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830263"/>
            <a:ext cx="8291512" cy="569753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COPAEM/CIEM 2016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54" r:id="rId6"/>
    <p:sldLayoutId id="2147483662" r:id="rId7"/>
    <p:sldLayoutId id="2147483652" r:id="rId8"/>
    <p:sldLayoutId id="2147483653" r:id="rId9"/>
    <p:sldLayoutId id="2147483661" r:id="rId10"/>
    <p:sldLayoutId id="2147483655" r:id="rId11"/>
    <p:sldLayoutId id="2147483656" r:id="rId12"/>
    <p:sldLayoutId id="2147483657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oo.lumc.nl/div3/borstnier/vid.html?url=early_challenges_047_236.mp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04925" y="2780928"/>
            <a:ext cx="5136818" cy="347890"/>
          </a:xfrm>
        </p:spPr>
        <p:txBody>
          <a:bodyPr/>
          <a:lstStyle/>
          <a:p>
            <a:r>
              <a:rPr lang="en-US" dirty="0"/>
              <a:t>IAMSE Symposium </a:t>
            </a:r>
            <a:r>
              <a:rPr lang="en-US" dirty="0" smtClean="0"/>
              <a:t>at COPAEM/CIEM </a:t>
            </a:r>
            <a:r>
              <a:rPr lang="en-US" dirty="0"/>
              <a:t>2016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MOOC’s be used for Science Teaching?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Peter GM de Jong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err="1"/>
              <a:t>Center</a:t>
            </a:r>
            <a:r>
              <a:rPr lang="en-GB" dirty="0"/>
              <a:t> for Innovation in Medical Education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Leiden University Medical Center, Netherlands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6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Kidney 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learning paths</a:t>
            </a:r>
          </a:p>
          <a:p>
            <a:endParaRPr lang="en-US" dirty="0"/>
          </a:p>
          <a:p>
            <a:r>
              <a:rPr lang="en-US" dirty="0" smtClean="0"/>
              <a:t>Professionals decide to do other elements than undergraduate students</a:t>
            </a:r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 err="1" smtClean="0"/>
              <a:t>Watching</a:t>
            </a:r>
            <a:r>
              <a:rPr lang="nl-NL" dirty="0" smtClean="0"/>
              <a:t> </a:t>
            </a:r>
            <a:r>
              <a:rPr lang="nl-NL" dirty="0"/>
              <a:t>the </a:t>
            </a:r>
            <a:r>
              <a:rPr lang="nl-NL" dirty="0" err="1"/>
              <a:t>lectures</a:t>
            </a:r>
            <a:r>
              <a:rPr lang="nl-NL" dirty="0"/>
              <a:t>?</a:t>
            </a:r>
            <a:endParaRPr lang="en-GB" dirty="0"/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/>
              <a:t>Opening the readings?</a:t>
            </a:r>
            <a:endParaRPr lang="en-GB" dirty="0"/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 err="1"/>
              <a:t>Watching</a:t>
            </a:r>
            <a:r>
              <a:rPr lang="nl-NL" dirty="0"/>
              <a:t> </a:t>
            </a:r>
            <a:r>
              <a:rPr lang="nl-NL" dirty="0" err="1"/>
              <a:t>optional</a:t>
            </a:r>
            <a:r>
              <a:rPr lang="nl-NL" dirty="0"/>
              <a:t> (</a:t>
            </a:r>
            <a:r>
              <a:rPr lang="nl-NL" dirty="0" err="1"/>
              <a:t>advanced</a:t>
            </a:r>
            <a:r>
              <a:rPr lang="nl-NL" dirty="0"/>
              <a:t>) interviews, </a:t>
            </a:r>
            <a:r>
              <a:rPr lang="nl-NL" dirty="0" err="1"/>
              <a:t>lectures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readings?</a:t>
            </a:r>
            <a:endParaRPr lang="en-GB" dirty="0"/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/>
              <a:t>Making </a:t>
            </a:r>
            <a:r>
              <a:rPr lang="nl-NL" dirty="0" err="1"/>
              <a:t>quizzes</a:t>
            </a:r>
            <a:r>
              <a:rPr lang="nl-NL" dirty="0"/>
              <a:t>: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attempts</a:t>
            </a:r>
            <a:r>
              <a:rPr lang="nl-NL" dirty="0"/>
              <a:t>, scores?</a:t>
            </a:r>
            <a:endParaRPr lang="en-GB" dirty="0"/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 err="1"/>
              <a:t>Doing</a:t>
            </a:r>
            <a:r>
              <a:rPr lang="nl-NL" dirty="0"/>
              <a:t> the </a:t>
            </a:r>
            <a:r>
              <a:rPr lang="nl-NL" dirty="0" smtClean="0"/>
              <a:t>games?</a:t>
            </a:r>
            <a:endParaRPr lang="en-GB" dirty="0"/>
          </a:p>
          <a:p>
            <a:pPr marL="1062900" lvl="3" indent="-342900">
              <a:buFont typeface="Wingdings" panose="05000000000000000000" pitchFamily="2" charset="2"/>
              <a:buChar char="ü"/>
            </a:pPr>
            <a:r>
              <a:rPr lang="nl-NL" dirty="0" smtClean="0"/>
              <a:t>Making </a:t>
            </a:r>
            <a:r>
              <a:rPr lang="nl-NL" dirty="0"/>
              <a:t>the </a:t>
            </a:r>
            <a:r>
              <a:rPr lang="nl-NL" dirty="0" smtClean="0"/>
              <a:t>online </a:t>
            </a:r>
            <a:r>
              <a:rPr lang="nl-NL" dirty="0" err="1" smtClean="0"/>
              <a:t>assignments</a:t>
            </a:r>
            <a:r>
              <a:rPr lang="nl-NL" dirty="0" smtClean="0"/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Open Online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courses available in the field of medicine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Coursera</a:t>
            </a:r>
            <a:r>
              <a:rPr lang="en-US" dirty="0" smtClean="0"/>
              <a:t>: as of June 2016 78 MOOCs in Medicine and 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Medical Neuroscience (Duke)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Introduction to the Biology of Cancer (John Hopkins)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Advanced Neurobiology (Beijing)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Bacteria and Chronic Infections (Copenhagen)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Many more on other platforms…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0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MOOC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Import</a:t>
            </a:r>
            <a:r>
              <a:rPr lang="en-US" dirty="0" smtClean="0"/>
              <a:t> specific elements from a MOOC in your teaching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Animations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-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" y="4213302"/>
            <a:ext cx="8604000" cy="127268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2825087" y="3534770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048287" y="3550690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93068" y="2674961"/>
            <a:ext cx="4244453" cy="73697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MOOC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08185" y="4710227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559080" y="4696580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022143" y="4712907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896661" y="4699259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MOOC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Refer the students to the MOOC to fulfill specific </a:t>
            </a:r>
            <a:r>
              <a:rPr lang="en-US" dirty="0" smtClean="0"/>
              <a:t>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MOOC as a </a:t>
            </a:r>
            <a:r>
              <a:rPr lang="en-US" dirty="0" smtClean="0"/>
              <a:t>book, Replacement </a:t>
            </a:r>
            <a:r>
              <a:rPr lang="en-US" dirty="0"/>
              <a:t>of </a:t>
            </a:r>
            <a:r>
              <a:rPr lang="en-US" dirty="0" smtClean="0"/>
              <a:t>lectures, Discussion </a:t>
            </a:r>
            <a:r>
              <a:rPr lang="en-US" dirty="0"/>
              <a:t>platforms</a:t>
            </a:r>
          </a:p>
          <a:p>
            <a:r>
              <a:rPr lang="en-US" dirty="0" smtClean="0"/>
              <a:t>Discuss the content in small group setting</a:t>
            </a:r>
          </a:p>
          <a:p>
            <a:endParaRPr lang="en-US" dirty="0"/>
          </a:p>
          <a:p>
            <a:r>
              <a:rPr lang="en-US" dirty="0" smtClean="0"/>
              <a:t>Advantage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might become </a:t>
            </a:r>
            <a:r>
              <a:rPr lang="en-US" dirty="0"/>
              <a:t>interested by other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</a:t>
            </a:r>
            <a:r>
              <a:rPr lang="en-US" dirty="0" smtClean="0"/>
              <a:t>fora </a:t>
            </a:r>
            <a:r>
              <a:rPr lang="en-US" dirty="0"/>
              <a:t>with many </a:t>
            </a:r>
            <a:r>
              <a:rPr lang="en-US" dirty="0" smtClean="0"/>
              <a:t>other (international) participants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" y="5264198"/>
            <a:ext cx="8604000" cy="127268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0800000">
            <a:off x="2470239" y="4585666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5707087" y="4601586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3068" y="3725857"/>
            <a:ext cx="4244453" cy="73697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MOOC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988863" y="4612962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212063" y="4628882"/>
            <a:ext cx="559558" cy="14193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58091" y="5749894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589719" y="5752169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261211" y="5745204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837521" y="5758852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MOOC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 Include </a:t>
            </a:r>
            <a:r>
              <a:rPr lang="en-US" dirty="0" smtClean="0"/>
              <a:t>a MOOC in other programs as obligatory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Honors program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-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" y="3312534"/>
            <a:ext cx="8604000" cy="127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362" y="3755392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MOOC A</a:t>
            </a:r>
            <a:endParaRPr lang="en-US" sz="2000" b="1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836" y="375539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MOOC B</a:t>
            </a:r>
            <a:endParaRPr lang="en-US" sz="2000" b="1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859626" y="3801026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52144" y="3800138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623481" y="3805717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985056" y="3812139"/>
            <a:ext cx="564818" cy="3007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are many MOOCs in Medicine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use of MOOCs is free!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used in different ways </a:t>
            </a:r>
            <a:r>
              <a:rPr lang="en-US" sz="2400" dirty="0"/>
              <a:t>i</a:t>
            </a:r>
            <a:r>
              <a:rPr lang="en-US" sz="2400" dirty="0" smtClean="0"/>
              <a:t>n your own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addition to or as replacement of regular teaching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5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6738" y="1144588"/>
            <a:ext cx="82440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Peter GM de Jong</a:t>
            </a:r>
          </a:p>
          <a:p>
            <a:r>
              <a:rPr lang="en-US" dirty="0" smtClean="0"/>
              <a:t>p.g.m.de_jong@lumc.nl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1774240"/>
            <a:ext cx="1728000" cy="216000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8" y="1569520"/>
            <a:ext cx="4104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Open Online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Massive Open Online Courses (MOOCs)</a:t>
            </a:r>
          </a:p>
          <a:p>
            <a:endParaRPr lang="en-US" dirty="0"/>
          </a:p>
          <a:p>
            <a:r>
              <a:rPr lang="en-US" dirty="0"/>
              <a:t>Open Educational Resources movement</a:t>
            </a:r>
          </a:p>
          <a:p>
            <a:r>
              <a:rPr lang="en-US" dirty="0"/>
              <a:t>2008: first MOOC by George Siemens and Stephen Downes (2200 </a:t>
            </a:r>
            <a:r>
              <a:rPr lang="en-US" dirty="0" smtClean="0"/>
              <a:t>participants)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concept: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Online </a:t>
            </a:r>
            <a:r>
              <a:rPr lang="en-US" dirty="0" smtClean="0"/>
              <a:t>only, no face to face activities, distance learning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Structured program covering several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Free registration (open)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&gt; </a:t>
            </a:r>
            <a:r>
              <a:rPr lang="en-US" dirty="0"/>
              <a:t>1000 </a:t>
            </a:r>
            <a:r>
              <a:rPr lang="en-US" dirty="0" smtClean="0"/>
              <a:t>participants (massive)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Disruptive </a:t>
            </a:r>
            <a:r>
              <a:rPr lang="en-US" i="1" dirty="0"/>
              <a:t>technology: As of June </a:t>
            </a:r>
            <a:r>
              <a:rPr lang="en-US" i="1" dirty="0" smtClean="0"/>
              <a:t>2016 </a:t>
            </a:r>
            <a:r>
              <a:rPr lang="en-US" i="1" dirty="0" err="1" smtClean="0"/>
              <a:t>Coursera</a:t>
            </a:r>
            <a:r>
              <a:rPr lang="en-US" i="1" dirty="0" smtClean="0"/>
              <a:t> </a:t>
            </a:r>
            <a:r>
              <a:rPr lang="en-US" i="1" dirty="0"/>
              <a:t>had reached more than 18 million </a:t>
            </a:r>
            <a:r>
              <a:rPr lang="en-US" i="1" dirty="0" smtClean="0"/>
              <a:t>students! “</a:t>
            </a:r>
            <a:r>
              <a:rPr lang="en-US" i="1" dirty="0"/>
              <a:t>The student as a </a:t>
            </a:r>
            <a:r>
              <a:rPr lang="en-US" i="1" dirty="0" smtClean="0"/>
              <a:t>self-motivated </a:t>
            </a:r>
            <a:r>
              <a:rPr lang="en-US" i="1" dirty="0"/>
              <a:t>learner”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9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Open Online Course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7" name="Picture 6" descr="Canvas-by-in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4" y="1493550"/>
            <a:ext cx="2268000" cy="544320"/>
          </a:xfrm>
          <a:prstGeom prst="rect">
            <a:avLst/>
          </a:prstGeom>
        </p:spPr>
      </p:pic>
      <p:pic>
        <p:nvPicPr>
          <p:cNvPr id="8" name="Picture 7" descr="c2g_sti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1171710"/>
            <a:ext cx="1188000" cy="11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oursera-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33333" r="16250" b="39334"/>
          <a:stretch/>
        </p:blipFill>
        <p:spPr>
          <a:xfrm>
            <a:off x="2291142" y="1940913"/>
            <a:ext cx="2952000" cy="837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rd_logo_finalweb-300x8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00" y="2956950"/>
            <a:ext cx="2340000" cy="6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dx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8750"/>
          <a:stretch/>
        </p:blipFill>
        <p:spPr>
          <a:xfrm>
            <a:off x="2064453" y="3734997"/>
            <a:ext cx="1908000" cy="92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oursebuilder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8333" r="17411" b="13426"/>
          <a:stretch/>
        </p:blipFill>
        <p:spPr>
          <a:xfrm>
            <a:off x="2657416" y="5358243"/>
            <a:ext cx="1872000" cy="1068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shot-large-khan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17558"/>
          <a:stretch/>
        </p:blipFill>
        <p:spPr>
          <a:xfrm>
            <a:off x="4529416" y="3588750"/>
            <a:ext cx="1080000" cy="142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200px-Udacity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5" y="5040048"/>
            <a:ext cx="1152000" cy="11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udemy-logo-academyofyou-300x228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1" b="14803"/>
          <a:stretch/>
        </p:blipFill>
        <p:spPr>
          <a:xfrm>
            <a:off x="6843646" y="4314869"/>
            <a:ext cx="1764000" cy="852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tunesU001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7089" r="2235" b="20150"/>
          <a:stretch/>
        </p:blipFill>
        <p:spPr>
          <a:xfrm>
            <a:off x="566738" y="3404087"/>
            <a:ext cx="1260000" cy="66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2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Open Online </a:t>
            </a:r>
            <a:r>
              <a:rPr lang="en-US" dirty="0" smtClean="0"/>
              <a:t>Course (Leiden University)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3781" y="978944"/>
            <a:ext cx="5931326" cy="55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22" y="2201580"/>
            <a:ext cx="2914040" cy="42799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52" y="1211731"/>
            <a:ext cx="3081743" cy="38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Clinical Kidney Transplantation</a:t>
            </a:r>
          </a:p>
          <a:p>
            <a:pPr algn="ctr"/>
            <a:r>
              <a:rPr lang="en-US" sz="3200" b="1" dirty="0" smtClean="0"/>
              <a:t>Dr </a:t>
            </a:r>
            <a:r>
              <a:rPr lang="en-US" sz="3200" b="1" dirty="0" err="1" smtClean="0"/>
              <a:t>Marlies</a:t>
            </a:r>
            <a:r>
              <a:rPr lang="en-US" sz="3200" b="1" dirty="0" smtClean="0"/>
              <a:t> Reinders &amp; team</a:t>
            </a:r>
          </a:p>
          <a:p>
            <a:pPr algn="ctr"/>
            <a:r>
              <a:rPr lang="en-US" sz="3200" b="1" dirty="0" smtClean="0"/>
              <a:t>Leiden University Medical Center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06" y="3625643"/>
            <a:ext cx="3492000" cy="23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Kidney </a:t>
            </a:r>
            <a:r>
              <a:rPr lang="en-US" dirty="0" smtClean="0"/>
              <a:t>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Learning goals: </a:t>
            </a:r>
            <a:r>
              <a:rPr lang="en-US" dirty="0">
                <a:cs typeface="Arial" panose="020B0604020202020204" pitchFamily="34" charset="0"/>
              </a:rPr>
              <a:t>Understand basic and clinical transplant medicine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b="1" dirty="0">
                <a:cs typeface="Arial" panose="020B0604020202020204" pitchFamily="34" charset="0"/>
              </a:rPr>
              <a:t>Target group: </a:t>
            </a:r>
            <a:r>
              <a:rPr lang="en-GB" dirty="0"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cs typeface="Arial" panose="020B0604020202020204" pitchFamily="34" charset="0"/>
              </a:rPr>
              <a:t>	Students: advanced undergraduate or graduate level 		</a:t>
            </a:r>
          </a:p>
          <a:p>
            <a:r>
              <a:rPr lang="en-GB" dirty="0">
                <a:cs typeface="Arial" panose="020B0604020202020204" pitchFamily="34" charset="0"/>
              </a:rPr>
              <a:t>	Medical professionals </a:t>
            </a:r>
            <a:r>
              <a:rPr lang="en-GB" dirty="0" smtClean="0">
                <a:cs typeface="Arial" panose="020B0604020202020204" pitchFamily="34" charset="0"/>
              </a:rPr>
              <a:t>in preclinical </a:t>
            </a:r>
            <a:r>
              <a:rPr lang="en-GB" dirty="0">
                <a:cs typeface="Arial" panose="020B0604020202020204" pitchFamily="34" charset="0"/>
              </a:rPr>
              <a:t>or clinical transplant field </a:t>
            </a:r>
          </a:p>
          <a:p>
            <a:pPr lvl="0"/>
            <a:r>
              <a:rPr lang="en-GB" dirty="0">
                <a:cs typeface="Arial" panose="020B0604020202020204" pitchFamily="34" charset="0"/>
              </a:rPr>
              <a:t>	Anyone interested in </a:t>
            </a:r>
            <a:r>
              <a:rPr lang="en-GB" dirty="0" smtClean="0">
                <a:cs typeface="Arial" panose="020B0604020202020204" pitchFamily="34" charset="0"/>
              </a:rPr>
              <a:t>kidney </a:t>
            </a:r>
            <a:r>
              <a:rPr lang="en-GB" dirty="0">
                <a:cs typeface="Arial" panose="020B0604020202020204" pitchFamily="34" charset="0"/>
              </a:rPr>
              <a:t>transplantation </a:t>
            </a:r>
            <a:endParaRPr lang="en-GB" dirty="0" smtClean="0">
              <a:cs typeface="Arial" panose="020B0604020202020204" pitchFamily="34" charset="0"/>
            </a:endParaRPr>
          </a:p>
          <a:p>
            <a:pPr lvl="0"/>
            <a:endParaRPr lang="en-GB" dirty="0">
              <a:cs typeface="Arial" panose="020B0604020202020204" pitchFamily="34" charset="0"/>
            </a:endParaRPr>
          </a:p>
          <a:p>
            <a:pPr lvl="0"/>
            <a:r>
              <a:rPr lang="en-GB" b="1" dirty="0" smtClean="0">
                <a:cs typeface="Arial" panose="020B0604020202020204" pitchFamily="34" charset="0"/>
              </a:rPr>
              <a:t>Scheduled and on demand</a:t>
            </a:r>
            <a:endParaRPr lang="en-GB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Kidney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 modules/weeks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7" y="2226088"/>
            <a:ext cx="9252000" cy="26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Kidney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Content of a MOOC: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Video lectures (5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Animations</a:t>
            </a:r>
          </a:p>
          <a:p>
            <a:r>
              <a:rPr lang="en-US" dirty="0"/>
              <a:t>	</a:t>
            </a:r>
            <a:r>
              <a:rPr lang="en-US" b="1" dirty="0">
                <a:hlinkClick r:id="rId2"/>
              </a:rPr>
              <a:t>Transplantation procedure/ complications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Games</a:t>
            </a:r>
          </a:p>
          <a:p>
            <a:r>
              <a:rPr lang="en-US" dirty="0"/>
              <a:t>	</a:t>
            </a:r>
            <a:r>
              <a:rPr lang="en-US" dirty="0" smtClean="0"/>
              <a:t>Patient encounters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Reading materials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Weekly</a:t>
            </a:r>
            <a:r>
              <a:rPr lang="en-US" dirty="0"/>
              <a:t>/ final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Moderated online assignments (</a:t>
            </a:r>
            <a:r>
              <a:rPr lang="en-US" dirty="0" err="1" smtClean="0"/>
              <a:t>Etivities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Assessment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50" y="3060612"/>
            <a:ext cx="3600000" cy="21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Kidney Transplantation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5" y="959687"/>
            <a:ext cx="8496000" cy="554085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COPAEM/CIEM 2016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0" y="3915862"/>
            <a:ext cx="5292000" cy="20270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846161" y="2552130"/>
            <a:ext cx="2906973" cy="545911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48433" y="4342290"/>
            <a:ext cx="2906973" cy="272955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LUMC Basispresentatie_ENG">
  <a:themeElements>
    <a:clrScheme name="Aangepast 31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75726BA2F244AB4458CA1D7599EC1" ma:contentTypeVersion="6" ma:contentTypeDescription="Een nieuw document maken." ma:contentTypeScope="" ma:versionID="79f837cafb0c38f6ea62a33c9c40855c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9ba8469ad252d89c559c8a43ee14d2a3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afz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an" ma:hidden="true" ma:internalName="EmailFrom">
      <xsd:simpleType>
        <xsd:restriction base="dms:Text"/>
      </xsd:simpleType>
    </xsd:element>
    <xsd:element name="EmailSubject" ma:index="12" nillable="true" ma:displayName="E-mailonderwerp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Kopteksten voor e-mail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7F0BBD-4A24-4605-AB19-198D3109E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C91030-72D8-41BE-AC62-B0B4D46742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3DDF2-A0BE-4524-AE66-C3F3482EA0D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sharepoint/v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Basispresentatie_ENG</Template>
  <TotalTime>6637</TotalTime>
  <Words>454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LUMC Basispresentatie_ENG</vt:lpstr>
      <vt:lpstr>How can MOOC’s be used for Science Teaching?</vt:lpstr>
      <vt:lpstr>Massive Open Online Courses</vt:lpstr>
      <vt:lpstr>Massive Open Online Course providers</vt:lpstr>
      <vt:lpstr>Massive Open Online Course (Leiden University)</vt:lpstr>
      <vt:lpstr>PowerPoint Presentation</vt:lpstr>
      <vt:lpstr>Clinical Kidney Transplantation</vt:lpstr>
      <vt:lpstr>Clinical Kidney Transplantation</vt:lpstr>
      <vt:lpstr>Clinical Kidney Transplantation</vt:lpstr>
      <vt:lpstr>Clinical Kidney Transplantation</vt:lpstr>
      <vt:lpstr>Clinical Kidney Transplantation</vt:lpstr>
      <vt:lpstr>Massive Open Online Courses</vt:lpstr>
      <vt:lpstr>Use of MOOC in education</vt:lpstr>
      <vt:lpstr>Use of MOOC in education</vt:lpstr>
      <vt:lpstr>Use of MOOC in education</vt:lpstr>
      <vt:lpstr>Conclusion</vt:lpstr>
      <vt:lpstr>Conclusion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clinical kidney transplant education  by a MOOC</dc:title>
  <dc:creator>Reinders, M.E.J. (NIER)</dc:creator>
  <cp:lastModifiedBy>P.G.M. de Jong</cp:lastModifiedBy>
  <cp:revision>65</cp:revision>
  <dcterms:created xsi:type="dcterms:W3CDTF">2016-04-01T07:08:01Z</dcterms:created>
  <dcterms:modified xsi:type="dcterms:W3CDTF">2016-06-15T18:48:54Z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0x010100F3375726BA2F244AB4458CA1D7599EC1</vt:lpwstr>
  </property>
</Properties>
</file>