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7" r:id="rId3"/>
    <p:sldId id="268" r:id="rId4"/>
    <p:sldId id="269" r:id="rId5"/>
    <p:sldId id="261" r:id="rId6"/>
    <p:sldId id="260" r:id="rId7"/>
    <p:sldId id="262" r:id="rId8"/>
    <p:sldId id="264" r:id="rId9"/>
    <p:sldId id="263" r:id="rId10"/>
    <p:sldId id="287" r:id="rId11"/>
    <p:sldId id="259" r:id="rId12"/>
    <p:sldId id="288" r:id="rId13"/>
    <p:sldId id="272" r:id="rId14"/>
    <p:sldId id="270" r:id="rId15"/>
    <p:sldId id="273" r:id="rId16"/>
    <p:sldId id="274" r:id="rId17"/>
    <p:sldId id="276" r:id="rId18"/>
    <p:sldId id="275" r:id="rId19"/>
    <p:sldId id="282" r:id="rId20"/>
    <p:sldId id="289" r:id="rId21"/>
    <p:sldId id="284" r:id="rId22"/>
    <p:sldId id="286" r:id="rId23"/>
    <p:sldId id="285" r:id="rId24"/>
    <p:sldId id="277" r:id="rId25"/>
    <p:sldId id="278" r:id="rId26"/>
    <p:sldId id="279" r:id="rId27"/>
    <p:sldId id="280" r:id="rId28"/>
    <p:sldId id="281" r:id="rId29"/>
    <p:sldId id="290" r:id="rId30"/>
    <p:sldId id="283" r:id="rId31"/>
    <p:sldId id="265" r:id="rId32"/>
    <p:sldId id="266" r:id="rId3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12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DE3FE-5616-4BBC-AED3-28F2F7B470C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MX"/>
        </a:p>
      </dgm:t>
    </dgm:pt>
    <dgm:pt modelId="{B9546B40-4984-486D-94F1-014CDAB273FA}">
      <dgm:prSet phldrT="[Text]" custT="1"/>
      <dgm:spPr/>
      <dgm:t>
        <a:bodyPr/>
        <a:lstStyle/>
        <a:p>
          <a:r>
            <a:rPr lang="es-MX" sz="2400" dirty="0" smtClean="0"/>
            <a:t>Excelencia en Medicina</a:t>
          </a:r>
          <a:endParaRPr lang="es-MX" sz="2400" dirty="0"/>
        </a:p>
      </dgm:t>
    </dgm:pt>
    <dgm:pt modelId="{4BB16AD6-A87C-4152-816F-0093BF2A9276}" type="parTrans" cxnId="{6B07E5A2-7DA1-48E2-8B56-CBA2FDACEC6C}">
      <dgm:prSet/>
      <dgm:spPr/>
      <dgm:t>
        <a:bodyPr/>
        <a:lstStyle/>
        <a:p>
          <a:endParaRPr lang="es-MX"/>
        </a:p>
      </dgm:t>
    </dgm:pt>
    <dgm:pt modelId="{953AD4A2-DED0-42CB-93E2-6C195F5F755B}" type="sibTrans" cxnId="{6B07E5A2-7DA1-48E2-8B56-CBA2FDACEC6C}">
      <dgm:prSet/>
      <dgm:spPr/>
      <dgm:t>
        <a:bodyPr/>
        <a:lstStyle/>
        <a:p>
          <a:endParaRPr lang="es-MX" dirty="0"/>
        </a:p>
      </dgm:t>
    </dgm:pt>
    <dgm:pt modelId="{13FA41FF-E8E8-4388-A0FE-43B0E300A0DC}">
      <dgm:prSet phldrT="[Text]" custT="1"/>
      <dgm:spPr/>
      <dgm:t>
        <a:bodyPr/>
        <a:lstStyle/>
        <a:p>
          <a:r>
            <a:rPr lang="es-MX" sz="2400" dirty="0" smtClean="0"/>
            <a:t>Medicina Académica</a:t>
          </a:r>
          <a:endParaRPr lang="es-MX" sz="2400" dirty="0"/>
        </a:p>
      </dgm:t>
    </dgm:pt>
    <dgm:pt modelId="{046620CA-88CB-4D64-89C3-9F6C15CCB47E}" type="parTrans" cxnId="{120EB922-01E9-44C6-9576-E899C731604D}">
      <dgm:prSet/>
      <dgm:spPr/>
      <dgm:t>
        <a:bodyPr/>
        <a:lstStyle/>
        <a:p>
          <a:endParaRPr lang="es-MX"/>
        </a:p>
      </dgm:t>
    </dgm:pt>
    <dgm:pt modelId="{1B1D5500-46F2-40F5-B2E5-43DE998EB927}" type="sibTrans" cxnId="{120EB922-01E9-44C6-9576-E899C731604D}">
      <dgm:prSet/>
      <dgm:spPr/>
      <dgm:t>
        <a:bodyPr/>
        <a:lstStyle/>
        <a:p>
          <a:endParaRPr lang="es-MX" dirty="0"/>
        </a:p>
      </dgm:t>
    </dgm:pt>
    <dgm:pt modelId="{DE31F90B-A474-4E2A-B41C-6D18E9AFED0C}">
      <dgm:prSet phldrT="[Text]" custT="1"/>
      <dgm:spPr/>
      <dgm:t>
        <a:bodyPr/>
        <a:lstStyle/>
        <a:p>
          <a:r>
            <a:rPr lang="es-MX" sz="2400" dirty="0" smtClean="0"/>
            <a:t>Centro Medico</a:t>
          </a:r>
        </a:p>
        <a:p>
          <a:r>
            <a:rPr lang="es-MX" sz="2400" dirty="0" smtClean="0"/>
            <a:t>Académico</a:t>
          </a:r>
          <a:endParaRPr lang="es-MX" sz="2400" dirty="0"/>
        </a:p>
      </dgm:t>
    </dgm:pt>
    <dgm:pt modelId="{2C923449-B6C7-4F81-B0CE-FF203C45BBDE}" type="parTrans" cxnId="{F49D6933-06F5-47D0-B293-F2868791B8B2}">
      <dgm:prSet/>
      <dgm:spPr/>
      <dgm:t>
        <a:bodyPr/>
        <a:lstStyle/>
        <a:p>
          <a:endParaRPr lang="es-MX"/>
        </a:p>
      </dgm:t>
    </dgm:pt>
    <dgm:pt modelId="{DDA2F1CB-781A-4310-8BA0-0C4FD5040AA1}" type="sibTrans" cxnId="{F49D6933-06F5-47D0-B293-F2868791B8B2}">
      <dgm:prSet/>
      <dgm:spPr/>
      <dgm:t>
        <a:bodyPr/>
        <a:lstStyle/>
        <a:p>
          <a:endParaRPr lang="es-MX" dirty="0"/>
        </a:p>
      </dgm:t>
    </dgm:pt>
    <dgm:pt modelId="{4AE68D1D-2369-4731-9505-4206E577BCC0}">
      <dgm:prSet phldrT="[Text]" custT="1"/>
      <dgm:spPr/>
      <dgm:t>
        <a:bodyPr/>
        <a:lstStyle/>
        <a:p>
          <a:r>
            <a:rPr lang="es-MX" sz="2400" dirty="0" smtClean="0"/>
            <a:t>Comunidad de Aprendizaje/</a:t>
          </a:r>
        </a:p>
        <a:p>
          <a:r>
            <a:rPr lang="es-MX" sz="2400" dirty="0" smtClean="0"/>
            <a:t>Practica</a:t>
          </a:r>
          <a:endParaRPr lang="es-MX" sz="2400" dirty="0"/>
        </a:p>
      </dgm:t>
    </dgm:pt>
    <dgm:pt modelId="{A2E9D2F9-885F-4AEC-90A9-33D56DD323EF}" type="parTrans" cxnId="{F238E524-6CA4-4126-95D7-05B10A00C408}">
      <dgm:prSet/>
      <dgm:spPr/>
      <dgm:t>
        <a:bodyPr/>
        <a:lstStyle/>
        <a:p>
          <a:endParaRPr lang="es-MX"/>
        </a:p>
      </dgm:t>
    </dgm:pt>
    <dgm:pt modelId="{8353BB0C-0827-4898-9F6B-571A781D0A7D}" type="sibTrans" cxnId="{F238E524-6CA4-4126-95D7-05B10A00C408}">
      <dgm:prSet/>
      <dgm:spPr/>
      <dgm:t>
        <a:bodyPr/>
        <a:lstStyle/>
        <a:p>
          <a:endParaRPr lang="es-MX"/>
        </a:p>
      </dgm:t>
    </dgm:pt>
    <dgm:pt modelId="{D40CB13C-DEFB-42CD-B7EE-453EA4A8FB08}">
      <dgm:prSet phldrT="[Text]"/>
      <dgm:spPr/>
      <dgm:t>
        <a:bodyPr/>
        <a:lstStyle/>
        <a:p>
          <a:r>
            <a:rPr lang="es-MX" dirty="0" smtClean="0"/>
            <a:t>Incubadora de </a:t>
          </a:r>
        </a:p>
        <a:p>
          <a:r>
            <a:rPr lang="es-MX" dirty="0" smtClean="0"/>
            <a:t>lideres</a:t>
          </a:r>
          <a:endParaRPr lang="es-MX" dirty="0"/>
        </a:p>
      </dgm:t>
    </dgm:pt>
    <dgm:pt modelId="{BEC1077C-D5B9-4320-9D13-8D904042988E}" type="parTrans" cxnId="{070802F7-7194-4E2D-837E-22628979421B}">
      <dgm:prSet/>
      <dgm:spPr/>
      <dgm:t>
        <a:bodyPr/>
        <a:lstStyle/>
        <a:p>
          <a:endParaRPr lang="es-MX"/>
        </a:p>
      </dgm:t>
    </dgm:pt>
    <dgm:pt modelId="{BA5F5C25-1FBE-424A-A1FD-D962054AA856}" type="sibTrans" cxnId="{070802F7-7194-4E2D-837E-22628979421B}">
      <dgm:prSet/>
      <dgm:spPr/>
      <dgm:t>
        <a:bodyPr/>
        <a:lstStyle/>
        <a:p>
          <a:endParaRPr lang="es-MX"/>
        </a:p>
      </dgm:t>
    </dgm:pt>
    <dgm:pt modelId="{6BC9CFB0-5883-4208-8854-B6F587F0A367}" type="pres">
      <dgm:prSet presAssocID="{94DDE3FE-5616-4BBC-AED3-28F2F7B470C4}" presName="Name0" presStyleCnt="0">
        <dgm:presLayoutVars>
          <dgm:dir/>
          <dgm:resizeHandles val="exact"/>
        </dgm:presLayoutVars>
      </dgm:prSet>
      <dgm:spPr/>
      <dgm:t>
        <a:bodyPr/>
        <a:lstStyle/>
        <a:p>
          <a:endParaRPr lang="es-MX"/>
        </a:p>
      </dgm:t>
    </dgm:pt>
    <dgm:pt modelId="{246906A9-4340-48FF-A016-7F6DEB0D7034}" type="pres">
      <dgm:prSet presAssocID="{B9546B40-4984-486D-94F1-014CDAB273FA}" presName="node" presStyleLbl="node1" presStyleIdx="0" presStyleCnt="5">
        <dgm:presLayoutVars>
          <dgm:bulletEnabled val="1"/>
        </dgm:presLayoutVars>
      </dgm:prSet>
      <dgm:spPr/>
      <dgm:t>
        <a:bodyPr/>
        <a:lstStyle/>
        <a:p>
          <a:endParaRPr lang="es-MX"/>
        </a:p>
      </dgm:t>
    </dgm:pt>
    <dgm:pt modelId="{BF2454A6-B7C7-4E44-94AD-0AD9B94477B2}" type="pres">
      <dgm:prSet presAssocID="{953AD4A2-DED0-42CB-93E2-6C195F5F755B}" presName="sibTrans" presStyleLbl="sibTrans1D1" presStyleIdx="0" presStyleCnt="4"/>
      <dgm:spPr/>
      <dgm:t>
        <a:bodyPr/>
        <a:lstStyle/>
        <a:p>
          <a:endParaRPr lang="es-MX"/>
        </a:p>
      </dgm:t>
    </dgm:pt>
    <dgm:pt modelId="{10274D52-BFFB-471E-9C95-324EED65C281}" type="pres">
      <dgm:prSet presAssocID="{953AD4A2-DED0-42CB-93E2-6C195F5F755B}" presName="connectorText" presStyleLbl="sibTrans1D1" presStyleIdx="0" presStyleCnt="4"/>
      <dgm:spPr/>
      <dgm:t>
        <a:bodyPr/>
        <a:lstStyle/>
        <a:p>
          <a:endParaRPr lang="es-MX"/>
        </a:p>
      </dgm:t>
    </dgm:pt>
    <dgm:pt modelId="{AE4BABF7-00C1-4912-AAC3-7F1E455902A1}" type="pres">
      <dgm:prSet presAssocID="{13FA41FF-E8E8-4388-A0FE-43B0E300A0DC}" presName="node" presStyleLbl="node1" presStyleIdx="1" presStyleCnt="5">
        <dgm:presLayoutVars>
          <dgm:bulletEnabled val="1"/>
        </dgm:presLayoutVars>
      </dgm:prSet>
      <dgm:spPr/>
      <dgm:t>
        <a:bodyPr/>
        <a:lstStyle/>
        <a:p>
          <a:endParaRPr lang="es-MX"/>
        </a:p>
      </dgm:t>
    </dgm:pt>
    <dgm:pt modelId="{7C8AC231-6083-43BE-A9A4-4F6B2BADF4C8}" type="pres">
      <dgm:prSet presAssocID="{1B1D5500-46F2-40F5-B2E5-43DE998EB927}" presName="sibTrans" presStyleLbl="sibTrans1D1" presStyleIdx="1" presStyleCnt="4"/>
      <dgm:spPr/>
      <dgm:t>
        <a:bodyPr/>
        <a:lstStyle/>
        <a:p>
          <a:endParaRPr lang="es-MX"/>
        </a:p>
      </dgm:t>
    </dgm:pt>
    <dgm:pt modelId="{B8E3913C-136E-4EDB-A2F7-5DB0D3C2AF11}" type="pres">
      <dgm:prSet presAssocID="{1B1D5500-46F2-40F5-B2E5-43DE998EB927}" presName="connectorText" presStyleLbl="sibTrans1D1" presStyleIdx="1" presStyleCnt="4"/>
      <dgm:spPr/>
      <dgm:t>
        <a:bodyPr/>
        <a:lstStyle/>
        <a:p>
          <a:endParaRPr lang="es-MX"/>
        </a:p>
      </dgm:t>
    </dgm:pt>
    <dgm:pt modelId="{8461232F-D83F-4D7B-8011-EE4F93EF2F47}" type="pres">
      <dgm:prSet presAssocID="{DE31F90B-A474-4E2A-B41C-6D18E9AFED0C}" presName="node" presStyleLbl="node1" presStyleIdx="2" presStyleCnt="5">
        <dgm:presLayoutVars>
          <dgm:bulletEnabled val="1"/>
        </dgm:presLayoutVars>
      </dgm:prSet>
      <dgm:spPr/>
      <dgm:t>
        <a:bodyPr/>
        <a:lstStyle/>
        <a:p>
          <a:endParaRPr lang="es-MX"/>
        </a:p>
      </dgm:t>
    </dgm:pt>
    <dgm:pt modelId="{8D3CEA95-009B-4DDE-9BF8-3F0211D3FD88}" type="pres">
      <dgm:prSet presAssocID="{DDA2F1CB-781A-4310-8BA0-0C4FD5040AA1}" presName="sibTrans" presStyleLbl="sibTrans1D1" presStyleIdx="2" presStyleCnt="4"/>
      <dgm:spPr/>
      <dgm:t>
        <a:bodyPr/>
        <a:lstStyle/>
        <a:p>
          <a:endParaRPr lang="es-MX"/>
        </a:p>
      </dgm:t>
    </dgm:pt>
    <dgm:pt modelId="{09B12211-A1D7-4673-BCEA-383543A8CF63}" type="pres">
      <dgm:prSet presAssocID="{DDA2F1CB-781A-4310-8BA0-0C4FD5040AA1}" presName="connectorText" presStyleLbl="sibTrans1D1" presStyleIdx="2" presStyleCnt="4"/>
      <dgm:spPr/>
      <dgm:t>
        <a:bodyPr/>
        <a:lstStyle/>
        <a:p>
          <a:endParaRPr lang="es-MX"/>
        </a:p>
      </dgm:t>
    </dgm:pt>
    <dgm:pt modelId="{0640A715-D450-4EF8-91F5-8B38B7090644}" type="pres">
      <dgm:prSet presAssocID="{4AE68D1D-2369-4731-9505-4206E577BCC0}" presName="node" presStyleLbl="node1" presStyleIdx="3" presStyleCnt="5">
        <dgm:presLayoutVars>
          <dgm:bulletEnabled val="1"/>
        </dgm:presLayoutVars>
      </dgm:prSet>
      <dgm:spPr/>
      <dgm:t>
        <a:bodyPr/>
        <a:lstStyle/>
        <a:p>
          <a:endParaRPr lang="es-MX"/>
        </a:p>
      </dgm:t>
    </dgm:pt>
    <dgm:pt modelId="{294909B1-91B1-460F-BA91-ED691BD223A4}" type="pres">
      <dgm:prSet presAssocID="{8353BB0C-0827-4898-9F6B-571A781D0A7D}" presName="sibTrans" presStyleLbl="sibTrans1D1" presStyleIdx="3" presStyleCnt="4"/>
      <dgm:spPr/>
      <dgm:t>
        <a:bodyPr/>
        <a:lstStyle/>
        <a:p>
          <a:endParaRPr lang="es-MX"/>
        </a:p>
      </dgm:t>
    </dgm:pt>
    <dgm:pt modelId="{47970257-76A6-4FAD-BB6B-840D405188E7}" type="pres">
      <dgm:prSet presAssocID="{8353BB0C-0827-4898-9F6B-571A781D0A7D}" presName="connectorText" presStyleLbl="sibTrans1D1" presStyleIdx="3" presStyleCnt="4"/>
      <dgm:spPr/>
      <dgm:t>
        <a:bodyPr/>
        <a:lstStyle/>
        <a:p>
          <a:endParaRPr lang="es-MX"/>
        </a:p>
      </dgm:t>
    </dgm:pt>
    <dgm:pt modelId="{4BE7E2F4-1C94-41EF-9F25-A68CFD74A58F}" type="pres">
      <dgm:prSet presAssocID="{D40CB13C-DEFB-42CD-B7EE-453EA4A8FB08}" presName="node" presStyleLbl="node1" presStyleIdx="4" presStyleCnt="5">
        <dgm:presLayoutVars>
          <dgm:bulletEnabled val="1"/>
        </dgm:presLayoutVars>
      </dgm:prSet>
      <dgm:spPr/>
      <dgm:t>
        <a:bodyPr/>
        <a:lstStyle/>
        <a:p>
          <a:endParaRPr lang="es-MX"/>
        </a:p>
      </dgm:t>
    </dgm:pt>
  </dgm:ptLst>
  <dgm:cxnLst>
    <dgm:cxn modelId="{59E03A13-430A-444D-B6D9-2BD3D3323BA8}" type="presOf" srcId="{8353BB0C-0827-4898-9F6B-571A781D0A7D}" destId="{47970257-76A6-4FAD-BB6B-840D405188E7}" srcOrd="1" destOrd="0" presId="urn:microsoft.com/office/officeart/2005/8/layout/bProcess3"/>
    <dgm:cxn modelId="{AA592A0F-A1AA-45FC-AB55-3D8814FD5503}" type="presOf" srcId="{4AE68D1D-2369-4731-9505-4206E577BCC0}" destId="{0640A715-D450-4EF8-91F5-8B38B7090644}" srcOrd="0" destOrd="0" presId="urn:microsoft.com/office/officeart/2005/8/layout/bProcess3"/>
    <dgm:cxn modelId="{21156D39-B263-460B-8812-55AADB3E9795}" type="presOf" srcId="{DDA2F1CB-781A-4310-8BA0-0C4FD5040AA1}" destId="{8D3CEA95-009B-4DDE-9BF8-3F0211D3FD88}" srcOrd="0" destOrd="0" presId="urn:microsoft.com/office/officeart/2005/8/layout/bProcess3"/>
    <dgm:cxn modelId="{AEA214E5-93AD-4855-8675-1746717246D1}" type="presOf" srcId="{953AD4A2-DED0-42CB-93E2-6C195F5F755B}" destId="{BF2454A6-B7C7-4E44-94AD-0AD9B94477B2}" srcOrd="0" destOrd="0" presId="urn:microsoft.com/office/officeart/2005/8/layout/bProcess3"/>
    <dgm:cxn modelId="{070802F7-7194-4E2D-837E-22628979421B}" srcId="{94DDE3FE-5616-4BBC-AED3-28F2F7B470C4}" destId="{D40CB13C-DEFB-42CD-B7EE-453EA4A8FB08}" srcOrd="4" destOrd="0" parTransId="{BEC1077C-D5B9-4320-9D13-8D904042988E}" sibTransId="{BA5F5C25-1FBE-424A-A1FD-D962054AA856}"/>
    <dgm:cxn modelId="{AD94250B-1DCC-4CE2-B686-34D24845B11D}" type="presOf" srcId="{8353BB0C-0827-4898-9F6B-571A781D0A7D}" destId="{294909B1-91B1-460F-BA91-ED691BD223A4}" srcOrd="0" destOrd="0" presId="urn:microsoft.com/office/officeart/2005/8/layout/bProcess3"/>
    <dgm:cxn modelId="{506539E3-1616-4887-83AE-DDD2C78C8A37}" type="presOf" srcId="{B9546B40-4984-486D-94F1-014CDAB273FA}" destId="{246906A9-4340-48FF-A016-7F6DEB0D7034}" srcOrd="0" destOrd="0" presId="urn:microsoft.com/office/officeart/2005/8/layout/bProcess3"/>
    <dgm:cxn modelId="{120EB922-01E9-44C6-9576-E899C731604D}" srcId="{94DDE3FE-5616-4BBC-AED3-28F2F7B470C4}" destId="{13FA41FF-E8E8-4388-A0FE-43B0E300A0DC}" srcOrd="1" destOrd="0" parTransId="{046620CA-88CB-4D64-89C3-9F6C15CCB47E}" sibTransId="{1B1D5500-46F2-40F5-B2E5-43DE998EB927}"/>
    <dgm:cxn modelId="{B5531383-95D8-4F89-BA62-E118E8BBE54B}" type="presOf" srcId="{94DDE3FE-5616-4BBC-AED3-28F2F7B470C4}" destId="{6BC9CFB0-5883-4208-8854-B6F587F0A367}" srcOrd="0" destOrd="0" presId="urn:microsoft.com/office/officeart/2005/8/layout/bProcess3"/>
    <dgm:cxn modelId="{1386E252-3F6C-4E82-AE39-45EC20260629}" type="presOf" srcId="{DE31F90B-A474-4E2A-B41C-6D18E9AFED0C}" destId="{8461232F-D83F-4D7B-8011-EE4F93EF2F47}" srcOrd="0" destOrd="0" presId="urn:microsoft.com/office/officeart/2005/8/layout/bProcess3"/>
    <dgm:cxn modelId="{97B5D644-ACB1-44B7-B317-01DC876B41A9}" type="presOf" srcId="{1B1D5500-46F2-40F5-B2E5-43DE998EB927}" destId="{7C8AC231-6083-43BE-A9A4-4F6B2BADF4C8}" srcOrd="0" destOrd="0" presId="urn:microsoft.com/office/officeart/2005/8/layout/bProcess3"/>
    <dgm:cxn modelId="{F238E524-6CA4-4126-95D7-05B10A00C408}" srcId="{94DDE3FE-5616-4BBC-AED3-28F2F7B470C4}" destId="{4AE68D1D-2369-4731-9505-4206E577BCC0}" srcOrd="3" destOrd="0" parTransId="{A2E9D2F9-885F-4AEC-90A9-33D56DD323EF}" sibTransId="{8353BB0C-0827-4898-9F6B-571A781D0A7D}"/>
    <dgm:cxn modelId="{2380AD04-9EBB-4F3B-BF1B-5754F3629975}" type="presOf" srcId="{1B1D5500-46F2-40F5-B2E5-43DE998EB927}" destId="{B8E3913C-136E-4EDB-A2F7-5DB0D3C2AF11}" srcOrd="1" destOrd="0" presId="urn:microsoft.com/office/officeart/2005/8/layout/bProcess3"/>
    <dgm:cxn modelId="{F49D6933-06F5-47D0-B293-F2868791B8B2}" srcId="{94DDE3FE-5616-4BBC-AED3-28F2F7B470C4}" destId="{DE31F90B-A474-4E2A-B41C-6D18E9AFED0C}" srcOrd="2" destOrd="0" parTransId="{2C923449-B6C7-4F81-B0CE-FF203C45BBDE}" sibTransId="{DDA2F1CB-781A-4310-8BA0-0C4FD5040AA1}"/>
    <dgm:cxn modelId="{1FD45645-7225-4D0C-A5B0-9986596C59D9}" type="presOf" srcId="{13FA41FF-E8E8-4388-A0FE-43B0E300A0DC}" destId="{AE4BABF7-00C1-4912-AAC3-7F1E455902A1}" srcOrd="0" destOrd="0" presId="urn:microsoft.com/office/officeart/2005/8/layout/bProcess3"/>
    <dgm:cxn modelId="{BA42CD1A-415A-442B-AA1E-7C74A00C79CD}" type="presOf" srcId="{DDA2F1CB-781A-4310-8BA0-0C4FD5040AA1}" destId="{09B12211-A1D7-4673-BCEA-383543A8CF63}" srcOrd="1" destOrd="0" presId="urn:microsoft.com/office/officeart/2005/8/layout/bProcess3"/>
    <dgm:cxn modelId="{396CDDC8-D134-406F-A288-50C6C778B4C8}" type="presOf" srcId="{953AD4A2-DED0-42CB-93E2-6C195F5F755B}" destId="{10274D52-BFFB-471E-9C95-324EED65C281}" srcOrd="1" destOrd="0" presId="urn:microsoft.com/office/officeart/2005/8/layout/bProcess3"/>
    <dgm:cxn modelId="{F20771C1-06A5-4F23-AC05-09DC04979107}" type="presOf" srcId="{D40CB13C-DEFB-42CD-B7EE-453EA4A8FB08}" destId="{4BE7E2F4-1C94-41EF-9F25-A68CFD74A58F}" srcOrd="0" destOrd="0" presId="urn:microsoft.com/office/officeart/2005/8/layout/bProcess3"/>
    <dgm:cxn modelId="{6B07E5A2-7DA1-48E2-8B56-CBA2FDACEC6C}" srcId="{94DDE3FE-5616-4BBC-AED3-28F2F7B470C4}" destId="{B9546B40-4984-486D-94F1-014CDAB273FA}" srcOrd="0" destOrd="0" parTransId="{4BB16AD6-A87C-4152-816F-0093BF2A9276}" sibTransId="{953AD4A2-DED0-42CB-93E2-6C195F5F755B}"/>
    <dgm:cxn modelId="{671499B5-3FD7-4133-813A-1A1006002927}" type="presParOf" srcId="{6BC9CFB0-5883-4208-8854-B6F587F0A367}" destId="{246906A9-4340-48FF-A016-7F6DEB0D7034}" srcOrd="0" destOrd="0" presId="urn:microsoft.com/office/officeart/2005/8/layout/bProcess3"/>
    <dgm:cxn modelId="{089136AF-DEAA-4D72-B255-1A2CF904480C}" type="presParOf" srcId="{6BC9CFB0-5883-4208-8854-B6F587F0A367}" destId="{BF2454A6-B7C7-4E44-94AD-0AD9B94477B2}" srcOrd="1" destOrd="0" presId="urn:microsoft.com/office/officeart/2005/8/layout/bProcess3"/>
    <dgm:cxn modelId="{6E1523DF-AE54-4B8F-9A2E-DD734F851D94}" type="presParOf" srcId="{BF2454A6-B7C7-4E44-94AD-0AD9B94477B2}" destId="{10274D52-BFFB-471E-9C95-324EED65C281}" srcOrd="0" destOrd="0" presId="urn:microsoft.com/office/officeart/2005/8/layout/bProcess3"/>
    <dgm:cxn modelId="{1047715C-588A-4797-950F-EF31DDEAC50F}" type="presParOf" srcId="{6BC9CFB0-5883-4208-8854-B6F587F0A367}" destId="{AE4BABF7-00C1-4912-AAC3-7F1E455902A1}" srcOrd="2" destOrd="0" presId="urn:microsoft.com/office/officeart/2005/8/layout/bProcess3"/>
    <dgm:cxn modelId="{24BCBA3F-DB60-40EE-87F6-31FBA49DFFC6}" type="presParOf" srcId="{6BC9CFB0-5883-4208-8854-B6F587F0A367}" destId="{7C8AC231-6083-43BE-A9A4-4F6B2BADF4C8}" srcOrd="3" destOrd="0" presId="urn:microsoft.com/office/officeart/2005/8/layout/bProcess3"/>
    <dgm:cxn modelId="{B33A12AC-581B-4E02-ABA8-AC8CA86C49C2}" type="presParOf" srcId="{7C8AC231-6083-43BE-A9A4-4F6B2BADF4C8}" destId="{B8E3913C-136E-4EDB-A2F7-5DB0D3C2AF11}" srcOrd="0" destOrd="0" presId="urn:microsoft.com/office/officeart/2005/8/layout/bProcess3"/>
    <dgm:cxn modelId="{6A72B84A-378D-4CE0-A319-170506E53DBB}" type="presParOf" srcId="{6BC9CFB0-5883-4208-8854-B6F587F0A367}" destId="{8461232F-D83F-4D7B-8011-EE4F93EF2F47}" srcOrd="4" destOrd="0" presId="urn:microsoft.com/office/officeart/2005/8/layout/bProcess3"/>
    <dgm:cxn modelId="{89B2B127-13B3-4257-B31D-9F69971D1F20}" type="presParOf" srcId="{6BC9CFB0-5883-4208-8854-B6F587F0A367}" destId="{8D3CEA95-009B-4DDE-9BF8-3F0211D3FD88}" srcOrd="5" destOrd="0" presId="urn:microsoft.com/office/officeart/2005/8/layout/bProcess3"/>
    <dgm:cxn modelId="{8C48F4BA-B62B-413B-8C75-BDA9209ABD39}" type="presParOf" srcId="{8D3CEA95-009B-4DDE-9BF8-3F0211D3FD88}" destId="{09B12211-A1D7-4673-BCEA-383543A8CF63}" srcOrd="0" destOrd="0" presId="urn:microsoft.com/office/officeart/2005/8/layout/bProcess3"/>
    <dgm:cxn modelId="{B6A0AF6B-DC55-437A-A665-9BA3254AB3C9}" type="presParOf" srcId="{6BC9CFB0-5883-4208-8854-B6F587F0A367}" destId="{0640A715-D450-4EF8-91F5-8B38B7090644}" srcOrd="6" destOrd="0" presId="urn:microsoft.com/office/officeart/2005/8/layout/bProcess3"/>
    <dgm:cxn modelId="{C766423A-0FE7-4FF4-B7F8-B6CF5F3559F9}" type="presParOf" srcId="{6BC9CFB0-5883-4208-8854-B6F587F0A367}" destId="{294909B1-91B1-460F-BA91-ED691BD223A4}" srcOrd="7" destOrd="0" presId="urn:microsoft.com/office/officeart/2005/8/layout/bProcess3"/>
    <dgm:cxn modelId="{96A732DA-8E1A-4D46-8258-3AF60BC8094A}" type="presParOf" srcId="{294909B1-91B1-460F-BA91-ED691BD223A4}" destId="{47970257-76A6-4FAD-BB6B-840D405188E7}" srcOrd="0" destOrd="0" presId="urn:microsoft.com/office/officeart/2005/8/layout/bProcess3"/>
    <dgm:cxn modelId="{EBB8D7E8-E3F4-457C-95FD-9B81CCC02EF6}" type="presParOf" srcId="{6BC9CFB0-5883-4208-8854-B6F587F0A367}" destId="{4BE7E2F4-1C94-41EF-9F25-A68CFD74A58F}"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454A6-B7C7-4E44-94AD-0AD9B94477B2}">
      <dsp:nvSpPr>
        <dsp:cNvPr id="0" name=""/>
        <dsp:cNvSpPr/>
      </dsp:nvSpPr>
      <dsp:spPr>
        <a:xfrm>
          <a:off x="2381052" y="1232661"/>
          <a:ext cx="515082" cy="91440"/>
        </a:xfrm>
        <a:custGeom>
          <a:avLst/>
          <a:gdLst/>
          <a:ahLst/>
          <a:cxnLst/>
          <a:rect l="0" t="0" r="0" b="0"/>
          <a:pathLst>
            <a:path>
              <a:moveTo>
                <a:pt x="0" y="45720"/>
              </a:moveTo>
              <a:lnTo>
                <a:pt x="51508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2624951" y="1275649"/>
        <a:ext cx="27284" cy="5462"/>
      </dsp:txXfrm>
    </dsp:sp>
    <dsp:sp modelId="{246906A9-4340-48FF-A016-7F6DEB0D7034}">
      <dsp:nvSpPr>
        <dsp:cNvPr id="0" name=""/>
        <dsp:cNvSpPr/>
      </dsp:nvSpPr>
      <dsp:spPr>
        <a:xfrm>
          <a:off x="10321" y="566621"/>
          <a:ext cx="2372531" cy="1423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Excelencia en Medicina</a:t>
          </a:r>
          <a:endParaRPr lang="es-MX" sz="2400" kern="1200" dirty="0"/>
        </a:p>
      </dsp:txBody>
      <dsp:txXfrm>
        <a:off x="10321" y="566621"/>
        <a:ext cx="2372531" cy="1423518"/>
      </dsp:txXfrm>
    </dsp:sp>
    <dsp:sp modelId="{7C8AC231-6083-43BE-A9A4-4F6B2BADF4C8}">
      <dsp:nvSpPr>
        <dsp:cNvPr id="0" name=""/>
        <dsp:cNvSpPr/>
      </dsp:nvSpPr>
      <dsp:spPr>
        <a:xfrm>
          <a:off x="5299265" y="1232661"/>
          <a:ext cx="515082" cy="91440"/>
        </a:xfrm>
        <a:custGeom>
          <a:avLst/>
          <a:gdLst/>
          <a:ahLst/>
          <a:cxnLst/>
          <a:rect l="0" t="0" r="0" b="0"/>
          <a:pathLst>
            <a:path>
              <a:moveTo>
                <a:pt x="0" y="45720"/>
              </a:moveTo>
              <a:lnTo>
                <a:pt x="51508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5543164" y="1275649"/>
        <a:ext cx="27284" cy="5462"/>
      </dsp:txXfrm>
    </dsp:sp>
    <dsp:sp modelId="{AE4BABF7-00C1-4912-AAC3-7F1E455902A1}">
      <dsp:nvSpPr>
        <dsp:cNvPr id="0" name=""/>
        <dsp:cNvSpPr/>
      </dsp:nvSpPr>
      <dsp:spPr>
        <a:xfrm>
          <a:off x="2928534" y="566621"/>
          <a:ext cx="2372531" cy="1423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Medicina Académica</a:t>
          </a:r>
          <a:endParaRPr lang="es-MX" sz="2400" kern="1200" dirty="0"/>
        </a:p>
      </dsp:txBody>
      <dsp:txXfrm>
        <a:off x="2928534" y="566621"/>
        <a:ext cx="2372531" cy="1423518"/>
      </dsp:txXfrm>
    </dsp:sp>
    <dsp:sp modelId="{8D3CEA95-009B-4DDE-9BF8-3F0211D3FD88}">
      <dsp:nvSpPr>
        <dsp:cNvPr id="0" name=""/>
        <dsp:cNvSpPr/>
      </dsp:nvSpPr>
      <dsp:spPr>
        <a:xfrm>
          <a:off x="1196586" y="1988340"/>
          <a:ext cx="5836426" cy="515082"/>
        </a:xfrm>
        <a:custGeom>
          <a:avLst/>
          <a:gdLst/>
          <a:ahLst/>
          <a:cxnLst/>
          <a:rect l="0" t="0" r="0" b="0"/>
          <a:pathLst>
            <a:path>
              <a:moveTo>
                <a:pt x="5836426" y="0"/>
              </a:moveTo>
              <a:lnTo>
                <a:pt x="5836426" y="274641"/>
              </a:lnTo>
              <a:lnTo>
                <a:pt x="0" y="274641"/>
              </a:lnTo>
              <a:lnTo>
                <a:pt x="0" y="51508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dirty="0"/>
        </a:p>
      </dsp:txBody>
      <dsp:txXfrm>
        <a:off x="3968252" y="2243150"/>
        <a:ext cx="293094" cy="5462"/>
      </dsp:txXfrm>
    </dsp:sp>
    <dsp:sp modelId="{8461232F-D83F-4D7B-8011-EE4F93EF2F47}">
      <dsp:nvSpPr>
        <dsp:cNvPr id="0" name=""/>
        <dsp:cNvSpPr/>
      </dsp:nvSpPr>
      <dsp:spPr>
        <a:xfrm>
          <a:off x="5846747" y="566621"/>
          <a:ext cx="2372531" cy="1423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Centro Medico</a:t>
          </a:r>
        </a:p>
        <a:p>
          <a:pPr lvl="0" algn="ctr" defTabSz="1066800">
            <a:lnSpc>
              <a:spcPct val="90000"/>
            </a:lnSpc>
            <a:spcBef>
              <a:spcPct val="0"/>
            </a:spcBef>
            <a:spcAft>
              <a:spcPct val="35000"/>
            </a:spcAft>
          </a:pPr>
          <a:r>
            <a:rPr lang="es-MX" sz="2400" kern="1200" dirty="0" smtClean="0"/>
            <a:t>Académico</a:t>
          </a:r>
          <a:endParaRPr lang="es-MX" sz="2400" kern="1200" dirty="0"/>
        </a:p>
      </dsp:txBody>
      <dsp:txXfrm>
        <a:off x="5846747" y="566621"/>
        <a:ext cx="2372531" cy="1423518"/>
      </dsp:txXfrm>
    </dsp:sp>
    <dsp:sp modelId="{294909B1-91B1-460F-BA91-ED691BD223A4}">
      <dsp:nvSpPr>
        <dsp:cNvPr id="0" name=""/>
        <dsp:cNvSpPr/>
      </dsp:nvSpPr>
      <dsp:spPr>
        <a:xfrm>
          <a:off x="2381052" y="3201861"/>
          <a:ext cx="515082" cy="91440"/>
        </a:xfrm>
        <a:custGeom>
          <a:avLst/>
          <a:gdLst/>
          <a:ahLst/>
          <a:cxnLst/>
          <a:rect l="0" t="0" r="0" b="0"/>
          <a:pathLst>
            <a:path>
              <a:moveTo>
                <a:pt x="0" y="45720"/>
              </a:moveTo>
              <a:lnTo>
                <a:pt x="51508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624951" y="3244850"/>
        <a:ext cx="27284" cy="5462"/>
      </dsp:txXfrm>
    </dsp:sp>
    <dsp:sp modelId="{0640A715-D450-4EF8-91F5-8B38B7090644}">
      <dsp:nvSpPr>
        <dsp:cNvPr id="0" name=""/>
        <dsp:cNvSpPr/>
      </dsp:nvSpPr>
      <dsp:spPr>
        <a:xfrm>
          <a:off x="10321" y="2535822"/>
          <a:ext cx="2372531" cy="1423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Comunidad de Aprendizaje/</a:t>
          </a:r>
        </a:p>
        <a:p>
          <a:pPr lvl="0" algn="ctr" defTabSz="1066800">
            <a:lnSpc>
              <a:spcPct val="90000"/>
            </a:lnSpc>
            <a:spcBef>
              <a:spcPct val="0"/>
            </a:spcBef>
            <a:spcAft>
              <a:spcPct val="35000"/>
            </a:spcAft>
          </a:pPr>
          <a:r>
            <a:rPr lang="es-MX" sz="2400" kern="1200" dirty="0" smtClean="0"/>
            <a:t>Practica</a:t>
          </a:r>
          <a:endParaRPr lang="es-MX" sz="2400" kern="1200" dirty="0"/>
        </a:p>
      </dsp:txBody>
      <dsp:txXfrm>
        <a:off x="10321" y="2535822"/>
        <a:ext cx="2372531" cy="1423518"/>
      </dsp:txXfrm>
    </dsp:sp>
    <dsp:sp modelId="{4BE7E2F4-1C94-41EF-9F25-A68CFD74A58F}">
      <dsp:nvSpPr>
        <dsp:cNvPr id="0" name=""/>
        <dsp:cNvSpPr/>
      </dsp:nvSpPr>
      <dsp:spPr>
        <a:xfrm>
          <a:off x="2928534" y="2535822"/>
          <a:ext cx="2372531" cy="1423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MX" sz="2600" kern="1200" dirty="0" smtClean="0"/>
            <a:t>Incubadora de </a:t>
          </a:r>
        </a:p>
        <a:p>
          <a:pPr lvl="0" algn="ctr" defTabSz="1155700">
            <a:lnSpc>
              <a:spcPct val="90000"/>
            </a:lnSpc>
            <a:spcBef>
              <a:spcPct val="0"/>
            </a:spcBef>
            <a:spcAft>
              <a:spcPct val="35000"/>
            </a:spcAft>
          </a:pPr>
          <a:r>
            <a:rPr lang="es-MX" sz="2600" kern="1200" dirty="0" smtClean="0"/>
            <a:t>lideres</a:t>
          </a:r>
          <a:endParaRPr lang="es-MX" sz="2600" kern="1200" dirty="0"/>
        </a:p>
      </dsp:txBody>
      <dsp:txXfrm>
        <a:off x="2928534" y="2535822"/>
        <a:ext cx="2372531" cy="14235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3EA17-FD3E-4F23-8BAD-1BD3E81554CB}" type="datetimeFigureOut">
              <a:rPr lang="es-MX" smtClean="0"/>
              <a:t>15/06/2016</a:t>
            </a:fld>
            <a:endParaRPr lang="es-MX"/>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19DEB-63C7-418F-A2AE-9E752E7ED674}" type="slidenum">
              <a:rPr lang="es-MX" smtClean="0"/>
              <a:t>‹#›</a:t>
            </a:fld>
            <a:endParaRPr lang="es-MX"/>
          </a:p>
        </p:txBody>
      </p:sp>
    </p:spTree>
    <p:extLst>
      <p:ext uri="{BB962C8B-B14F-4D97-AF65-F5344CB8AC3E}">
        <p14:creationId xmlns:p14="http://schemas.microsoft.com/office/powerpoint/2010/main" val="119073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C52911-63C6-4735-9AE1-D9D5DA6375F1}" type="slidenum">
              <a:rPr lang="en-US" smtClean="0"/>
              <a:t>9</a:t>
            </a:fld>
            <a:endParaRPr lang="en-US"/>
          </a:p>
        </p:txBody>
      </p:sp>
    </p:spTree>
    <p:extLst>
      <p:ext uri="{BB962C8B-B14F-4D97-AF65-F5344CB8AC3E}">
        <p14:creationId xmlns:p14="http://schemas.microsoft.com/office/powerpoint/2010/main" val="294295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14E93-A691-41F9-BE70-1267D803A493}" type="slidenum">
              <a:rPr lang="en-US" altLang="es-MX">
                <a:solidFill>
                  <a:prstClr val="black"/>
                </a:solidFill>
              </a:rPr>
              <a:pPr/>
              <a:t>14</a:t>
            </a:fld>
            <a:endParaRPr lang="en-US" altLang="es-MX" dirty="0">
              <a:solidFill>
                <a:prstClr val="black"/>
              </a:solidFill>
            </a:endParaRP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ltLang="es-MX" dirty="0"/>
          </a:p>
        </p:txBody>
      </p:sp>
    </p:spTree>
    <p:extLst>
      <p:ext uri="{BB962C8B-B14F-4D97-AF65-F5344CB8AC3E}">
        <p14:creationId xmlns:p14="http://schemas.microsoft.com/office/powerpoint/2010/main" val="57115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D445487-5FCE-4AF4-B0F3-19DD74779DB5}" type="slidenum">
              <a:rPr lang="es-ES" altLang="es-MX">
                <a:solidFill>
                  <a:srgbClr val="000000"/>
                </a:solidFill>
              </a:rPr>
              <a:pPr/>
              <a:t>23</a:t>
            </a:fld>
            <a:endParaRPr lang="es-ES" altLang="es-MX" dirty="0">
              <a:solidFill>
                <a:srgbClr val="000000"/>
              </a:solidFill>
            </a:endParaRPr>
          </a:p>
        </p:txBody>
      </p:sp>
      <p:sp>
        <p:nvSpPr>
          <p:cNvPr id="31747" name="Rectangle 2"/>
          <p:cNvSpPr>
            <a:spLocks noGrp="1" noRot="1" noChangeAspect="1" noChangeArrowheads="1" noTextEdit="1"/>
          </p:cNvSpPr>
          <p:nvPr>
            <p:ph type="sldImg"/>
          </p:nvPr>
        </p:nvSpPr>
        <p:spPr bwMode="auto">
          <a:xfrm>
            <a:off x="1117600" y="679450"/>
            <a:ext cx="4627563" cy="3470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xfrm>
            <a:off x="901700" y="4376738"/>
            <a:ext cx="5040313" cy="407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s-MX" dirty="0" smtClean="0"/>
          </a:p>
        </p:txBody>
      </p:sp>
    </p:spTree>
    <p:extLst>
      <p:ext uri="{BB962C8B-B14F-4D97-AF65-F5344CB8AC3E}">
        <p14:creationId xmlns:p14="http://schemas.microsoft.com/office/powerpoint/2010/main" val="2208711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90510C-1138-4FB4-ADAA-C37091352F2F}" type="datetimeFigureOut">
              <a:rPr lang="es-MX" smtClean="0"/>
              <a:t>15/06/2016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F06F5B5-DCF8-49F7-B790-B91D7B9F16FD}" type="slidenum">
              <a:rPr lang="es-MX" smtClean="0"/>
              <a:t>‹#›</a:t>
            </a:fld>
            <a:endParaRPr lang="es-MX"/>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85" y="-104613"/>
            <a:ext cx="9283485" cy="6962614"/>
          </a:xfrm>
          <a:prstGeom prst="rect">
            <a:avLst/>
          </a:prstGeom>
        </p:spPr>
      </p:pic>
    </p:spTree>
    <p:extLst>
      <p:ext uri="{BB962C8B-B14F-4D97-AF65-F5344CB8AC3E}">
        <p14:creationId xmlns:p14="http://schemas.microsoft.com/office/powerpoint/2010/main" val="10580302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90510C-1138-4FB4-ADAA-C37091352F2F}" type="datetimeFigureOut">
              <a:rPr lang="es-MX" smtClean="0"/>
              <a:t>15/06/2016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F06F5B5-DCF8-49F7-B790-B91D7B9F16FD}" type="slidenum">
              <a:rPr lang="es-MX" smtClean="0"/>
              <a:t>‹#›</a:t>
            </a:fld>
            <a:endParaRPr lang="es-MX"/>
          </a:p>
        </p:txBody>
      </p:sp>
    </p:spTree>
    <p:extLst>
      <p:ext uri="{BB962C8B-B14F-4D97-AF65-F5344CB8AC3E}">
        <p14:creationId xmlns:p14="http://schemas.microsoft.com/office/powerpoint/2010/main" val="325204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90510C-1138-4FB4-ADAA-C37091352F2F}" type="datetimeFigureOut">
              <a:rPr lang="es-MX" smtClean="0"/>
              <a:t>15/06/2016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F06F5B5-DCF8-49F7-B790-B91D7B9F16FD}" type="slidenum">
              <a:rPr lang="es-MX" smtClean="0"/>
              <a:t>‹#›</a:t>
            </a:fld>
            <a:endParaRPr lang="es-MX"/>
          </a:p>
        </p:txBody>
      </p:sp>
    </p:spTree>
    <p:extLst>
      <p:ext uri="{BB962C8B-B14F-4D97-AF65-F5344CB8AC3E}">
        <p14:creationId xmlns:p14="http://schemas.microsoft.com/office/powerpoint/2010/main" val="279487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590510C-1138-4FB4-ADAA-C37091352F2F}" type="datetimeFigureOut">
              <a:rPr lang="es-MX" smtClean="0"/>
              <a:t>15/06/2016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F06F5B5-DCF8-49F7-B790-B91D7B9F16FD}" type="slidenum">
              <a:rPr lang="es-MX" smtClean="0"/>
              <a:t>‹#›</a:t>
            </a:fld>
            <a:endParaRPr lang="es-MX"/>
          </a:p>
        </p:txBody>
      </p:sp>
    </p:spTree>
    <p:extLst>
      <p:ext uri="{BB962C8B-B14F-4D97-AF65-F5344CB8AC3E}">
        <p14:creationId xmlns:p14="http://schemas.microsoft.com/office/powerpoint/2010/main" val="334499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590510C-1138-4FB4-ADAA-C37091352F2F}" type="datetimeFigureOut">
              <a:rPr lang="es-MX" smtClean="0"/>
              <a:t>15/06/2016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F06F5B5-DCF8-49F7-B790-B91D7B9F16FD}" type="slidenum">
              <a:rPr lang="es-MX" smtClean="0"/>
              <a:t>‹#›</a:t>
            </a:fld>
            <a:endParaRPr lang="es-MX"/>
          </a:p>
        </p:txBody>
      </p:sp>
    </p:spTree>
    <p:extLst>
      <p:ext uri="{BB962C8B-B14F-4D97-AF65-F5344CB8AC3E}">
        <p14:creationId xmlns:p14="http://schemas.microsoft.com/office/powerpoint/2010/main" val="60340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590510C-1138-4FB4-ADAA-C37091352F2F}" type="datetimeFigureOut">
              <a:rPr lang="es-MX" smtClean="0"/>
              <a:t>15/06/2016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F06F5B5-DCF8-49F7-B790-B91D7B9F16FD}" type="slidenum">
              <a:rPr lang="es-MX" smtClean="0"/>
              <a:t>‹#›</a:t>
            </a:fld>
            <a:endParaRPr lang="es-MX"/>
          </a:p>
        </p:txBody>
      </p:sp>
    </p:spTree>
    <p:extLst>
      <p:ext uri="{BB962C8B-B14F-4D97-AF65-F5344CB8AC3E}">
        <p14:creationId xmlns:p14="http://schemas.microsoft.com/office/powerpoint/2010/main" val="31226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590510C-1138-4FB4-ADAA-C37091352F2F}" type="datetimeFigureOut">
              <a:rPr lang="es-MX" smtClean="0"/>
              <a:t>15/06/2016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F06F5B5-DCF8-49F7-B790-B91D7B9F16FD}" type="slidenum">
              <a:rPr lang="es-MX" smtClean="0"/>
              <a:t>‹#›</a:t>
            </a:fld>
            <a:endParaRPr lang="es-MX"/>
          </a:p>
        </p:txBody>
      </p:sp>
    </p:spTree>
    <p:extLst>
      <p:ext uri="{BB962C8B-B14F-4D97-AF65-F5344CB8AC3E}">
        <p14:creationId xmlns:p14="http://schemas.microsoft.com/office/powerpoint/2010/main" val="386768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590510C-1138-4FB4-ADAA-C37091352F2F}" type="datetimeFigureOut">
              <a:rPr lang="es-MX" smtClean="0"/>
              <a:t>15/06/2016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F06F5B5-DCF8-49F7-B790-B91D7B9F16FD}" type="slidenum">
              <a:rPr lang="es-MX" smtClean="0"/>
              <a:t>‹#›</a:t>
            </a:fld>
            <a:endParaRPr lang="es-MX"/>
          </a:p>
        </p:txBody>
      </p:sp>
    </p:spTree>
    <p:extLst>
      <p:ext uri="{BB962C8B-B14F-4D97-AF65-F5344CB8AC3E}">
        <p14:creationId xmlns:p14="http://schemas.microsoft.com/office/powerpoint/2010/main" val="411881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0510C-1138-4FB4-ADAA-C37091352F2F}" type="datetimeFigureOut">
              <a:rPr lang="es-MX" smtClean="0"/>
              <a:t>15/06/2016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F06F5B5-DCF8-49F7-B790-B91D7B9F16FD}" type="slidenum">
              <a:rPr lang="es-MX" smtClean="0"/>
              <a:t>‹#›</a:t>
            </a:fld>
            <a:endParaRPr lang="es-MX"/>
          </a:p>
        </p:txBody>
      </p:sp>
    </p:spTree>
    <p:extLst>
      <p:ext uri="{BB962C8B-B14F-4D97-AF65-F5344CB8AC3E}">
        <p14:creationId xmlns:p14="http://schemas.microsoft.com/office/powerpoint/2010/main" val="224226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90510C-1138-4FB4-ADAA-C37091352F2F}" type="datetimeFigureOut">
              <a:rPr lang="es-MX" smtClean="0"/>
              <a:t>15/06/2016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F06F5B5-DCF8-49F7-B790-B91D7B9F16FD}" type="slidenum">
              <a:rPr lang="es-MX" smtClean="0"/>
              <a:t>‹#›</a:t>
            </a:fld>
            <a:endParaRPr lang="es-MX"/>
          </a:p>
        </p:txBody>
      </p:sp>
    </p:spTree>
    <p:extLst>
      <p:ext uri="{BB962C8B-B14F-4D97-AF65-F5344CB8AC3E}">
        <p14:creationId xmlns:p14="http://schemas.microsoft.com/office/powerpoint/2010/main" val="371329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590510C-1138-4FB4-ADAA-C37091352F2F}" type="datetimeFigureOut">
              <a:rPr lang="es-MX" smtClean="0"/>
              <a:t>15/06/2016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F06F5B5-DCF8-49F7-B790-B91D7B9F16FD}" type="slidenum">
              <a:rPr lang="es-MX" smtClean="0"/>
              <a:t>‹#›</a:t>
            </a:fld>
            <a:endParaRPr lang="es-MX"/>
          </a:p>
        </p:txBody>
      </p:sp>
    </p:spTree>
    <p:extLst>
      <p:ext uri="{BB962C8B-B14F-4D97-AF65-F5344CB8AC3E}">
        <p14:creationId xmlns:p14="http://schemas.microsoft.com/office/powerpoint/2010/main" val="279027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0510C-1138-4FB4-ADAA-C37091352F2F}" type="datetimeFigureOut">
              <a:rPr lang="es-MX" smtClean="0"/>
              <a:t>15/06/2016</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6F5B5-DCF8-49F7-B790-B91D7B9F16FD}" type="slidenum">
              <a:rPr lang="es-MX" smtClean="0"/>
              <a:t>‹#›</a:t>
            </a:fld>
            <a:endParaRPr lang="es-MX"/>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742" y="1"/>
            <a:ext cx="9144000" cy="6858000"/>
          </a:xfrm>
          <a:prstGeom prst="rect">
            <a:avLst/>
          </a:prstGeom>
        </p:spPr>
      </p:pic>
    </p:spTree>
    <p:extLst>
      <p:ext uri="{BB962C8B-B14F-4D97-AF65-F5344CB8AC3E}">
        <p14:creationId xmlns:p14="http://schemas.microsoft.com/office/powerpoint/2010/main" val="2763065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wm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47918" y="-121025"/>
            <a:ext cx="147918" cy="54191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TextBox 2"/>
          <p:cNvSpPr txBox="1"/>
          <p:nvPr/>
        </p:nvSpPr>
        <p:spPr>
          <a:xfrm>
            <a:off x="1210614" y="1262129"/>
            <a:ext cx="7095789" cy="1200329"/>
          </a:xfrm>
          <a:prstGeom prst="rect">
            <a:avLst/>
          </a:prstGeom>
          <a:noFill/>
        </p:spPr>
        <p:txBody>
          <a:bodyPr wrap="none" rtlCol="0">
            <a:spAutoFit/>
          </a:bodyPr>
          <a:lstStyle/>
          <a:p>
            <a:r>
              <a:rPr lang="es-MX" sz="3600" b="1" dirty="0" smtClean="0"/>
              <a:t>Liderazgo</a:t>
            </a:r>
            <a:r>
              <a:rPr lang="es-MX" sz="3200" b="1" dirty="0" smtClean="0"/>
              <a:t> Colaborativo para</a:t>
            </a:r>
          </a:p>
          <a:p>
            <a:r>
              <a:rPr lang="es-MX" sz="3200" b="1" dirty="0" smtClean="0"/>
              <a:t>la </a:t>
            </a:r>
            <a:r>
              <a:rPr lang="es-MX" sz="3600" b="1" dirty="0" smtClean="0"/>
              <a:t>Excelencia</a:t>
            </a:r>
            <a:r>
              <a:rPr lang="es-MX" sz="3200" b="1" dirty="0" smtClean="0"/>
              <a:t> en la Medicina Académica</a:t>
            </a:r>
            <a:endParaRPr lang="es-MX" sz="3200" b="1" dirty="0"/>
          </a:p>
        </p:txBody>
      </p:sp>
      <p:sp>
        <p:nvSpPr>
          <p:cNvPr id="4" name="TextBox 3"/>
          <p:cNvSpPr txBox="1"/>
          <p:nvPr/>
        </p:nvSpPr>
        <p:spPr>
          <a:xfrm>
            <a:off x="5333983" y="3000777"/>
            <a:ext cx="3901324" cy="954107"/>
          </a:xfrm>
          <a:prstGeom prst="rect">
            <a:avLst/>
          </a:prstGeom>
          <a:noFill/>
        </p:spPr>
        <p:txBody>
          <a:bodyPr wrap="none" rtlCol="0">
            <a:spAutoFit/>
          </a:bodyPr>
          <a:lstStyle/>
          <a:p>
            <a:r>
              <a:rPr lang="es-MX" sz="2800" b="1" dirty="0" smtClean="0"/>
              <a:t>Dr. Jorge E. Valdez García</a:t>
            </a:r>
          </a:p>
          <a:p>
            <a:r>
              <a:rPr lang="es-MX" sz="2800" b="1" dirty="0" smtClean="0"/>
              <a:t>Decano</a:t>
            </a:r>
            <a:endParaRPr lang="es-MX" sz="2800" b="1" dirty="0"/>
          </a:p>
        </p:txBody>
      </p:sp>
    </p:spTree>
    <p:extLst>
      <p:ext uri="{BB962C8B-B14F-4D97-AF65-F5344CB8AC3E}">
        <p14:creationId xmlns:p14="http://schemas.microsoft.com/office/powerpoint/2010/main" val="3223822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1615178" y="3985519"/>
            <a:ext cx="4335642" cy="602473"/>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Comunidades</a:t>
            </a:r>
            <a:r>
              <a:rPr lang="en-GB" sz="1950" dirty="0" smtClean="0">
                <a:latin typeface="Aharoni" pitchFamily="2" charset="-79"/>
                <a:cs typeface="Aharoni" pitchFamily="2" charset="-79"/>
              </a:rPr>
              <a:t> de </a:t>
            </a:r>
            <a:r>
              <a:rPr lang="en-GB" sz="1950" dirty="0" err="1" smtClean="0">
                <a:latin typeface="Aharoni" pitchFamily="2" charset="-79"/>
                <a:cs typeface="Aharoni" pitchFamily="2" charset="-79"/>
              </a:rPr>
              <a:t>aprendizaje</a:t>
            </a:r>
            <a:r>
              <a:rPr lang="en-GB" sz="1950" dirty="0" smtClean="0">
                <a:latin typeface="Aharoni" pitchFamily="2" charset="-79"/>
                <a:cs typeface="Aharoni" pitchFamily="2" charset="-79"/>
              </a:rPr>
              <a:t> y Centro Medicos </a:t>
            </a:r>
            <a:r>
              <a:rPr lang="en-GB" sz="1950" dirty="0" err="1" smtClean="0">
                <a:latin typeface="Aharoni" pitchFamily="2" charset="-79"/>
                <a:cs typeface="Aharoni" pitchFamily="2" charset="-79"/>
              </a:rPr>
              <a:t>Academicos</a:t>
            </a:r>
            <a:endParaRPr lang="en-GB" sz="1950" dirty="0">
              <a:latin typeface="Aharoni" pitchFamily="2" charset="-79"/>
              <a:cs typeface="Aharoni" pitchFamily="2" charset="-79"/>
            </a:endParaRPr>
          </a:p>
        </p:txBody>
      </p:sp>
      <p:sp>
        <p:nvSpPr>
          <p:cNvPr id="21" name="Text Box 13"/>
          <p:cNvSpPr txBox="1">
            <a:spLocks noChangeArrowheads="1"/>
          </p:cNvSpPr>
          <p:nvPr/>
        </p:nvSpPr>
        <p:spPr bwMode="auto">
          <a:xfrm>
            <a:off x="1583673" y="2421978"/>
            <a:ext cx="4335643"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smtClean="0">
                <a:latin typeface="Aharoni" pitchFamily="2" charset="-79"/>
                <a:cs typeface="Aharoni" pitchFamily="2" charset="-79"/>
              </a:rPr>
              <a:t>La Medicina </a:t>
            </a:r>
            <a:r>
              <a:rPr lang="en-GB" sz="1950" dirty="0" err="1" smtClean="0">
                <a:latin typeface="Aharoni" pitchFamily="2" charset="-79"/>
                <a:cs typeface="Aharoni" pitchFamily="2" charset="-79"/>
              </a:rPr>
              <a:t>Academica</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
        <p:nvSpPr>
          <p:cNvPr id="22" name="Text Box 13"/>
          <p:cNvSpPr txBox="1">
            <a:spLocks noChangeArrowheads="1"/>
          </p:cNvSpPr>
          <p:nvPr/>
        </p:nvSpPr>
        <p:spPr bwMode="auto">
          <a:xfrm>
            <a:off x="1615178" y="3193896"/>
            <a:ext cx="2669732"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Liderazgo</a:t>
            </a:r>
            <a:r>
              <a:rPr lang="en-GB" sz="1950" dirty="0" smtClean="0">
                <a:latin typeface="Aharoni" pitchFamily="2" charset="-79"/>
                <a:cs typeface="Aharoni" pitchFamily="2" charset="-79"/>
              </a:rPr>
              <a:t> Medico</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
        <p:nvSpPr>
          <p:cNvPr id="16" name="Text Box 13"/>
          <p:cNvSpPr txBox="1">
            <a:spLocks noChangeArrowheads="1"/>
          </p:cNvSpPr>
          <p:nvPr/>
        </p:nvSpPr>
        <p:spPr bwMode="auto">
          <a:xfrm>
            <a:off x="1581736" y="1586907"/>
            <a:ext cx="3787197" cy="347403"/>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a:latin typeface="Aharoni" pitchFamily="2" charset="-79"/>
                <a:cs typeface="Aharoni" pitchFamily="2" charset="-79"/>
              </a:rPr>
              <a:t>El </a:t>
            </a:r>
            <a:r>
              <a:rPr lang="en-GB" sz="1950" dirty="0" err="1">
                <a:latin typeface="Aharoni" pitchFamily="2" charset="-79"/>
                <a:cs typeface="Aharoni" pitchFamily="2" charset="-79"/>
              </a:rPr>
              <a:t>concepto</a:t>
            </a:r>
            <a:r>
              <a:rPr lang="en-GB" sz="1950" dirty="0">
                <a:latin typeface="Aharoni" pitchFamily="2" charset="-79"/>
                <a:cs typeface="Aharoni" pitchFamily="2" charset="-79"/>
              </a:rPr>
              <a:t> de </a:t>
            </a:r>
            <a:r>
              <a:rPr lang="en-GB" sz="1950" dirty="0" err="1">
                <a:latin typeface="Aharoni" pitchFamily="2" charset="-79"/>
                <a:cs typeface="Aharoni" pitchFamily="2" charset="-79"/>
              </a:rPr>
              <a:t>excelencia</a:t>
            </a:r>
            <a:r>
              <a:rPr lang="en-GB" sz="1950" dirty="0">
                <a:latin typeface="Aharoni" pitchFamily="2" charset="-79"/>
                <a:cs typeface="Aharoni" pitchFamily="2" charset="-79"/>
              </a:rPr>
              <a:t>.</a:t>
            </a:r>
          </a:p>
        </p:txBody>
      </p:sp>
      <p:sp>
        <p:nvSpPr>
          <p:cNvPr id="17" name="Rectangle 16"/>
          <p:cNvSpPr/>
          <p:nvPr/>
        </p:nvSpPr>
        <p:spPr>
          <a:xfrm>
            <a:off x="984736" y="1462696"/>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486" y="2032103"/>
            <a:ext cx="555498" cy="641453"/>
          </a:xfrm>
          <a:prstGeom prst="rect">
            <a:avLst/>
          </a:prstGeom>
        </p:spPr>
      </p:pic>
      <p:sp>
        <p:nvSpPr>
          <p:cNvPr id="25" name="Rectangle 24"/>
          <p:cNvSpPr/>
          <p:nvPr/>
        </p:nvSpPr>
        <p:spPr>
          <a:xfrm>
            <a:off x="988028" y="2301868"/>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88028" y="3141040"/>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15487" y="4064841"/>
            <a:ext cx="426129" cy="410654"/>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1393" y="1713416"/>
            <a:ext cx="2009858" cy="3215772"/>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4536" y="-1716631"/>
            <a:ext cx="2537271" cy="1709487"/>
          </a:xfrm>
          <a:prstGeom prst="rect">
            <a:avLst/>
          </a:prstGeom>
        </p:spPr>
      </p:pic>
      <p:sp>
        <p:nvSpPr>
          <p:cNvPr id="13" name="Rectangle 12"/>
          <p:cNvSpPr/>
          <p:nvPr/>
        </p:nvSpPr>
        <p:spPr>
          <a:xfrm>
            <a:off x="1015486" y="4782489"/>
            <a:ext cx="426129" cy="410654"/>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Box 13"/>
          <p:cNvSpPr txBox="1">
            <a:spLocks noChangeArrowheads="1"/>
          </p:cNvSpPr>
          <p:nvPr/>
        </p:nvSpPr>
        <p:spPr bwMode="auto">
          <a:xfrm>
            <a:off x="1710565" y="4903340"/>
            <a:ext cx="2669732"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Comentarios</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Tree>
    <p:extLst>
      <p:ext uri="{BB962C8B-B14F-4D97-AF65-F5344CB8AC3E}">
        <p14:creationId xmlns:p14="http://schemas.microsoft.com/office/powerpoint/2010/main" val="269957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00"/>
                                  </p:stCondLst>
                                  <p:childTnLst>
                                    <p:animMotion origin="layout" path="M -0.06892 0.53032 L -0.05139 0.54838 L -0.04774 0.56759 L -0.03958 0.50764 L -0.02674 0.48171 L -0.00486 0.46805 L 0.00035 0.46759 L 0.00608 0.46805 " pathEditMode="relative" rAng="0" ptsTypes="AAAAAAAA">
                                      <p:cBhvr>
                                        <p:cTn id="6" dur="2200" fill="hold"/>
                                        <p:tgtEl>
                                          <p:spTgt spid="38"/>
                                        </p:tgtEl>
                                        <p:attrNameLst>
                                          <p:attrName>ppt_x</p:attrName>
                                          <p:attrName>ppt_y</p:attrName>
                                        </p:attrNameLst>
                                      </p:cBhvr>
                                      <p:rCtr x="3750" y="-1273"/>
                                    </p:animMotion>
                                  </p:childTnLst>
                                </p:cTn>
                              </p:par>
                              <p:par>
                                <p:cTn id="7" presetID="1" presetClass="exit" presetSubtype="0" fill="hold" nodeType="withEffect">
                                  <p:stCondLst>
                                    <p:cond delay="2200"/>
                                  </p:stCondLst>
                                  <p:childTnLst>
                                    <p:set>
                                      <p:cBhvr>
                                        <p:cTn id="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364"/>
            <a:ext cx="7773338" cy="1197133"/>
          </a:xfrm>
        </p:spPr>
        <p:txBody>
          <a:bodyPr>
            <a:normAutofit/>
          </a:bodyPr>
          <a:lstStyle/>
          <a:p>
            <a:r>
              <a:rPr lang="es-MX" sz="3300" dirty="0">
                <a:solidFill>
                  <a:schemeClr val="accent1">
                    <a:lumMod val="50000"/>
                  </a:schemeClr>
                </a:solidFill>
              </a:rPr>
              <a:t>Introducción</a:t>
            </a:r>
          </a:p>
        </p:txBody>
      </p:sp>
      <p:sp>
        <p:nvSpPr>
          <p:cNvPr id="3" name="Content Placeholder 2"/>
          <p:cNvSpPr>
            <a:spLocks noGrp="1"/>
          </p:cNvSpPr>
          <p:nvPr>
            <p:ph sz="quarter" idx="4294967295"/>
          </p:nvPr>
        </p:nvSpPr>
        <p:spPr>
          <a:xfrm>
            <a:off x="218941" y="1473497"/>
            <a:ext cx="8530716" cy="2568080"/>
          </a:xfrm>
          <a:prstGeom prst="rect">
            <a:avLst/>
          </a:prstGeom>
        </p:spPr>
        <p:txBody>
          <a:bodyPr>
            <a:noAutofit/>
          </a:bodyPr>
          <a:lstStyle/>
          <a:p>
            <a:pPr marL="0" indent="0">
              <a:buNone/>
            </a:pPr>
            <a:r>
              <a:rPr lang="es-MX" sz="2400" dirty="0">
                <a:solidFill>
                  <a:schemeClr val="accent1">
                    <a:lumMod val="50000"/>
                  </a:schemeClr>
                </a:solidFill>
              </a:rPr>
              <a:t>En los últimos años, quienes hemos trabajado en los</a:t>
            </a:r>
          </a:p>
          <a:p>
            <a:pPr marL="0" indent="0">
              <a:buNone/>
            </a:pPr>
            <a:r>
              <a:rPr lang="es-MX" sz="2400" dirty="0">
                <a:solidFill>
                  <a:schemeClr val="accent1">
                    <a:lumMod val="50000"/>
                  </a:schemeClr>
                </a:solidFill>
              </a:rPr>
              <a:t>ámbitos de la salud, la educación y el desarrollo social,</a:t>
            </a:r>
          </a:p>
          <a:p>
            <a:pPr marL="0" indent="0">
              <a:buNone/>
            </a:pPr>
            <a:r>
              <a:rPr lang="es-MX" sz="2400" dirty="0">
                <a:solidFill>
                  <a:schemeClr val="accent1">
                    <a:lumMod val="50000"/>
                  </a:schemeClr>
                </a:solidFill>
              </a:rPr>
              <a:t>hemos podido constatar la importancia creciente de</a:t>
            </a:r>
          </a:p>
          <a:p>
            <a:pPr marL="0" indent="0">
              <a:buNone/>
            </a:pPr>
            <a:r>
              <a:rPr lang="es-MX" sz="2400" dirty="0">
                <a:solidFill>
                  <a:schemeClr val="accent1">
                    <a:lumMod val="50000"/>
                  </a:schemeClr>
                </a:solidFill>
              </a:rPr>
              <a:t>la compleja relación que hay entre la medicina académica,</a:t>
            </a:r>
          </a:p>
          <a:p>
            <a:pPr marL="0" indent="0">
              <a:buNone/>
            </a:pPr>
            <a:r>
              <a:rPr lang="es-MX" sz="2400" dirty="0">
                <a:solidFill>
                  <a:schemeClr val="accent1">
                    <a:lumMod val="50000"/>
                  </a:schemeClr>
                </a:solidFill>
              </a:rPr>
              <a:t>la salud de la población y los valores sociales;</a:t>
            </a:r>
          </a:p>
          <a:p>
            <a:pPr marL="0" indent="0">
              <a:buNone/>
            </a:pPr>
            <a:r>
              <a:rPr lang="es-MX" sz="2400" dirty="0">
                <a:solidFill>
                  <a:schemeClr val="accent1">
                    <a:lumMod val="50000"/>
                  </a:schemeClr>
                </a:solidFill>
              </a:rPr>
              <a:t>se nutren recíprocamente y la una, da pertinencia a</a:t>
            </a:r>
          </a:p>
          <a:p>
            <a:pPr marL="0" indent="0">
              <a:buNone/>
            </a:pPr>
            <a:r>
              <a:rPr lang="es-MX" sz="2400" dirty="0">
                <a:solidFill>
                  <a:schemeClr val="accent1">
                    <a:lumMod val="50000"/>
                  </a:schemeClr>
                </a:solidFill>
              </a:rPr>
              <a:t>las otras.</a:t>
            </a:r>
          </a:p>
        </p:txBody>
      </p:sp>
      <p:sp>
        <p:nvSpPr>
          <p:cNvPr id="4" name="Rectangle 3"/>
          <p:cNvSpPr/>
          <p:nvPr/>
        </p:nvSpPr>
        <p:spPr>
          <a:xfrm>
            <a:off x="4016120" y="4692808"/>
            <a:ext cx="2242922" cy="300082"/>
          </a:xfrm>
          <a:prstGeom prst="rect">
            <a:avLst/>
          </a:prstGeom>
        </p:spPr>
        <p:txBody>
          <a:bodyPr wrap="none">
            <a:spAutoFit/>
          </a:bodyPr>
          <a:lstStyle/>
          <a:p>
            <a:r>
              <a:rPr lang="es-MX" sz="1350" i="1" dirty="0">
                <a:solidFill>
                  <a:schemeClr val="accent1">
                    <a:lumMod val="50000"/>
                  </a:schemeClr>
                </a:solidFill>
                <a:latin typeface="AGaramondPro-Italic"/>
              </a:rPr>
              <a:t>Juan Ramón de la Fuente</a:t>
            </a:r>
            <a:r>
              <a:rPr lang="es-MX" sz="1350" dirty="0">
                <a:solidFill>
                  <a:srgbClr val="FFFFFF"/>
                </a:solidFill>
                <a:latin typeface="MinionPro-Medium"/>
              </a:rPr>
              <a:t>*</a:t>
            </a:r>
            <a:endParaRPr lang="es-MX" sz="1350" dirty="0"/>
          </a:p>
        </p:txBody>
      </p:sp>
    </p:spTree>
    <p:extLst>
      <p:ext uri="{BB962C8B-B14F-4D97-AF65-F5344CB8AC3E}">
        <p14:creationId xmlns:p14="http://schemas.microsoft.com/office/powerpoint/2010/main" val="3290457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1615178" y="3985519"/>
            <a:ext cx="4335642" cy="602473"/>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Comunidades</a:t>
            </a:r>
            <a:r>
              <a:rPr lang="en-GB" sz="1950" dirty="0" smtClean="0">
                <a:latin typeface="Aharoni" pitchFamily="2" charset="-79"/>
                <a:cs typeface="Aharoni" pitchFamily="2" charset="-79"/>
              </a:rPr>
              <a:t> de </a:t>
            </a:r>
            <a:r>
              <a:rPr lang="en-GB" sz="1950" dirty="0" err="1" smtClean="0">
                <a:latin typeface="Aharoni" pitchFamily="2" charset="-79"/>
                <a:cs typeface="Aharoni" pitchFamily="2" charset="-79"/>
              </a:rPr>
              <a:t>aprendizaje</a:t>
            </a:r>
            <a:r>
              <a:rPr lang="en-GB" sz="1950" dirty="0" smtClean="0">
                <a:latin typeface="Aharoni" pitchFamily="2" charset="-79"/>
                <a:cs typeface="Aharoni" pitchFamily="2" charset="-79"/>
              </a:rPr>
              <a:t> y Centro Medicos </a:t>
            </a:r>
            <a:r>
              <a:rPr lang="en-GB" sz="1950" dirty="0" err="1" smtClean="0">
                <a:latin typeface="Aharoni" pitchFamily="2" charset="-79"/>
                <a:cs typeface="Aharoni" pitchFamily="2" charset="-79"/>
              </a:rPr>
              <a:t>Academicos</a:t>
            </a:r>
            <a:endParaRPr lang="en-GB" sz="1950" dirty="0">
              <a:latin typeface="Aharoni" pitchFamily="2" charset="-79"/>
              <a:cs typeface="Aharoni" pitchFamily="2" charset="-79"/>
            </a:endParaRPr>
          </a:p>
        </p:txBody>
      </p:sp>
      <p:sp>
        <p:nvSpPr>
          <p:cNvPr id="21" name="Text Box 13"/>
          <p:cNvSpPr txBox="1">
            <a:spLocks noChangeArrowheads="1"/>
          </p:cNvSpPr>
          <p:nvPr/>
        </p:nvSpPr>
        <p:spPr bwMode="auto">
          <a:xfrm>
            <a:off x="1583673" y="2421978"/>
            <a:ext cx="4335643"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smtClean="0">
                <a:latin typeface="Aharoni" pitchFamily="2" charset="-79"/>
                <a:cs typeface="Aharoni" pitchFamily="2" charset="-79"/>
              </a:rPr>
              <a:t>La Medicina </a:t>
            </a:r>
            <a:r>
              <a:rPr lang="en-GB" sz="1950" dirty="0" err="1" smtClean="0">
                <a:latin typeface="Aharoni" pitchFamily="2" charset="-79"/>
                <a:cs typeface="Aharoni" pitchFamily="2" charset="-79"/>
              </a:rPr>
              <a:t>Academica</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
        <p:nvSpPr>
          <p:cNvPr id="22" name="Text Box 13"/>
          <p:cNvSpPr txBox="1">
            <a:spLocks noChangeArrowheads="1"/>
          </p:cNvSpPr>
          <p:nvPr/>
        </p:nvSpPr>
        <p:spPr bwMode="auto">
          <a:xfrm>
            <a:off x="1615178" y="3193896"/>
            <a:ext cx="2669732"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Liderazgo</a:t>
            </a:r>
            <a:r>
              <a:rPr lang="en-GB" sz="1950" dirty="0" smtClean="0">
                <a:latin typeface="Aharoni" pitchFamily="2" charset="-79"/>
                <a:cs typeface="Aharoni" pitchFamily="2" charset="-79"/>
              </a:rPr>
              <a:t> Medico</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
        <p:nvSpPr>
          <p:cNvPr id="16" name="Text Box 13"/>
          <p:cNvSpPr txBox="1">
            <a:spLocks noChangeArrowheads="1"/>
          </p:cNvSpPr>
          <p:nvPr/>
        </p:nvSpPr>
        <p:spPr bwMode="auto">
          <a:xfrm>
            <a:off x="1581736" y="1586907"/>
            <a:ext cx="3787197" cy="347403"/>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a:latin typeface="Aharoni" pitchFamily="2" charset="-79"/>
                <a:cs typeface="Aharoni" pitchFamily="2" charset="-79"/>
              </a:rPr>
              <a:t>El </a:t>
            </a:r>
            <a:r>
              <a:rPr lang="en-GB" sz="1950" dirty="0" err="1">
                <a:latin typeface="Aharoni" pitchFamily="2" charset="-79"/>
                <a:cs typeface="Aharoni" pitchFamily="2" charset="-79"/>
              </a:rPr>
              <a:t>concepto</a:t>
            </a:r>
            <a:r>
              <a:rPr lang="en-GB" sz="1950" dirty="0">
                <a:latin typeface="Aharoni" pitchFamily="2" charset="-79"/>
                <a:cs typeface="Aharoni" pitchFamily="2" charset="-79"/>
              </a:rPr>
              <a:t> de </a:t>
            </a:r>
            <a:r>
              <a:rPr lang="en-GB" sz="1950" dirty="0" err="1">
                <a:latin typeface="Aharoni" pitchFamily="2" charset="-79"/>
                <a:cs typeface="Aharoni" pitchFamily="2" charset="-79"/>
              </a:rPr>
              <a:t>excelencia</a:t>
            </a:r>
            <a:r>
              <a:rPr lang="en-GB" sz="1950" dirty="0">
                <a:latin typeface="Aharoni" pitchFamily="2" charset="-79"/>
                <a:cs typeface="Aharoni" pitchFamily="2" charset="-79"/>
              </a:rPr>
              <a:t>.</a:t>
            </a:r>
          </a:p>
        </p:txBody>
      </p:sp>
      <p:sp>
        <p:nvSpPr>
          <p:cNvPr id="17" name="Rectangle 16"/>
          <p:cNvSpPr/>
          <p:nvPr/>
        </p:nvSpPr>
        <p:spPr>
          <a:xfrm>
            <a:off x="984736" y="1462696"/>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680" y="2869843"/>
            <a:ext cx="555498" cy="641453"/>
          </a:xfrm>
          <a:prstGeom prst="rect">
            <a:avLst/>
          </a:prstGeom>
        </p:spPr>
      </p:pic>
      <p:sp>
        <p:nvSpPr>
          <p:cNvPr id="25" name="Rectangle 24"/>
          <p:cNvSpPr/>
          <p:nvPr/>
        </p:nvSpPr>
        <p:spPr>
          <a:xfrm>
            <a:off x="988028" y="2301868"/>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88028" y="3141040"/>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15487" y="4064841"/>
            <a:ext cx="426129" cy="410654"/>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1393" y="1713416"/>
            <a:ext cx="2009858" cy="3215772"/>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4536" y="-1716631"/>
            <a:ext cx="2537271" cy="1709487"/>
          </a:xfrm>
          <a:prstGeom prst="rect">
            <a:avLst/>
          </a:prstGeom>
        </p:spPr>
      </p:pic>
      <p:sp>
        <p:nvSpPr>
          <p:cNvPr id="13" name="Rectangle 12"/>
          <p:cNvSpPr/>
          <p:nvPr/>
        </p:nvSpPr>
        <p:spPr>
          <a:xfrm>
            <a:off x="1015486" y="4782489"/>
            <a:ext cx="426129" cy="410654"/>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Box 13"/>
          <p:cNvSpPr txBox="1">
            <a:spLocks noChangeArrowheads="1"/>
          </p:cNvSpPr>
          <p:nvPr/>
        </p:nvSpPr>
        <p:spPr bwMode="auto">
          <a:xfrm>
            <a:off x="1710565" y="4903340"/>
            <a:ext cx="2669732"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Comentarios</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Tree>
    <p:extLst>
      <p:ext uri="{BB962C8B-B14F-4D97-AF65-F5344CB8AC3E}">
        <p14:creationId xmlns:p14="http://schemas.microsoft.com/office/powerpoint/2010/main" val="4766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00"/>
                                  </p:stCondLst>
                                  <p:childTnLst>
                                    <p:animMotion origin="layout" path="M -0.06892 0.53032 L -0.05139 0.54838 L -0.04774 0.56759 L -0.03958 0.50764 L -0.02674 0.48171 L -0.00486 0.46805 L 0.00035 0.46759 L 0.00608 0.46805 " pathEditMode="relative" rAng="0" ptsTypes="AAAAAAAA">
                                      <p:cBhvr>
                                        <p:cTn id="6" dur="2200" fill="hold"/>
                                        <p:tgtEl>
                                          <p:spTgt spid="38"/>
                                        </p:tgtEl>
                                        <p:attrNameLst>
                                          <p:attrName>ppt_x</p:attrName>
                                          <p:attrName>ppt_y</p:attrName>
                                        </p:attrNameLst>
                                      </p:cBhvr>
                                      <p:rCtr x="3750" y="-1273"/>
                                    </p:animMotion>
                                  </p:childTnLst>
                                </p:cTn>
                              </p:par>
                              <p:par>
                                <p:cTn id="7" presetID="1" presetClass="exit" presetSubtype="0" fill="hold" nodeType="withEffect">
                                  <p:stCondLst>
                                    <p:cond delay="2200"/>
                                  </p:stCondLst>
                                  <p:childTnLst>
                                    <p:set>
                                      <p:cBhvr>
                                        <p:cTn id="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gr-assets.com/books/1385276167l/262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048" y="1381474"/>
            <a:ext cx="2459363" cy="29852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a:xfrm>
            <a:off x="2730191" y="319507"/>
            <a:ext cx="5877713" cy="857250"/>
          </a:xfrm>
        </p:spPr>
        <p:txBody>
          <a:bodyPr/>
          <a:lstStyle/>
          <a:p>
            <a:r>
              <a:rPr lang="es-MX" dirty="0" smtClean="0"/>
              <a:t>Liderazgo</a:t>
            </a:r>
            <a:endParaRPr lang="es-MX" dirty="0"/>
          </a:p>
        </p:txBody>
      </p:sp>
      <p:sp>
        <p:nvSpPr>
          <p:cNvPr id="3" name="Content Placeholder 2"/>
          <p:cNvSpPr>
            <a:spLocks noGrp="1"/>
          </p:cNvSpPr>
          <p:nvPr>
            <p:ph idx="1"/>
          </p:nvPr>
        </p:nvSpPr>
        <p:spPr>
          <a:xfrm>
            <a:off x="253313" y="1605382"/>
            <a:ext cx="5415735" cy="4549758"/>
          </a:xfrm>
        </p:spPr>
        <p:txBody>
          <a:bodyPr>
            <a:noAutofit/>
          </a:bodyPr>
          <a:lstStyle/>
          <a:p>
            <a:pPr marL="0" indent="0">
              <a:buNone/>
            </a:pPr>
            <a:r>
              <a:rPr lang="es-MX" sz="2400" dirty="0"/>
              <a:t>"</a:t>
            </a:r>
            <a:r>
              <a:rPr lang="es-MX" sz="2400" b="1" dirty="0">
                <a:solidFill>
                  <a:schemeClr val="accent1">
                    <a:lumMod val="50000"/>
                  </a:schemeClr>
                </a:solidFill>
              </a:rPr>
              <a:t>El liderazgo implica aprender a moldear el futuro</a:t>
            </a:r>
            <a:r>
              <a:rPr lang="es-MX" sz="2400" dirty="0"/>
              <a:t>. Existe el liderazgo cuando las personas dejan de ser victimas de las circunstancias y participan activamente en la creación de nuevas circunstancias. El liderazgo implica crear un ámbito en el cual los seres humanos continuamente profundizan su comprensión de la realidad y se vuelven más capaces de participar en el acontecer mundial, por lo que en realidad </a:t>
            </a:r>
            <a:r>
              <a:rPr lang="es-MX" sz="2400" b="1" dirty="0">
                <a:solidFill>
                  <a:schemeClr val="accent1">
                    <a:lumMod val="50000"/>
                  </a:schemeClr>
                </a:solidFill>
              </a:rPr>
              <a:t>el liderazgo tiene que ver es con la creación de nuevas realidades</a:t>
            </a:r>
            <a:r>
              <a:rPr lang="es-MX" sz="2400" dirty="0">
                <a:solidFill>
                  <a:schemeClr val="accent1">
                    <a:lumMod val="50000"/>
                  </a:schemeClr>
                </a:solidFill>
              </a:rPr>
              <a:t>".</a:t>
            </a:r>
            <a:r>
              <a:rPr lang="es-MX" sz="2000" dirty="0"/>
              <a:t> </a:t>
            </a:r>
            <a:r>
              <a:rPr lang="es-MX" sz="2000" b="1" dirty="0"/>
              <a:t>          </a:t>
            </a:r>
          </a:p>
          <a:p>
            <a:pPr marL="0" indent="0">
              <a:buNone/>
            </a:pPr>
            <a:endParaRPr lang="es-MX" sz="3600" dirty="0"/>
          </a:p>
        </p:txBody>
      </p:sp>
      <p:pic>
        <p:nvPicPr>
          <p:cNvPr id="2052" name="Picture 4" descr="http://thestateofillusion.com/wp-content/uploads/2012/03/dr-peter-se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537" y="5612481"/>
            <a:ext cx="2374685" cy="88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36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aamc.org/linkableblob/285286-1/data/leaders200-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38" y="794464"/>
            <a:ext cx="3636205" cy="52179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95940" name="Rectangle 4"/>
          <p:cNvSpPr>
            <a:spLocks noGrp="1" noChangeArrowheads="1"/>
          </p:cNvSpPr>
          <p:nvPr>
            <p:ph type="title"/>
          </p:nvPr>
        </p:nvSpPr>
        <p:spPr>
          <a:xfrm>
            <a:off x="485003" y="979820"/>
            <a:ext cx="3293991" cy="857250"/>
          </a:xfrm>
        </p:spPr>
        <p:txBody>
          <a:bodyPr/>
          <a:lstStyle/>
          <a:p>
            <a:r>
              <a:rPr lang="es-MX" altLang="es-MX" dirty="0" smtClean="0"/>
              <a:t>Liderazgo XXI</a:t>
            </a:r>
            <a:endParaRPr lang="es-MX" altLang="es-MX" dirty="0"/>
          </a:p>
        </p:txBody>
      </p:sp>
      <p:sp>
        <p:nvSpPr>
          <p:cNvPr id="295941" name="Rectangle 5"/>
          <p:cNvSpPr>
            <a:spLocks noGrp="1" noChangeArrowheads="1"/>
          </p:cNvSpPr>
          <p:nvPr>
            <p:ph type="body" idx="1"/>
          </p:nvPr>
        </p:nvSpPr>
        <p:spPr>
          <a:xfrm>
            <a:off x="4216743" y="2032916"/>
            <a:ext cx="4858837" cy="1467636"/>
          </a:xfrm>
        </p:spPr>
        <p:txBody>
          <a:bodyPr>
            <a:normAutofit fontScale="85000" lnSpcReduction="20000"/>
          </a:bodyPr>
          <a:lstStyle/>
          <a:p>
            <a:pPr>
              <a:lnSpc>
                <a:spcPct val="90000"/>
              </a:lnSpc>
            </a:pPr>
            <a:endParaRPr lang="es-MX" altLang="es-MX" sz="1500" dirty="0"/>
          </a:p>
          <a:p>
            <a:pPr marL="0" indent="0">
              <a:buNone/>
            </a:pPr>
            <a:r>
              <a:rPr lang="es-MX" altLang="es-MX" b="1" dirty="0">
                <a:solidFill>
                  <a:srgbClr val="C00000"/>
                </a:solidFill>
              </a:rPr>
              <a:t>“Las organizaciones exitosas del siglo 21 tendrán que ser incubadoras de liderazgo</a:t>
            </a:r>
            <a:r>
              <a:rPr lang="es-MX" altLang="es-MX" dirty="0">
                <a:solidFill>
                  <a:srgbClr val="C00000"/>
                </a:solidFill>
              </a:rPr>
              <a:t>. </a:t>
            </a:r>
            <a:endParaRPr lang="es-MX" altLang="es-MX" dirty="0" smtClean="0">
              <a:solidFill>
                <a:srgbClr val="C00000"/>
              </a:solidFill>
            </a:endParaRPr>
          </a:p>
          <a:p>
            <a:pPr algn="r">
              <a:lnSpc>
                <a:spcPct val="90000"/>
              </a:lnSpc>
              <a:buFont typeface="Wingdings" panose="05000000000000000000" pitchFamily="2" charset="2"/>
              <a:buNone/>
            </a:pPr>
            <a:r>
              <a:rPr lang="es-MX" altLang="es-MX" sz="2100" dirty="0"/>
              <a:t>-John Kotter</a:t>
            </a:r>
          </a:p>
        </p:txBody>
      </p:sp>
    </p:spTree>
    <p:extLst>
      <p:ext uri="{BB962C8B-B14F-4D97-AF65-F5344CB8AC3E}">
        <p14:creationId xmlns:p14="http://schemas.microsoft.com/office/powerpoint/2010/main" val="2751934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ahcdc.org/images/execsearch/searching_for_leadership_header_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78540">
            <a:off x="3567494" y="775852"/>
            <a:ext cx="4540875" cy="20709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79780" y="3304440"/>
            <a:ext cx="8591265" cy="3389787"/>
          </a:xfrm>
        </p:spPr>
        <p:txBody>
          <a:bodyPr>
            <a:normAutofit/>
          </a:bodyPr>
          <a:lstStyle/>
          <a:p>
            <a:pPr>
              <a:buNone/>
            </a:pPr>
            <a:r>
              <a:rPr lang="es-MX" sz="3900" dirty="0" smtClean="0">
                <a:solidFill>
                  <a:schemeClr val="tx2">
                    <a:lumMod val="40000"/>
                    <a:lumOff val="60000"/>
                  </a:schemeClr>
                </a:solidFill>
              </a:rPr>
              <a:t>C</a:t>
            </a:r>
            <a:r>
              <a:rPr lang="es-MX" dirty="0" smtClean="0"/>
              <a:t>omo señaló </a:t>
            </a:r>
            <a:r>
              <a:rPr lang="es-MX" dirty="0" err="1" smtClean="0"/>
              <a:t>Byram</a:t>
            </a:r>
            <a:r>
              <a:rPr lang="es-MX" dirty="0" smtClean="0"/>
              <a:t>, el sector sanitario, siempre tan cambiante, precisa de líderes que ayuden a navegar a través de las tormentas. </a:t>
            </a:r>
          </a:p>
          <a:p>
            <a:r>
              <a:rPr lang="es-MX" dirty="0" smtClean="0"/>
              <a:t>Los </a:t>
            </a:r>
            <a:r>
              <a:rPr lang="es-MX" b="1" dirty="0" smtClean="0"/>
              <a:t>clínicos</a:t>
            </a:r>
            <a:r>
              <a:rPr lang="es-MX" dirty="0" smtClean="0"/>
              <a:t> pueden asumir su responsabilidad en la solución de los retos que actualmente afronta la sanidad, y dar un paso adelante en los aspectos relacionados con el liderazgo. </a:t>
            </a:r>
          </a:p>
        </p:txBody>
      </p:sp>
    </p:spTree>
    <p:extLst>
      <p:ext uri="{BB962C8B-B14F-4D97-AF65-F5344CB8AC3E}">
        <p14:creationId xmlns:p14="http://schemas.microsoft.com/office/powerpoint/2010/main" val="4100516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0" y="134278"/>
            <a:ext cx="8509762" cy="857250"/>
          </a:xfrm>
        </p:spPr>
        <p:txBody>
          <a:bodyPr>
            <a:normAutofit/>
          </a:bodyPr>
          <a:lstStyle/>
          <a:p>
            <a:r>
              <a:rPr lang="es-MX" dirty="0" smtClean="0"/>
              <a:t>¿Por qué los médicos no lideran?</a:t>
            </a:r>
            <a:endParaRPr lang="es-MX" dirty="0"/>
          </a:p>
        </p:txBody>
      </p:sp>
      <p:sp>
        <p:nvSpPr>
          <p:cNvPr id="3" name="Content Placeholder 2"/>
          <p:cNvSpPr>
            <a:spLocks noGrp="1"/>
          </p:cNvSpPr>
          <p:nvPr>
            <p:ph idx="1"/>
          </p:nvPr>
        </p:nvSpPr>
        <p:spPr>
          <a:xfrm>
            <a:off x="136478" y="850769"/>
            <a:ext cx="6191639" cy="5036023"/>
          </a:xfrm>
        </p:spPr>
        <p:txBody>
          <a:bodyPr>
            <a:noAutofit/>
          </a:bodyPr>
          <a:lstStyle/>
          <a:p>
            <a:r>
              <a:rPr lang="es-MX" sz="2000" dirty="0"/>
              <a:t>A pesar que los roles de liderazgo son críticos, persistimos con </a:t>
            </a:r>
            <a:r>
              <a:rPr lang="es-MX" sz="2000" b="1" dirty="0"/>
              <a:t>modelos anacrónicos </a:t>
            </a:r>
            <a:r>
              <a:rPr lang="es-MX" sz="2000" dirty="0"/>
              <a:t>de organización y ponemos </a:t>
            </a:r>
            <a:r>
              <a:rPr lang="es-MX" sz="2000" b="1" dirty="0"/>
              <a:t>poca atención en el Desarrollo de liderazgo</a:t>
            </a:r>
            <a:r>
              <a:rPr lang="es-MX" sz="2000" dirty="0"/>
              <a:t> individual  y en los </a:t>
            </a:r>
            <a:r>
              <a:rPr lang="es-MX" sz="2000" b="1" dirty="0"/>
              <a:t>nuevos modelos </a:t>
            </a:r>
            <a:r>
              <a:rPr lang="es-MX" sz="2000" dirty="0"/>
              <a:t>de liderazgo dentro de la profesión </a:t>
            </a:r>
          </a:p>
          <a:p>
            <a:r>
              <a:rPr lang="es-MX" sz="2000" b="1" dirty="0"/>
              <a:t>Se requieren nuevas formas de liderazgo</a:t>
            </a:r>
            <a:r>
              <a:rPr lang="es-MX" sz="2000" dirty="0"/>
              <a:t>. Entre los muchos roles importantes, a los lideres se les necesita para:</a:t>
            </a:r>
          </a:p>
          <a:p>
            <a:pPr lvl="1"/>
            <a:r>
              <a:rPr lang="es-MX" sz="2000" dirty="0"/>
              <a:t>Incrementar el </a:t>
            </a:r>
            <a:r>
              <a:rPr lang="es-MX" sz="2000" b="1" dirty="0">
                <a:solidFill>
                  <a:schemeClr val="accent1">
                    <a:lumMod val="50000"/>
                  </a:schemeClr>
                </a:solidFill>
              </a:rPr>
              <a:t>sentido e identidad </a:t>
            </a:r>
            <a:r>
              <a:rPr lang="es-MX" sz="2000" dirty="0"/>
              <a:t>de la profesión. </a:t>
            </a:r>
          </a:p>
          <a:p>
            <a:pPr lvl="1"/>
            <a:r>
              <a:rPr lang="es-MX" sz="2000" dirty="0"/>
              <a:t>Crear </a:t>
            </a:r>
            <a:r>
              <a:rPr lang="es-MX" sz="2400" b="1" dirty="0">
                <a:solidFill>
                  <a:schemeClr val="tx2">
                    <a:lumMod val="50000"/>
                  </a:schemeClr>
                </a:solidFill>
              </a:rPr>
              <a:t>ligas efectivas con las otras profesiones </a:t>
            </a:r>
            <a:r>
              <a:rPr lang="es-MX" sz="2400" dirty="0">
                <a:solidFill>
                  <a:schemeClr val="tx2">
                    <a:lumMod val="50000"/>
                  </a:schemeClr>
                </a:solidFill>
              </a:rPr>
              <a:t>de la salud,</a:t>
            </a:r>
            <a:r>
              <a:rPr lang="es-MX" sz="2000" dirty="0"/>
              <a:t> con los grupos de interés y demás actores sociales. </a:t>
            </a:r>
          </a:p>
          <a:p>
            <a:pPr lvl="1"/>
            <a:r>
              <a:rPr lang="es-MX" sz="2000" b="1" dirty="0">
                <a:solidFill>
                  <a:schemeClr val="accent1">
                    <a:lumMod val="50000"/>
                  </a:schemeClr>
                </a:solidFill>
              </a:rPr>
              <a:t>Interpretar la complejidad </a:t>
            </a:r>
            <a:r>
              <a:rPr lang="es-MX" sz="2000" dirty="0"/>
              <a:t>para que las instituciones y las personas puedan “operar” en estos tiempos inciertos</a:t>
            </a:r>
          </a:p>
          <a:p>
            <a:pPr lvl="1"/>
            <a:r>
              <a:rPr lang="es-MX" sz="2000" b="1" dirty="0">
                <a:solidFill>
                  <a:schemeClr val="accent1">
                    <a:lumMod val="50000"/>
                  </a:schemeClr>
                </a:solidFill>
              </a:rPr>
              <a:t>Ser modelos de comportamiento ético</a:t>
            </a:r>
          </a:p>
          <a:p>
            <a:endParaRPr lang="es-MX" sz="2800" dirty="0"/>
          </a:p>
        </p:txBody>
      </p:sp>
      <p:pic>
        <p:nvPicPr>
          <p:cNvPr id="4" name="Picture 3" descr="http://images.amazon.com/images/P/144264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117" y="1797648"/>
            <a:ext cx="2645284" cy="427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619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07" y="204669"/>
            <a:ext cx="6141493" cy="1569540"/>
          </a:xfrm>
        </p:spPr>
        <p:txBody>
          <a:bodyPr>
            <a:normAutofit/>
          </a:bodyPr>
          <a:lstStyle/>
          <a:p>
            <a:r>
              <a:rPr lang="es-MX" dirty="0" smtClean="0"/>
              <a:t>Nuevo paradigma de liderazgo</a:t>
            </a:r>
            <a:endParaRPr lang="es-MX" dirty="0"/>
          </a:p>
        </p:txBody>
      </p:sp>
      <p:pic>
        <p:nvPicPr>
          <p:cNvPr id="7170" name="Picture 2" descr="New Leadership&#10;Paradigm&#10;&#10;Traditional Leadership Mindset&#10;&#10;New Collective Leadership Mindset&#10;&#10;© 2013 Public Health Institute&#10;&#10;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 t="22239" r="-226" b="1508"/>
          <a:stretch/>
        </p:blipFill>
        <p:spPr bwMode="auto">
          <a:xfrm>
            <a:off x="791570" y="2121785"/>
            <a:ext cx="7378927" cy="422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55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Box 1"/>
          <p:cNvSpPr txBox="1">
            <a:spLocks noChangeArrowheads="1"/>
          </p:cNvSpPr>
          <p:nvPr/>
        </p:nvSpPr>
        <p:spPr bwMode="auto">
          <a:xfrm>
            <a:off x="421919" y="2374294"/>
            <a:ext cx="79720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b="1" dirty="0">
                <a:latin typeface="Arial" panose="020B0604020202020204" pitchFamily="34" charset="0"/>
              </a:rPr>
              <a:t>Cambios</a:t>
            </a:r>
            <a:r>
              <a:rPr lang="en-NZ" altLang="es-MX" b="1" dirty="0">
                <a:latin typeface="Arial" panose="020B0604020202020204" pitchFamily="34" charset="0"/>
              </a:rPr>
              <a:t> </a:t>
            </a:r>
            <a:r>
              <a:rPr lang="es-MX" altLang="es-MX" b="1" dirty="0">
                <a:latin typeface="Arial" panose="020B0604020202020204" pitchFamily="34" charset="0"/>
              </a:rPr>
              <a:t>en</a:t>
            </a:r>
            <a:r>
              <a:rPr lang="en-NZ" altLang="es-MX" b="1" dirty="0">
                <a:latin typeface="Arial" panose="020B0604020202020204" pitchFamily="34" charset="0"/>
              </a:rPr>
              <a:t> el </a:t>
            </a:r>
            <a:r>
              <a:rPr lang="es-MX" altLang="es-MX" b="1" dirty="0">
                <a:latin typeface="Arial" panose="020B0604020202020204" pitchFamily="34" charset="0"/>
              </a:rPr>
              <a:t>liderazgo</a:t>
            </a:r>
            <a:r>
              <a:rPr lang="en-NZ" altLang="es-MX" b="1" dirty="0">
                <a:latin typeface="Arial" panose="020B0604020202020204" pitchFamily="34" charset="0"/>
              </a:rPr>
              <a:t> son  </a:t>
            </a:r>
            <a:r>
              <a:rPr lang="es-MX" altLang="es-MX" b="1" dirty="0">
                <a:latin typeface="Arial" panose="020B0604020202020204" pitchFamily="34" charset="0"/>
              </a:rPr>
              <a:t>necesarios</a:t>
            </a:r>
            <a:r>
              <a:rPr lang="en-NZ" altLang="es-MX" b="1" dirty="0">
                <a:latin typeface="Arial" panose="020B0604020202020204" pitchFamily="34" charset="0"/>
              </a:rPr>
              <a:t> para </a:t>
            </a:r>
            <a:r>
              <a:rPr lang="es-MX" altLang="es-MX" b="1" dirty="0">
                <a:latin typeface="Arial" panose="020B0604020202020204" pitchFamily="34" charset="0"/>
              </a:rPr>
              <a:t>cambiar</a:t>
            </a:r>
            <a:r>
              <a:rPr lang="en-NZ" altLang="es-MX" b="1" dirty="0">
                <a:latin typeface="Arial" panose="020B0604020202020204" pitchFamily="34" charset="0"/>
              </a:rPr>
              <a:t> </a:t>
            </a:r>
            <a:r>
              <a:rPr lang="es-MX" altLang="es-MX" b="1" dirty="0">
                <a:latin typeface="Arial" panose="020B0604020202020204" pitchFamily="34" charset="0"/>
              </a:rPr>
              <a:t>el contexto</a:t>
            </a:r>
            <a:r>
              <a:rPr lang="en-GB" altLang="es-MX" b="1" dirty="0">
                <a:latin typeface="Arial" panose="020B0604020202020204" pitchFamily="34" charset="0"/>
              </a:rPr>
              <a:t>.</a:t>
            </a:r>
            <a:endParaRPr lang="en-NZ" altLang="es-MX" b="1" dirty="0">
              <a:latin typeface="Arial" panose="020B0604020202020204" pitchFamily="34" charset="0"/>
            </a:endParaRPr>
          </a:p>
        </p:txBody>
      </p:sp>
      <p:pic>
        <p:nvPicPr>
          <p:cNvPr id="26630" name="Picture 8" descr="http://med.stanford.edu/shs/update/archives/OCT2005/images/1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845" y="346685"/>
            <a:ext cx="2266097" cy="191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vestedway.com/wp-content/uploads/2014/03/comparing-leadership-cult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528" y="3770209"/>
            <a:ext cx="3412408" cy="191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748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ccl.org/leadership/images/landing/healthcare/culture1.jpg"/>
          <p:cNvPicPr>
            <a:picLocks noChangeAspect="1" noChangeArrowheads="1"/>
          </p:cNvPicPr>
          <p:nvPr/>
        </p:nvPicPr>
        <p:blipFill rotWithShape="1">
          <a:blip r:embed="rId2">
            <a:extLst>
              <a:ext uri="{28A0092B-C50C-407E-A947-70E740481C1C}">
                <a14:useLocalDpi xmlns:a14="http://schemas.microsoft.com/office/drawing/2010/main" val="0"/>
              </a:ext>
            </a:extLst>
          </a:blip>
          <a:srcRect b="41212"/>
          <a:stretch/>
        </p:blipFill>
        <p:spPr bwMode="auto">
          <a:xfrm>
            <a:off x="4417454" y="1249249"/>
            <a:ext cx="4389287" cy="39409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789" y="678791"/>
            <a:ext cx="4288665" cy="3046988"/>
          </a:xfrm>
          <a:prstGeom prst="rect">
            <a:avLst/>
          </a:prstGeom>
          <a:noFill/>
        </p:spPr>
        <p:txBody>
          <a:bodyPr wrap="square" rtlCol="0">
            <a:spAutoFit/>
          </a:bodyPr>
          <a:lstStyle/>
          <a:p>
            <a:r>
              <a:rPr lang="es-MX" sz="2400" b="1" dirty="0" smtClean="0"/>
              <a:t>Componentes del Liderazgo</a:t>
            </a:r>
          </a:p>
          <a:p>
            <a:pPr marL="342900" indent="-342900">
              <a:buFont typeface="Arial" panose="020B0604020202020204" pitchFamily="34" charset="0"/>
              <a:buChar char="•"/>
            </a:pPr>
            <a:r>
              <a:rPr lang="es-MX" sz="2400" dirty="0" smtClean="0"/>
              <a:t>Velar por lo esencial y las necesidades institucionales.</a:t>
            </a:r>
          </a:p>
          <a:p>
            <a:pPr marL="342900" indent="-342900">
              <a:buFont typeface="Arial" panose="020B0604020202020204" pitchFamily="34" charset="0"/>
              <a:buChar char="•"/>
            </a:pPr>
            <a:r>
              <a:rPr lang="es-MX" sz="2400" dirty="0" smtClean="0"/>
              <a:t>Establecer dirección, generar el alineamiento, construir y mantener el compromiso.</a:t>
            </a:r>
          </a:p>
          <a:p>
            <a:pPr marL="342900" indent="-342900">
              <a:buFont typeface="Arial" panose="020B0604020202020204" pitchFamily="34" charset="0"/>
              <a:buChar char="•"/>
            </a:pPr>
            <a:r>
              <a:rPr lang="es-MX" sz="2400" dirty="0" smtClean="0"/>
              <a:t>Establecer una cultura de Colaboración.</a:t>
            </a:r>
            <a:endParaRPr lang="es-MX" sz="2400" dirty="0"/>
          </a:p>
        </p:txBody>
      </p:sp>
    </p:spTree>
    <p:extLst>
      <p:ext uri="{BB962C8B-B14F-4D97-AF65-F5344CB8AC3E}">
        <p14:creationId xmlns:p14="http://schemas.microsoft.com/office/powerpoint/2010/main" val="76752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87675" y="365126"/>
            <a:ext cx="8127675" cy="1325563"/>
          </a:xfrm>
        </p:spPr>
        <p:txBody>
          <a:bodyPr>
            <a:normAutofit fontScale="90000"/>
          </a:bodyPr>
          <a:lstStyle/>
          <a:p>
            <a:r>
              <a:rPr lang="es-MX" altLang="es-MX" dirty="0"/>
              <a:t>El marco del progreso en economías basadas en conocimiento</a:t>
            </a:r>
          </a:p>
        </p:txBody>
      </p:sp>
      <p:sp>
        <p:nvSpPr>
          <p:cNvPr id="234499" name="Rectangle 3"/>
          <p:cNvSpPr>
            <a:spLocks noGrp="1" noChangeArrowheads="1"/>
          </p:cNvSpPr>
          <p:nvPr>
            <p:ph type="body" idx="1"/>
          </p:nvPr>
        </p:nvSpPr>
        <p:spPr>
          <a:xfrm>
            <a:off x="2273300" y="1539875"/>
            <a:ext cx="6065838" cy="4533900"/>
          </a:xfrm>
        </p:spPr>
        <p:txBody>
          <a:bodyPr>
            <a:normAutofit fontScale="92500" lnSpcReduction="20000"/>
          </a:bodyPr>
          <a:lstStyle/>
          <a:p>
            <a:pPr>
              <a:lnSpc>
                <a:spcPct val="90000"/>
              </a:lnSpc>
            </a:pPr>
            <a:endParaRPr lang="es-MX" altLang="es-MX" dirty="0"/>
          </a:p>
          <a:p>
            <a:pPr>
              <a:lnSpc>
                <a:spcPct val="90000"/>
              </a:lnSpc>
            </a:pPr>
            <a:r>
              <a:rPr lang="es-MX" altLang="es-MX" b="1" u="sng" dirty="0">
                <a:effectLst>
                  <a:outerShdw blurRad="38100" dist="38100" dir="2700000" algn="tl">
                    <a:srgbClr val="000000"/>
                  </a:outerShdw>
                </a:effectLst>
              </a:rPr>
              <a:t>Conocimiento</a:t>
            </a:r>
            <a:r>
              <a:rPr lang="es-MX" altLang="es-MX" dirty="0"/>
              <a:t>…el recurso mas valioso en la economía</a:t>
            </a:r>
          </a:p>
          <a:p>
            <a:pPr>
              <a:lnSpc>
                <a:spcPct val="90000"/>
              </a:lnSpc>
            </a:pPr>
            <a:endParaRPr lang="es-MX" altLang="es-MX" dirty="0"/>
          </a:p>
          <a:p>
            <a:pPr>
              <a:lnSpc>
                <a:spcPct val="90000"/>
              </a:lnSpc>
            </a:pPr>
            <a:r>
              <a:rPr lang="es-MX" altLang="es-MX" b="1" u="sng" dirty="0">
                <a:effectLst>
                  <a:outerShdw blurRad="38100" dist="38100" dir="2700000" algn="tl">
                    <a:srgbClr val="000000"/>
                  </a:outerShdw>
                </a:effectLst>
              </a:rPr>
              <a:t>Innovación</a:t>
            </a:r>
            <a:r>
              <a:rPr lang="es-MX" altLang="es-MX" dirty="0"/>
              <a:t>… de la idea creativa a la comercialización rentable </a:t>
            </a:r>
          </a:p>
          <a:p>
            <a:pPr>
              <a:lnSpc>
                <a:spcPct val="90000"/>
              </a:lnSpc>
            </a:pPr>
            <a:endParaRPr lang="es-MX" altLang="es-MX" dirty="0"/>
          </a:p>
          <a:p>
            <a:pPr>
              <a:lnSpc>
                <a:spcPct val="90000"/>
              </a:lnSpc>
            </a:pPr>
            <a:r>
              <a:rPr lang="es-MX" altLang="es-MX" b="1" u="sng" dirty="0">
                <a:effectLst>
                  <a:outerShdw blurRad="38100" dist="38100" dir="2700000" algn="tl">
                    <a:srgbClr val="000000"/>
                  </a:outerShdw>
                </a:effectLst>
              </a:rPr>
              <a:t>Colaboración</a:t>
            </a:r>
            <a:r>
              <a:rPr lang="es-MX" altLang="es-MX" dirty="0"/>
              <a:t>….</a:t>
            </a:r>
            <a:r>
              <a:rPr lang="es-MX" altLang="es-MX" dirty="0" err="1"/>
              <a:t>susbtituye</a:t>
            </a:r>
            <a:r>
              <a:rPr lang="es-MX" altLang="es-MX"/>
              <a:t> el paradigma competitivo (ganar/perder)</a:t>
            </a:r>
          </a:p>
          <a:p>
            <a:pPr>
              <a:lnSpc>
                <a:spcPct val="90000"/>
              </a:lnSpc>
              <a:buFont typeface="Wingdings" panose="05000000000000000000" pitchFamily="2" charset="2"/>
              <a:buNone/>
            </a:pPr>
            <a:endParaRPr lang="es-MX" altLang="es-MX" sz="1400"/>
          </a:p>
          <a:p>
            <a:pPr>
              <a:lnSpc>
                <a:spcPct val="90000"/>
              </a:lnSpc>
              <a:buFont typeface="Wingdings" panose="05000000000000000000" pitchFamily="2" charset="2"/>
              <a:buNone/>
            </a:pPr>
            <a:endParaRPr lang="es-MX" altLang="es-MX" sz="1400"/>
          </a:p>
          <a:p>
            <a:pPr algn="r">
              <a:lnSpc>
                <a:spcPct val="90000"/>
              </a:lnSpc>
              <a:buFont typeface="Wingdings" panose="05000000000000000000" pitchFamily="2" charset="2"/>
              <a:buNone/>
            </a:pPr>
            <a:r>
              <a:rPr lang="es-MX" altLang="es-MX" sz="1400"/>
              <a:t>“The Innovation Superhighway”</a:t>
            </a:r>
          </a:p>
          <a:p>
            <a:pPr algn="r">
              <a:lnSpc>
                <a:spcPct val="90000"/>
              </a:lnSpc>
              <a:buFont typeface="Wingdings" panose="05000000000000000000" pitchFamily="2" charset="2"/>
              <a:buNone/>
            </a:pPr>
            <a:r>
              <a:rPr lang="es-MX" altLang="es-MX" sz="1400"/>
              <a:t>Debra Amidon</a:t>
            </a:r>
          </a:p>
        </p:txBody>
      </p:sp>
      <p:pic>
        <p:nvPicPr>
          <p:cNvPr id="234500" name="Picture 4" descr="MCj033922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95" y="1658501"/>
            <a:ext cx="1194673" cy="1194673"/>
          </a:xfrm>
          <a:prstGeom prst="rect">
            <a:avLst/>
          </a:prstGeom>
          <a:noFill/>
          <a:extLst>
            <a:ext uri="{909E8E84-426E-40DD-AFC4-6F175D3DCCD1}">
              <a14:hiddenFill xmlns:a14="http://schemas.microsoft.com/office/drawing/2010/main">
                <a:solidFill>
                  <a:srgbClr val="FFFFFF"/>
                </a:solidFill>
              </a14:hiddenFill>
            </a:ext>
          </a:extLst>
        </p:spPr>
      </p:pic>
      <p:pic>
        <p:nvPicPr>
          <p:cNvPr id="234501" name="Picture 5" descr="MCj019872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6038" y="2255838"/>
            <a:ext cx="1477962" cy="1903412"/>
          </a:xfrm>
          <a:prstGeom prst="rect">
            <a:avLst/>
          </a:prstGeom>
          <a:noFill/>
          <a:extLst>
            <a:ext uri="{909E8E84-426E-40DD-AFC4-6F175D3DCCD1}">
              <a14:hiddenFill xmlns:a14="http://schemas.microsoft.com/office/drawing/2010/main">
                <a:solidFill>
                  <a:srgbClr val="FFFFFF"/>
                </a:solidFill>
              </a14:hiddenFill>
            </a:ext>
          </a:extLst>
        </p:spPr>
      </p:pic>
      <p:pic>
        <p:nvPicPr>
          <p:cNvPr id="234503" name="Picture 7" descr="MCj007879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675" y="3206839"/>
            <a:ext cx="1763195" cy="261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179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1615178" y="3985519"/>
            <a:ext cx="4335642" cy="602473"/>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Comunidades</a:t>
            </a:r>
            <a:r>
              <a:rPr lang="en-GB" sz="1950" dirty="0" smtClean="0">
                <a:latin typeface="Aharoni" pitchFamily="2" charset="-79"/>
                <a:cs typeface="Aharoni" pitchFamily="2" charset="-79"/>
              </a:rPr>
              <a:t> de </a:t>
            </a:r>
            <a:r>
              <a:rPr lang="en-GB" sz="1950" dirty="0" err="1" smtClean="0">
                <a:latin typeface="Aharoni" pitchFamily="2" charset="-79"/>
                <a:cs typeface="Aharoni" pitchFamily="2" charset="-79"/>
              </a:rPr>
              <a:t>aprendizaje</a:t>
            </a:r>
            <a:r>
              <a:rPr lang="en-GB" sz="1950" dirty="0" smtClean="0">
                <a:latin typeface="Aharoni" pitchFamily="2" charset="-79"/>
                <a:cs typeface="Aharoni" pitchFamily="2" charset="-79"/>
              </a:rPr>
              <a:t> y Centro Medicos </a:t>
            </a:r>
            <a:r>
              <a:rPr lang="en-GB" sz="1950" dirty="0" err="1" smtClean="0">
                <a:latin typeface="Aharoni" pitchFamily="2" charset="-79"/>
                <a:cs typeface="Aharoni" pitchFamily="2" charset="-79"/>
              </a:rPr>
              <a:t>Academicos</a:t>
            </a:r>
            <a:endParaRPr lang="en-GB" sz="1950" dirty="0">
              <a:latin typeface="Aharoni" pitchFamily="2" charset="-79"/>
              <a:cs typeface="Aharoni" pitchFamily="2" charset="-79"/>
            </a:endParaRPr>
          </a:p>
        </p:txBody>
      </p:sp>
      <p:sp>
        <p:nvSpPr>
          <p:cNvPr id="21" name="Text Box 13"/>
          <p:cNvSpPr txBox="1">
            <a:spLocks noChangeArrowheads="1"/>
          </p:cNvSpPr>
          <p:nvPr/>
        </p:nvSpPr>
        <p:spPr bwMode="auto">
          <a:xfrm>
            <a:off x="1583673" y="2421978"/>
            <a:ext cx="4335643"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smtClean="0">
                <a:latin typeface="Aharoni" pitchFamily="2" charset="-79"/>
                <a:cs typeface="Aharoni" pitchFamily="2" charset="-79"/>
              </a:rPr>
              <a:t>La Medicina </a:t>
            </a:r>
            <a:r>
              <a:rPr lang="en-GB" sz="1950" dirty="0" err="1" smtClean="0">
                <a:latin typeface="Aharoni" pitchFamily="2" charset="-79"/>
                <a:cs typeface="Aharoni" pitchFamily="2" charset="-79"/>
              </a:rPr>
              <a:t>Academica</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
        <p:nvSpPr>
          <p:cNvPr id="22" name="Text Box 13"/>
          <p:cNvSpPr txBox="1">
            <a:spLocks noChangeArrowheads="1"/>
          </p:cNvSpPr>
          <p:nvPr/>
        </p:nvSpPr>
        <p:spPr bwMode="auto">
          <a:xfrm>
            <a:off x="1615178" y="3193896"/>
            <a:ext cx="2669732"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Liderazgo</a:t>
            </a:r>
            <a:r>
              <a:rPr lang="en-GB" sz="1950" dirty="0" smtClean="0">
                <a:latin typeface="Aharoni" pitchFamily="2" charset="-79"/>
                <a:cs typeface="Aharoni" pitchFamily="2" charset="-79"/>
              </a:rPr>
              <a:t> Medico</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
        <p:nvSpPr>
          <p:cNvPr id="16" name="Text Box 13"/>
          <p:cNvSpPr txBox="1">
            <a:spLocks noChangeArrowheads="1"/>
          </p:cNvSpPr>
          <p:nvPr/>
        </p:nvSpPr>
        <p:spPr bwMode="auto">
          <a:xfrm>
            <a:off x="1581736" y="1586907"/>
            <a:ext cx="3787197" cy="347403"/>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a:latin typeface="Aharoni" pitchFamily="2" charset="-79"/>
                <a:cs typeface="Aharoni" pitchFamily="2" charset="-79"/>
              </a:rPr>
              <a:t>El </a:t>
            </a:r>
            <a:r>
              <a:rPr lang="en-GB" sz="1950" dirty="0" err="1" smtClean="0">
                <a:latin typeface="Aharoni" pitchFamily="2" charset="-79"/>
                <a:cs typeface="Aharoni" pitchFamily="2" charset="-79"/>
              </a:rPr>
              <a:t>concepto</a:t>
            </a:r>
            <a:r>
              <a:rPr lang="en-GB" sz="1950" dirty="0" smtClean="0">
                <a:latin typeface="Aharoni" pitchFamily="2" charset="-79"/>
                <a:cs typeface="Aharoni" pitchFamily="2" charset="-79"/>
              </a:rPr>
              <a:t> </a:t>
            </a:r>
            <a:r>
              <a:rPr lang="en-GB" sz="1950" dirty="0">
                <a:latin typeface="Aharoni" pitchFamily="2" charset="-79"/>
                <a:cs typeface="Aharoni" pitchFamily="2" charset="-79"/>
              </a:rPr>
              <a:t>de </a:t>
            </a:r>
            <a:r>
              <a:rPr lang="en-GB" sz="1950" dirty="0" err="1">
                <a:latin typeface="Aharoni" pitchFamily="2" charset="-79"/>
                <a:cs typeface="Aharoni" pitchFamily="2" charset="-79"/>
              </a:rPr>
              <a:t>excelencia</a:t>
            </a:r>
            <a:r>
              <a:rPr lang="en-GB" sz="1950" dirty="0">
                <a:latin typeface="Aharoni" pitchFamily="2" charset="-79"/>
                <a:cs typeface="Aharoni" pitchFamily="2" charset="-79"/>
              </a:rPr>
              <a:t>.</a:t>
            </a:r>
          </a:p>
        </p:txBody>
      </p:sp>
      <p:sp>
        <p:nvSpPr>
          <p:cNvPr id="17" name="Rectangle 16"/>
          <p:cNvSpPr/>
          <p:nvPr/>
        </p:nvSpPr>
        <p:spPr>
          <a:xfrm>
            <a:off x="984736" y="1462696"/>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680" y="3796892"/>
            <a:ext cx="555498" cy="641453"/>
          </a:xfrm>
          <a:prstGeom prst="rect">
            <a:avLst/>
          </a:prstGeom>
        </p:spPr>
      </p:pic>
      <p:sp>
        <p:nvSpPr>
          <p:cNvPr id="25" name="Rectangle 24"/>
          <p:cNvSpPr/>
          <p:nvPr/>
        </p:nvSpPr>
        <p:spPr>
          <a:xfrm>
            <a:off x="988028" y="2301868"/>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88028" y="3141040"/>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15487" y="4064841"/>
            <a:ext cx="426129" cy="410654"/>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1393" y="1713416"/>
            <a:ext cx="2009858" cy="3215772"/>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4536" y="-1716631"/>
            <a:ext cx="2537271" cy="1709487"/>
          </a:xfrm>
          <a:prstGeom prst="rect">
            <a:avLst/>
          </a:prstGeom>
        </p:spPr>
      </p:pic>
      <p:sp>
        <p:nvSpPr>
          <p:cNvPr id="13" name="Rectangle 12"/>
          <p:cNvSpPr/>
          <p:nvPr/>
        </p:nvSpPr>
        <p:spPr>
          <a:xfrm>
            <a:off x="1015486" y="4782489"/>
            <a:ext cx="426129" cy="410654"/>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Box 13"/>
          <p:cNvSpPr txBox="1">
            <a:spLocks noChangeArrowheads="1"/>
          </p:cNvSpPr>
          <p:nvPr/>
        </p:nvSpPr>
        <p:spPr bwMode="auto">
          <a:xfrm>
            <a:off x="1710565" y="4903340"/>
            <a:ext cx="2669732"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Comentarios</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Tree>
    <p:extLst>
      <p:ext uri="{BB962C8B-B14F-4D97-AF65-F5344CB8AC3E}">
        <p14:creationId xmlns:p14="http://schemas.microsoft.com/office/powerpoint/2010/main" val="140793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00"/>
                                  </p:stCondLst>
                                  <p:childTnLst>
                                    <p:animMotion origin="layout" path="M -0.06892 0.53032 L -0.05139 0.54838 L -0.04774 0.56759 L -0.03958 0.50764 L -0.02674 0.48171 L -0.00486 0.46805 L 0.00035 0.46759 L 0.00608 0.46805 " pathEditMode="relative" rAng="0" ptsTypes="AAAAAAAA">
                                      <p:cBhvr>
                                        <p:cTn id="6" dur="2200" fill="hold"/>
                                        <p:tgtEl>
                                          <p:spTgt spid="38"/>
                                        </p:tgtEl>
                                        <p:attrNameLst>
                                          <p:attrName>ppt_x</p:attrName>
                                          <p:attrName>ppt_y</p:attrName>
                                        </p:attrNameLst>
                                      </p:cBhvr>
                                      <p:rCtr x="3750" y="-1273"/>
                                    </p:animMotion>
                                  </p:childTnLst>
                                </p:cTn>
                              </p:par>
                              <p:par>
                                <p:cTn id="7" presetID="1" presetClass="exit" presetSubtype="0" fill="hold" nodeType="withEffect">
                                  <p:stCondLst>
                                    <p:cond delay="2200"/>
                                  </p:stCondLst>
                                  <p:childTnLst>
                                    <p:set>
                                      <p:cBhvr>
                                        <p:cTn id="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1" y="2115402"/>
            <a:ext cx="2910364" cy="980910"/>
          </a:xfrm>
        </p:spPr>
        <p:txBody>
          <a:bodyPr>
            <a:normAutofit fontScale="90000"/>
          </a:bodyPr>
          <a:lstStyle/>
          <a:p>
            <a:r>
              <a:rPr lang="es-MX" dirty="0" smtClean="0"/>
              <a:t>Centro Medico Académico</a:t>
            </a:r>
            <a:endParaRPr lang="es-MX" dirty="0"/>
          </a:p>
        </p:txBody>
      </p:sp>
      <p:pic>
        <p:nvPicPr>
          <p:cNvPr id="2050" name="Picture 2" descr="http://www.aahcdc.org/portals/0/Images/Vert%20what%20is%20ahc.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026284" y="734096"/>
            <a:ext cx="2837569" cy="49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75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cap="all" dirty="0"/>
              <a:t>WHAT IS AN ACADEMIC MEDICAL CENTER</a:t>
            </a:r>
            <a:r>
              <a:rPr lang="en-US" sz="3000" cap="all" dirty="0"/>
              <a:t>?</a:t>
            </a:r>
            <a:endParaRPr lang="es-MX" dirty="0"/>
          </a:p>
        </p:txBody>
      </p:sp>
      <p:sp>
        <p:nvSpPr>
          <p:cNvPr id="3" name="Content Placeholder 2"/>
          <p:cNvSpPr>
            <a:spLocks noGrp="1"/>
          </p:cNvSpPr>
          <p:nvPr>
            <p:ph idx="1"/>
          </p:nvPr>
        </p:nvSpPr>
        <p:spPr>
          <a:xfrm>
            <a:off x="228600" y="2114551"/>
            <a:ext cx="8686800" cy="3394472"/>
          </a:xfrm>
        </p:spPr>
        <p:txBody>
          <a:bodyPr/>
          <a:lstStyle/>
          <a:p>
            <a:r>
              <a:rPr lang="en-US" sz="1800" dirty="0"/>
              <a:t>An </a:t>
            </a:r>
            <a:r>
              <a:rPr lang="en-US" sz="1800" dirty="0"/>
              <a:t>academic medical center is </a:t>
            </a:r>
            <a:r>
              <a:rPr lang="en-US" sz="1800" dirty="0">
                <a:solidFill>
                  <a:schemeClr val="accent5">
                    <a:lumMod val="50000"/>
                  </a:schemeClr>
                </a:solidFill>
              </a:rPr>
              <a:t>more than a regular hospital</a:t>
            </a:r>
            <a:r>
              <a:rPr lang="en-US" sz="1800" dirty="0"/>
              <a:t>. An academic medical center:</a:t>
            </a:r>
          </a:p>
          <a:p>
            <a:r>
              <a:rPr lang="en-US" sz="1800" dirty="0">
                <a:solidFill>
                  <a:schemeClr val="accent5">
                    <a:lumMod val="50000"/>
                  </a:schemeClr>
                </a:solidFill>
              </a:rPr>
              <a:t>Provides </a:t>
            </a:r>
            <a:r>
              <a:rPr lang="en-US" sz="1800" dirty="0"/>
              <a:t>patients and the community with health care for everyday needs and the </a:t>
            </a:r>
            <a:r>
              <a:rPr lang="en-US" sz="1800" dirty="0">
                <a:solidFill>
                  <a:schemeClr val="accent5">
                    <a:lumMod val="50000"/>
                  </a:schemeClr>
                </a:solidFill>
              </a:rPr>
              <a:t>most specialized services</a:t>
            </a:r>
            <a:r>
              <a:rPr lang="en-US" sz="1800" dirty="0"/>
              <a:t> for complex diseases, illnesses and injuries</a:t>
            </a:r>
          </a:p>
          <a:p>
            <a:r>
              <a:rPr lang="en-US" sz="1800" dirty="0"/>
              <a:t>Offers </a:t>
            </a:r>
            <a:r>
              <a:rPr lang="en-US" sz="1800" dirty="0">
                <a:solidFill>
                  <a:schemeClr val="accent5">
                    <a:lumMod val="50000"/>
                  </a:schemeClr>
                </a:solidFill>
              </a:rPr>
              <a:t>unique care</a:t>
            </a:r>
            <a:r>
              <a:rPr lang="en-US" sz="1800" dirty="0"/>
              <a:t> not available anywhere else in the region</a:t>
            </a:r>
          </a:p>
          <a:p>
            <a:r>
              <a:rPr lang="en-US" sz="1800" dirty="0">
                <a:solidFill>
                  <a:schemeClr val="accent5">
                    <a:lumMod val="50000"/>
                  </a:schemeClr>
                </a:solidFill>
              </a:rPr>
              <a:t>Teaches</a:t>
            </a:r>
            <a:r>
              <a:rPr lang="en-US" sz="1800" dirty="0"/>
              <a:t> generations of health care professionals with an eye on training the right mix of providers for tomorrow’s needs</a:t>
            </a:r>
          </a:p>
          <a:p>
            <a:r>
              <a:rPr lang="en-US" sz="1800" dirty="0">
                <a:solidFill>
                  <a:schemeClr val="accent5">
                    <a:lumMod val="50000"/>
                  </a:schemeClr>
                </a:solidFill>
              </a:rPr>
              <a:t>Develops technology </a:t>
            </a:r>
            <a:r>
              <a:rPr lang="en-US" sz="1800" dirty="0"/>
              <a:t>and carries out </a:t>
            </a:r>
            <a:r>
              <a:rPr lang="en-US" sz="1800" b="1" dirty="0">
                <a:solidFill>
                  <a:schemeClr val="accent5">
                    <a:lumMod val="50000"/>
                  </a:schemeClr>
                </a:solidFill>
              </a:rPr>
              <a:t>RESEARCH</a:t>
            </a:r>
            <a:r>
              <a:rPr lang="en-US" sz="1800" dirty="0"/>
              <a:t> </a:t>
            </a:r>
            <a:r>
              <a:rPr lang="en-US" sz="1800" dirty="0"/>
              <a:t>that improves </a:t>
            </a:r>
            <a:r>
              <a:rPr lang="en-US" sz="1800" dirty="0"/>
              <a:t>lives</a:t>
            </a:r>
            <a:endParaRPr lang="en-US" sz="1800" dirty="0"/>
          </a:p>
        </p:txBody>
      </p:sp>
    </p:spTree>
    <p:extLst>
      <p:ext uri="{BB962C8B-B14F-4D97-AF65-F5344CB8AC3E}">
        <p14:creationId xmlns:p14="http://schemas.microsoft.com/office/powerpoint/2010/main" val="4052499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772817" y="237957"/>
            <a:ext cx="6715125" cy="5158291"/>
          </a:xfrm>
          <a:prstGeom prst="downArrowCallout">
            <a:avLst>
              <a:gd name="adj1" fmla="val 25000"/>
              <a:gd name="adj2" fmla="val 25000"/>
              <a:gd name="adj3" fmla="val 19339"/>
              <a:gd name="adj4" fmla="val 72252"/>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MX" sz="1350" dirty="0">
              <a:solidFill>
                <a:prstClr val="white"/>
              </a:solidFill>
            </a:endParaRPr>
          </a:p>
        </p:txBody>
      </p:sp>
      <p:pic>
        <p:nvPicPr>
          <p:cNvPr id="30723" name="Picture 3" descr="IMG_224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4327779" y="2087736"/>
            <a:ext cx="2583595" cy="1686252"/>
          </a:xfrm>
          <a:ln w="57150">
            <a:solidFill>
              <a:schemeClr val="tx2"/>
            </a:solidFill>
            <a:miter lim="800000"/>
            <a:headEnd/>
            <a:tailEnd/>
          </a:ln>
        </p:spPr>
      </p:pic>
      <p:pic>
        <p:nvPicPr>
          <p:cNvPr id="30724" name="Picture 4" descr="back slid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097" y="2022566"/>
            <a:ext cx="2594115" cy="1686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725" name="Rectangle 17"/>
          <p:cNvSpPr>
            <a:spLocks noGrp="1" noChangeArrowheads="1"/>
          </p:cNvSpPr>
          <p:nvPr>
            <p:ph type="title"/>
          </p:nvPr>
        </p:nvSpPr>
        <p:spPr>
          <a:xfrm>
            <a:off x="1858266" y="487283"/>
            <a:ext cx="4029075" cy="1351127"/>
          </a:xfrm>
        </p:spPr>
        <p:txBody>
          <a:bodyPr>
            <a:noAutofit/>
          </a:bodyPr>
          <a:lstStyle/>
          <a:p>
            <a:pPr algn="ctr"/>
            <a:r>
              <a:rPr lang="es-MX" altLang="ja-JP" sz="2400" b="1" dirty="0">
                <a:solidFill>
                  <a:schemeClr val="tx2">
                    <a:lumMod val="50000"/>
                  </a:schemeClr>
                </a:solidFill>
              </a:rPr>
              <a:t>Sistema Académico de </a:t>
            </a:r>
            <a:r>
              <a:rPr lang="es-MX" altLang="ja-JP" sz="2400" b="1" dirty="0" smtClean="0">
                <a:solidFill>
                  <a:schemeClr val="tx2">
                    <a:lumMod val="50000"/>
                  </a:schemeClr>
                </a:solidFill>
              </a:rPr>
              <a:t>Salud</a:t>
            </a:r>
            <a:br>
              <a:rPr lang="es-MX" altLang="ja-JP" sz="2400" b="1" dirty="0" smtClean="0">
                <a:solidFill>
                  <a:schemeClr val="tx2">
                    <a:lumMod val="50000"/>
                  </a:schemeClr>
                </a:solidFill>
              </a:rPr>
            </a:br>
            <a:r>
              <a:rPr lang="es-MX" altLang="ja-JP" sz="2400" b="1" dirty="0" smtClean="0">
                <a:solidFill>
                  <a:schemeClr val="tx2">
                    <a:lumMod val="50000"/>
                  </a:schemeClr>
                </a:solidFill>
              </a:rPr>
              <a:t>Centro Medico Académico</a:t>
            </a:r>
            <a:br>
              <a:rPr lang="es-MX" altLang="ja-JP" sz="2400" b="1" dirty="0" smtClean="0">
                <a:solidFill>
                  <a:schemeClr val="tx2">
                    <a:lumMod val="50000"/>
                  </a:schemeClr>
                </a:solidFill>
              </a:rPr>
            </a:br>
            <a:r>
              <a:rPr lang="es-MX" altLang="ja-JP" sz="2400" b="1" dirty="0" smtClean="0">
                <a:solidFill>
                  <a:schemeClr val="tx2">
                    <a:lumMod val="50000"/>
                  </a:schemeClr>
                </a:solidFill>
              </a:rPr>
              <a:t>Centro Medico</a:t>
            </a:r>
            <a:br>
              <a:rPr lang="es-MX" altLang="ja-JP" sz="2400" b="1" dirty="0" smtClean="0">
                <a:solidFill>
                  <a:schemeClr val="tx2">
                    <a:lumMod val="50000"/>
                  </a:schemeClr>
                </a:solidFill>
              </a:rPr>
            </a:br>
            <a:r>
              <a:rPr lang="es-MX" altLang="ja-JP" sz="2400" b="1" dirty="0" smtClean="0">
                <a:solidFill>
                  <a:schemeClr val="tx2">
                    <a:lumMod val="50000"/>
                  </a:schemeClr>
                </a:solidFill>
              </a:rPr>
              <a:t>Hospital</a:t>
            </a:r>
            <a:endParaRPr lang="es-MX" altLang="es-MX" sz="2400" b="1" dirty="0">
              <a:solidFill>
                <a:schemeClr val="tx2">
                  <a:lumMod val="50000"/>
                </a:schemeClr>
              </a:solidFill>
            </a:endParaRPr>
          </a:p>
        </p:txBody>
      </p:sp>
      <p:sp>
        <p:nvSpPr>
          <p:cNvPr id="30726" name="TextBox 15"/>
          <p:cNvSpPr txBox="1">
            <a:spLocks noChangeArrowheads="1"/>
          </p:cNvSpPr>
          <p:nvPr/>
        </p:nvSpPr>
        <p:spPr bwMode="auto">
          <a:xfrm>
            <a:off x="772817" y="4936136"/>
            <a:ext cx="7182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MX" altLang="es-MX" sz="3200" b="1" dirty="0">
                <a:solidFill>
                  <a:srgbClr val="1C1C1C"/>
                </a:solidFill>
              </a:rPr>
              <a:t>Comunidad de </a:t>
            </a:r>
            <a:r>
              <a:rPr lang="es-MX" altLang="es-MX" sz="3200" b="1" dirty="0" smtClean="0">
                <a:solidFill>
                  <a:srgbClr val="1C1C1C"/>
                </a:solidFill>
              </a:rPr>
              <a:t>Aprendizaje-Practica</a:t>
            </a:r>
            <a:endParaRPr lang="es-MX" altLang="es-MX" sz="3200" b="1" dirty="0">
              <a:solidFill>
                <a:srgbClr val="1C1C1C"/>
              </a:solidFill>
            </a:endParaRPr>
          </a:p>
        </p:txBody>
      </p:sp>
    </p:spTree>
    <p:extLst>
      <p:ext uri="{BB962C8B-B14F-4D97-AF65-F5344CB8AC3E}">
        <p14:creationId xmlns:p14="http://schemas.microsoft.com/office/powerpoint/2010/main" val="3539723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istockimg.com/file_thumbview_approve/72575977/6/stock-illustration-72575977-health-t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51" y="415200"/>
            <a:ext cx="8383139" cy="34119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93351" y="2871892"/>
            <a:ext cx="8383139" cy="3316406"/>
          </a:xfrm>
        </p:spPr>
        <p:txBody>
          <a:bodyPr>
            <a:normAutofit fontScale="32500" lnSpcReduction="20000"/>
          </a:bodyPr>
          <a:lstStyle/>
          <a:p>
            <a:pPr>
              <a:buNone/>
            </a:pPr>
            <a:r>
              <a:rPr lang="es-MX" sz="6200" b="1" dirty="0" smtClean="0"/>
              <a:t>W</a:t>
            </a:r>
            <a:r>
              <a:rPr lang="es-MX" sz="6200" dirty="0" smtClean="0"/>
              <a:t>right, Smith y Jackson  definieron los principios básicos que deben iluminar </a:t>
            </a:r>
            <a:r>
              <a:rPr lang="es-MX" sz="6200" b="1" dirty="0" smtClean="0"/>
              <a:t>el liderazgo en la gestión clínica.</a:t>
            </a:r>
          </a:p>
          <a:p>
            <a:pPr marL="514350" indent="-514350">
              <a:buFont typeface="+mj-lt"/>
              <a:buAutoNum type="arabicPeriod"/>
            </a:pPr>
            <a:r>
              <a:rPr lang="es-MX" sz="6200" dirty="0" smtClean="0"/>
              <a:t> Un aspecto esencial, sobre todo para la mejora de la calidad, es el </a:t>
            </a:r>
            <a:r>
              <a:rPr lang="es-MX" sz="6200" b="1" dirty="0" smtClean="0"/>
              <a:t>trabajo en equipo y la colaboración multidisciplinar. </a:t>
            </a:r>
          </a:p>
          <a:p>
            <a:pPr marL="514350" indent="-514350">
              <a:buFont typeface="+mj-lt"/>
              <a:buAutoNum type="arabicPeriod"/>
            </a:pPr>
            <a:r>
              <a:rPr lang="es-MX" sz="6200" dirty="0" smtClean="0"/>
              <a:t>También se necesita desarrollar y mantener las habilidades directivas de personas clave, resultando más operativo que </a:t>
            </a:r>
            <a:r>
              <a:rPr lang="es-MX" sz="6200" b="1" dirty="0" smtClean="0"/>
              <a:t>un grupo de personas </a:t>
            </a:r>
            <a:r>
              <a:rPr lang="es-MX" sz="6200" dirty="0" smtClean="0"/>
              <a:t>comparta las responsabilidades en cada departamento, en vez de recaer en un solo individuo. </a:t>
            </a:r>
          </a:p>
          <a:p>
            <a:pPr marL="514350" indent="-514350">
              <a:buFont typeface="+mj-lt"/>
              <a:buAutoNum type="arabicPeriod"/>
            </a:pPr>
            <a:r>
              <a:rPr lang="es-MX" sz="6200" dirty="0" smtClean="0"/>
              <a:t>Se debe </a:t>
            </a:r>
            <a:r>
              <a:rPr lang="es-MX" sz="6200" b="1" dirty="0" smtClean="0"/>
              <a:t>reconocer y recompensar las contribuciones</a:t>
            </a:r>
            <a:r>
              <a:rPr lang="es-MX" sz="6200" dirty="0" smtClean="0"/>
              <a:t>. Es fundamental la implicación, tanto de los equipos de atención primaria como de los propios pacientes.</a:t>
            </a:r>
            <a:r>
              <a:rPr lang="es-MX" dirty="0" smtClean="0"/>
              <a:t/>
            </a:r>
            <a:br>
              <a:rPr lang="es-MX" dirty="0" smtClean="0"/>
            </a:br>
            <a:endParaRPr lang="es-MX" dirty="0"/>
          </a:p>
        </p:txBody>
      </p:sp>
    </p:spTree>
    <p:extLst>
      <p:ext uri="{BB962C8B-B14F-4D97-AF65-F5344CB8AC3E}">
        <p14:creationId xmlns:p14="http://schemas.microsoft.com/office/powerpoint/2010/main" val="1856779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jblearning.com/covers/large/14496733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401" y="345021"/>
            <a:ext cx="4689381" cy="6032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letstalkcost.com/wp-content/uploads/2015/02/icon-team-c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9" y="185946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145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872" y="220447"/>
            <a:ext cx="5777084" cy="857250"/>
          </a:xfrm>
        </p:spPr>
        <p:txBody>
          <a:bodyPr>
            <a:normAutofit fontScale="90000"/>
          </a:bodyPr>
          <a:lstStyle/>
          <a:p>
            <a:r>
              <a:rPr lang="en-US" b="1" dirty="0" err="1" smtClean="0">
                <a:solidFill>
                  <a:schemeClr val="tx2">
                    <a:lumMod val="60000"/>
                    <a:lumOff val="40000"/>
                  </a:schemeClr>
                </a:solidFill>
              </a:rPr>
              <a:t>Comunidad</a:t>
            </a:r>
            <a:r>
              <a:rPr lang="en-US" b="1" dirty="0" smtClean="0">
                <a:solidFill>
                  <a:schemeClr val="tx2">
                    <a:lumMod val="60000"/>
                    <a:lumOff val="40000"/>
                  </a:schemeClr>
                </a:solidFill>
              </a:rPr>
              <a:t> de </a:t>
            </a:r>
            <a:r>
              <a:rPr lang="en-US" b="1" dirty="0" err="1" smtClean="0">
                <a:solidFill>
                  <a:schemeClr val="tx2">
                    <a:lumMod val="60000"/>
                    <a:lumOff val="40000"/>
                  </a:schemeClr>
                </a:solidFill>
              </a:rPr>
              <a:t>Aprendizaje</a:t>
            </a:r>
            <a:endParaRPr lang="en-US" b="1" dirty="0">
              <a:solidFill>
                <a:schemeClr val="tx2">
                  <a:lumMod val="60000"/>
                  <a:lumOff val="40000"/>
                </a:schemeClr>
              </a:solidFill>
            </a:endParaRPr>
          </a:p>
        </p:txBody>
      </p:sp>
      <p:pic>
        <p:nvPicPr>
          <p:cNvPr id="4" name="Content Placeholder 3" descr="Learning communities.jpg"/>
          <p:cNvPicPr>
            <a:picLocks noGrp="1" noChangeAspect="1"/>
          </p:cNvPicPr>
          <p:nvPr>
            <p:ph idx="1"/>
          </p:nvPr>
        </p:nvPicPr>
        <p:blipFill>
          <a:blip r:embed="rId2" cstate="print"/>
          <a:srcRect t="6348"/>
          <a:stretch>
            <a:fillRect/>
          </a:stretch>
        </p:blipFill>
        <p:spPr>
          <a:xfrm>
            <a:off x="4586183" y="4048934"/>
            <a:ext cx="4032878" cy="2726897"/>
          </a:xfrm>
        </p:spPr>
      </p:pic>
      <p:sp>
        <p:nvSpPr>
          <p:cNvPr id="5" name="TextBox 4"/>
          <p:cNvSpPr txBox="1"/>
          <p:nvPr/>
        </p:nvSpPr>
        <p:spPr>
          <a:xfrm>
            <a:off x="272955" y="976747"/>
            <a:ext cx="4313228" cy="4303285"/>
          </a:xfrm>
          <a:prstGeom prst="rect">
            <a:avLst/>
          </a:prstGeom>
          <a:noFill/>
        </p:spPr>
        <p:txBody>
          <a:bodyPr wrap="square" rtlCol="0">
            <a:spAutoFit/>
          </a:bodyPr>
          <a:lstStyle/>
          <a:p>
            <a:r>
              <a:rPr lang="es-MX" sz="2400" dirty="0" smtClean="0">
                <a:solidFill>
                  <a:schemeClr val="tx2">
                    <a:lumMod val="50000"/>
                  </a:schemeClr>
                </a:solidFill>
              </a:rPr>
              <a:t>Es un grupo de personas que comparten emociones, valores y creencias comunes y que están activamente involucradas en aprender juntos unos de los otros por habituación. Estas comunidades sean convertido en la estructura para un abordaje en educación superior. Están basadas en un diseño pedagógico avanzado. </a:t>
            </a:r>
            <a:endParaRPr lang="es-MX" sz="1350" dirty="0"/>
          </a:p>
        </p:txBody>
      </p:sp>
      <p:pic>
        <p:nvPicPr>
          <p:cNvPr id="2050" name="Picture 2" descr="https://uwaterloo.ca/pharmacy/sites/ca.pharmacy/files/uploads/images/community-of-practice-mod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736" y="1416145"/>
            <a:ext cx="2314669" cy="24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55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9678" y="274638"/>
            <a:ext cx="5807122" cy="1143000"/>
          </a:xfrm>
        </p:spPr>
        <p:txBody>
          <a:bodyPr>
            <a:normAutofit fontScale="90000"/>
          </a:bodyPr>
          <a:lstStyle/>
          <a:p>
            <a:r>
              <a:rPr lang="es-MX" dirty="0" err="1" smtClean="0"/>
              <a:t>Caracteristicas</a:t>
            </a:r>
            <a:r>
              <a:rPr lang="es-MX" dirty="0" smtClean="0"/>
              <a:t> de una comunidad de aprendizaje</a:t>
            </a:r>
            <a:endParaRPr lang="es-MX" dirty="0"/>
          </a:p>
        </p:txBody>
      </p:sp>
      <p:sp>
        <p:nvSpPr>
          <p:cNvPr id="3" name="Content Placeholder 2"/>
          <p:cNvSpPr>
            <a:spLocks noGrp="1"/>
          </p:cNvSpPr>
          <p:nvPr>
            <p:ph idx="1"/>
          </p:nvPr>
        </p:nvSpPr>
        <p:spPr>
          <a:xfrm>
            <a:off x="457200" y="1600200"/>
            <a:ext cx="8195481" cy="4525963"/>
          </a:xfrm>
        </p:spPr>
        <p:txBody>
          <a:bodyPr>
            <a:normAutofit/>
          </a:bodyPr>
          <a:lstStyle/>
          <a:p>
            <a:r>
              <a:rPr lang="es-MX" dirty="0" smtClean="0"/>
              <a:t>Una misión, visión, valores y metas.</a:t>
            </a:r>
          </a:p>
          <a:p>
            <a:r>
              <a:rPr lang="es-MX" dirty="0" smtClean="0"/>
              <a:t>Equipos colaborativos enfocados en aprendizaje.</a:t>
            </a:r>
          </a:p>
          <a:p>
            <a:r>
              <a:rPr lang="es-MX" dirty="0" err="1" smtClean="0"/>
              <a:t>Busqueda</a:t>
            </a:r>
            <a:r>
              <a:rPr lang="es-MX" dirty="0" smtClean="0"/>
              <a:t> de las mejores practicas y la realidad actual.</a:t>
            </a:r>
          </a:p>
          <a:p>
            <a:r>
              <a:rPr lang="es-MX" dirty="0" smtClean="0"/>
              <a:t>Orientados a la acción y la experimentación.</a:t>
            </a:r>
          </a:p>
          <a:p>
            <a:r>
              <a:rPr lang="es-MX" dirty="0" smtClean="0"/>
              <a:t>Compromiso con la mejora continua</a:t>
            </a:r>
          </a:p>
          <a:p>
            <a:r>
              <a:rPr lang="es-MX" dirty="0" smtClean="0"/>
              <a:t>Orientación a resultados</a:t>
            </a:r>
            <a:endParaRPr lang="es-MX" dirty="0"/>
          </a:p>
        </p:txBody>
      </p:sp>
    </p:spTree>
    <p:extLst>
      <p:ext uri="{BB962C8B-B14F-4D97-AF65-F5344CB8AC3E}">
        <p14:creationId xmlns:p14="http://schemas.microsoft.com/office/powerpoint/2010/main" val="2787977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ia-cocreationnetwork.com/wp-content/uploads/2015/04/The-Virtuous-Circle-of-a-Community-of-Practice-e1432131915812.png"/>
          <p:cNvPicPr>
            <a:picLocks noChangeAspect="1" noChangeArrowheads="1"/>
          </p:cNvPicPr>
          <p:nvPr/>
        </p:nvPicPr>
        <p:blipFill rotWithShape="1">
          <a:blip r:embed="rId2">
            <a:extLst>
              <a:ext uri="{28A0092B-C50C-407E-A947-70E740481C1C}">
                <a14:useLocalDpi xmlns:a14="http://schemas.microsoft.com/office/drawing/2010/main" val="0"/>
              </a:ext>
            </a:extLst>
          </a:blip>
          <a:srcRect l="11965" t="3241" r="12103" b="15179"/>
          <a:stretch/>
        </p:blipFill>
        <p:spPr bwMode="auto">
          <a:xfrm>
            <a:off x="1440705" y="324113"/>
            <a:ext cx="6359855" cy="526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80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1615178" y="3985519"/>
            <a:ext cx="4335642" cy="602473"/>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Comunidades</a:t>
            </a:r>
            <a:r>
              <a:rPr lang="en-GB" sz="1950" dirty="0" smtClean="0">
                <a:latin typeface="Aharoni" pitchFamily="2" charset="-79"/>
                <a:cs typeface="Aharoni" pitchFamily="2" charset="-79"/>
              </a:rPr>
              <a:t> de </a:t>
            </a:r>
            <a:r>
              <a:rPr lang="en-GB" sz="1950" dirty="0" err="1" smtClean="0">
                <a:latin typeface="Aharoni" pitchFamily="2" charset="-79"/>
                <a:cs typeface="Aharoni" pitchFamily="2" charset="-79"/>
              </a:rPr>
              <a:t>aprendizaje</a:t>
            </a:r>
            <a:r>
              <a:rPr lang="en-GB" sz="1950" dirty="0" smtClean="0">
                <a:latin typeface="Aharoni" pitchFamily="2" charset="-79"/>
                <a:cs typeface="Aharoni" pitchFamily="2" charset="-79"/>
              </a:rPr>
              <a:t> y Centro Medicos </a:t>
            </a:r>
            <a:r>
              <a:rPr lang="en-GB" sz="1950" dirty="0" err="1" smtClean="0">
                <a:latin typeface="Aharoni" pitchFamily="2" charset="-79"/>
                <a:cs typeface="Aharoni" pitchFamily="2" charset="-79"/>
              </a:rPr>
              <a:t>Academicos</a:t>
            </a:r>
            <a:endParaRPr lang="en-GB" sz="1950" dirty="0">
              <a:latin typeface="Aharoni" pitchFamily="2" charset="-79"/>
              <a:cs typeface="Aharoni" pitchFamily="2" charset="-79"/>
            </a:endParaRPr>
          </a:p>
        </p:txBody>
      </p:sp>
      <p:sp>
        <p:nvSpPr>
          <p:cNvPr id="21" name="Text Box 13"/>
          <p:cNvSpPr txBox="1">
            <a:spLocks noChangeArrowheads="1"/>
          </p:cNvSpPr>
          <p:nvPr/>
        </p:nvSpPr>
        <p:spPr bwMode="auto">
          <a:xfrm>
            <a:off x="1583673" y="2421978"/>
            <a:ext cx="4335643"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smtClean="0">
                <a:latin typeface="Aharoni" pitchFamily="2" charset="-79"/>
                <a:cs typeface="Aharoni" pitchFamily="2" charset="-79"/>
              </a:rPr>
              <a:t>La Medicina </a:t>
            </a:r>
            <a:r>
              <a:rPr lang="en-GB" sz="1950" dirty="0" err="1" smtClean="0">
                <a:latin typeface="Aharoni" pitchFamily="2" charset="-79"/>
                <a:cs typeface="Aharoni" pitchFamily="2" charset="-79"/>
              </a:rPr>
              <a:t>Academica</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
        <p:nvSpPr>
          <p:cNvPr id="22" name="Text Box 13"/>
          <p:cNvSpPr txBox="1">
            <a:spLocks noChangeArrowheads="1"/>
          </p:cNvSpPr>
          <p:nvPr/>
        </p:nvSpPr>
        <p:spPr bwMode="auto">
          <a:xfrm>
            <a:off x="1615178" y="3193896"/>
            <a:ext cx="2669732"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Liderazgo</a:t>
            </a:r>
            <a:r>
              <a:rPr lang="en-GB" sz="1950" dirty="0" smtClean="0">
                <a:latin typeface="Aharoni" pitchFamily="2" charset="-79"/>
                <a:cs typeface="Aharoni" pitchFamily="2" charset="-79"/>
              </a:rPr>
              <a:t> Medico</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
        <p:nvSpPr>
          <p:cNvPr id="16" name="Text Box 13"/>
          <p:cNvSpPr txBox="1">
            <a:spLocks noChangeArrowheads="1"/>
          </p:cNvSpPr>
          <p:nvPr/>
        </p:nvSpPr>
        <p:spPr bwMode="auto">
          <a:xfrm>
            <a:off x="1581736" y="1586907"/>
            <a:ext cx="3787197" cy="347403"/>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a:latin typeface="Aharoni" pitchFamily="2" charset="-79"/>
                <a:cs typeface="Aharoni" pitchFamily="2" charset="-79"/>
              </a:rPr>
              <a:t>El </a:t>
            </a:r>
            <a:r>
              <a:rPr lang="en-GB" sz="1950" dirty="0" err="1">
                <a:latin typeface="Aharoni" pitchFamily="2" charset="-79"/>
                <a:cs typeface="Aharoni" pitchFamily="2" charset="-79"/>
              </a:rPr>
              <a:t>concepto</a:t>
            </a:r>
            <a:r>
              <a:rPr lang="en-GB" sz="1950" dirty="0">
                <a:latin typeface="Aharoni" pitchFamily="2" charset="-79"/>
                <a:cs typeface="Aharoni" pitchFamily="2" charset="-79"/>
              </a:rPr>
              <a:t> de </a:t>
            </a:r>
            <a:r>
              <a:rPr lang="en-GB" sz="1950" dirty="0" err="1">
                <a:latin typeface="Aharoni" pitchFamily="2" charset="-79"/>
                <a:cs typeface="Aharoni" pitchFamily="2" charset="-79"/>
              </a:rPr>
              <a:t>excelencia</a:t>
            </a:r>
            <a:r>
              <a:rPr lang="en-GB" sz="1950" dirty="0">
                <a:latin typeface="Aharoni" pitchFamily="2" charset="-79"/>
                <a:cs typeface="Aharoni" pitchFamily="2" charset="-79"/>
              </a:rPr>
              <a:t>.</a:t>
            </a:r>
          </a:p>
        </p:txBody>
      </p:sp>
      <p:sp>
        <p:nvSpPr>
          <p:cNvPr id="17" name="Rectangle 16"/>
          <p:cNvSpPr/>
          <p:nvPr/>
        </p:nvSpPr>
        <p:spPr>
          <a:xfrm>
            <a:off x="984736" y="1462696"/>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029" y="4500700"/>
            <a:ext cx="555498" cy="641453"/>
          </a:xfrm>
          <a:prstGeom prst="rect">
            <a:avLst/>
          </a:prstGeom>
        </p:spPr>
      </p:pic>
      <p:sp>
        <p:nvSpPr>
          <p:cNvPr id="25" name="Rectangle 24"/>
          <p:cNvSpPr/>
          <p:nvPr/>
        </p:nvSpPr>
        <p:spPr>
          <a:xfrm>
            <a:off x="988028" y="2301868"/>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88028" y="3141040"/>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15487" y="4064841"/>
            <a:ext cx="426129" cy="410654"/>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1393" y="1713416"/>
            <a:ext cx="2009858" cy="3215772"/>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4536" y="-1716631"/>
            <a:ext cx="2537271" cy="1709487"/>
          </a:xfrm>
          <a:prstGeom prst="rect">
            <a:avLst/>
          </a:prstGeom>
        </p:spPr>
      </p:pic>
      <p:sp>
        <p:nvSpPr>
          <p:cNvPr id="13" name="Rectangle 12"/>
          <p:cNvSpPr/>
          <p:nvPr/>
        </p:nvSpPr>
        <p:spPr>
          <a:xfrm>
            <a:off x="1015486" y="4782489"/>
            <a:ext cx="426129" cy="410654"/>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Box 13"/>
          <p:cNvSpPr txBox="1">
            <a:spLocks noChangeArrowheads="1"/>
          </p:cNvSpPr>
          <p:nvPr/>
        </p:nvSpPr>
        <p:spPr bwMode="auto">
          <a:xfrm>
            <a:off x="1710565" y="4903340"/>
            <a:ext cx="2669732"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Comentarios</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Tree>
    <p:extLst>
      <p:ext uri="{BB962C8B-B14F-4D97-AF65-F5344CB8AC3E}">
        <p14:creationId xmlns:p14="http://schemas.microsoft.com/office/powerpoint/2010/main" val="19154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00"/>
                                  </p:stCondLst>
                                  <p:childTnLst>
                                    <p:animMotion origin="layout" path="M -0.06892 0.53032 L -0.05139 0.54838 L -0.04774 0.56759 L -0.03958 0.50764 L -0.02674 0.48171 L -0.00486 0.46805 L 0.00035 0.46759 L 0.00608 0.46805 " pathEditMode="relative" rAng="0" ptsTypes="AAAAAAAA">
                                      <p:cBhvr>
                                        <p:cTn id="6" dur="2200" fill="hold"/>
                                        <p:tgtEl>
                                          <p:spTgt spid="38"/>
                                        </p:tgtEl>
                                        <p:attrNameLst>
                                          <p:attrName>ppt_x</p:attrName>
                                          <p:attrName>ppt_y</p:attrName>
                                        </p:attrNameLst>
                                      </p:cBhvr>
                                      <p:rCtr x="3750" y="-1273"/>
                                    </p:animMotion>
                                  </p:childTnLst>
                                </p:cTn>
                              </p:par>
                              <p:par>
                                <p:cTn id="7" presetID="1" presetClass="exit" presetSubtype="0" fill="hold" nodeType="withEffect">
                                  <p:stCondLst>
                                    <p:cond delay="2200"/>
                                  </p:stCondLst>
                                  <p:childTnLst>
                                    <p:set>
                                      <p:cBhvr>
                                        <p:cTn id="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269875" y="2351088"/>
            <a:ext cx="8763000" cy="3413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altLang="es-MX" sz="1800"/>
          </a:p>
        </p:txBody>
      </p:sp>
      <p:pic>
        <p:nvPicPr>
          <p:cNvPr id="193539" name="Picture 3" descr="SY00598_(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443163"/>
            <a:ext cx="14732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93540" name="Picture 4" descr="NA01467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25" y="3852863"/>
            <a:ext cx="116363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93541" name="Picture 5" descr="NA01524_(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2840038"/>
            <a:ext cx="1690687" cy="1660525"/>
          </a:xfrm>
          <a:prstGeom prst="rect">
            <a:avLst/>
          </a:prstGeom>
          <a:noFill/>
          <a:extLst>
            <a:ext uri="{909E8E84-426E-40DD-AFC4-6F175D3DCCD1}">
              <a14:hiddenFill xmlns:a14="http://schemas.microsoft.com/office/drawing/2010/main">
                <a:solidFill>
                  <a:srgbClr val="FFFFFF"/>
                </a:solidFill>
              </a14:hiddenFill>
            </a:ext>
          </a:extLst>
        </p:spPr>
      </p:pic>
      <p:pic>
        <p:nvPicPr>
          <p:cNvPr id="193542" name="Picture 6" descr="SY00597_(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263" y="2424113"/>
            <a:ext cx="1506537" cy="1479550"/>
          </a:xfrm>
          <a:prstGeom prst="rect">
            <a:avLst/>
          </a:prstGeom>
          <a:noFill/>
          <a:extLst>
            <a:ext uri="{909E8E84-426E-40DD-AFC4-6F175D3DCCD1}">
              <a14:hiddenFill xmlns:a14="http://schemas.microsoft.com/office/drawing/2010/main">
                <a:solidFill>
                  <a:srgbClr val="FFFFFF"/>
                </a:solidFill>
              </a14:hiddenFill>
            </a:ext>
          </a:extLst>
        </p:spPr>
      </p:pic>
      <p:sp>
        <p:nvSpPr>
          <p:cNvPr id="193543" name="Line 7"/>
          <p:cNvSpPr>
            <a:spLocks noChangeShapeType="1"/>
          </p:cNvSpPr>
          <p:nvPr/>
        </p:nvSpPr>
        <p:spPr bwMode="auto">
          <a:xfrm>
            <a:off x="1166813" y="5110163"/>
            <a:ext cx="76025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193544" name="Picture 8" descr="j0215648(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4500" y="3827463"/>
            <a:ext cx="1195388" cy="1174750"/>
          </a:xfrm>
          <a:prstGeom prst="rect">
            <a:avLst/>
          </a:prstGeom>
          <a:noFill/>
          <a:extLst>
            <a:ext uri="{909E8E84-426E-40DD-AFC4-6F175D3DCCD1}">
              <a14:hiddenFill xmlns:a14="http://schemas.microsoft.com/office/drawing/2010/main">
                <a:solidFill>
                  <a:srgbClr val="FFFFFF"/>
                </a:solidFill>
              </a14:hiddenFill>
            </a:ext>
          </a:extLst>
        </p:spPr>
      </p:pic>
      <p:pic>
        <p:nvPicPr>
          <p:cNvPr id="193545" name="Picture 9" descr="j0127257(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8838" y="3840163"/>
            <a:ext cx="1119187" cy="1098550"/>
          </a:xfrm>
          <a:prstGeom prst="rect">
            <a:avLst/>
          </a:prstGeom>
          <a:noFill/>
          <a:extLst>
            <a:ext uri="{909E8E84-426E-40DD-AFC4-6F175D3DCCD1}">
              <a14:hiddenFill xmlns:a14="http://schemas.microsoft.com/office/drawing/2010/main">
                <a:solidFill>
                  <a:srgbClr val="FFFFFF"/>
                </a:solidFill>
              </a14:hiddenFill>
            </a:ext>
          </a:extLst>
        </p:spPr>
      </p:pic>
      <p:sp>
        <p:nvSpPr>
          <p:cNvPr id="193546" name="Text Box 10"/>
          <p:cNvSpPr txBox="1">
            <a:spLocks noChangeArrowheads="1"/>
          </p:cNvSpPr>
          <p:nvPr/>
        </p:nvSpPr>
        <p:spPr bwMode="auto">
          <a:xfrm>
            <a:off x="2189163" y="5170488"/>
            <a:ext cx="6954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2000" b="1"/>
              <a:t>$1		$10		$100		$1000 $/kg</a:t>
            </a:r>
            <a:endParaRPr lang="en-US" altLang="es-MX" sz="2000" b="1"/>
          </a:p>
        </p:txBody>
      </p:sp>
      <p:sp>
        <p:nvSpPr>
          <p:cNvPr id="193547" name="AutoShape 11"/>
          <p:cNvSpPr>
            <a:spLocks noChangeArrowheads="1"/>
          </p:cNvSpPr>
          <p:nvPr/>
        </p:nvSpPr>
        <p:spPr bwMode="auto">
          <a:xfrm>
            <a:off x="1916113" y="3398838"/>
            <a:ext cx="457200" cy="685800"/>
          </a:xfrm>
          <a:prstGeom prst="rightArrow">
            <a:avLst>
              <a:gd name="adj1" fmla="val 55556"/>
              <a:gd name="adj2" fmla="val 36806"/>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nvGrpSpPr>
          <p:cNvPr id="193548" name="Group 12"/>
          <p:cNvGrpSpPr>
            <a:grpSpLocks/>
          </p:cNvGrpSpPr>
          <p:nvPr/>
        </p:nvGrpSpPr>
        <p:grpSpPr bwMode="auto">
          <a:xfrm>
            <a:off x="7624763" y="3857625"/>
            <a:ext cx="1149350" cy="1062038"/>
            <a:chOff x="4484" y="2879"/>
            <a:chExt cx="724" cy="650"/>
          </a:xfrm>
        </p:grpSpPr>
        <p:sp>
          <p:nvSpPr>
            <p:cNvPr id="193549" name="Rectangle 13"/>
            <p:cNvSpPr>
              <a:spLocks noChangeArrowheads="1"/>
            </p:cNvSpPr>
            <p:nvPr/>
          </p:nvSpPr>
          <p:spPr bwMode="auto">
            <a:xfrm>
              <a:off x="4484" y="2879"/>
              <a:ext cx="724" cy="650"/>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193550" name="Picture 14" descr="bd05176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9" y="2880"/>
              <a:ext cx="606" cy="595"/>
            </a:xfrm>
            <a:prstGeom prst="rect">
              <a:avLst/>
            </a:prstGeom>
            <a:noFill/>
            <a:extLst>
              <a:ext uri="{909E8E84-426E-40DD-AFC4-6F175D3DCCD1}">
                <a14:hiddenFill xmlns:a14="http://schemas.microsoft.com/office/drawing/2010/main">
                  <a:solidFill>
                    <a:srgbClr val="FFFFFF"/>
                  </a:solidFill>
                </a14:hiddenFill>
              </a:ext>
            </a:extLst>
          </p:spPr>
        </p:pic>
      </p:grpSp>
      <p:sp>
        <p:nvSpPr>
          <p:cNvPr id="193551" name="Rectangle 15"/>
          <p:cNvSpPr>
            <a:spLocks noChangeArrowheads="1"/>
          </p:cNvSpPr>
          <p:nvPr/>
        </p:nvSpPr>
        <p:spPr bwMode="auto">
          <a:xfrm>
            <a:off x="7450138" y="2471738"/>
            <a:ext cx="1528762" cy="1384300"/>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193552" name="Picture 16" descr="hm00339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5888" y="2595563"/>
            <a:ext cx="1120775" cy="1130300"/>
          </a:xfrm>
          <a:prstGeom prst="rect">
            <a:avLst/>
          </a:prstGeom>
          <a:noFill/>
          <a:extLst>
            <a:ext uri="{909E8E84-426E-40DD-AFC4-6F175D3DCCD1}">
              <a14:hiddenFill xmlns:a14="http://schemas.microsoft.com/office/drawing/2010/main">
                <a:solidFill>
                  <a:srgbClr val="FFFFFF"/>
                </a:solidFill>
              </a14:hiddenFill>
            </a:ext>
          </a:extLst>
        </p:spPr>
      </p:pic>
      <p:sp>
        <p:nvSpPr>
          <p:cNvPr id="193553" name="Rectangle 17"/>
          <p:cNvSpPr>
            <a:spLocks noChangeArrowheads="1"/>
          </p:cNvSpPr>
          <p:nvPr/>
        </p:nvSpPr>
        <p:spPr bwMode="auto">
          <a:xfrm>
            <a:off x="5741988" y="2449513"/>
            <a:ext cx="1608137" cy="1398587"/>
          </a:xfrm>
          <a:prstGeom prst="rect">
            <a:avLst/>
          </a:prstGeom>
          <a:solidFill>
            <a:srgbClr val="FFF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193554" name="Picture 18" descr="j0215170(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2650" y="2563813"/>
            <a:ext cx="1195388" cy="1174750"/>
          </a:xfrm>
          <a:prstGeom prst="rect">
            <a:avLst/>
          </a:prstGeom>
          <a:noFill/>
          <a:extLst>
            <a:ext uri="{909E8E84-426E-40DD-AFC4-6F175D3DCCD1}">
              <a14:hiddenFill xmlns:a14="http://schemas.microsoft.com/office/drawing/2010/main">
                <a:solidFill>
                  <a:srgbClr val="FFFFFF"/>
                </a:solidFill>
              </a14:hiddenFill>
            </a:ext>
          </a:extLst>
        </p:spPr>
      </p:pic>
      <p:sp>
        <p:nvSpPr>
          <p:cNvPr id="193555" name="AutoShape 19"/>
          <p:cNvSpPr>
            <a:spLocks noChangeArrowheads="1"/>
          </p:cNvSpPr>
          <p:nvPr/>
        </p:nvSpPr>
        <p:spPr bwMode="auto">
          <a:xfrm>
            <a:off x="3751263" y="3397250"/>
            <a:ext cx="457200" cy="685800"/>
          </a:xfrm>
          <a:prstGeom prst="rightArrow">
            <a:avLst>
              <a:gd name="adj1" fmla="val 55556"/>
              <a:gd name="adj2" fmla="val 36806"/>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3556" name="AutoShape 20"/>
          <p:cNvSpPr>
            <a:spLocks noChangeArrowheads="1"/>
          </p:cNvSpPr>
          <p:nvPr/>
        </p:nvSpPr>
        <p:spPr bwMode="auto">
          <a:xfrm>
            <a:off x="5508625" y="3397250"/>
            <a:ext cx="457200" cy="685800"/>
          </a:xfrm>
          <a:prstGeom prst="rightArrow">
            <a:avLst>
              <a:gd name="adj1" fmla="val 55556"/>
              <a:gd name="adj2" fmla="val 36806"/>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3557" name="AutoShape 21"/>
          <p:cNvSpPr>
            <a:spLocks noChangeArrowheads="1"/>
          </p:cNvSpPr>
          <p:nvPr/>
        </p:nvSpPr>
        <p:spPr bwMode="auto">
          <a:xfrm>
            <a:off x="7173913" y="3397250"/>
            <a:ext cx="457200" cy="685800"/>
          </a:xfrm>
          <a:prstGeom prst="rightArrow">
            <a:avLst>
              <a:gd name="adj1" fmla="val 55556"/>
              <a:gd name="adj2" fmla="val 368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3558" name="Text Box 22"/>
          <p:cNvSpPr txBox="1">
            <a:spLocks noChangeArrowheads="1"/>
          </p:cNvSpPr>
          <p:nvPr/>
        </p:nvSpPr>
        <p:spPr bwMode="auto">
          <a:xfrm>
            <a:off x="5857875" y="5529263"/>
            <a:ext cx="3175000" cy="228600"/>
          </a:xfrm>
          <a:prstGeom prst="rect">
            <a:avLst/>
          </a:prstGeom>
          <a:noFill/>
          <a:ln>
            <a:noFill/>
          </a:ln>
          <a:effectLst/>
          <a:extLst>
            <a:ext uri="{909E8E84-426E-40DD-AFC4-6F175D3DCCD1}">
              <a14:hiddenFill xmlns:a14="http://schemas.microsoft.com/office/drawing/2010/main">
                <a:gradFill rotWithShape="0">
                  <a:gsLst>
                    <a:gs pos="0">
                      <a:srgbClr val="FF3300"/>
                    </a:gs>
                    <a:gs pos="100000">
                      <a:srgbClr val="33CC33"/>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r"/>
            <a:r>
              <a:rPr lang="es-ES" altLang="es-MX" sz="900"/>
              <a:t>Fuente: Dr Guillermo Aguirre Esponda – 2002 (CONACYT)</a:t>
            </a:r>
          </a:p>
        </p:txBody>
      </p:sp>
      <p:sp>
        <p:nvSpPr>
          <p:cNvPr id="193559" name="Rectangle 23"/>
          <p:cNvSpPr>
            <a:spLocks noGrp="1" noChangeArrowheads="1"/>
          </p:cNvSpPr>
          <p:nvPr>
            <p:ph type="title"/>
          </p:nvPr>
        </p:nvSpPr>
        <p:spPr>
          <a:xfrm>
            <a:off x="574675" y="295464"/>
            <a:ext cx="7886700" cy="1033866"/>
          </a:xfrm>
        </p:spPr>
        <p:txBody>
          <a:bodyPr/>
          <a:lstStyle/>
          <a:p>
            <a:r>
              <a:rPr lang="es-MX" altLang="es-MX" dirty="0"/>
              <a:t>El valor en la cadena productiva</a:t>
            </a:r>
          </a:p>
        </p:txBody>
      </p:sp>
      <p:sp>
        <p:nvSpPr>
          <p:cNvPr id="193560" name="Rectangle 24"/>
          <p:cNvSpPr>
            <a:spLocks noGrp="1" noChangeArrowheads="1"/>
          </p:cNvSpPr>
          <p:nvPr>
            <p:ph type="body" idx="1"/>
          </p:nvPr>
        </p:nvSpPr>
        <p:spPr>
          <a:xfrm>
            <a:off x="520700" y="1221581"/>
            <a:ext cx="7886700" cy="4351338"/>
          </a:xfrm>
        </p:spPr>
        <p:txBody>
          <a:bodyPr/>
          <a:lstStyle/>
          <a:p>
            <a:pPr marL="342900" indent="-342900"/>
            <a:r>
              <a:rPr lang="es-MX" altLang="es-MX" dirty="0"/>
              <a:t>Cómo se materializa el valor  potencial de un recurso</a:t>
            </a:r>
          </a:p>
          <a:p>
            <a:pPr marL="342900" indent="-342900">
              <a:buFont typeface="Wingdings" panose="05000000000000000000" pitchFamily="2" charset="2"/>
              <a:buNone/>
            </a:pPr>
            <a:endParaRPr lang="es-MX" altLang="es-MX" dirty="0"/>
          </a:p>
        </p:txBody>
      </p:sp>
    </p:spTree>
    <p:extLst>
      <p:ext uri="{BB962C8B-B14F-4D97-AF65-F5344CB8AC3E}">
        <p14:creationId xmlns:p14="http://schemas.microsoft.com/office/powerpoint/2010/main" val="1065518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684" y="181891"/>
            <a:ext cx="5929952" cy="1143000"/>
          </a:xfrm>
        </p:spPr>
        <p:txBody>
          <a:bodyPr/>
          <a:lstStyle/>
          <a:p>
            <a:r>
              <a:rPr lang="es-MX" sz="4800" dirty="0" smtClean="0"/>
              <a:t>Conceptos finales</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5473867"/>
              </p:ext>
            </p:extLst>
          </p:nvPr>
        </p:nvGraphicFramePr>
        <p:xfrm>
          <a:off x="367048" y="12312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133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521" y="555599"/>
            <a:ext cx="6304497" cy="4180877"/>
          </a:xfrm>
        </p:spPr>
      </p:pic>
    </p:spTree>
    <p:extLst>
      <p:ext uri="{BB962C8B-B14F-4D97-AF65-F5344CB8AC3E}">
        <p14:creationId xmlns:p14="http://schemas.microsoft.com/office/powerpoint/2010/main" val="1261246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563" y="1933576"/>
            <a:ext cx="7772400" cy="1021556"/>
          </a:xfrm>
        </p:spPr>
        <p:txBody>
          <a:bodyPr/>
          <a:lstStyle/>
          <a:p>
            <a:pPr algn="ctr"/>
            <a:r>
              <a:rPr lang="es-MX" sz="4950" dirty="0"/>
              <a:t>GRACIAS</a:t>
            </a:r>
          </a:p>
        </p:txBody>
      </p:sp>
      <p:sp>
        <p:nvSpPr>
          <p:cNvPr id="5" name="Text Placeholder 4"/>
          <p:cNvSpPr>
            <a:spLocks noGrp="1"/>
          </p:cNvSpPr>
          <p:nvPr>
            <p:ph type="body" idx="1"/>
          </p:nvPr>
        </p:nvSpPr>
        <p:spPr>
          <a:xfrm>
            <a:off x="598488" y="2955133"/>
            <a:ext cx="7772400" cy="1125140"/>
          </a:xfrm>
        </p:spPr>
        <p:txBody>
          <a:bodyPr/>
          <a:lstStyle/>
          <a:p>
            <a:pPr algn="ctr"/>
            <a:r>
              <a:rPr lang="es-MX" dirty="0"/>
              <a:t>Jorge.valdez@itesm.mx</a:t>
            </a:r>
          </a:p>
        </p:txBody>
      </p:sp>
    </p:spTree>
    <p:extLst>
      <p:ext uri="{BB962C8B-B14F-4D97-AF65-F5344CB8AC3E}">
        <p14:creationId xmlns:p14="http://schemas.microsoft.com/office/powerpoint/2010/main" val="2497658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0749" y="380396"/>
            <a:ext cx="3868340" cy="823912"/>
          </a:xfrm>
        </p:spPr>
        <p:txBody>
          <a:bodyPr/>
          <a:lstStyle/>
          <a:p>
            <a:r>
              <a:rPr lang="es-MX" dirty="0" smtClean="0"/>
              <a:t>Rol tradicional de las Universidades</a:t>
            </a:r>
            <a:endParaRPr lang="es-MX" dirty="0"/>
          </a:p>
        </p:txBody>
      </p:sp>
      <p:sp>
        <p:nvSpPr>
          <p:cNvPr id="370691" name="Rectangle 3"/>
          <p:cNvSpPr>
            <a:spLocks noGrp="1" noChangeArrowheads="1"/>
          </p:cNvSpPr>
          <p:nvPr>
            <p:ph sz="half" idx="2"/>
          </p:nvPr>
        </p:nvSpPr>
        <p:spPr>
          <a:xfrm>
            <a:off x="0" y="1655069"/>
            <a:ext cx="3868340" cy="3684588"/>
          </a:xfrm>
        </p:spPr>
        <p:txBody>
          <a:bodyPr>
            <a:normAutofit/>
          </a:bodyPr>
          <a:lstStyle/>
          <a:p>
            <a:pPr>
              <a:buFont typeface="Wingdings" panose="05000000000000000000" pitchFamily="2" charset="2"/>
              <a:buNone/>
            </a:pPr>
            <a:endParaRPr lang="en-US" altLang="es-MX" dirty="0"/>
          </a:p>
          <a:p>
            <a:r>
              <a:rPr lang="en-US" altLang="es-MX" dirty="0" err="1"/>
              <a:t>Formación</a:t>
            </a:r>
            <a:r>
              <a:rPr lang="en-US" altLang="es-MX" dirty="0"/>
              <a:t> de </a:t>
            </a:r>
            <a:r>
              <a:rPr lang="en-US" altLang="es-MX" dirty="0" err="1"/>
              <a:t>Recursos</a:t>
            </a:r>
            <a:r>
              <a:rPr lang="en-US" altLang="es-MX" dirty="0"/>
              <a:t> </a:t>
            </a:r>
            <a:r>
              <a:rPr lang="en-US" altLang="es-MX" dirty="0" err="1" smtClean="0"/>
              <a:t>Humanos</a:t>
            </a:r>
            <a:endParaRPr lang="en-US" altLang="es-MX" dirty="0"/>
          </a:p>
          <a:p>
            <a:r>
              <a:rPr lang="en-US" altLang="es-MX" dirty="0" err="1"/>
              <a:t>Solución</a:t>
            </a:r>
            <a:r>
              <a:rPr lang="en-US" altLang="es-MX" dirty="0"/>
              <a:t> de </a:t>
            </a:r>
            <a:r>
              <a:rPr lang="en-US" altLang="es-MX" dirty="0" err="1"/>
              <a:t>problemas</a:t>
            </a:r>
            <a:r>
              <a:rPr lang="en-US" altLang="es-MX" dirty="0"/>
              <a:t>: </a:t>
            </a:r>
            <a:r>
              <a:rPr lang="en-US" altLang="es-MX" dirty="0" err="1"/>
              <a:t>Consultoría</a:t>
            </a:r>
            <a:r>
              <a:rPr lang="en-US" altLang="es-MX" dirty="0"/>
              <a:t>, </a:t>
            </a:r>
            <a:r>
              <a:rPr lang="en-US" altLang="es-MX" dirty="0" err="1"/>
              <a:t>educación</a:t>
            </a:r>
            <a:r>
              <a:rPr lang="en-US" altLang="es-MX" dirty="0"/>
              <a:t> </a:t>
            </a:r>
            <a:r>
              <a:rPr lang="en-US" altLang="es-MX" dirty="0" smtClean="0"/>
              <a:t>continua</a:t>
            </a:r>
            <a:endParaRPr lang="en-US" altLang="es-MX" dirty="0"/>
          </a:p>
          <a:p>
            <a:r>
              <a:rPr lang="en-US" altLang="es-MX" dirty="0" err="1"/>
              <a:t>Investigación</a:t>
            </a:r>
            <a:r>
              <a:rPr lang="en-US" altLang="es-MX" dirty="0"/>
              <a:t> </a:t>
            </a:r>
            <a:r>
              <a:rPr lang="en-US" altLang="es-MX" dirty="0" err="1"/>
              <a:t>Básica</a:t>
            </a:r>
            <a:endParaRPr lang="en-US" altLang="es-MX" dirty="0"/>
          </a:p>
          <a:p>
            <a:pPr>
              <a:buFont typeface="Wingdings" panose="05000000000000000000" pitchFamily="2" charset="2"/>
              <a:buNone/>
            </a:pPr>
            <a:endParaRPr lang="en-US" altLang="es-MX" dirty="0"/>
          </a:p>
          <a:p>
            <a:pPr>
              <a:buFont typeface="Wingdings" panose="05000000000000000000" pitchFamily="2" charset="2"/>
              <a:buNone/>
            </a:pPr>
            <a:endParaRPr lang="en-US" altLang="es-MX" dirty="0"/>
          </a:p>
          <a:p>
            <a:pPr>
              <a:buFont typeface="Wingdings" panose="05000000000000000000" pitchFamily="2" charset="2"/>
              <a:buNone/>
            </a:pPr>
            <a:endParaRPr lang="en-US" altLang="es-MX" dirty="0"/>
          </a:p>
          <a:p>
            <a:pPr>
              <a:buFont typeface="Wingdings" panose="05000000000000000000" pitchFamily="2" charset="2"/>
              <a:buNone/>
            </a:pPr>
            <a:endParaRPr lang="en-US" altLang="es-MX" dirty="0"/>
          </a:p>
        </p:txBody>
      </p:sp>
      <p:sp>
        <p:nvSpPr>
          <p:cNvPr id="4" name="Text Placeholder 3"/>
          <p:cNvSpPr>
            <a:spLocks noGrp="1"/>
          </p:cNvSpPr>
          <p:nvPr>
            <p:ph type="body" sz="quarter" idx="3"/>
          </p:nvPr>
        </p:nvSpPr>
        <p:spPr>
          <a:xfrm>
            <a:off x="4577633" y="277533"/>
            <a:ext cx="3887391" cy="823912"/>
          </a:xfrm>
        </p:spPr>
        <p:txBody>
          <a:bodyPr/>
          <a:lstStyle/>
          <a:p>
            <a:r>
              <a:rPr lang="en-US" altLang="es-MX" dirty="0"/>
              <a:t>Nuevo </a:t>
            </a:r>
            <a:r>
              <a:rPr lang="en-US" altLang="es-MX" dirty="0" err="1"/>
              <a:t>Rol</a:t>
            </a:r>
            <a:r>
              <a:rPr lang="en-US" altLang="es-MX" dirty="0"/>
              <a:t> de </a:t>
            </a:r>
            <a:r>
              <a:rPr lang="en-US" altLang="es-MX" dirty="0" err="1"/>
              <a:t>las</a:t>
            </a:r>
            <a:r>
              <a:rPr lang="en-US" altLang="es-MX" dirty="0"/>
              <a:t> </a:t>
            </a:r>
            <a:r>
              <a:rPr lang="en-US" altLang="es-MX" dirty="0" err="1"/>
              <a:t>Universidades</a:t>
            </a:r>
            <a:endParaRPr lang="es-MX" dirty="0"/>
          </a:p>
        </p:txBody>
      </p:sp>
      <p:sp>
        <p:nvSpPr>
          <p:cNvPr id="9" name="Rectangle 3"/>
          <p:cNvSpPr>
            <a:spLocks noGrp="1" noChangeArrowheads="1"/>
          </p:cNvSpPr>
          <p:nvPr>
            <p:ph sz="quarter" idx="4"/>
          </p:nvPr>
        </p:nvSpPr>
        <p:spPr>
          <a:xfrm>
            <a:off x="4420909" y="1333700"/>
            <a:ext cx="4491272" cy="4005957"/>
          </a:xfrm>
        </p:spPr>
        <p:txBody>
          <a:bodyPr>
            <a:noAutofit/>
          </a:bodyPr>
          <a:lstStyle/>
          <a:p>
            <a:pPr>
              <a:lnSpc>
                <a:spcPct val="90000"/>
              </a:lnSpc>
              <a:buFont typeface="Wingdings" panose="05000000000000000000" pitchFamily="2" charset="2"/>
              <a:buNone/>
            </a:pPr>
            <a:endParaRPr lang="en-US" altLang="es-MX" sz="2000" dirty="0"/>
          </a:p>
          <a:p>
            <a:r>
              <a:rPr lang="en-US" altLang="es-MX" sz="2400" dirty="0" err="1"/>
              <a:t>Nuevos</a:t>
            </a:r>
            <a:r>
              <a:rPr lang="en-US" altLang="es-MX" sz="2400" dirty="0"/>
              <a:t> </a:t>
            </a:r>
            <a:r>
              <a:rPr lang="en-US" altLang="es-MX" sz="2400" dirty="0" err="1"/>
              <a:t>negocios</a:t>
            </a:r>
            <a:r>
              <a:rPr lang="en-US" altLang="es-MX" sz="2400" dirty="0"/>
              <a:t> </a:t>
            </a:r>
            <a:r>
              <a:rPr lang="en-US" altLang="es-MX" sz="2400" dirty="0" err="1"/>
              <a:t>basados</a:t>
            </a:r>
            <a:r>
              <a:rPr lang="en-US" altLang="es-MX" sz="2400" dirty="0"/>
              <a:t> </a:t>
            </a:r>
            <a:r>
              <a:rPr lang="en-US" altLang="es-MX" sz="2400" dirty="0" err="1"/>
              <a:t>en</a:t>
            </a:r>
            <a:r>
              <a:rPr lang="en-US" altLang="es-MX" sz="2400" dirty="0"/>
              <a:t>: </a:t>
            </a:r>
            <a:r>
              <a:rPr lang="en-US" altLang="es-MX" sz="2400" dirty="0" err="1"/>
              <a:t>Descubrimientos</a:t>
            </a:r>
            <a:r>
              <a:rPr lang="en-US" altLang="es-MX" sz="2400" dirty="0"/>
              <a:t>, </a:t>
            </a:r>
            <a:r>
              <a:rPr lang="en-US" altLang="es-MX" sz="2400" dirty="0" err="1"/>
              <a:t>invenciones</a:t>
            </a:r>
            <a:r>
              <a:rPr lang="en-US" altLang="es-MX" sz="2400" dirty="0"/>
              <a:t>, </a:t>
            </a:r>
            <a:r>
              <a:rPr lang="en-US" altLang="es-MX" sz="2400" dirty="0" err="1"/>
              <a:t>patentes</a:t>
            </a:r>
            <a:r>
              <a:rPr lang="en-US" altLang="es-MX" sz="2400" dirty="0" smtClean="0"/>
              <a:t>…</a:t>
            </a:r>
            <a:endParaRPr lang="en-US" altLang="es-MX" sz="2400" dirty="0"/>
          </a:p>
          <a:p>
            <a:r>
              <a:rPr lang="en-US" altLang="es-MX" sz="2400" dirty="0" err="1"/>
              <a:t>Desarrollar</a:t>
            </a:r>
            <a:r>
              <a:rPr lang="en-US" altLang="es-MX" sz="2400" dirty="0"/>
              <a:t> Nueva </a:t>
            </a:r>
            <a:r>
              <a:rPr lang="en-US" altLang="es-MX" sz="2400" dirty="0" err="1"/>
              <a:t>Industria</a:t>
            </a:r>
            <a:r>
              <a:rPr lang="en-US" altLang="es-MX" sz="2400" dirty="0"/>
              <a:t> </a:t>
            </a:r>
            <a:r>
              <a:rPr lang="en-US" altLang="es-MX" sz="2400" dirty="0" err="1"/>
              <a:t>Autóctona</a:t>
            </a:r>
            <a:r>
              <a:rPr lang="en-US" altLang="es-MX" sz="2400" dirty="0"/>
              <a:t>… </a:t>
            </a:r>
          </a:p>
          <a:p>
            <a:r>
              <a:rPr lang="en-US" altLang="es-MX" sz="2400" dirty="0" err="1"/>
              <a:t>Atraer</a:t>
            </a:r>
            <a:r>
              <a:rPr lang="en-US" altLang="es-MX" sz="2400" dirty="0"/>
              <a:t> </a:t>
            </a:r>
            <a:r>
              <a:rPr lang="en-US" altLang="es-MX" sz="2400" dirty="0" err="1"/>
              <a:t>Nuevas</a:t>
            </a:r>
            <a:r>
              <a:rPr lang="en-US" altLang="es-MX" sz="2400" dirty="0"/>
              <a:t> </a:t>
            </a:r>
            <a:r>
              <a:rPr lang="en-US" altLang="es-MX" sz="2400" dirty="0" err="1"/>
              <a:t>Industrias</a:t>
            </a:r>
            <a:r>
              <a:rPr lang="en-US" altLang="es-MX" sz="2400" dirty="0" smtClean="0"/>
              <a:t>…</a:t>
            </a:r>
            <a:endParaRPr lang="en-US" altLang="es-MX" sz="2400" dirty="0"/>
          </a:p>
          <a:p>
            <a:r>
              <a:rPr lang="en-US" altLang="es-MX" sz="2400" dirty="0" err="1"/>
              <a:t>Desarrollar</a:t>
            </a:r>
            <a:r>
              <a:rPr lang="en-US" altLang="es-MX" sz="2400" dirty="0"/>
              <a:t> y </a:t>
            </a:r>
            <a:r>
              <a:rPr lang="en-US" altLang="es-MX" sz="2400" dirty="0" err="1"/>
              <a:t>fortalecer</a:t>
            </a:r>
            <a:r>
              <a:rPr lang="en-US" altLang="es-MX" sz="2400" dirty="0"/>
              <a:t> la </a:t>
            </a:r>
            <a:r>
              <a:rPr lang="en-US" altLang="es-MX" sz="2400" dirty="0" err="1"/>
              <a:t>Industria</a:t>
            </a:r>
            <a:r>
              <a:rPr lang="en-US" altLang="es-MX" sz="2400" dirty="0"/>
              <a:t> actual</a:t>
            </a:r>
            <a:r>
              <a:rPr lang="en-US" altLang="es-MX" sz="2400" dirty="0" smtClean="0"/>
              <a:t>…</a:t>
            </a:r>
            <a:endParaRPr lang="en-US" altLang="es-MX" sz="2400" dirty="0"/>
          </a:p>
          <a:p>
            <a:r>
              <a:rPr lang="en-US" altLang="es-MX" sz="2400" dirty="0" err="1"/>
              <a:t>Ser</a:t>
            </a:r>
            <a:r>
              <a:rPr lang="en-US" altLang="es-MX" sz="2400" dirty="0"/>
              <a:t> un </a:t>
            </a:r>
            <a:r>
              <a:rPr lang="en-US" altLang="es-MX" sz="2400" dirty="0" err="1"/>
              <a:t>agente</a:t>
            </a:r>
            <a:r>
              <a:rPr lang="en-US" altLang="es-MX" sz="2400" dirty="0"/>
              <a:t> promotor del </a:t>
            </a:r>
            <a:r>
              <a:rPr lang="en-US" altLang="es-MX" sz="2400" dirty="0" err="1"/>
              <a:t>cambio</a:t>
            </a:r>
            <a:endParaRPr lang="en-US" altLang="es-MX" sz="2400" dirty="0"/>
          </a:p>
          <a:p>
            <a:pPr>
              <a:lnSpc>
                <a:spcPct val="90000"/>
              </a:lnSpc>
              <a:buFont typeface="Wingdings" panose="05000000000000000000" pitchFamily="2" charset="2"/>
              <a:buNone/>
            </a:pPr>
            <a:endParaRPr lang="en-US" altLang="es-MX" sz="2000" dirty="0"/>
          </a:p>
          <a:p>
            <a:pPr>
              <a:lnSpc>
                <a:spcPct val="90000"/>
              </a:lnSpc>
              <a:buFont typeface="Wingdings" panose="05000000000000000000" pitchFamily="2" charset="2"/>
              <a:buNone/>
            </a:pPr>
            <a:endParaRPr lang="en-US" altLang="es-MX" sz="2000" dirty="0"/>
          </a:p>
          <a:p>
            <a:pPr>
              <a:lnSpc>
                <a:spcPct val="90000"/>
              </a:lnSpc>
              <a:buFont typeface="Wingdings" panose="05000000000000000000" pitchFamily="2" charset="2"/>
              <a:buNone/>
            </a:pPr>
            <a:endParaRPr lang="en-US" altLang="es-MX" sz="2000" dirty="0"/>
          </a:p>
          <a:p>
            <a:pPr>
              <a:lnSpc>
                <a:spcPct val="90000"/>
              </a:lnSpc>
              <a:buFont typeface="Wingdings" panose="05000000000000000000" pitchFamily="2" charset="2"/>
              <a:buNone/>
            </a:pPr>
            <a:endParaRPr lang="en-US" altLang="es-MX" sz="2000" dirty="0"/>
          </a:p>
          <a:p>
            <a:pPr>
              <a:lnSpc>
                <a:spcPct val="90000"/>
              </a:lnSpc>
              <a:buFont typeface="Wingdings" panose="05000000000000000000" pitchFamily="2" charset="2"/>
              <a:buNone/>
            </a:pPr>
            <a:endParaRPr lang="en-US" altLang="es-MX" sz="2000" dirty="0"/>
          </a:p>
        </p:txBody>
      </p:sp>
    </p:spTree>
    <p:extLst>
      <p:ext uri="{BB962C8B-B14F-4D97-AF65-F5344CB8AC3E}">
        <p14:creationId xmlns:p14="http://schemas.microsoft.com/office/powerpoint/2010/main" val="1492575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1615178" y="3985519"/>
            <a:ext cx="4335642" cy="602473"/>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Comunidades</a:t>
            </a:r>
            <a:r>
              <a:rPr lang="en-GB" sz="1950" dirty="0" smtClean="0">
                <a:latin typeface="Aharoni" pitchFamily="2" charset="-79"/>
                <a:cs typeface="Aharoni" pitchFamily="2" charset="-79"/>
              </a:rPr>
              <a:t> de </a:t>
            </a:r>
            <a:r>
              <a:rPr lang="en-GB" sz="1950" dirty="0" err="1" smtClean="0">
                <a:latin typeface="Aharoni" pitchFamily="2" charset="-79"/>
                <a:cs typeface="Aharoni" pitchFamily="2" charset="-79"/>
              </a:rPr>
              <a:t>aprendizaje</a:t>
            </a:r>
            <a:r>
              <a:rPr lang="en-GB" sz="1950" dirty="0" smtClean="0">
                <a:latin typeface="Aharoni" pitchFamily="2" charset="-79"/>
                <a:cs typeface="Aharoni" pitchFamily="2" charset="-79"/>
              </a:rPr>
              <a:t> y Centro Medicos </a:t>
            </a:r>
            <a:r>
              <a:rPr lang="en-GB" sz="1950" dirty="0" err="1" smtClean="0">
                <a:latin typeface="Aharoni" pitchFamily="2" charset="-79"/>
                <a:cs typeface="Aharoni" pitchFamily="2" charset="-79"/>
              </a:rPr>
              <a:t>Academicos</a:t>
            </a:r>
            <a:endParaRPr lang="en-GB" sz="1950" dirty="0">
              <a:latin typeface="Aharoni" pitchFamily="2" charset="-79"/>
              <a:cs typeface="Aharoni" pitchFamily="2" charset="-79"/>
            </a:endParaRPr>
          </a:p>
        </p:txBody>
      </p:sp>
      <p:sp>
        <p:nvSpPr>
          <p:cNvPr id="21" name="Text Box 13"/>
          <p:cNvSpPr txBox="1">
            <a:spLocks noChangeArrowheads="1"/>
          </p:cNvSpPr>
          <p:nvPr/>
        </p:nvSpPr>
        <p:spPr bwMode="auto">
          <a:xfrm>
            <a:off x="1583673" y="2421978"/>
            <a:ext cx="4335643"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smtClean="0">
                <a:latin typeface="Aharoni" pitchFamily="2" charset="-79"/>
                <a:cs typeface="Aharoni" pitchFamily="2" charset="-79"/>
              </a:rPr>
              <a:t>La Medicina </a:t>
            </a:r>
            <a:r>
              <a:rPr lang="en-GB" sz="1950" dirty="0" err="1" smtClean="0">
                <a:latin typeface="Aharoni" pitchFamily="2" charset="-79"/>
                <a:cs typeface="Aharoni" pitchFamily="2" charset="-79"/>
              </a:rPr>
              <a:t>Academica</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
        <p:nvSpPr>
          <p:cNvPr id="22" name="Text Box 13"/>
          <p:cNvSpPr txBox="1">
            <a:spLocks noChangeArrowheads="1"/>
          </p:cNvSpPr>
          <p:nvPr/>
        </p:nvSpPr>
        <p:spPr bwMode="auto">
          <a:xfrm>
            <a:off x="1615178" y="3193896"/>
            <a:ext cx="2669732"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Liderazgo</a:t>
            </a:r>
            <a:r>
              <a:rPr lang="en-GB" sz="1950" dirty="0" smtClean="0">
                <a:latin typeface="Aharoni" pitchFamily="2" charset="-79"/>
                <a:cs typeface="Aharoni" pitchFamily="2" charset="-79"/>
              </a:rPr>
              <a:t> Medico</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
        <p:nvSpPr>
          <p:cNvPr id="16" name="Text Box 13"/>
          <p:cNvSpPr txBox="1">
            <a:spLocks noChangeArrowheads="1"/>
          </p:cNvSpPr>
          <p:nvPr/>
        </p:nvSpPr>
        <p:spPr bwMode="auto">
          <a:xfrm>
            <a:off x="1581736" y="1586907"/>
            <a:ext cx="3787197" cy="347403"/>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a:latin typeface="Aharoni" pitchFamily="2" charset="-79"/>
                <a:cs typeface="Aharoni" pitchFamily="2" charset="-79"/>
              </a:rPr>
              <a:t>El </a:t>
            </a:r>
            <a:r>
              <a:rPr lang="en-GB" sz="1950" dirty="0" err="1">
                <a:latin typeface="Aharoni" pitchFamily="2" charset="-79"/>
                <a:cs typeface="Aharoni" pitchFamily="2" charset="-79"/>
              </a:rPr>
              <a:t>concepto</a:t>
            </a:r>
            <a:r>
              <a:rPr lang="en-GB" sz="1950" dirty="0">
                <a:latin typeface="Aharoni" pitchFamily="2" charset="-79"/>
                <a:cs typeface="Aharoni" pitchFamily="2" charset="-79"/>
              </a:rPr>
              <a:t> de </a:t>
            </a:r>
            <a:r>
              <a:rPr lang="en-GB" sz="1950" dirty="0" err="1">
                <a:latin typeface="Aharoni" pitchFamily="2" charset="-79"/>
                <a:cs typeface="Aharoni" pitchFamily="2" charset="-79"/>
              </a:rPr>
              <a:t>excelencia</a:t>
            </a:r>
            <a:r>
              <a:rPr lang="en-GB" sz="1950" dirty="0">
                <a:latin typeface="Aharoni" pitchFamily="2" charset="-79"/>
                <a:cs typeface="Aharoni" pitchFamily="2" charset="-79"/>
              </a:rPr>
              <a:t>.</a:t>
            </a:r>
          </a:p>
        </p:txBody>
      </p:sp>
      <p:sp>
        <p:nvSpPr>
          <p:cNvPr id="17" name="Rectangle 16"/>
          <p:cNvSpPr/>
          <p:nvPr/>
        </p:nvSpPr>
        <p:spPr>
          <a:xfrm>
            <a:off x="984736" y="1462696"/>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067" y="1232723"/>
            <a:ext cx="555498" cy="641453"/>
          </a:xfrm>
          <a:prstGeom prst="rect">
            <a:avLst/>
          </a:prstGeom>
        </p:spPr>
      </p:pic>
      <p:sp>
        <p:nvSpPr>
          <p:cNvPr id="25" name="Rectangle 24"/>
          <p:cNvSpPr/>
          <p:nvPr/>
        </p:nvSpPr>
        <p:spPr>
          <a:xfrm>
            <a:off x="988028" y="2301868"/>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88028" y="3141040"/>
            <a:ext cx="411480" cy="411480"/>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15487" y="4064841"/>
            <a:ext cx="426129" cy="410654"/>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1393" y="1713416"/>
            <a:ext cx="2009858" cy="3215772"/>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4536" y="-1716631"/>
            <a:ext cx="2537271" cy="1709487"/>
          </a:xfrm>
          <a:prstGeom prst="rect">
            <a:avLst/>
          </a:prstGeom>
        </p:spPr>
      </p:pic>
      <p:sp>
        <p:nvSpPr>
          <p:cNvPr id="13" name="Rectangle 12"/>
          <p:cNvSpPr/>
          <p:nvPr/>
        </p:nvSpPr>
        <p:spPr>
          <a:xfrm>
            <a:off x="1015486" y="4782489"/>
            <a:ext cx="426129" cy="410654"/>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Box 13"/>
          <p:cNvSpPr txBox="1">
            <a:spLocks noChangeArrowheads="1"/>
          </p:cNvSpPr>
          <p:nvPr/>
        </p:nvSpPr>
        <p:spPr bwMode="auto">
          <a:xfrm>
            <a:off x="1710565" y="4903340"/>
            <a:ext cx="2669732" cy="358624"/>
          </a:xfrm>
          <a:prstGeom prst="rect">
            <a:avLst/>
          </a:prstGeom>
          <a:noFill/>
          <a:ln w="9525">
            <a:noFill/>
            <a:miter lim="800000"/>
            <a:headEnd/>
            <a:tailEnd/>
          </a:ln>
        </p:spPr>
        <p:txBody>
          <a:bodyPr wrap="square">
            <a:spAutoFit/>
          </a:bodyPr>
          <a:lstStyle/>
          <a:p>
            <a:pPr defTabSz="401241" eaLnBrk="0" hangingPunct="0">
              <a:lnSpc>
                <a:spcPct val="85000"/>
              </a:lnSpc>
              <a:spcBef>
                <a:spcPct val="20000"/>
              </a:spcBef>
              <a:buClr>
                <a:schemeClr val="tx1"/>
              </a:buClr>
              <a:buSzPct val="85000"/>
            </a:pPr>
            <a:r>
              <a:rPr lang="en-GB" sz="1950" dirty="0" err="1" smtClean="0">
                <a:latin typeface="Aharoni" pitchFamily="2" charset="-79"/>
                <a:cs typeface="Aharoni" pitchFamily="2" charset="-79"/>
              </a:rPr>
              <a:t>Comentarios</a:t>
            </a:r>
            <a:r>
              <a:rPr lang="en-GB" sz="1950" dirty="0" smtClean="0">
                <a:latin typeface="Aharoni" pitchFamily="2" charset="-79"/>
                <a:cs typeface="Aharoni" pitchFamily="2" charset="-79"/>
              </a:rPr>
              <a:t>.</a:t>
            </a:r>
            <a:endParaRPr lang="en-GB" sz="1950" dirty="0">
              <a:latin typeface="Aharoni" pitchFamily="2" charset="-79"/>
              <a:cs typeface="Aharoni" pitchFamily="2" charset="-79"/>
            </a:endParaRPr>
          </a:p>
        </p:txBody>
      </p:sp>
    </p:spTree>
    <p:extLst>
      <p:ext uri="{BB962C8B-B14F-4D97-AF65-F5344CB8AC3E}">
        <p14:creationId xmlns:p14="http://schemas.microsoft.com/office/powerpoint/2010/main" val="30164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00"/>
                                  </p:stCondLst>
                                  <p:childTnLst>
                                    <p:animMotion origin="layout" path="M -0.06892 0.53032 L -0.05139 0.54838 L -0.04774 0.56759 L -0.03958 0.50764 L -0.02674 0.48171 L -0.00486 0.46805 L 0.00035 0.46759 L 0.00608 0.46805 " pathEditMode="relative" rAng="0" ptsTypes="AAAAAAAA">
                                      <p:cBhvr>
                                        <p:cTn id="6" dur="2200" fill="hold"/>
                                        <p:tgtEl>
                                          <p:spTgt spid="38"/>
                                        </p:tgtEl>
                                        <p:attrNameLst>
                                          <p:attrName>ppt_x</p:attrName>
                                          <p:attrName>ppt_y</p:attrName>
                                        </p:attrNameLst>
                                      </p:cBhvr>
                                      <p:rCtr x="3750" y="-1273"/>
                                    </p:animMotion>
                                  </p:childTnLst>
                                </p:cTn>
                              </p:par>
                              <p:par>
                                <p:cTn id="7" presetID="1" presetClass="exit" presetSubtype="0" fill="hold" nodeType="withEffect">
                                  <p:stCondLst>
                                    <p:cond delay="2200"/>
                                  </p:stCondLst>
                                  <p:childTnLst>
                                    <p:set>
                                      <p:cBhvr>
                                        <p:cTn id="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902" y="1094957"/>
            <a:ext cx="5439486" cy="4439922"/>
          </a:xfrm>
          <a:prstGeom prst="rect">
            <a:avLst/>
          </a:prstGeom>
        </p:spPr>
      </p:pic>
    </p:spTree>
    <p:extLst>
      <p:ext uri="{BB962C8B-B14F-4D97-AF65-F5344CB8AC3E}">
        <p14:creationId xmlns:p14="http://schemas.microsoft.com/office/powerpoint/2010/main" val="3088826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6458" y="1113146"/>
            <a:ext cx="5316273" cy="685801"/>
          </a:xfrm>
        </p:spPr>
        <p:txBody>
          <a:bodyPr>
            <a:noAutofit/>
          </a:bodyPr>
          <a:lstStyle/>
          <a:p>
            <a:r>
              <a:rPr lang="es-MX" sz="4950" dirty="0">
                <a:solidFill>
                  <a:schemeClr val="accent1"/>
                </a:solidFill>
              </a:rPr>
              <a:t>Excelencia</a:t>
            </a:r>
          </a:p>
        </p:txBody>
      </p:sp>
      <p:sp>
        <p:nvSpPr>
          <p:cNvPr id="5" name="Content Placeholder 4"/>
          <p:cNvSpPr>
            <a:spLocks noGrp="1"/>
          </p:cNvSpPr>
          <p:nvPr>
            <p:ph sz="quarter" idx="4294967295"/>
          </p:nvPr>
        </p:nvSpPr>
        <p:spPr>
          <a:xfrm>
            <a:off x="450376" y="2202667"/>
            <a:ext cx="8059004" cy="2568080"/>
          </a:xfrm>
          <a:prstGeom prst="rect">
            <a:avLst/>
          </a:prstGeom>
        </p:spPr>
        <p:txBody>
          <a:bodyPr>
            <a:noAutofit/>
          </a:bodyPr>
          <a:lstStyle/>
          <a:p>
            <a:r>
              <a:rPr lang="es-MX" sz="1800" dirty="0">
                <a:solidFill>
                  <a:schemeClr val="accent1"/>
                </a:solidFill>
              </a:rPr>
              <a:t>la Real Academia Española define </a:t>
            </a:r>
            <a:r>
              <a:rPr lang="es-MX" sz="1800" b="1" dirty="0">
                <a:solidFill>
                  <a:schemeClr val="accent1"/>
                </a:solidFill>
              </a:rPr>
              <a:t>“excelencia” </a:t>
            </a:r>
            <a:r>
              <a:rPr lang="es-MX" sz="1800" dirty="0">
                <a:solidFill>
                  <a:schemeClr val="accent1"/>
                </a:solidFill>
              </a:rPr>
              <a:t>como una calidad superior que hace a las personas o a las cosas dignas de singular aprecio o estimación. </a:t>
            </a:r>
          </a:p>
          <a:p>
            <a:r>
              <a:rPr lang="es-MX" sz="1800" dirty="0">
                <a:solidFill>
                  <a:schemeClr val="accent1"/>
                </a:solidFill>
              </a:rPr>
              <a:t>Y por “</a:t>
            </a:r>
            <a:r>
              <a:rPr lang="es-MX" sz="1800" b="1" dirty="0">
                <a:solidFill>
                  <a:schemeClr val="accent1"/>
                </a:solidFill>
              </a:rPr>
              <a:t>excelencia académica</a:t>
            </a:r>
            <a:r>
              <a:rPr lang="es-MX" sz="1800" dirty="0">
                <a:solidFill>
                  <a:schemeClr val="accent1"/>
                </a:solidFill>
              </a:rPr>
              <a:t>”, debemos entender la calidad de ideas, principios y actuaciones de quienes, como profesores o alumnos, se sitúan habitualmente por encima del simple cumplimiento  rutinario de su deber, constituyendo ante todos </a:t>
            </a:r>
            <a:r>
              <a:rPr lang="es-MX" sz="1800" b="1" dirty="0">
                <a:solidFill>
                  <a:schemeClr val="accent1"/>
                </a:solidFill>
              </a:rPr>
              <a:t>un ejemplo de vida.</a:t>
            </a:r>
            <a:endParaRPr lang="es-MX" sz="1800" dirty="0">
              <a:solidFill>
                <a:schemeClr val="accent1"/>
              </a:solidFill>
            </a:endParaRPr>
          </a:p>
        </p:txBody>
      </p:sp>
    </p:spTree>
    <p:extLst>
      <p:ext uri="{BB962C8B-B14F-4D97-AF65-F5344CB8AC3E}">
        <p14:creationId xmlns:p14="http://schemas.microsoft.com/office/powerpoint/2010/main" val="2418956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43000" y="1916832"/>
            <a:ext cx="6858000" cy="1350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70" y="925596"/>
            <a:ext cx="3819620" cy="3469707"/>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90" y="1319854"/>
            <a:ext cx="3438511" cy="323873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1743" y="1954818"/>
            <a:ext cx="3426747" cy="2939422"/>
          </a:xfrm>
          <a:prstGeom prst="rect">
            <a:avLst/>
          </a:prstGeom>
          <a:ln>
            <a:noFill/>
          </a:ln>
          <a:effectLst>
            <a:outerShdw blurRad="190500" algn="tl" rotWithShape="0">
              <a:srgbClr val="000000">
                <a:alpha val="70000"/>
              </a:srgbClr>
            </a:outerShdw>
          </a:effectLst>
        </p:spPr>
      </p:pic>
      <p:grpSp>
        <p:nvGrpSpPr>
          <p:cNvPr id="2" name="Group 1"/>
          <p:cNvGrpSpPr/>
          <p:nvPr/>
        </p:nvGrpSpPr>
        <p:grpSpPr>
          <a:xfrm>
            <a:off x="5943600" y="1143001"/>
            <a:ext cx="1885950" cy="1517449"/>
            <a:chOff x="6400800" y="990600"/>
            <a:chExt cx="2514600" cy="2023265"/>
          </a:xfrm>
        </p:grpSpPr>
        <p:sp>
          <p:nvSpPr>
            <p:cNvPr id="15" name="Rectangle 14"/>
            <p:cNvSpPr/>
            <p:nvPr/>
          </p:nvSpPr>
          <p:spPr>
            <a:xfrm>
              <a:off x="6400800" y="990600"/>
              <a:ext cx="2514600" cy="2023265"/>
            </a:xfrm>
            <a:prstGeom prst="rect">
              <a:avLst/>
            </a:prstGeom>
            <a:solidFill>
              <a:srgbClr val="99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TextBox 15"/>
            <p:cNvSpPr txBox="1"/>
            <p:nvPr/>
          </p:nvSpPr>
          <p:spPr>
            <a:xfrm>
              <a:off x="6553200" y="1164215"/>
              <a:ext cx="2286000" cy="1661993"/>
            </a:xfrm>
            <a:prstGeom prst="rect">
              <a:avLst/>
            </a:prstGeom>
            <a:noFill/>
          </p:spPr>
          <p:txBody>
            <a:bodyPr wrap="square" rtlCol="0">
              <a:spAutoFit/>
            </a:bodyPr>
            <a:lstStyle/>
            <a:p>
              <a:pPr algn="ctr"/>
              <a:r>
                <a:rPr lang="en-GB" sz="1500" b="1" dirty="0">
                  <a:solidFill>
                    <a:schemeClr val="bg1"/>
                  </a:solidFill>
                  <a:effectLst>
                    <a:outerShdw blurRad="38100" dist="38100" dir="2700000" algn="tl">
                      <a:srgbClr val="000000"/>
                    </a:outerShdw>
                  </a:effectLst>
                  <a:cs typeface="Aharoni" pitchFamily="2" charset="-79"/>
                </a:rPr>
                <a:t>El </a:t>
              </a:r>
              <a:r>
                <a:rPr lang="en-GB" sz="1500" b="1" dirty="0" err="1">
                  <a:solidFill>
                    <a:schemeClr val="bg1"/>
                  </a:solidFill>
                  <a:effectLst>
                    <a:outerShdw blurRad="38100" dist="38100" dir="2700000" algn="tl">
                      <a:srgbClr val="000000"/>
                    </a:outerShdw>
                  </a:effectLst>
                  <a:cs typeface="Aharoni" pitchFamily="2" charset="-79"/>
                </a:rPr>
                <a:t>concepto</a:t>
              </a:r>
              <a:r>
                <a:rPr lang="en-GB" sz="1500" b="1" dirty="0">
                  <a:solidFill>
                    <a:schemeClr val="bg1"/>
                  </a:solidFill>
                  <a:effectLst>
                    <a:outerShdw blurRad="38100" dist="38100" dir="2700000" algn="tl">
                      <a:srgbClr val="000000"/>
                    </a:outerShdw>
                  </a:effectLst>
                  <a:cs typeface="Aharoni" pitchFamily="2" charset="-79"/>
                </a:rPr>
                <a:t> de </a:t>
              </a:r>
              <a:r>
                <a:rPr lang="en-GB" sz="1500" b="1" dirty="0" err="1">
                  <a:solidFill>
                    <a:schemeClr val="bg1"/>
                  </a:solidFill>
                  <a:effectLst>
                    <a:outerShdw blurRad="38100" dist="38100" dir="2700000" algn="tl">
                      <a:srgbClr val="000000"/>
                    </a:outerShdw>
                  </a:effectLst>
                  <a:cs typeface="Aharoni" pitchFamily="2" charset="-79"/>
                </a:rPr>
                <a:t>Excelencia</a:t>
              </a:r>
              <a:endParaRPr lang="en-GB" sz="1500" b="1" dirty="0">
                <a:solidFill>
                  <a:schemeClr val="bg1"/>
                </a:solidFill>
                <a:effectLst>
                  <a:outerShdw blurRad="38100" dist="38100" dir="2700000" algn="tl">
                    <a:srgbClr val="000000"/>
                  </a:outerShdw>
                </a:effectLst>
                <a:cs typeface="Aharoni" pitchFamily="2" charset="-79"/>
              </a:endParaRPr>
            </a:p>
            <a:p>
              <a:pPr algn="ctr"/>
              <a:endParaRPr lang="en-GB" sz="1500" b="1" dirty="0">
                <a:solidFill>
                  <a:schemeClr val="bg1"/>
                </a:solidFill>
                <a:effectLst>
                  <a:outerShdw blurRad="38100" dist="38100" dir="2700000" algn="tl">
                    <a:srgbClr val="000000"/>
                  </a:outerShdw>
                </a:effectLst>
                <a:cs typeface="Aharoni" pitchFamily="2" charset="-79"/>
              </a:endParaRPr>
            </a:p>
            <a:p>
              <a:pPr algn="ctr"/>
              <a:r>
                <a:rPr lang="en-GB" sz="1500" b="1" i="1" dirty="0" err="1">
                  <a:solidFill>
                    <a:schemeClr val="bg1"/>
                  </a:solidFill>
                  <a:effectLst>
                    <a:outerShdw blurRad="38100" dist="38100" dir="2700000" algn="tl">
                      <a:srgbClr val="000000"/>
                    </a:outerShdw>
                  </a:effectLst>
                  <a:cs typeface="Aharoni" pitchFamily="2" charset="-79"/>
                </a:rPr>
                <a:t>Excelencia</a:t>
              </a:r>
              <a:r>
                <a:rPr lang="en-GB" sz="1500" b="1" i="1" dirty="0">
                  <a:solidFill>
                    <a:schemeClr val="bg1"/>
                  </a:solidFill>
                  <a:effectLst>
                    <a:outerShdw blurRad="38100" dist="38100" dir="2700000" algn="tl">
                      <a:srgbClr val="000000"/>
                    </a:outerShdw>
                  </a:effectLst>
                  <a:cs typeface="Aharoni" pitchFamily="2" charset="-79"/>
                </a:rPr>
                <a:t> </a:t>
              </a:r>
              <a:r>
                <a:rPr lang="en-GB" sz="1500" b="1" i="1" dirty="0" err="1">
                  <a:solidFill>
                    <a:schemeClr val="bg1"/>
                  </a:solidFill>
                  <a:effectLst>
                    <a:outerShdw blurRad="38100" dist="38100" dir="2700000" algn="tl">
                      <a:srgbClr val="000000"/>
                    </a:outerShdw>
                  </a:effectLst>
                  <a:cs typeface="Aharoni" pitchFamily="2" charset="-79"/>
                </a:rPr>
                <a:t>en</a:t>
              </a:r>
              <a:r>
                <a:rPr lang="en-GB" sz="1500" b="1" i="1" dirty="0">
                  <a:solidFill>
                    <a:schemeClr val="bg1"/>
                  </a:solidFill>
                  <a:effectLst>
                    <a:outerShdw blurRad="38100" dist="38100" dir="2700000" algn="tl">
                      <a:srgbClr val="000000"/>
                    </a:outerShdw>
                  </a:effectLst>
                  <a:cs typeface="Aharoni" pitchFamily="2" charset="-79"/>
                </a:rPr>
                <a:t> Academia</a:t>
              </a:r>
            </a:p>
          </p:txBody>
        </p:sp>
      </p:grpSp>
    </p:spTree>
    <p:extLst>
      <p:ext uri="{BB962C8B-B14F-4D97-AF65-F5344CB8AC3E}">
        <p14:creationId xmlns:p14="http://schemas.microsoft.com/office/powerpoint/2010/main" val="184771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47902" y="1923664"/>
            <a:ext cx="6858000" cy="1350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73" y="1240606"/>
            <a:ext cx="5499998" cy="4083331"/>
          </a:xfrm>
          <a:prstGeom prst="rect">
            <a:avLst/>
          </a:prstGeom>
          <a:ln>
            <a:noFill/>
          </a:ln>
          <a:effectLst>
            <a:outerShdw blurRad="292100" dist="139700" dir="2700000" algn="tl" rotWithShape="0">
              <a:srgbClr val="333333">
                <a:alpha val="65000"/>
              </a:srgbClr>
            </a:outerShdw>
          </a:effectLst>
        </p:spPr>
      </p:pic>
      <p:grpSp>
        <p:nvGrpSpPr>
          <p:cNvPr id="13" name="Group 12"/>
          <p:cNvGrpSpPr/>
          <p:nvPr/>
        </p:nvGrpSpPr>
        <p:grpSpPr>
          <a:xfrm>
            <a:off x="5639890" y="1221816"/>
            <a:ext cx="2179377" cy="2059959"/>
            <a:chOff x="6400800" y="1502786"/>
            <a:chExt cx="2514600" cy="2322969"/>
          </a:xfrm>
        </p:grpSpPr>
        <p:sp>
          <p:nvSpPr>
            <p:cNvPr id="15" name="Rectangle 14"/>
            <p:cNvSpPr/>
            <p:nvPr/>
          </p:nvSpPr>
          <p:spPr>
            <a:xfrm>
              <a:off x="6400800" y="1502786"/>
              <a:ext cx="2514600" cy="2322969"/>
            </a:xfrm>
            <a:prstGeom prst="rect">
              <a:avLst/>
            </a:prstGeom>
            <a:solidFill>
              <a:srgbClr val="99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TextBox 15"/>
            <p:cNvSpPr txBox="1"/>
            <p:nvPr/>
          </p:nvSpPr>
          <p:spPr>
            <a:xfrm>
              <a:off x="6400800" y="1578987"/>
              <a:ext cx="2514600" cy="364426"/>
            </a:xfrm>
            <a:prstGeom prst="rect">
              <a:avLst/>
            </a:prstGeom>
            <a:noFill/>
          </p:spPr>
          <p:txBody>
            <a:bodyPr wrap="square" rtlCol="0">
              <a:spAutoFit/>
            </a:bodyPr>
            <a:lstStyle/>
            <a:p>
              <a:pPr algn="ctr"/>
              <a:endParaRPr lang="en-GB" sz="1500" b="1" dirty="0">
                <a:solidFill>
                  <a:schemeClr val="bg1"/>
                </a:solidFill>
                <a:effectLst>
                  <a:outerShdw blurRad="38100" dist="38100" dir="2700000" algn="tl">
                    <a:srgbClr val="000000"/>
                  </a:outerShdw>
                </a:effectLst>
                <a:cs typeface="Aharoni" pitchFamily="2" charset="-79"/>
              </a:endParaRPr>
            </a:p>
          </p:txBody>
        </p:sp>
      </p:grpSp>
      <p:sp>
        <p:nvSpPr>
          <p:cNvPr id="3" name="Rectangle 2"/>
          <p:cNvSpPr/>
          <p:nvPr/>
        </p:nvSpPr>
        <p:spPr>
          <a:xfrm>
            <a:off x="5701353" y="1240606"/>
            <a:ext cx="2101399" cy="1708160"/>
          </a:xfrm>
          <a:prstGeom prst="rect">
            <a:avLst/>
          </a:prstGeom>
        </p:spPr>
        <p:txBody>
          <a:bodyPr wrap="square">
            <a:spAutoFit/>
          </a:bodyPr>
          <a:lstStyle/>
          <a:p>
            <a:pPr algn="ctr"/>
            <a:r>
              <a:rPr lang="en-GB" sz="2100" b="1" dirty="0">
                <a:solidFill>
                  <a:schemeClr val="bg1"/>
                </a:solidFill>
                <a:effectLst>
                  <a:outerShdw blurRad="38100" dist="38100" dir="2700000" algn="tl">
                    <a:srgbClr val="000000"/>
                  </a:outerShdw>
                </a:effectLst>
                <a:cs typeface="Aharoni" pitchFamily="2" charset="-79"/>
              </a:rPr>
              <a:t>La </a:t>
            </a:r>
            <a:r>
              <a:rPr lang="en-GB" sz="2100" b="1" dirty="0" err="1">
                <a:solidFill>
                  <a:schemeClr val="bg1"/>
                </a:solidFill>
                <a:effectLst>
                  <a:outerShdw blurRad="38100" dist="38100" dir="2700000" algn="tl">
                    <a:srgbClr val="000000"/>
                  </a:outerShdw>
                </a:effectLst>
                <a:cs typeface="Aharoni" pitchFamily="2" charset="-79"/>
              </a:rPr>
              <a:t>Necesidad</a:t>
            </a:r>
            <a:r>
              <a:rPr lang="en-GB" sz="2100" b="1" dirty="0">
                <a:solidFill>
                  <a:schemeClr val="bg1"/>
                </a:solidFill>
                <a:effectLst>
                  <a:outerShdw blurRad="38100" dist="38100" dir="2700000" algn="tl">
                    <a:srgbClr val="000000"/>
                  </a:outerShdw>
                </a:effectLst>
                <a:cs typeface="Aharoni" pitchFamily="2" charset="-79"/>
              </a:rPr>
              <a:t>  </a:t>
            </a:r>
          </a:p>
          <a:p>
            <a:pPr algn="ctr"/>
            <a:r>
              <a:rPr lang="en-GB" sz="2100" b="1" dirty="0">
                <a:solidFill>
                  <a:schemeClr val="bg1"/>
                </a:solidFill>
                <a:effectLst>
                  <a:outerShdw blurRad="38100" dist="38100" dir="2700000" algn="tl">
                    <a:srgbClr val="000000"/>
                  </a:outerShdw>
                </a:effectLst>
                <a:cs typeface="Aharoni" pitchFamily="2" charset="-79"/>
              </a:rPr>
              <a:t>de </a:t>
            </a:r>
            <a:r>
              <a:rPr lang="en-GB" sz="2100" b="1" dirty="0" err="1">
                <a:solidFill>
                  <a:schemeClr val="bg1"/>
                </a:solidFill>
                <a:effectLst>
                  <a:outerShdw blurRad="38100" dist="38100" dir="2700000" algn="tl">
                    <a:srgbClr val="000000"/>
                  </a:outerShdw>
                </a:effectLst>
                <a:cs typeface="Aharoni" pitchFamily="2" charset="-79"/>
              </a:rPr>
              <a:t>Excelencia</a:t>
            </a:r>
            <a:r>
              <a:rPr lang="en-GB" sz="2100" b="1" dirty="0">
                <a:solidFill>
                  <a:schemeClr val="bg1"/>
                </a:solidFill>
                <a:effectLst>
                  <a:outerShdw blurRad="38100" dist="38100" dir="2700000" algn="tl">
                    <a:srgbClr val="000000"/>
                  </a:outerShdw>
                </a:effectLst>
                <a:cs typeface="Aharoni" pitchFamily="2" charset="-79"/>
              </a:rPr>
              <a:t> </a:t>
            </a:r>
            <a:r>
              <a:rPr lang="en-GB" sz="2100" b="1" dirty="0" err="1">
                <a:solidFill>
                  <a:schemeClr val="bg1"/>
                </a:solidFill>
                <a:effectLst>
                  <a:outerShdw blurRad="38100" dist="38100" dir="2700000" algn="tl">
                    <a:srgbClr val="000000"/>
                  </a:outerShdw>
                </a:effectLst>
                <a:cs typeface="Aharoni" pitchFamily="2" charset="-79"/>
              </a:rPr>
              <a:t>en</a:t>
            </a:r>
            <a:r>
              <a:rPr lang="en-GB" sz="2100" b="1" dirty="0">
                <a:solidFill>
                  <a:schemeClr val="bg1"/>
                </a:solidFill>
                <a:effectLst>
                  <a:outerShdw blurRad="38100" dist="38100" dir="2700000" algn="tl">
                    <a:srgbClr val="000000"/>
                  </a:outerShdw>
                </a:effectLst>
                <a:cs typeface="Aharoni" pitchFamily="2" charset="-79"/>
              </a:rPr>
              <a:t> la </a:t>
            </a:r>
          </a:p>
          <a:p>
            <a:pPr algn="ctr"/>
            <a:r>
              <a:rPr lang="en-GB" sz="2100" b="1" dirty="0" err="1">
                <a:solidFill>
                  <a:schemeClr val="bg1"/>
                </a:solidFill>
                <a:effectLst>
                  <a:outerShdw blurRad="38100" dist="38100" dir="2700000" algn="tl">
                    <a:srgbClr val="000000"/>
                  </a:outerShdw>
                </a:effectLst>
                <a:cs typeface="Aharoni" pitchFamily="2" charset="-79"/>
              </a:rPr>
              <a:t>Educación</a:t>
            </a:r>
            <a:r>
              <a:rPr lang="en-GB" sz="2100" b="1" dirty="0">
                <a:solidFill>
                  <a:schemeClr val="bg1"/>
                </a:solidFill>
                <a:effectLst>
                  <a:outerShdw blurRad="38100" dist="38100" dir="2700000" algn="tl">
                    <a:srgbClr val="000000"/>
                  </a:outerShdw>
                </a:effectLst>
                <a:cs typeface="Aharoni" pitchFamily="2" charset="-79"/>
              </a:rPr>
              <a:t> </a:t>
            </a:r>
          </a:p>
          <a:p>
            <a:pPr algn="ctr"/>
            <a:r>
              <a:rPr lang="en-GB" sz="2100" b="1" dirty="0" err="1">
                <a:solidFill>
                  <a:schemeClr val="bg1"/>
                </a:solidFill>
                <a:effectLst>
                  <a:outerShdw blurRad="38100" dist="38100" dir="2700000" algn="tl">
                    <a:srgbClr val="000000"/>
                  </a:outerShdw>
                </a:effectLst>
                <a:cs typeface="Aharoni" pitchFamily="2" charset="-79"/>
              </a:rPr>
              <a:t>Médica</a:t>
            </a:r>
            <a:endParaRPr lang="en-GB" sz="2100" b="1" dirty="0">
              <a:solidFill>
                <a:schemeClr val="bg1"/>
              </a:solidFill>
              <a:effectLst>
                <a:outerShdw blurRad="38100" dist="38100" dir="2700000" algn="tl">
                  <a:srgbClr val="000000"/>
                </a:outerShdw>
              </a:effectLst>
              <a:cs typeface="Aharoni" pitchFamily="2" charset="-79"/>
            </a:endParaRPr>
          </a:p>
        </p:txBody>
      </p:sp>
    </p:spTree>
    <p:extLst>
      <p:ext uri="{BB962C8B-B14F-4D97-AF65-F5344CB8AC3E}">
        <p14:creationId xmlns:p14="http://schemas.microsoft.com/office/powerpoint/2010/main" val="3841488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TotalTime>
  <Words>1053</Words>
  <Application>Microsoft Office PowerPoint</Application>
  <PresentationFormat>On-screen Show (4:3)</PresentationFormat>
  <Paragraphs>137</Paragraphs>
  <Slides>32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ＭＳ Ｐゴシック</vt:lpstr>
      <vt:lpstr>AGaramondPro-Italic</vt:lpstr>
      <vt:lpstr>Aharoni</vt:lpstr>
      <vt:lpstr>Arial</vt:lpstr>
      <vt:lpstr>Calibri</vt:lpstr>
      <vt:lpstr>Calibri Light</vt:lpstr>
      <vt:lpstr>MinionPro-Medium</vt:lpstr>
      <vt:lpstr>Wingdings</vt:lpstr>
      <vt:lpstr>Tema de Office</vt:lpstr>
      <vt:lpstr>PowerPoint Presentation</vt:lpstr>
      <vt:lpstr>El marco del progreso en economías basadas en conocimiento</vt:lpstr>
      <vt:lpstr>El valor en la cadena productiva</vt:lpstr>
      <vt:lpstr>PowerPoint Presentation</vt:lpstr>
      <vt:lpstr>PowerPoint Presentation</vt:lpstr>
      <vt:lpstr>PowerPoint Presentation</vt:lpstr>
      <vt:lpstr>Excelencia</vt:lpstr>
      <vt:lpstr>PowerPoint Presentation</vt:lpstr>
      <vt:lpstr>PowerPoint Presentation</vt:lpstr>
      <vt:lpstr>PowerPoint Presentation</vt:lpstr>
      <vt:lpstr>Introducción</vt:lpstr>
      <vt:lpstr>PowerPoint Presentation</vt:lpstr>
      <vt:lpstr>Liderazgo</vt:lpstr>
      <vt:lpstr>Liderazgo XXI</vt:lpstr>
      <vt:lpstr>PowerPoint Presentation</vt:lpstr>
      <vt:lpstr>¿Por qué los médicos no lideran?</vt:lpstr>
      <vt:lpstr>Nuevo paradigma de liderazgo</vt:lpstr>
      <vt:lpstr>PowerPoint Presentation</vt:lpstr>
      <vt:lpstr>PowerPoint Presentation</vt:lpstr>
      <vt:lpstr>PowerPoint Presentation</vt:lpstr>
      <vt:lpstr>Centro Medico Académico</vt:lpstr>
      <vt:lpstr>WHAT IS AN ACADEMIC MEDICAL CENTER?</vt:lpstr>
      <vt:lpstr>Sistema Académico de Salud Centro Medico Académico Centro Medico Hospital</vt:lpstr>
      <vt:lpstr>PowerPoint Presentation</vt:lpstr>
      <vt:lpstr>PowerPoint Presentation</vt:lpstr>
      <vt:lpstr>Comunidad de Aprendizaje</vt:lpstr>
      <vt:lpstr>Caracteristicas de una comunidad de aprendizaje</vt:lpstr>
      <vt:lpstr>PowerPoint Presentation</vt:lpstr>
      <vt:lpstr>PowerPoint Presentation</vt:lpstr>
      <vt:lpstr>Conceptos finales</vt:lpstr>
      <vt:lpstr>PowerPoint Presentation</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Carrazco Arroyo</dc:creator>
  <cp:lastModifiedBy>Jorge Eugenio Valdez García</cp:lastModifiedBy>
  <cp:revision>33</cp:revision>
  <dcterms:created xsi:type="dcterms:W3CDTF">2013-11-11T16:42:02Z</dcterms:created>
  <dcterms:modified xsi:type="dcterms:W3CDTF">2016-06-16T01:15:50Z</dcterms:modified>
</cp:coreProperties>
</file>