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16"/>
  </p:notesMasterIdLst>
  <p:sldIdLst>
    <p:sldId id="256" r:id="rId2"/>
    <p:sldId id="257" r:id="rId3"/>
    <p:sldId id="273" r:id="rId4"/>
    <p:sldId id="270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28"/>
  </p:normalViewPr>
  <p:slideViewPr>
    <p:cSldViewPr snapToGrid="0" snapToObjects="1">
      <p:cViewPr>
        <p:scale>
          <a:sx n="80" d="100"/>
          <a:sy n="80" d="100"/>
        </p:scale>
        <p:origin x="-72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21AD-DE38-BC4F-B9DD-593D8711B837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029A-0203-1F4A-899B-D9F9FA85E7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3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FEBC1-9369-446A-82B2-CD445CE2D7C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51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21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15663FC-BB6A-0642-8965-2C4567708F75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D728505-8DA5-CD49-8A00-5A756248B80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European integration of medical education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4152879"/>
            <a:ext cx="6068209" cy="70635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Trudie</a:t>
            </a:r>
            <a:r>
              <a:rPr lang="en-US" dirty="0" smtClean="0"/>
              <a:t> E Roberts</a:t>
            </a:r>
          </a:p>
          <a:p>
            <a:r>
              <a:rPr lang="en-US" dirty="0" smtClean="0"/>
              <a:t>Director, Leeds Institute of Medical Education and AMEE President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70" y="421002"/>
            <a:ext cx="2304183" cy="188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57" y="5592502"/>
            <a:ext cx="2567450" cy="8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Progress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2000" dirty="0" smtClean="0"/>
              <a:t>September </a:t>
            </a:r>
            <a:r>
              <a:rPr lang="en-GB" sz="2000" dirty="0"/>
              <a:t>2014 </a:t>
            </a:r>
            <a:r>
              <a:rPr lang="en-GB" sz="2000" dirty="0" smtClean="0"/>
              <a:t>- the GMC’s </a:t>
            </a:r>
            <a:r>
              <a:rPr lang="en-GB" sz="2000" dirty="0"/>
              <a:t>Council gave approval in principle for work </a:t>
            </a:r>
            <a:r>
              <a:rPr lang="en-GB" sz="2000" dirty="0" smtClean="0"/>
              <a:t>on the MLA.</a:t>
            </a:r>
            <a:endParaRPr lang="en-GB" sz="2000" dirty="0"/>
          </a:p>
          <a:p>
            <a:pPr lvl="0"/>
            <a:r>
              <a:rPr lang="en-GB" sz="2000" dirty="0" smtClean="0"/>
              <a:t>This was followed by preliminary </a:t>
            </a:r>
            <a:r>
              <a:rPr lang="en-GB" sz="2000" dirty="0"/>
              <a:t>evidence gathering, policy development and </a:t>
            </a:r>
            <a:r>
              <a:rPr lang="en-GB" sz="2000" dirty="0" smtClean="0"/>
              <a:t>engagement. </a:t>
            </a:r>
            <a:endParaRPr lang="en-GB" sz="2000" dirty="0"/>
          </a:p>
          <a:p>
            <a:pPr lvl="0"/>
            <a:r>
              <a:rPr lang="en-GB" sz="2000" dirty="0" smtClean="0"/>
              <a:t>June 2015 - following consideration of an </a:t>
            </a:r>
            <a:r>
              <a:rPr lang="en-GB" sz="2000" dirty="0"/>
              <a:t>initial outline business </a:t>
            </a:r>
            <a:r>
              <a:rPr lang="en-GB" sz="2000" dirty="0" smtClean="0"/>
              <a:t>case, the Council agreed further development of an MLA. </a:t>
            </a:r>
            <a:endParaRPr lang="en-GB" sz="2000" dirty="0"/>
          </a:p>
          <a:p>
            <a:pPr lvl="0"/>
            <a:r>
              <a:rPr lang="en-GB" dirty="0"/>
              <a:t>A</a:t>
            </a:r>
            <a:r>
              <a:rPr lang="en-GB" sz="2000" dirty="0" smtClean="0"/>
              <a:t>n expert reference group will assist with developing </a:t>
            </a:r>
            <a:r>
              <a:rPr lang="en-GB" sz="2000" dirty="0"/>
              <a:t>the format of the </a:t>
            </a:r>
            <a:r>
              <a:rPr lang="en-GB" sz="2000" dirty="0" smtClean="0"/>
              <a:t>assessment.</a:t>
            </a:r>
          </a:p>
          <a:p>
            <a:pPr lvl="0"/>
            <a:r>
              <a:rPr lang="en-GB" sz="2000" dirty="0" smtClean="0"/>
              <a:t>Subject to approval from the GMC’s Council in June 2016, an open consultation later this year.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807368"/>
            <a:ext cx="2506540" cy="164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griffith\AppData\Local\Microsoft\Windows\Temporary Internet Files\Content.Outlook\VTYB8QLM\New Picture (1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How the model might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073" y="208346"/>
            <a:ext cx="4686299" cy="5655156"/>
          </a:xfrm>
        </p:spPr>
        <p:txBody>
          <a:bodyPr>
            <a:normAutofit fontScale="85000" lnSpcReduction="10000"/>
          </a:bodyPr>
          <a:lstStyle/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International Medical Graduates would </a:t>
            </a:r>
            <a:r>
              <a:rPr lang="en-GB" sz="2000" dirty="0"/>
              <a:t>be required to pass </a:t>
            </a:r>
            <a:r>
              <a:rPr lang="en-GB" sz="2000" dirty="0" smtClean="0"/>
              <a:t>the knowledge and clinical skills components of the MLA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UK </a:t>
            </a:r>
            <a:r>
              <a:rPr lang="en-GB" sz="2000" dirty="0"/>
              <a:t>graduates would need to pass </a:t>
            </a:r>
            <a:r>
              <a:rPr lang="en-GB" sz="2000" dirty="0" smtClean="0"/>
              <a:t>knowledge and clinical skills components before graduation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For UK graduates, the MLA would be the </a:t>
            </a:r>
            <a:r>
              <a:rPr lang="en-GB" sz="2000" i="1" dirty="0" smtClean="0"/>
              <a:t>‘Core’ </a:t>
            </a:r>
            <a:r>
              <a:rPr lang="en-GB" sz="2000" dirty="0" smtClean="0"/>
              <a:t>and </a:t>
            </a:r>
            <a:r>
              <a:rPr lang="en-GB" sz="2000" i="1" dirty="0" smtClean="0"/>
              <a:t>‘Finals’  </a:t>
            </a:r>
            <a:r>
              <a:rPr lang="en-GB" sz="2000" dirty="0" smtClean="0"/>
              <a:t>(MLA plus </a:t>
            </a:r>
            <a:r>
              <a:rPr lang="en-GB" sz="2000" i="1" dirty="0" smtClean="0"/>
              <a:t>‘Options’ </a:t>
            </a:r>
            <a:r>
              <a:rPr lang="en-GB" sz="2000" dirty="0" smtClean="0"/>
              <a:t>) would reflect curricular diversity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b="1" dirty="0" smtClean="0"/>
              <a:t>All </a:t>
            </a:r>
            <a:r>
              <a:rPr lang="en-GB" sz="2000" b="1" dirty="0"/>
              <a:t>doctors </a:t>
            </a:r>
            <a:r>
              <a:rPr lang="en-GB" sz="2000" dirty="0"/>
              <a:t>obtaining registration with a licence to </a:t>
            </a:r>
            <a:r>
              <a:rPr lang="en-GB" sz="2000" dirty="0" smtClean="0"/>
              <a:t>practise (LtP) would </a:t>
            </a:r>
            <a:r>
              <a:rPr lang="en-GB" sz="2000" dirty="0"/>
              <a:t>need to </a:t>
            </a:r>
            <a:r>
              <a:rPr lang="en-GB" sz="2000" dirty="0" smtClean="0"/>
              <a:t>confirm they are fit to maintain a licence through </a:t>
            </a:r>
            <a:r>
              <a:rPr lang="en-GB" sz="2000" dirty="0"/>
              <a:t>their first revalidation within, say, 18 or 24 </a:t>
            </a:r>
            <a:r>
              <a:rPr lang="en-GB" sz="2000" dirty="0" smtClean="0"/>
              <a:t>months of joining the register.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5" y="2486056"/>
            <a:ext cx="1701524" cy="31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3314700" cy="495249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Common licensing</a:t>
            </a:r>
            <a:br>
              <a:rPr lang="en-US" dirty="0" smtClean="0"/>
            </a:br>
            <a:r>
              <a:rPr lang="en-US" dirty="0" smtClean="0"/>
              <a:t>examinations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38" y="1653348"/>
            <a:ext cx="4208462" cy="3486217"/>
          </a:xfrm>
        </p:spPr>
      </p:pic>
    </p:spTree>
    <p:extLst>
      <p:ext uri="{BB962C8B-B14F-4D97-AF65-F5344CB8AC3E}">
        <p14:creationId xmlns:p14="http://schemas.microsoft.com/office/powerpoint/2010/main" val="20299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30" y="1892968"/>
            <a:ext cx="3039317" cy="2683652"/>
          </a:xfrm>
        </p:spPr>
      </p:pic>
    </p:spTree>
    <p:extLst>
      <p:ext uri="{BB962C8B-B14F-4D97-AF65-F5344CB8AC3E}">
        <p14:creationId xmlns:p14="http://schemas.microsoft.com/office/powerpoint/2010/main" val="7886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UK and Europe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64206"/>
            <a:ext cx="4686300" cy="2864500"/>
          </a:xfrm>
        </p:spPr>
      </p:pic>
    </p:spTree>
    <p:extLst>
      <p:ext uri="{BB962C8B-B14F-4D97-AF65-F5344CB8AC3E}">
        <p14:creationId xmlns:p14="http://schemas.microsoft.com/office/powerpoint/2010/main" val="21258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559678"/>
            <a:ext cx="3182353" cy="495249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 accreditation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53" y="1732549"/>
            <a:ext cx="3881433" cy="2919662"/>
          </a:xfrm>
        </p:spPr>
      </p:pic>
    </p:spTree>
    <p:extLst>
      <p:ext uri="{BB962C8B-B14F-4D97-AF65-F5344CB8AC3E}">
        <p14:creationId xmlns:p14="http://schemas.microsoft.com/office/powerpoint/2010/main" val="8781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5400"/>
            <a:ext cx="91059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The aim of the MLA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To </a:t>
            </a:r>
            <a:r>
              <a:rPr lang="en-GB" sz="2800" dirty="0"/>
              <a:t>create a single, objective demonstration that those </a:t>
            </a:r>
            <a:r>
              <a:rPr lang="en-GB" sz="2800" dirty="0" smtClean="0"/>
              <a:t>applying for a </a:t>
            </a:r>
            <a:r>
              <a:rPr lang="en-GB" sz="2800" dirty="0"/>
              <a:t>licence to practise </a:t>
            </a:r>
            <a:r>
              <a:rPr lang="en-GB" sz="2800" dirty="0" smtClean="0"/>
              <a:t>medicine in </a:t>
            </a:r>
            <a:r>
              <a:rPr lang="en-GB" sz="2800" dirty="0"/>
              <a:t>the UK </a:t>
            </a:r>
            <a:r>
              <a:rPr lang="en-GB" sz="2800" dirty="0" smtClean="0"/>
              <a:t>can meet a common standard for safe practice. 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57913"/>
            <a:ext cx="2742873" cy="21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GMC’s case for change (1)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current system </a:t>
            </a:r>
            <a:r>
              <a:rPr lang="en-GB" dirty="0" smtClean="0"/>
              <a:t>provides </a:t>
            </a:r>
            <a:r>
              <a:rPr lang="en-GB" dirty="0"/>
              <a:t>weak assurance that those entering the register are achieving a consistently high </a:t>
            </a:r>
            <a:r>
              <a:rPr lang="en-GB" dirty="0" smtClean="0"/>
              <a:t>standard.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Three main routes:</a:t>
            </a:r>
            <a:endParaRPr lang="en-GB" dirty="0"/>
          </a:p>
          <a:p>
            <a:pPr lvl="1"/>
            <a:r>
              <a:rPr lang="en-GB" dirty="0" smtClean="0"/>
              <a:t>Europe - no </a:t>
            </a:r>
            <a:r>
              <a:rPr lang="en-GB" dirty="0"/>
              <a:t>assurance 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Overseas graduates – GMC PLAB assessment  </a:t>
            </a:r>
            <a:r>
              <a:rPr lang="en-GB" dirty="0"/>
              <a:t>– </a:t>
            </a:r>
            <a:r>
              <a:rPr lang="en-GB" dirty="0" smtClean="0"/>
              <a:t>under </a:t>
            </a:r>
            <a:r>
              <a:rPr lang="en-GB" dirty="0"/>
              <a:t>review</a:t>
            </a:r>
          </a:p>
          <a:p>
            <a:pPr lvl="1"/>
            <a:r>
              <a:rPr lang="en-GB" dirty="0" smtClean="0"/>
              <a:t>UK graduates - 31 bodies awarding PMQs with different </a:t>
            </a:r>
            <a:r>
              <a:rPr lang="en-GB" dirty="0"/>
              <a:t>final examinations based on </a:t>
            </a:r>
            <a:r>
              <a:rPr lang="en-GB" dirty="0" smtClean="0"/>
              <a:t>different curricula.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8" y="3045696"/>
            <a:ext cx="2466474" cy="24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GMC’s case for change (2)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sz="2800" dirty="0" smtClean="0"/>
              <a:t>The </a:t>
            </a:r>
            <a:r>
              <a:rPr lang="en-GB" sz="2800" dirty="0"/>
              <a:t>only fair way to test the knowledge, skills and competence of overseas applicants is to subject them to the same assessment as doctors emerging from UK </a:t>
            </a:r>
            <a:r>
              <a:rPr lang="en-GB" sz="2800" dirty="0" smtClean="0"/>
              <a:t>institutions. </a:t>
            </a:r>
          </a:p>
          <a:p>
            <a:pPr lvl="0"/>
            <a:endParaRPr lang="en-GB" sz="2800" dirty="0" smtClean="0"/>
          </a:p>
          <a:p>
            <a:r>
              <a:rPr lang="en-GB" sz="2800" dirty="0" smtClean="0"/>
              <a:t>A </a:t>
            </a:r>
            <a:r>
              <a:rPr lang="en-GB" sz="2800" dirty="0"/>
              <a:t>single assessment </a:t>
            </a:r>
            <a:r>
              <a:rPr lang="en-GB" sz="2800" dirty="0" smtClean="0"/>
              <a:t>would make it easier to raise </a:t>
            </a:r>
            <a:r>
              <a:rPr lang="en-GB" sz="2800" dirty="0"/>
              <a:t>the </a:t>
            </a:r>
            <a:r>
              <a:rPr lang="en-GB" sz="2800" dirty="0" smtClean="0"/>
              <a:t>bar for doctors entering UK practice.</a:t>
            </a:r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Other jurisdictions have shown that </a:t>
            </a:r>
            <a:r>
              <a:rPr lang="en-GB" sz="2800" dirty="0"/>
              <a:t>it is possible to create a valid and reliable </a:t>
            </a:r>
            <a:r>
              <a:rPr lang="en-GB" sz="2800" dirty="0" smtClean="0"/>
              <a:t>medical licensing assessment. 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2" y="2514599"/>
            <a:ext cx="2707105" cy="270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GMC’s intention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Provide assurance </a:t>
            </a:r>
            <a:r>
              <a:rPr lang="en-GB" sz="1800" dirty="0"/>
              <a:t>about </a:t>
            </a:r>
            <a:r>
              <a:rPr lang="en-GB" sz="1800" dirty="0" smtClean="0"/>
              <a:t>doctors </a:t>
            </a:r>
            <a:r>
              <a:rPr lang="en-GB" sz="1800" dirty="0"/>
              <a:t>joining the medical register, regardless of where they </a:t>
            </a:r>
            <a:r>
              <a:rPr lang="en-GB" sz="1800" dirty="0" smtClean="0"/>
              <a:t>were </a:t>
            </a:r>
            <a:r>
              <a:rPr lang="en-GB" sz="1800" dirty="0"/>
              <a:t>educated or trained.</a:t>
            </a:r>
          </a:p>
          <a:p>
            <a:r>
              <a:rPr lang="en-GB" sz="1800" dirty="0" smtClean="0"/>
              <a:t>Create </a:t>
            </a:r>
            <a:r>
              <a:rPr lang="en-GB" sz="1800" dirty="0"/>
              <a:t>a valid and reliable, internationally recognised medical assessment</a:t>
            </a:r>
            <a:r>
              <a:rPr lang="en-GB" sz="1800" dirty="0" smtClean="0"/>
              <a:t>. </a:t>
            </a:r>
            <a:endParaRPr lang="en-GB" sz="1800" dirty="0"/>
          </a:p>
          <a:p>
            <a:r>
              <a:rPr lang="en-GB" sz="1800" dirty="0" smtClean="0"/>
              <a:t>Learn from other with licensing assessments alongside quality and </a:t>
            </a:r>
            <a:r>
              <a:rPr lang="en-GB" sz="1800" dirty="0"/>
              <a:t>diversity </a:t>
            </a:r>
            <a:r>
              <a:rPr lang="en-GB" sz="1800" dirty="0" smtClean="0"/>
              <a:t>in their medical schools. </a:t>
            </a:r>
          </a:p>
          <a:p>
            <a:r>
              <a:rPr lang="en-GB" sz="1800" dirty="0" smtClean="0"/>
              <a:t>Work with medical </a:t>
            </a:r>
            <a:r>
              <a:rPr lang="en-GB" sz="1800" dirty="0"/>
              <a:t>schools and assessment </a:t>
            </a:r>
            <a:r>
              <a:rPr lang="en-GB" sz="1800" dirty="0" smtClean="0"/>
              <a:t>experts so that together to develop a new single assessment.</a:t>
            </a:r>
          </a:p>
          <a:p>
            <a:r>
              <a:rPr lang="en-GB" sz="1800" dirty="0" smtClean="0"/>
              <a:t>Maintain medical school diversity through the MLA as one component of a university assessment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dirty="0" smtClean="0"/>
              <a:t>Give </a:t>
            </a:r>
            <a:r>
              <a:rPr lang="en-GB" sz="1800" dirty="0"/>
              <a:t>confidence to medical students that they will be assessed by a consistent national standard – without subjecting them to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over-examination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0" y="2782637"/>
            <a:ext cx="2870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GMC’s intention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Reduce the burden of regulation with the single assessment providing assurance on the outcomes. </a:t>
            </a:r>
          </a:p>
          <a:p>
            <a:r>
              <a:rPr lang="en-GB" sz="1800" dirty="0" smtClean="0"/>
              <a:t>Invest in </a:t>
            </a:r>
            <a:r>
              <a:rPr lang="en-GB" sz="1800" dirty="0"/>
              <a:t>the latest assessment developments and technology</a:t>
            </a:r>
            <a:r>
              <a:rPr lang="en-GB" sz="1800" dirty="0" smtClean="0"/>
              <a:t>.</a:t>
            </a:r>
            <a:r>
              <a:rPr lang="en-GB" sz="1800" dirty="0"/>
              <a:t> </a:t>
            </a:r>
            <a:endParaRPr lang="en-GB" sz="1800" dirty="0" smtClean="0"/>
          </a:p>
          <a:p>
            <a:r>
              <a:rPr lang="en-GB" sz="1800" dirty="0"/>
              <a:t>Deliver an assessment regime covering doctors from Europe in a way that is compliant with European law.</a:t>
            </a:r>
          </a:p>
          <a:p>
            <a:r>
              <a:rPr lang="en-GB" sz="1800" dirty="0" smtClean="0"/>
              <a:t>Ensure </a:t>
            </a:r>
            <a:r>
              <a:rPr lang="en-GB" sz="1800" dirty="0"/>
              <a:t>that standards of medical practice are not compromised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Enhance the confidence of patients</a:t>
            </a:r>
            <a:r>
              <a:rPr lang="en-GB" sz="1800" dirty="0"/>
              <a:t>, the public and employers </a:t>
            </a:r>
            <a:r>
              <a:rPr lang="en-GB" sz="1800" dirty="0" smtClean="0"/>
              <a:t>in </a:t>
            </a:r>
            <a:r>
              <a:rPr lang="en-GB" sz="1800" dirty="0"/>
              <a:t>new entrants to medical practice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Create an assessment that is a marker of the excellence of medical education and medical practice in this country. </a:t>
            </a:r>
            <a:r>
              <a:rPr lang="en-GB" sz="1800" dirty="0" smtClean="0"/>
              <a:t> </a:t>
            </a: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0" y="3035924"/>
            <a:ext cx="2870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560</Words>
  <Application>Microsoft Office PowerPoint</Application>
  <PresentationFormat>Presentación en pantalla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Headlines</vt:lpstr>
      <vt:lpstr>European integration of medical education</vt:lpstr>
      <vt:lpstr>   The UK and Europe </vt:lpstr>
      <vt:lpstr>   Current accreditation</vt:lpstr>
      <vt:lpstr>Presentación de PowerPoint</vt:lpstr>
      <vt:lpstr>The aim of the MLA</vt:lpstr>
      <vt:lpstr> The GMC’s case for change (1) </vt:lpstr>
      <vt:lpstr>The GMC’s case for change (2) </vt:lpstr>
      <vt:lpstr>The GMC’s intention (1)</vt:lpstr>
      <vt:lpstr>The GMC’s intention (2)</vt:lpstr>
      <vt:lpstr>Progress to date</vt:lpstr>
      <vt:lpstr>Presentación de PowerPoint</vt:lpstr>
      <vt:lpstr>How the model might work</vt:lpstr>
      <vt:lpstr>  Common licensing examinations </vt:lpstr>
      <vt:lpstr>   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integration of medical education</dc:title>
  <dc:creator>Microsoft Office User</dc:creator>
  <cp:lastModifiedBy>JJ Dom</cp:lastModifiedBy>
  <cp:revision>9</cp:revision>
  <dcterms:created xsi:type="dcterms:W3CDTF">2016-06-07T11:20:06Z</dcterms:created>
  <dcterms:modified xsi:type="dcterms:W3CDTF">2016-06-16T13:11:59Z</dcterms:modified>
</cp:coreProperties>
</file>