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16" r:id="rId3"/>
    <p:sldId id="299" r:id="rId4"/>
    <p:sldId id="319" r:id="rId5"/>
    <p:sldId id="312" r:id="rId6"/>
    <p:sldId id="320" r:id="rId7"/>
    <p:sldId id="313" r:id="rId8"/>
    <p:sldId id="318" r:id="rId9"/>
    <p:sldId id="321" r:id="rId10"/>
    <p:sldId id="307" r:id="rId11"/>
    <p:sldId id="310" r:id="rId12"/>
    <p:sldId id="326" r:id="rId13"/>
    <p:sldId id="308" r:id="rId14"/>
    <p:sldId id="302" r:id="rId15"/>
    <p:sldId id="309" r:id="rId16"/>
    <p:sldId id="301" r:id="rId17"/>
    <p:sldId id="324" r:id="rId18"/>
    <p:sldId id="32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4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6/16/2016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6/16/2016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pPr/>
              <a:t>6/16/2016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6/16/2016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6/16/2016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6/16/2016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6/16/2016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6/16/2016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6/16/2016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6/16/2016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6/16/2016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6/16/2016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sz="4800" dirty="0" smtClean="0"/>
              <a:t>PANEL:</a:t>
            </a:r>
            <a:r>
              <a:rPr lang="es-MX" sz="4800" dirty="0"/>
              <a:t/>
            </a:r>
            <a:br>
              <a:rPr lang="es-MX" sz="4800" dirty="0"/>
            </a:br>
            <a:r>
              <a:rPr lang="es-MX" sz="4800" dirty="0" smtClean="0"/>
              <a:t>IMPORTANCIA DE LA </a:t>
            </a:r>
            <a:r>
              <a:rPr lang="es-MX" sz="4400" dirty="0" smtClean="0"/>
              <a:t>ACTUALIZACIÓN Y DESARROLLO ACADÉMICO DE LOS MÉDICOS</a:t>
            </a:r>
            <a:endParaRPr lang="es-MX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sz="3200" dirty="0" smtClean="0"/>
              <a:t>GESTIÓN DE LA ATENCIÓN MÉDICA</a:t>
            </a:r>
            <a:endParaRPr lang="es-MX" sz="3200" dirty="0"/>
          </a:p>
          <a:p>
            <a:r>
              <a:rPr lang="es-MX" sz="2800" dirty="0" smtClean="0"/>
              <a:t>Dr. J. Jesús Vázquez Esquivel</a:t>
            </a:r>
            <a:endParaRPr lang="es-MX" sz="2800" dirty="0"/>
          </a:p>
        </p:txBody>
      </p:sp>
      <p:pic>
        <p:nvPicPr>
          <p:cNvPr id="20482" name="Picture 2" descr="http://www.amfem.edu.mx/templates/amfem_v1/images/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38597" y="90224"/>
            <a:ext cx="5814565" cy="18829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5904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84176"/>
            <a:ext cx="10341735" cy="1259811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/>
            </a:r>
            <a:br>
              <a:rPr lang="es-MX" dirty="0"/>
            </a:br>
            <a:r>
              <a:rPr lang="es-MX" sz="3100" b="1" dirty="0">
                <a:latin typeface="Arial" panose="020B0604020202020204" pitchFamily="34" charset="0"/>
                <a:cs typeface="Arial" panose="020B0604020202020204" pitchFamily="34" charset="0"/>
              </a:rPr>
              <a:t>IMPORTANCIA DE LA ACTUALIZACIÓN Y DESARROLLO ACADÉMICO PARA LA GESTIÓN DE LA ATENCIÓN MÉDICA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3.- IMPORTANCIA DE ACTUALIZACIÓN Y DESARROLLO</a:t>
            </a:r>
          </a:p>
          <a:p>
            <a:pPr marL="0" indent="0" algn="just">
              <a:buNone/>
            </a:pP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(ELEMENTOS DEL ENFOQUE DE COMPETENCIAS)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Solución de problemas</a:t>
            </a:r>
          </a:p>
          <a:p>
            <a:pPr lvl="1" algn="just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Trato digno, cálido, asertivo….</a:t>
            </a:r>
          </a:p>
          <a:p>
            <a:pPr lvl="1" algn="just"/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Oportunidad</a:t>
            </a:r>
          </a:p>
          <a:p>
            <a:pPr lvl="1" algn="just"/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Integral</a:t>
            </a:r>
          </a:p>
          <a:p>
            <a:pPr lvl="1" algn="just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Basado en evidencias clínicas y científicas</a:t>
            </a:r>
          </a:p>
          <a:p>
            <a:pPr lvl="1" algn="just"/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Optimización de recursos</a:t>
            </a:r>
          </a:p>
          <a:p>
            <a:pPr lvl="1" algn="just"/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Escenarios diversos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1" indent="0" algn="just">
              <a:buNone/>
            </a:pP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---------------------------------------------------  GESTIÓN</a:t>
            </a:r>
          </a:p>
        </p:txBody>
      </p:sp>
    </p:spTree>
    <p:extLst>
      <p:ext uri="{BB962C8B-B14F-4D97-AF65-F5344CB8AC3E}">
        <p14:creationId xmlns:p14="http://schemas.microsoft.com/office/powerpoint/2010/main" val="333054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7279" y="284176"/>
            <a:ext cx="10341735" cy="1259811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/>
            </a:r>
            <a:br>
              <a:rPr lang="es-MX" dirty="0"/>
            </a:br>
            <a:r>
              <a:rPr lang="es-MX" sz="3100" b="1" dirty="0">
                <a:latin typeface="Arial" panose="020B0604020202020204" pitchFamily="34" charset="0"/>
                <a:cs typeface="Arial" panose="020B0604020202020204" pitchFamily="34" charset="0"/>
              </a:rPr>
              <a:t>IMPORTANCIA DE LA ACTUALIZACIÓN Y DESARROLLO ACADÉMICO PARA LA GESTIÓN DE LA ATENCIÓN MÉDICA</a:t>
            </a:r>
            <a:endParaRPr lang="es-MX" sz="31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54366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MX" sz="3300" b="1" dirty="0" smtClean="0"/>
              <a:t>3.- IMPORTANCIA DE ACTUALIZACIÓN Y DESARROLLO</a:t>
            </a:r>
          </a:p>
          <a:p>
            <a:pPr marL="0" indent="0">
              <a:buNone/>
            </a:pPr>
            <a:endParaRPr lang="es-MX" sz="3300" b="1" dirty="0"/>
          </a:p>
          <a:p>
            <a:pPr lvl="1" algn="just"/>
            <a:r>
              <a:rPr lang="es-MX" sz="3300" dirty="0" smtClean="0"/>
              <a:t>Dimensionar los problemas y recursos desde una perspectiva holística e integradora</a:t>
            </a:r>
          </a:p>
          <a:p>
            <a:pPr marL="228600" lvl="1" indent="0" algn="just">
              <a:buNone/>
            </a:pPr>
            <a:endParaRPr lang="es-MX" sz="3300" dirty="0" smtClean="0"/>
          </a:p>
          <a:p>
            <a:pPr lvl="1" algn="just"/>
            <a:r>
              <a:rPr lang="es-MX" sz="3300" dirty="0" smtClean="0"/>
              <a:t>Dimensionar los problemas y recursos desde una perspectiva reflexiva, crítica y basada en evidencias</a:t>
            </a:r>
          </a:p>
          <a:p>
            <a:pPr lvl="1" algn="just"/>
            <a:endParaRPr lang="es-MX" sz="3300" dirty="0" smtClean="0"/>
          </a:p>
          <a:p>
            <a:pPr lvl="1" algn="just"/>
            <a:r>
              <a:rPr lang="es-MX" sz="3300" dirty="0" smtClean="0"/>
              <a:t>Determinar, organizar y asignar recursos</a:t>
            </a:r>
          </a:p>
          <a:p>
            <a:pPr lvl="1" algn="just"/>
            <a:endParaRPr lang="es-MX" sz="3300" dirty="0" smtClean="0"/>
          </a:p>
          <a:p>
            <a:pPr lvl="1" algn="just"/>
            <a:r>
              <a:rPr lang="es-MX" sz="3300" dirty="0" smtClean="0"/>
              <a:t>Supervisar, asesorar y evaluar procesos y resultados</a:t>
            </a:r>
          </a:p>
          <a:p>
            <a:pPr marL="228600" lvl="1" indent="0" algn="just">
              <a:buNone/>
            </a:pPr>
            <a:endParaRPr lang="es-MX" sz="3300" dirty="0" smtClean="0"/>
          </a:p>
          <a:p>
            <a:pPr lvl="1" algn="just"/>
            <a:r>
              <a:rPr lang="es-MX" sz="3300" dirty="0" smtClean="0"/>
              <a:t>Logros consolidados en la calidad de atención médica y satisfacción del personal de salud</a:t>
            </a:r>
            <a:endParaRPr lang="es-MX" sz="3300" dirty="0"/>
          </a:p>
        </p:txBody>
      </p:sp>
    </p:spTree>
    <p:extLst>
      <p:ext uri="{BB962C8B-B14F-4D97-AF65-F5344CB8AC3E}">
        <p14:creationId xmlns:p14="http://schemas.microsoft.com/office/powerpoint/2010/main" val="195734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84176"/>
            <a:ext cx="10341735" cy="1259811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/>
            </a:r>
            <a:br>
              <a:rPr lang="es-MX" dirty="0"/>
            </a:br>
            <a:r>
              <a:rPr lang="es-MX" sz="3100" b="1" dirty="0">
                <a:latin typeface="Arial" panose="020B0604020202020204" pitchFamily="34" charset="0"/>
                <a:cs typeface="Arial" panose="020B0604020202020204" pitchFamily="34" charset="0"/>
              </a:rPr>
              <a:t>IMPORTANCIA DE LA ACTUALIZACIÓN Y DESARROLLO ACADÉMICO PARA LA GESTIÓN DE LA ATENCIÓN MÉDICA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3.- IMPORTANCIA DE ACTUALIZACIÓN Y DESARROLLO</a:t>
            </a:r>
          </a:p>
          <a:p>
            <a:pPr marL="0" indent="0" algn="just">
              <a:buNone/>
            </a:pPr>
            <a:endParaRPr lang="es-MX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Hacer mejor las cosas</a:t>
            </a:r>
          </a:p>
          <a:p>
            <a:pPr marL="0" indent="0" algn="just">
              <a:buNone/>
            </a:pP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*Ajustarse a los cambios</a:t>
            </a:r>
          </a:p>
          <a:p>
            <a:pPr marL="0" indent="0" algn="just">
              <a:buNone/>
            </a:pP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*optimizar recursos</a:t>
            </a:r>
          </a:p>
          <a:p>
            <a:pPr marL="0" indent="0" algn="just">
              <a:buNone/>
            </a:pP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*innovar, crear alternativas </a:t>
            </a:r>
          </a:p>
        </p:txBody>
      </p:sp>
    </p:spTree>
    <p:extLst>
      <p:ext uri="{BB962C8B-B14F-4D97-AF65-F5344CB8AC3E}">
        <p14:creationId xmlns:p14="http://schemas.microsoft.com/office/powerpoint/2010/main" val="393620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7279" y="284176"/>
            <a:ext cx="10586434" cy="1259811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/>
            </a:r>
            <a:br>
              <a:rPr lang="es-MX" dirty="0"/>
            </a:br>
            <a:r>
              <a:rPr lang="es-MX" sz="3100" b="1" dirty="0">
                <a:latin typeface="Arial" panose="020B0604020202020204" pitchFamily="34" charset="0"/>
                <a:cs typeface="Arial" panose="020B0604020202020204" pitchFamily="34" charset="0"/>
              </a:rPr>
              <a:t>IMPORTANCIA DE LA ACTUALIZACIÓN Y DESARROLLO ACADÉMICO PARA LA GESTIÓN DE LA ATENCIÓN MÉDICA</a:t>
            </a:r>
            <a:endParaRPr lang="es-MX" sz="31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MX" sz="3000" b="1" dirty="0" smtClean="0"/>
              <a:t>4- DESARROLLO DE APRENDIZAJES PARA GESTIÓN DE LA ATENCIÓN MÉDICA</a:t>
            </a:r>
          </a:p>
          <a:p>
            <a:pPr marL="0" indent="0" algn="just">
              <a:buNone/>
            </a:pPr>
            <a:endParaRPr lang="es-MX" b="1" dirty="0"/>
          </a:p>
          <a:p>
            <a:pPr lvl="1" algn="just"/>
            <a:r>
              <a:rPr lang="es-MX" sz="3500" dirty="0" smtClean="0"/>
              <a:t>Repetición de rutinas</a:t>
            </a:r>
          </a:p>
          <a:p>
            <a:pPr lvl="1" algn="just"/>
            <a:r>
              <a:rPr lang="es-MX" sz="3500" dirty="0" smtClean="0"/>
              <a:t>Modas</a:t>
            </a:r>
          </a:p>
          <a:p>
            <a:pPr lvl="1"/>
            <a:r>
              <a:rPr lang="es-MX" sz="3500" dirty="0"/>
              <a:t>Intuición</a:t>
            </a:r>
          </a:p>
          <a:p>
            <a:pPr lvl="1"/>
            <a:r>
              <a:rPr lang="es-MX" sz="3500" dirty="0" smtClean="0"/>
              <a:t>Sentido común </a:t>
            </a:r>
            <a:r>
              <a:rPr lang="es-MX" sz="2800" dirty="0" smtClean="0"/>
              <a:t>(pensamiento lógico-inteligencia emocional)</a:t>
            </a:r>
          </a:p>
          <a:p>
            <a:pPr lvl="1"/>
            <a:r>
              <a:rPr lang="es-MX" sz="3500" dirty="0" smtClean="0"/>
              <a:t>Experiencia reflexiva</a:t>
            </a:r>
          </a:p>
          <a:p>
            <a:pPr lvl="1"/>
            <a:r>
              <a:rPr lang="es-MX" sz="3500" dirty="0" smtClean="0"/>
              <a:t>Educación sistematizada </a:t>
            </a:r>
            <a:r>
              <a:rPr lang="es-MX" sz="2800" dirty="0" smtClean="0"/>
              <a:t>(actualización y formación)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17940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5914" y="284176"/>
            <a:ext cx="10328857" cy="1259811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/>
            </a:r>
            <a:br>
              <a:rPr lang="es-MX" dirty="0"/>
            </a:br>
            <a:r>
              <a:rPr lang="es-MX" sz="3100" b="1" dirty="0">
                <a:latin typeface="Arial" panose="020B0604020202020204" pitchFamily="34" charset="0"/>
                <a:cs typeface="Arial" panose="020B0604020202020204" pitchFamily="34" charset="0"/>
              </a:rPr>
              <a:t>IMPORTANCIA DE LA ACTUALIZACIÓN Y DESARROLLO ACADÉMICO PARA LA GESTIÓN DE LA ATENCIÓN MÉDICA</a:t>
            </a:r>
            <a:endParaRPr lang="es-MX" sz="31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MX" sz="5100" b="1" dirty="0" smtClean="0"/>
              <a:t>4.- ESTRATEGIAS Y ACTIVIDADES FORMALES PARA ACTUALIZACIÓN Y DESARROLLO DE COMPETENCIAS PARA LA GESTIÓN DE LA ATENCIÓN MÉDICA</a:t>
            </a:r>
          </a:p>
          <a:p>
            <a:pPr marL="742950" indent="-742950">
              <a:buFont typeface="+mj-lt"/>
              <a:buAutoNum type="arabicPeriod"/>
            </a:pPr>
            <a:r>
              <a:rPr lang="es-MX" sz="4000" b="1" dirty="0" smtClean="0"/>
              <a:t>FORMACIÓN.- especialidad, maestría y doctorado</a:t>
            </a:r>
          </a:p>
          <a:p>
            <a:pPr marL="742950" indent="-742950">
              <a:buFont typeface="+mj-lt"/>
              <a:buAutoNum type="arabicPeriod"/>
            </a:pPr>
            <a:r>
              <a:rPr lang="es-MX" sz="4000" b="1" dirty="0" smtClean="0"/>
              <a:t>CAPACITACIÓN (actualización).- educación médica continua</a:t>
            </a:r>
          </a:p>
          <a:p>
            <a:pPr marL="0" indent="0">
              <a:buNone/>
            </a:pPr>
            <a:endParaRPr lang="es-MX" sz="4000" b="1" dirty="0" smtClean="0"/>
          </a:p>
          <a:p>
            <a:pPr marL="0" indent="0">
              <a:buNone/>
            </a:pPr>
            <a:r>
              <a:rPr lang="es-MX" sz="4000" b="1" dirty="0" smtClean="0"/>
              <a:t>Notas:</a:t>
            </a:r>
          </a:p>
          <a:p>
            <a:r>
              <a:rPr lang="es-MX" sz="4000" b="1" dirty="0" smtClean="0"/>
              <a:t>Los cursos </a:t>
            </a:r>
            <a:r>
              <a:rPr lang="es-MX" sz="4000" b="1" i="1" dirty="0" smtClean="0"/>
              <a:t>per se </a:t>
            </a:r>
            <a:r>
              <a:rPr lang="es-MX" sz="4000" b="1" dirty="0" smtClean="0"/>
              <a:t>no son garantía del logro de aprendizajes de gestión </a:t>
            </a:r>
          </a:p>
          <a:p>
            <a:r>
              <a:rPr lang="es-MX" sz="4000" b="1" dirty="0"/>
              <a:t>D</a:t>
            </a:r>
            <a:r>
              <a:rPr lang="es-MX" sz="4000" b="1" dirty="0" smtClean="0"/>
              <a:t>esde luego hay de cursos a </a:t>
            </a:r>
            <a:r>
              <a:rPr lang="es-MX" sz="4000" b="1" dirty="0"/>
              <a:t>cursos </a:t>
            </a:r>
            <a:r>
              <a:rPr lang="es-MX" sz="4000" b="1" dirty="0" smtClean="0"/>
              <a:t>(enfoques tradicional V:S competencias)</a:t>
            </a:r>
          </a:p>
          <a:p>
            <a:r>
              <a:rPr lang="es-MX" sz="4000" b="1" dirty="0" smtClean="0"/>
              <a:t>El aprendizaje significativo se construye en base a experiencias reflexivas apoyadas en cursos de calidad</a:t>
            </a:r>
            <a:r>
              <a:rPr lang="es-MX" sz="4000" b="1" dirty="0"/>
              <a:t>	</a:t>
            </a:r>
            <a:r>
              <a:rPr lang="es-MX" sz="2000" b="1" dirty="0"/>
              <a:t>	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218350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8794" y="284176"/>
            <a:ext cx="10380372" cy="1259811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/>
            </a:r>
            <a:br>
              <a:rPr lang="es-MX" dirty="0"/>
            </a:br>
            <a:r>
              <a:rPr lang="es-MX" sz="3100" b="1" dirty="0">
                <a:latin typeface="Arial" panose="020B0604020202020204" pitchFamily="34" charset="0"/>
                <a:cs typeface="Arial" panose="020B0604020202020204" pitchFamily="34" charset="0"/>
              </a:rPr>
              <a:t>IMPORTANCIA DE LA ACTUALIZACIÓN Y DESARROLLO ACADÉMICO PARA LA GESTIÓN DE LA ATENCIÓN MÉDICA</a:t>
            </a:r>
            <a:endParaRPr lang="es-MX" sz="31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500" dirty="0" smtClean="0"/>
              <a:t>4.- EJEMPLOS DE FORMACIÓN Y CAPACITACIÓN PARA LA GESTIÓN DE LA ATENCIÓN MÉDICA</a:t>
            </a:r>
            <a:endParaRPr lang="es-MX" sz="3500" dirty="0"/>
          </a:p>
          <a:p>
            <a:pPr lvl="1" algn="just"/>
            <a:r>
              <a:rPr lang="es-MX" sz="2600" dirty="0" smtClean="0"/>
              <a:t>Especialidad en Administración de Hospitales</a:t>
            </a:r>
          </a:p>
          <a:p>
            <a:pPr lvl="1" algn="just"/>
            <a:r>
              <a:rPr lang="es-MX" sz="2600" dirty="0" smtClean="0"/>
              <a:t>Maestría en Administración de la Atención Médica</a:t>
            </a:r>
          </a:p>
          <a:p>
            <a:pPr lvl="1" algn="just"/>
            <a:r>
              <a:rPr lang="es-MX" sz="2600" dirty="0" smtClean="0"/>
              <a:t>Cursos Monográficos</a:t>
            </a:r>
          </a:p>
          <a:p>
            <a:pPr lvl="1" algn="just"/>
            <a:r>
              <a:rPr lang="es-MX" sz="2600" dirty="0" smtClean="0"/>
              <a:t>Cursos diplomados</a:t>
            </a:r>
          </a:p>
          <a:p>
            <a:pPr lvl="1" algn="just"/>
            <a:r>
              <a:rPr lang="es-MX" sz="2600" dirty="0" smtClean="0"/>
              <a:t>Adiestramientos en servicio</a:t>
            </a:r>
          </a:p>
          <a:p>
            <a:pPr lvl="1" algn="just"/>
            <a:endParaRPr lang="es-MX" sz="2600" dirty="0"/>
          </a:p>
          <a:p>
            <a:pPr lvl="1" algn="just"/>
            <a:r>
              <a:rPr lang="es-MX" sz="2600" dirty="0" smtClean="0"/>
              <a:t>*Enfoque a competencias</a:t>
            </a:r>
            <a:endParaRPr lang="es-MX" sz="2600" dirty="0"/>
          </a:p>
        </p:txBody>
      </p:sp>
    </p:spTree>
    <p:extLst>
      <p:ext uri="{BB962C8B-B14F-4D97-AF65-F5344CB8AC3E}">
        <p14:creationId xmlns:p14="http://schemas.microsoft.com/office/powerpoint/2010/main" val="262175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84176"/>
            <a:ext cx="10522039" cy="1259811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/>
            </a:r>
            <a:br>
              <a:rPr lang="es-MX" dirty="0"/>
            </a:br>
            <a:r>
              <a:rPr lang="es-MX" sz="3100" b="1" dirty="0">
                <a:latin typeface="Arial" panose="020B0604020202020204" pitchFamily="34" charset="0"/>
                <a:cs typeface="Arial" panose="020B0604020202020204" pitchFamily="34" charset="0"/>
              </a:rPr>
              <a:t>IMPORTANCIA DE LA ACTUALIZACIÓN Y DESARROLLO ACADÉMICO PARA LA GESTIÓN DE LA ATENCIÓN MÉDICA</a:t>
            </a:r>
            <a:endParaRPr lang="es-MX" sz="31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MX" sz="3200" b="1" dirty="0" smtClean="0"/>
              <a:t>4.- CURSOS PARA LA ALTA GERENCIA</a:t>
            </a:r>
            <a:endParaRPr lang="es-MX" sz="3200" b="1" dirty="0"/>
          </a:p>
          <a:p>
            <a:pPr lvl="1" algn="just"/>
            <a:r>
              <a:rPr lang="es-MX" sz="4000" dirty="0" smtClean="0"/>
              <a:t>Contenidos para competencias de gestión </a:t>
            </a:r>
            <a:endParaRPr lang="es-MX" sz="2800" dirty="0" smtClean="0"/>
          </a:p>
          <a:p>
            <a:pPr lvl="3" algn="just"/>
            <a:r>
              <a:rPr lang="es-MX" sz="2400" dirty="0"/>
              <a:t>Calidad de la Atención </a:t>
            </a:r>
            <a:r>
              <a:rPr lang="es-MX" sz="2400" dirty="0" smtClean="0"/>
              <a:t>Médica, Plan Nacional de Desarrollo, Ley Gral. de Salud</a:t>
            </a:r>
          </a:p>
          <a:p>
            <a:pPr lvl="3" algn="just"/>
            <a:r>
              <a:rPr lang="es-MX" sz="2400" dirty="0"/>
              <a:t>Obstáculos epistemológicos e </a:t>
            </a:r>
            <a:r>
              <a:rPr lang="es-MX" sz="2400" dirty="0" smtClean="0"/>
              <a:t>ideológicos para una gestión efectiva</a:t>
            </a:r>
            <a:endParaRPr lang="es-MX" sz="2400" dirty="0"/>
          </a:p>
          <a:p>
            <a:pPr lvl="3" algn="just"/>
            <a:r>
              <a:rPr lang="es-MX" sz="2400" dirty="0" smtClean="0"/>
              <a:t>Normatividad  </a:t>
            </a:r>
            <a:r>
              <a:rPr lang="es-MX" sz="2400" dirty="0"/>
              <a:t>(NOM)</a:t>
            </a:r>
          </a:p>
          <a:p>
            <a:pPr lvl="3" algn="just"/>
            <a:r>
              <a:rPr lang="es-MX" sz="2400" dirty="0" smtClean="0"/>
              <a:t>Calidad de los escenarios de atención públicos y particulares (Motivación </a:t>
            </a:r>
            <a:r>
              <a:rPr lang="es-MX" sz="2400" dirty="0"/>
              <a:t>– profesionalismo – clima </a:t>
            </a:r>
            <a:r>
              <a:rPr lang="es-MX" sz="2400" dirty="0" smtClean="0"/>
              <a:t>organizacional –  instalaciones - recursos)</a:t>
            </a:r>
          </a:p>
          <a:p>
            <a:pPr lvl="3" algn="just"/>
            <a:r>
              <a:rPr lang="es-MX" sz="2400" dirty="0" smtClean="0"/>
              <a:t>Paradigmas emergentes de atención (1°, 2° y 3er. Niveles) </a:t>
            </a:r>
            <a:r>
              <a:rPr lang="es-MX" sz="2400" dirty="0"/>
              <a:t>modelos </a:t>
            </a:r>
            <a:r>
              <a:rPr lang="es-MX" sz="2400" dirty="0" smtClean="0"/>
              <a:t>APS, medicina genómica, </a:t>
            </a:r>
            <a:r>
              <a:rPr lang="es-MX" sz="2400" dirty="0"/>
              <a:t>medicina paliativa, </a:t>
            </a:r>
            <a:r>
              <a:rPr lang="es-MX" sz="2400" dirty="0" smtClean="0"/>
              <a:t>muerte digna,… </a:t>
            </a:r>
            <a:endParaRPr lang="es-MX" sz="2400" dirty="0"/>
          </a:p>
          <a:p>
            <a:pPr lvl="3" algn="just"/>
            <a:r>
              <a:rPr lang="es-MX" sz="2400" dirty="0" smtClean="0"/>
              <a:t>Aspectos éticos y médico-legales – CONAMED – Seguro de mal praxis</a:t>
            </a:r>
          </a:p>
          <a:p>
            <a:pPr lvl="3" algn="just"/>
            <a:r>
              <a:rPr lang="es-MX" sz="2400" dirty="0" smtClean="0"/>
              <a:t>Sistematización de procesos de atención (guías </a:t>
            </a:r>
            <a:r>
              <a:rPr lang="es-MX" sz="2400" dirty="0" err="1" smtClean="0"/>
              <a:t>Dx</a:t>
            </a:r>
            <a:r>
              <a:rPr lang="es-MX" sz="2400" dirty="0" smtClean="0"/>
              <a:t> – </a:t>
            </a:r>
            <a:r>
              <a:rPr lang="es-MX" sz="2400" dirty="0" err="1" smtClean="0"/>
              <a:t>Tx</a:t>
            </a:r>
            <a:r>
              <a:rPr lang="es-MX" sz="2400" dirty="0" smtClean="0"/>
              <a:t>; Manuales de Normas y Procedimientos</a:t>
            </a:r>
          </a:p>
          <a:p>
            <a:pPr lvl="3" algn="just"/>
            <a:r>
              <a:rPr lang="es-MX" sz="2400" dirty="0" smtClean="0"/>
              <a:t>Administración de recursos</a:t>
            </a:r>
          </a:p>
          <a:p>
            <a:pPr lvl="3" algn="just"/>
            <a:r>
              <a:rPr lang="es-MX" sz="2400" dirty="0" smtClean="0"/>
              <a:t>Medicina Académica (asistencia –docencia-investigación)</a:t>
            </a:r>
          </a:p>
          <a:p>
            <a:pPr lvl="3" algn="just"/>
            <a:r>
              <a:rPr lang="es-MX" sz="2400" dirty="0"/>
              <a:t>Diagnóstico situacional holístico, integral, transiciones  sociales, </a:t>
            </a:r>
            <a:r>
              <a:rPr lang="es-MX" sz="2400" b="1" dirty="0"/>
              <a:t>problemas, obstáculos</a:t>
            </a:r>
            <a:r>
              <a:rPr lang="es-MX" sz="2400" dirty="0"/>
              <a:t>. </a:t>
            </a:r>
          </a:p>
          <a:p>
            <a:pPr lvl="3" algn="just"/>
            <a:r>
              <a:rPr lang="es-MX" sz="2400" dirty="0" smtClean="0"/>
              <a:t>Alternativas de mejora y Plan de Desarrollo</a:t>
            </a:r>
          </a:p>
        </p:txBody>
      </p:sp>
    </p:spTree>
    <p:extLst>
      <p:ext uri="{BB962C8B-B14F-4D97-AF65-F5344CB8AC3E}">
        <p14:creationId xmlns:p14="http://schemas.microsoft.com/office/powerpoint/2010/main" val="416707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84176"/>
            <a:ext cx="10522039" cy="1259811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/>
            </a:r>
            <a:br>
              <a:rPr lang="es-MX" dirty="0"/>
            </a:br>
            <a:r>
              <a:rPr lang="es-MX" sz="3100" b="1" dirty="0">
                <a:latin typeface="Arial" panose="020B0604020202020204" pitchFamily="34" charset="0"/>
                <a:cs typeface="Arial" panose="020B0604020202020204" pitchFamily="34" charset="0"/>
              </a:rPr>
              <a:t>IMPORTANCIA DE LA ACTUALIZACIÓN Y DESARROLLO ACADÉMICO PARA LA GESTIÓN DE LA ATENCIÓN MÉDICA</a:t>
            </a:r>
            <a:endParaRPr lang="es-MX" sz="31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MX" sz="3200" b="1" dirty="0" smtClean="0"/>
              <a:t>4.- CURSOS PARA DIRECTIVOS MEDIOS (unidades de atención médica)</a:t>
            </a:r>
            <a:endParaRPr lang="es-MX" sz="3200" b="1" dirty="0"/>
          </a:p>
          <a:p>
            <a:pPr lvl="1" algn="just"/>
            <a:r>
              <a:rPr lang="es-MX" sz="4000" dirty="0" smtClean="0"/>
              <a:t>Contenidos para competencias de gestión </a:t>
            </a:r>
            <a:endParaRPr lang="es-MX" sz="2800" dirty="0" smtClean="0"/>
          </a:p>
          <a:p>
            <a:pPr lvl="3" algn="just"/>
            <a:r>
              <a:rPr lang="es-MX" sz="2400" dirty="0"/>
              <a:t>Calidad de la Atención </a:t>
            </a:r>
            <a:r>
              <a:rPr lang="es-MX" sz="2400" dirty="0" smtClean="0"/>
              <a:t>Médica, Plan Nacional de Desarrollo, Ley Gral. de Salud</a:t>
            </a:r>
          </a:p>
          <a:p>
            <a:pPr lvl="3" algn="just"/>
            <a:r>
              <a:rPr lang="es-MX" sz="2400" dirty="0"/>
              <a:t>Obstáculos epistemológicos e </a:t>
            </a:r>
            <a:r>
              <a:rPr lang="es-MX" sz="2400" dirty="0" smtClean="0"/>
              <a:t>ideológicos para una gestión efectiva</a:t>
            </a:r>
            <a:endParaRPr lang="es-MX" sz="2400" dirty="0"/>
          </a:p>
          <a:p>
            <a:pPr lvl="3" algn="just"/>
            <a:r>
              <a:rPr lang="es-MX" sz="2400" dirty="0" smtClean="0"/>
              <a:t>Normatividad  </a:t>
            </a:r>
            <a:r>
              <a:rPr lang="es-MX" sz="2400" dirty="0"/>
              <a:t>(NOM)</a:t>
            </a:r>
          </a:p>
          <a:p>
            <a:pPr lvl="3" algn="just"/>
            <a:r>
              <a:rPr lang="es-MX" sz="2400" dirty="0" smtClean="0"/>
              <a:t>Calidad de los escenarios de atención públicos y particulares (Motivación </a:t>
            </a:r>
            <a:r>
              <a:rPr lang="es-MX" sz="2400" dirty="0"/>
              <a:t>– profesionalismo – clima </a:t>
            </a:r>
            <a:r>
              <a:rPr lang="es-MX" sz="2400" dirty="0" smtClean="0"/>
              <a:t>organizacional – recursos)</a:t>
            </a:r>
          </a:p>
          <a:p>
            <a:pPr lvl="3" algn="just"/>
            <a:r>
              <a:rPr lang="es-MX" sz="2400" dirty="0" smtClean="0"/>
              <a:t>Paradigmas emergentes de atención (1°, 2° y 3er. Niveles) </a:t>
            </a:r>
            <a:r>
              <a:rPr lang="es-MX" sz="2400" dirty="0"/>
              <a:t>modelos </a:t>
            </a:r>
            <a:r>
              <a:rPr lang="es-MX" sz="2400" dirty="0" smtClean="0"/>
              <a:t>APS, medicina genómica, </a:t>
            </a:r>
            <a:r>
              <a:rPr lang="es-MX" sz="2400" dirty="0"/>
              <a:t>medicina paliativa, </a:t>
            </a:r>
            <a:r>
              <a:rPr lang="es-MX" sz="2400" dirty="0" smtClean="0"/>
              <a:t>muerte digna,… </a:t>
            </a:r>
            <a:endParaRPr lang="es-MX" sz="2400" dirty="0"/>
          </a:p>
          <a:p>
            <a:pPr lvl="3" algn="just"/>
            <a:r>
              <a:rPr lang="es-MX" sz="2400" dirty="0" smtClean="0"/>
              <a:t>Aspectos éticos y médico-legales – CONAMED – Seguro de mal praxis</a:t>
            </a:r>
          </a:p>
          <a:p>
            <a:pPr lvl="3" algn="just"/>
            <a:r>
              <a:rPr lang="es-MX" sz="2400" dirty="0" smtClean="0"/>
              <a:t>Sistematización de procesos de atención (guías </a:t>
            </a:r>
            <a:r>
              <a:rPr lang="es-MX" sz="2400" dirty="0" err="1" smtClean="0"/>
              <a:t>Dx</a:t>
            </a:r>
            <a:r>
              <a:rPr lang="es-MX" sz="2400" dirty="0" smtClean="0"/>
              <a:t> – </a:t>
            </a:r>
            <a:r>
              <a:rPr lang="es-MX" sz="2400" dirty="0" err="1" smtClean="0"/>
              <a:t>Tx</a:t>
            </a:r>
            <a:r>
              <a:rPr lang="es-MX" sz="2400" dirty="0" smtClean="0"/>
              <a:t>; Manuales de Normas y Procedimientos</a:t>
            </a:r>
          </a:p>
          <a:p>
            <a:pPr lvl="3" algn="just"/>
            <a:r>
              <a:rPr lang="es-MX" sz="2400" dirty="0" smtClean="0"/>
              <a:t>Administración de recursos</a:t>
            </a:r>
          </a:p>
          <a:p>
            <a:pPr lvl="3" algn="just"/>
            <a:r>
              <a:rPr lang="es-MX" sz="2400" dirty="0" smtClean="0"/>
              <a:t>Medicina Académica (asistencia –docencia-investigación)</a:t>
            </a:r>
          </a:p>
          <a:p>
            <a:pPr lvl="3" algn="just"/>
            <a:r>
              <a:rPr lang="es-MX" sz="2400" dirty="0"/>
              <a:t>Diagnóstico situacional holístico, integral, transiciones  sociales, </a:t>
            </a:r>
            <a:r>
              <a:rPr lang="es-MX" sz="2400" b="1" dirty="0"/>
              <a:t>problemas, obstáculos</a:t>
            </a:r>
            <a:r>
              <a:rPr lang="es-MX" sz="2400" dirty="0"/>
              <a:t>. </a:t>
            </a:r>
          </a:p>
          <a:p>
            <a:pPr lvl="3" algn="just"/>
            <a:r>
              <a:rPr lang="es-MX" sz="2400" dirty="0" smtClean="0"/>
              <a:t>Alternativas de mejora y Plan de Desarrollo</a:t>
            </a:r>
          </a:p>
        </p:txBody>
      </p:sp>
    </p:spTree>
    <p:extLst>
      <p:ext uri="{BB962C8B-B14F-4D97-AF65-F5344CB8AC3E}">
        <p14:creationId xmlns:p14="http://schemas.microsoft.com/office/powerpoint/2010/main" val="296440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84176"/>
            <a:ext cx="10522039" cy="1259811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/>
            </a:r>
            <a:br>
              <a:rPr lang="es-MX" dirty="0"/>
            </a:br>
            <a:r>
              <a:rPr lang="es-MX" sz="3100" b="1" dirty="0">
                <a:latin typeface="Arial" panose="020B0604020202020204" pitchFamily="34" charset="0"/>
                <a:cs typeface="Arial" panose="020B0604020202020204" pitchFamily="34" charset="0"/>
              </a:rPr>
              <a:t>IMPORTANCIA DE LA ACTUALIZACIÓN Y DESARROLLO ACADÉMICO PARA LA GESTIÓN DE LA ATENCIÓN MÉDICA</a:t>
            </a:r>
            <a:endParaRPr lang="es-MX" sz="31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MX" sz="3200" b="1" dirty="0" smtClean="0"/>
              <a:t>4.- CURSOS PARA PERSONAL OPERATIVO</a:t>
            </a:r>
            <a:endParaRPr lang="es-MX" sz="3200" b="1" dirty="0"/>
          </a:p>
          <a:p>
            <a:pPr lvl="1" algn="just"/>
            <a:r>
              <a:rPr lang="es-MX" sz="4000" dirty="0" smtClean="0"/>
              <a:t>Contenidos para competencias de gestión </a:t>
            </a:r>
            <a:endParaRPr lang="es-MX" sz="2800" dirty="0" smtClean="0"/>
          </a:p>
          <a:p>
            <a:pPr lvl="3" algn="just"/>
            <a:r>
              <a:rPr lang="es-MX" sz="2400" dirty="0"/>
              <a:t>Calidad de la Atención </a:t>
            </a:r>
            <a:r>
              <a:rPr lang="es-MX" sz="2400" dirty="0" smtClean="0"/>
              <a:t>Médica, Plan Nacional de Desarrollo, Ley Gral. de Salud</a:t>
            </a:r>
          </a:p>
          <a:p>
            <a:pPr lvl="3" algn="just"/>
            <a:r>
              <a:rPr lang="es-MX" sz="2400" dirty="0"/>
              <a:t>Obstáculos epistemológicos e </a:t>
            </a:r>
            <a:r>
              <a:rPr lang="es-MX" sz="2400" dirty="0" smtClean="0"/>
              <a:t>ideológicos para la calidad para una gestión efectiva</a:t>
            </a:r>
            <a:endParaRPr lang="es-MX" sz="2400" dirty="0"/>
          </a:p>
          <a:p>
            <a:pPr lvl="3" algn="just"/>
            <a:r>
              <a:rPr lang="es-MX" sz="2400" dirty="0" smtClean="0"/>
              <a:t>Normatividad  </a:t>
            </a:r>
            <a:r>
              <a:rPr lang="es-MX" sz="2400" dirty="0"/>
              <a:t>(NOM</a:t>
            </a:r>
            <a:r>
              <a:rPr lang="es-MX" sz="2400" dirty="0" smtClean="0"/>
              <a:t>) con relación directa a la operación</a:t>
            </a:r>
            <a:endParaRPr lang="es-MX" sz="2400" dirty="0"/>
          </a:p>
          <a:p>
            <a:pPr lvl="3" algn="just"/>
            <a:r>
              <a:rPr lang="es-MX" sz="2400" dirty="0" smtClean="0"/>
              <a:t>Calidad de los escenarios de atención (Motivación </a:t>
            </a:r>
            <a:r>
              <a:rPr lang="es-MX" sz="2400" dirty="0"/>
              <a:t>– profesionalismo – clima </a:t>
            </a:r>
            <a:r>
              <a:rPr lang="es-MX" sz="2400" dirty="0" smtClean="0"/>
              <a:t>organizacional – recursos)</a:t>
            </a:r>
          </a:p>
          <a:p>
            <a:pPr lvl="3" algn="just"/>
            <a:r>
              <a:rPr lang="es-MX" sz="2400" dirty="0" smtClean="0"/>
              <a:t>Paradigmas emergentes de atención (1°, 2° y 3er. Niveles) </a:t>
            </a:r>
            <a:r>
              <a:rPr lang="es-MX" sz="2400" dirty="0"/>
              <a:t>modelos </a:t>
            </a:r>
            <a:r>
              <a:rPr lang="es-MX" sz="2400" dirty="0" smtClean="0"/>
              <a:t>APS, medicina genómica, </a:t>
            </a:r>
            <a:r>
              <a:rPr lang="es-MX" sz="2400" dirty="0"/>
              <a:t>medicina paliativa, </a:t>
            </a:r>
            <a:r>
              <a:rPr lang="es-MX" sz="2400" dirty="0" smtClean="0"/>
              <a:t>muerte digna</a:t>
            </a:r>
            <a:r>
              <a:rPr lang="es-MX" sz="2400" smtClean="0"/>
              <a:t>,… </a:t>
            </a:r>
            <a:r>
              <a:rPr lang="es-MX" sz="2400" smtClean="0"/>
              <a:t> </a:t>
            </a:r>
            <a:endParaRPr lang="es-MX" sz="2400" dirty="0"/>
          </a:p>
          <a:p>
            <a:pPr lvl="3" algn="just"/>
            <a:r>
              <a:rPr lang="es-MX" sz="2400" dirty="0" smtClean="0"/>
              <a:t>Aspectos éticos y médico-legales – CONAMED – Seguro de mal praxis</a:t>
            </a:r>
          </a:p>
          <a:p>
            <a:pPr lvl="3" algn="just"/>
            <a:r>
              <a:rPr lang="es-MX" sz="2400" dirty="0" smtClean="0"/>
              <a:t>Sistematización de procesos de atención (guías </a:t>
            </a:r>
            <a:r>
              <a:rPr lang="es-MX" sz="2400" dirty="0" err="1" smtClean="0"/>
              <a:t>Dx</a:t>
            </a:r>
            <a:r>
              <a:rPr lang="es-MX" sz="2400" dirty="0" smtClean="0"/>
              <a:t> – </a:t>
            </a:r>
            <a:r>
              <a:rPr lang="es-MX" sz="2400" dirty="0" err="1" smtClean="0"/>
              <a:t>Tx</a:t>
            </a:r>
            <a:r>
              <a:rPr lang="es-MX" sz="2400" dirty="0" smtClean="0"/>
              <a:t>; Manuales de Normas y Procedimientos</a:t>
            </a:r>
          </a:p>
          <a:p>
            <a:pPr lvl="3" algn="just"/>
            <a:r>
              <a:rPr lang="es-MX" sz="2400" dirty="0" smtClean="0"/>
              <a:t>Administración de recursos</a:t>
            </a:r>
          </a:p>
          <a:p>
            <a:pPr lvl="3" algn="just"/>
            <a:r>
              <a:rPr lang="es-MX" sz="2400" dirty="0" smtClean="0"/>
              <a:t>Medicina Académica (asistencia –docencia-investigación)</a:t>
            </a:r>
          </a:p>
          <a:p>
            <a:pPr lvl="3" algn="just"/>
            <a:r>
              <a:rPr lang="es-MX" sz="2400" dirty="0"/>
              <a:t>Diagnóstico situacional holístico, integral, transiciones  sociales, </a:t>
            </a:r>
            <a:r>
              <a:rPr lang="es-MX" sz="2400" b="1" dirty="0"/>
              <a:t>problemas, obstáculos</a:t>
            </a:r>
            <a:r>
              <a:rPr lang="es-MX" sz="2400" dirty="0"/>
              <a:t>. </a:t>
            </a:r>
          </a:p>
          <a:p>
            <a:pPr lvl="3" algn="just"/>
            <a:r>
              <a:rPr lang="es-MX" sz="2400" dirty="0" smtClean="0"/>
              <a:t>Alternativas de mejora y Plan de Desarrollo</a:t>
            </a:r>
          </a:p>
        </p:txBody>
      </p:sp>
    </p:spTree>
    <p:extLst>
      <p:ext uri="{BB962C8B-B14F-4D97-AF65-F5344CB8AC3E}">
        <p14:creationId xmlns:p14="http://schemas.microsoft.com/office/powerpoint/2010/main" val="87808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4248" y="284176"/>
            <a:ext cx="10637949" cy="1259811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/>
            </a:r>
            <a:br>
              <a:rPr lang="es-MX" dirty="0"/>
            </a:br>
            <a:r>
              <a:rPr lang="es-MX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IMPORTANCIA DE LA ACTUALIZACIÓN Y DESARROLLO ACADÉMICO PARA LA GESTIÓN DE LA ATENCIÓN MÉDICA</a:t>
            </a:r>
            <a:endParaRPr lang="es-MX" sz="3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GESTIÓN DE LA ATENCIÓN MÉDICA</a:t>
            </a:r>
          </a:p>
          <a:p>
            <a:pPr marL="0" indent="0" algn="just">
              <a:buNone/>
            </a:pPr>
            <a:endParaRPr lang="es-MX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514350" algn="just">
              <a:buFont typeface="+mj-lt"/>
              <a:buAutoNum type="arabicPeriod"/>
            </a:pPr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Elementos teórico-conceptuales</a:t>
            </a:r>
          </a:p>
          <a:p>
            <a:pPr marL="742950" lvl="1" indent="-514350" algn="just">
              <a:buFont typeface="+mj-lt"/>
              <a:buAutoNum type="arabicPeriod"/>
            </a:pP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Niveles de gestoría en atención médica</a:t>
            </a:r>
          </a:p>
          <a:p>
            <a:pPr marL="742950" lvl="1" indent="-514350" algn="just">
              <a:buFont typeface="+mj-lt"/>
              <a:buAutoNum type="arabicPeriod"/>
            </a:pPr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Importancia de la actualización y desarrollo en el área </a:t>
            </a:r>
          </a:p>
          <a:p>
            <a:pPr marL="742950" lvl="1" indent="-514350" algn="just">
              <a:buFont typeface="+mj-lt"/>
              <a:buAutoNum type="arabicPeriod"/>
            </a:pPr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Propuestas para actualización y desarrollo en gestión de atención médica</a:t>
            </a:r>
          </a:p>
          <a:p>
            <a:pPr marL="228600" lvl="1" indent="0" algn="just">
              <a:buNone/>
            </a:pPr>
            <a:endParaRPr lang="es-MX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12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2732" y="284176"/>
            <a:ext cx="10676586" cy="1259811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/>
            </a:r>
            <a:br>
              <a:rPr lang="es-MX" dirty="0"/>
            </a:br>
            <a:r>
              <a:rPr lang="es-MX" sz="3100" b="1" dirty="0">
                <a:latin typeface="Arial" panose="020B0604020202020204" pitchFamily="34" charset="0"/>
                <a:cs typeface="Arial" panose="020B0604020202020204" pitchFamily="34" charset="0"/>
              </a:rPr>
              <a:t>IMPORTANCIA DE LA ACTUALIZACIÓN Y DESARROLLO ACADÉMICO PARA LA GESTIÓN DE LA ATENCIÓN MÉDICA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1.- ELEMENTOS TEÓRICO-CONCEPTUALES</a:t>
            </a:r>
          </a:p>
          <a:p>
            <a:pPr marL="0" indent="0" algn="just">
              <a:buNone/>
            </a:pPr>
            <a:r>
              <a:rPr lang="es-MX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Gestión de la atención médica</a:t>
            </a:r>
            <a:endParaRPr lang="es-MX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Articulación entre la asistencia, docencia e investigación, la administración y la planeación estratégica, para una mejor calidad de la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tención médica.</a:t>
            </a:r>
          </a:p>
          <a:p>
            <a:pPr marL="228600" lvl="1" indent="0" algn="just">
              <a:buNone/>
            </a:pPr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esarrollar las estrategias y procesos de operación y de innovación que requiere el logro de objetivos de atención médica, de manera eficiente, integral y basada en evidencias.</a:t>
            </a:r>
          </a:p>
          <a:p>
            <a:pPr marL="228600" lvl="1" indent="0" algn="just">
              <a:buNone/>
            </a:pPr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Resolución de los obstáculos para una atención médica de calidad</a:t>
            </a:r>
          </a:p>
          <a:p>
            <a:pPr lvl="1" algn="just"/>
            <a:endParaRPr lang="es-MX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1" indent="0" algn="just">
              <a:buNone/>
            </a:pP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8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75763" y="284176"/>
            <a:ext cx="10586434" cy="1259811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/>
            </a:r>
            <a:br>
              <a:rPr lang="es-MX" dirty="0"/>
            </a:br>
            <a:r>
              <a:rPr lang="es-MX" sz="3100" b="1" dirty="0">
                <a:latin typeface="Arial" panose="020B0604020202020204" pitchFamily="34" charset="0"/>
                <a:cs typeface="Arial" panose="020B0604020202020204" pitchFamily="34" charset="0"/>
              </a:rPr>
              <a:t>IMPORTANCIA DE LA ACTUALIZACIÓN Y DESARROLLO ACADÉMICO PARA LA GESTIÓN DE LA ATENCIÓN MÉDICA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1.- ELEMENTOS TEÓRICO-CONCEPTUALES</a:t>
            </a:r>
          </a:p>
          <a:p>
            <a:pPr marL="0" indent="0" algn="just">
              <a:buNone/>
            </a:pPr>
            <a:r>
              <a:rPr lang="es-MX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Método administrativo</a:t>
            </a:r>
            <a:endParaRPr lang="es-MX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Planeación: </a:t>
            </a:r>
            <a:r>
              <a:rPr lang="es-MX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Dx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. situacional-objetivos-metas</a:t>
            </a:r>
          </a:p>
          <a:p>
            <a:pPr lvl="1" algn="just"/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Organización: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planes-programas-organigramas y perfiles de puesto</a:t>
            </a:r>
          </a:p>
          <a:p>
            <a:pPr lvl="1" algn="just"/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Dirección: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Reclutamiento-selección-contratación // inducción-supervisión-asesoría</a:t>
            </a:r>
          </a:p>
          <a:p>
            <a:pPr lvl="1" algn="just"/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Control: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Evaluación // estrategias y mecanismos de mejora // Evaluación</a:t>
            </a:r>
          </a:p>
          <a:p>
            <a:pPr lvl="1" algn="just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Planeación Estratégica: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Misión-Visión - FODA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– Plan de Desarrollo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65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84176"/>
            <a:ext cx="10393251" cy="1259811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/>
            </a:r>
            <a:br>
              <a:rPr lang="es-MX" dirty="0"/>
            </a:br>
            <a:r>
              <a:rPr lang="es-MX" sz="3100" b="1" dirty="0">
                <a:latin typeface="Arial" panose="020B0604020202020204" pitchFamily="34" charset="0"/>
                <a:cs typeface="Arial" panose="020B0604020202020204" pitchFamily="34" charset="0"/>
              </a:rPr>
              <a:t>IMPORTANCIA DE LA ACTUALIZACIÓN Y DESARROLLO ACADÉMICO PARA LA GESTIÓN DE LA ATENCIÓN MÉDICA</a:t>
            </a:r>
            <a:endParaRPr lang="es-MX" sz="31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02919" y="1973043"/>
            <a:ext cx="9784080" cy="4206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200" b="1" dirty="0" smtClean="0"/>
              <a:t>1.- ELEMENTOS TEÓRICO-CONCEPTUALES</a:t>
            </a:r>
          </a:p>
          <a:p>
            <a:pPr marL="0" indent="0" algn="just">
              <a:buNone/>
            </a:pPr>
            <a:r>
              <a:rPr lang="es-MX" sz="3200" b="1" dirty="0" smtClean="0"/>
              <a:t>Enfoques de la administración</a:t>
            </a:r>
          </a:p>
          <a:p>
            <a:pPr marL="0" indent="0" algn="just">
              <a:buNone/>
            </a:pPr>
            <a:endParaRPr lang="es-MX" sz="2400" b="1" dirty="0"/>
          </a:p>
          <a:p>
            <a:pPr lvl="1" algn="just"/>
            <a:r>
              <a:rPr lang="es-MX" sz="3200" dirty="0" smtClean="0"/>
              <a:t>Administración pragmática (no problemas)</a:t>
            </a:r>
          </a:p>
          <a:p>
            <a:pPr lvl="1" algn="just"/>
            <a:r>
              <a:rPr lang="es-MX" sz="3200" dirty="0" smtClean="0"/>
              <a:t>Administración por resultados</a:t>
            </a:r>
          </a:p>
          <a:p>
            <a:pPr lvl="1" algn="just"/>
            <a:r>
              <a:rPr lang="es-MX" sz="3200" dirty="0" smtClean="0"/>
              <a:t>Aseguramiento de calidad (</a:t>
            </a:r>
            <a:r>
              <a:rPr lang="es-MX" sz="3200" dirty="0" err="1" smtClean="0"/>
              <a:t>admon</a:t>
            </a:r>
            <a:r>
              <a:rPr lang="es-MX" sz="3200" dirty="0" smtClean="0"/>
              <a:t>. por procesos)</a:t>
            </a:r>
          </a:p>
          <a:p>
            <a:pPr lvl="1" algn="just"/>
            <a:r>
              <a:rPr lang="es-MX" sz="3200" dirty="0" smtClean="0"/>
              <a:t>Planeación estratégica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28215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84176"/>
            <a:ext cx="10419008" cy="1259811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/>
            </a:r>
            <a:br>
              <a:rPr lang="es-MX" dirty="0"/>
            </a:br>
            <a:r>
              <a:rPr lang="es-MX" sz="3100" b="1" dirty="0">
                <a:latin typeface="Arial" panose="020B0604020202020204" pitchFamily="34" charset="0"/>
                <a:cs typeface="Arial" panose="020B0604020202020204" pitchFamily="34" charset="0"/>
              </a:rPr>
              <a:t>IMPORTANCIA DE LA ACTUALIZACIÓN Y DESARROLLO ACADÉMICO PARA LA GESTIÓN DE LA ATENCIÓN MÉDICA</a:t>
            </a:r>
            <a:endParaRPr lang="es-MX" sz="31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b="1" dirty="0" smtClean="0"/>
              <a:t>1.- ELEMENTOS TEÓRICO CONCEPTUALES</a:t>
            </a:r>
          </a:p>
          <a:p>
            <a:pPr marL="0" indent="0" algn="just">
              <a:buNone/>
            </a:pPr>
            <a:r>
              <a:rPr lang="es-MX" sz="3200" dirty="0" smtClean="0"/>
              <a:t>TEORÍA GENERAL DE SISTEMAS</a:t>
            </a:r>
            <a:endParaRPr lang="es-MX" sz="3200" dirty="0"/>
          </a:p>
          <a:p>
            <a:pPr lvl="1" algn="just"/>
            <a:r>
              <a:rPr lang="es-MX" sz="3200" dirty="0" smtClean="0"/>
              <a:t>Estructura – Proceso</a:t>
            </a:r>
            <a:r>
              <a:rPr lang="es-MX" sz="3200" dirty="0"/>
              <a:t> </a:t>
            </a:r>
            <a:r>
              <a:rPr lang="es-MX" sz="3200" dirty="0" smtClean="0"/>
              <a:t>– Resultados</a:t>
            </a:r>
            <a:r>
              <a:rPr lang="es-MX" sz="3200" dirty="0"/>
              <a:t> </a:t>
            </a:r>
            <a:r>
              <a:rPr lang="es-MX" sz="3200" dirty="0" smtClean="0"/>
              <a:t>– Contexto</a:t>
            </a:r>
          </a:p>
          <a:p>
            <a:pPr lvl="1" algn="just"/>
            <a:r>
              <a:rPr lang="es-MX" sz="3200" dirty="0"/>
              <a:t>El todo es más que la suma de sus partes</a:t>
            </a:r>
          </a:p>
          <a:p>
            <a:pPr lvl="1" algn="just"/>
            <a:r>
              <a:rPr lang="es-MX" sz="3200" dirty="0"/>
              <a:t>El cambio en uno de los factores, repercute sobre el resto</a:t>
            </a:r>
          </a:p>
          <a:p>
            <a:pPr lvl="1" algn="just"/>
            <a:r>
              <a:rPr lang="es-MX" sz="3200" dirty="0"/>
              <a:t>Los factores tienen diferente peso en los procesos y resultados</a:t>
            </a:r>
          </a:p>
          <a:p>
            <a:pPr lvl="1" algn="just"/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26165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88642" y="284176"/>
            <a:ext cx="10483403" cy="1259811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/>
            </a:r>
            <a:br>
              <a:rPr lang="es-MX" dirty="0"/>
            </a:br>
            <a:r>
              <a:rPr lang="es-MX" sz="3100" b="1" dirty="0">
                <a:latin typeface="Arial" panose="020B0604020202020204" pitchFamily="34" charset="0"/>
                <a:cs typeface="Arial" panose="020B0604020202020204" pitchFamily="34" charset="0"/>
              </a:rPr>
              <a:t>IMPORTANCIA DE LA ACTUALIZACIÓN Y DESARROLLO ACADÉMICO PARA LA GESTIÓN DE LA ATENCIÓN MÉDICA</a:t>
            </a:r>
            <a:endParaRPr lang="es-MX" sz="31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000" b="1" dirty="0" smtClean="0"/>
              <a:t>1.- ELEMENTOS TEÓRICO COCEPTUALES</a:t>
            </a:r>
            <a:endParaRPr lang="es-MX" sz="3000" b="1" dirty="0"/>
          </a:p>
          <a:p>
            <a:pPr lvl="1" algn="just"/>
            <a:r>
              <a:rPr lang="es-MX" sz="3000" b="1" dirty="0" smtClean="0"/>
              <a:t>Calidad Integral y mejora continua</a:t>
            </a:r>
          </a:p>
          <a:p>
            <a:pPr lvl="1" algn="just"/>
            <a:r>
              <a:rPr lang="es-MX" sz="3000" b="1" dirty="0"/>
              <a:t>Profesionalismo</a:t>
            </a:r>
          </a:p>
          <a:p>
            <a:pPr lvl="3" algn="just"/>
            <a:r>
              <a:rPr lang="es-MX" sz="2800" dirty="0"/>
              <a:t>El paciente ante todo</a:t>
            </a:r>
          </a:p>
          <a:p>
            <a:pPr lvl="3" algn="just"/>
            <a:r>
              <a:rPr lang="es-MX" sz="2800" dirty="0"/>
              <a:t>Equidad</a:t>
            </a:r>
          </a:p>
          <a:p>
            <a:pPr lvl="3" algn="just"/>
            <a:r>
              <a:rPr lang="es-MX" sz="2800" dirty="0"/>
              <a:t>Solidaridad</a:t>
            </a:r>
          </a:p>
          <a:p>
            <a:pPr lvl="3" algn="just"/>
            <a:r>
              <a:rPr lang="es-MX" sz="2800" dirty="0"/>
              <a:t>Optimización de recursos</a:t>
            </a:r>
          </a:p>
          <a:p>
            <a:pPr lvl="1" algn="just"/>
            <a:r>
              <a:rPr lang="es-MX" sz="3000" b="1" dirty="0" smtClean="0"/>
              <a:t>Medicina Académica</a:t>
            </a:r>
          </a:p>
          <a:p>
            <a:pPr lvl="2" algn="just"/>
            <a:endParaRPr lang="es-MX" sz="3800" dirty="0"/>
          </a:p>
        </p:txBody>
      </p:sp>
    </p:spTree>
    <p:extLst>
      <p:ext uri="{BB962C8B-B14F-4D97-AF65-F5344CB8AC3E}">
        <p14:creationId xmlns:p14="http://schemas.microsoft.com/office/powerpoint/2010/main" val="253134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1368" y="284176"/>
            <a:ext cx="10689465" cy="1259811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/>
            </a:r>
            <a:br>
              <a:rPr lang="es-MX" dirty="0"/>
            </a:br>
            <a:r>
              <a:rPr lang="es-MX" sz="3100" b="1" dirty="0">
                <a:latin typeface="Arial" panose="020B0604020202020204" pitchFamily="34" charset="0"/>
                <a:cs typeface="Arial" panose="020B0604020202020204" pitchFamily="34" charset="0"/>
              </a:rPr>
              <a:t>IMPORTANCIA DE LA ACTUALIZACIÓN Y DESARROLLO ACADÉMICO PARA LA GESTIÓN DE LA ATENCIÓN MÉDICA</a:t>
            </a:r>
            <a:endParaRPr lang="es-MX" sz="31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3200" b="1" dirty="0" smtClean="0"/>
              <a:t>1.- ELEMENTOS TEÓRICO CONCEPTUALES</a:t>
            </a:r>
          </a:p>
          <a:p>
            <a:pPr marL="0" indent="0">
              <a:buNone/>
            </a:pPr>
            <a:r>
              <a:rPr lang="es-MX" sz="3000" dirty="0" smtClean="0"/>
              <a:t>Las competencias para la gestión de la atención médica, conjugan competencias específicas * y competencias genéricas.</a:t>
            </a:r>
          </a:p>
          <a:p>
            <a:pPr marL="0" indent="0">
              <a:buNone/>
            </a:pPr>
            <a:r>
              <a:rPr lang="es-MX" sz="3000" dirty="0" smtClean="0"/>
              <a:t>Una serie de capacidades aprendidas en la vida, una postura de servicio auténtico, orgullo profesional, emprendedurismo e innovación; que aunados a </a:t>
            </a:r>
            <a:r>
              <a:rPr lang="es-MX" sz="3000" dirty="0"/>
              <a:t>capacidades </a:t>
            </a:r>
            <a:r>
              <a:rPr lang="es-MX" sz="3000" dirty="0" smtClean="0"/>
              <a:t>aprendidas en procesos educativos formales y experiencia reflexiva </a:t>
            </a:r>
            <a:r>
              <a:rPr lang="es-MX" sz="3000" dirty="0"/>
              <a:t>aseguren resultados exitosos</a:t>
            </a:r>
          </a:p>
        </p:txBody>
      </p:sp>
    </p:spTree>
    <p:extLst>
      <p:ext uri="{BB962C8B-B14F-4D97-AF65-F5344CB8AC3E}">
        <p14:creationId xmlns:p14="http://schemas.microsoft.com/office/powerpoint/2010/main" val="321825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53036" y="284176"/>
            <a:ext cx="10496281" cy="1259811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/>
            </a:r>
            <a:br>
              <a:rPr lang="es-MX" dirty="0"/>
            </a:br>
            <a:r>
              <a:rPr lang="es-MX" sz="3100" b="1" dirty="0">
                <a:latin typeface="Arial" panose="020B0604020202020204" pitchFamily="34" charset="0"/>
                <a:cs typeface="Arial" panose="020B0604020202020204" pitchFamily="34" charset="0"/>
              </a:rPr>
              <a:t>IMPORTANCIA DE LA ACTUALIZACIÓN Y DESARROLLO ACADÉMICO PARA LA GESTIÓN DE LA ATENCIÓN MÉDICA</a:t>
            </a:r>
            <a:endParaRPr lang="es-MX" sz="31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MX" sz="4000" b="1" dirty="0"/>
              <a:t>2</a:t>
            </a:r>
            <a:r>
              <a:rPr lang="es-MX" sz="4000" b="1" dirty="0" smtClean="0"/>
              <a:t>.- NIVELES DE GESTIÓN</a:t>
            </a:r>
          </a:p>
          <a:p>
            <a:pPr marL="0" indent="0">
              <a:buNone/>
            </a:pPr>
            <a:endParaRPr lang="es-MX" sz="4000" b="1" dirty="0"/>
          </a:p>
          <a:p>
            <a:pPr marL="0" indent="0">
              <a:buNone/>
            </a:pPr>
            <a:r>
              <a:rPr lang="es-MX" sz="4000" b="1" dirty="0" smtClean="0"/>
              <a:t>NIVEL ALTO </a:t>
            </a:r>
            <a:r>
              <a:rPr lang="es-MX" sz="4000" dirty="0" smtClean="0"/>
              <a:t>(directivos de gobierno federal y de gobierno de instituciones del sector salud)</a:t>
            </a:r>
          </a:p>
          <a:p>
            <a:pPr marL="0" indent="0">
              <a:buNone/>
            </a:pPr>
            <a:endParaRPr lang="es-MX" sz="4000" b="1" dirty="0"/>
          </a:p>
          <a:p>
            <a:pPr marL="0" indent="0">
              <a:buNone/>
            </a:pPr>
            <a:r>
              <a:rPr lang="es-MX" sz="4000" b="1" dirty="0" smtClean="0"/>
              <a:t>NIVEL INTERMEDIO </a:t>
            </a:r>
            <a:r>
              <a:rPr lang="es-MX" sz="4000" dirty="0" smtClean="0"/>
              <a:t>(directivos de unidades de atención)</a:t>
            </a:r>
          </a:p>
          <a:p>
            <a:pPr marL="0" indent="0">
              <a:buNone/>
            </a:pPr>
            <a:r>
              <a:rPr lang="es-MX" sz="4000" dirty="0"/>
              <a:t>	</a:t>
            </a:r>
            <a:r>
              <a:rPr lang="es-MX" sz="4000" dirty="0" smtClean="0"/>
              <a:t>1°, 2° y 3er nivel</a:t>
            </a:r>
            <a:endParaRPr lang="es-MX" sz="2000" dirty="0" smtClean="0"/>
          </a:p>
          <a:p>
            <a:pPr marL="0" indent="0" algn="just">
              <a:buNone/>
            </a:pPr>
            <a:endParaRPr lang="es-MX" sz="4000" dirty="0" smtClean="0"/>
          </a:p>
          <a:p>
            <a:pPr marL="0" indent="0" algn="just">
              <a:buNone/>
            </a:pPr>
            <a:r>
              <a:rPr lang="es-MX" sz="4000" b="1" dirty="0"/>
              <a:t>NIVEL </a:t>
            </a:r>
            <a:r>
              <a:rPr lang="es-MX" sz="4000" b="1" dirty="0" smtClean="0"/>
              <a:t>OPERATIVO </a:t>
            </a:r>
            <a:r>
              <a:rPr lang="es-MX" sz="4000" dirty="0" smtClean="0"/>
              <a:t>(personal de salud)</a:t>
            </a:r>
          </a:p>
          <a:p>
            <a:pPr marL="0" indent="0" algn="just">
              <a:buNone/>
            </a:pPr>
            <a:r>
              <a:rPr lang="es-MX" sz="4000" dirty="0"/>
              <a:t>	</a:t>
            </a:r>
            <a:r>
              <a:rPr lang="es-MX" sz="4000" dirty="0" smtClean="0"/>
              <a:t>1°, 2° y 3er nivel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309521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 bandas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TM03090430[[fn=Con bandas]]</Template>
  <TotalTime>1645</TotalTime>
  <Words>1059</Words>
  <Application>Microsoft Office PowerPoint</Application>
  <PresentationFormat>Panorámica</PresentationFormat>
  <Paragraphs>164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2" baseType="lpstr">
      <vt:lpstr>Arial</vt:lpstr>
      <vt:lpstr>Corbel</vt:lpstr>
      <vt:lpstr>Wingdings</vt:lpstr>
      <vt:lpstr>Con bandas</vt:lpstr>
      <vt:lpstr>PANEL: IMPORTANCIA DE LA ACTUALIZACIÓN Y DESARROLLO ACADÉMICO DE LOS MÉDICOS</vt:lpstr>
      <vt:lpstr> IMPORTANCIA DE LA ACTUALIZACIÓN Y DESARROLLO ACADÉMICO PARA LA GESTIÓN DE LA ATENCIÓN MÉDICA</vt:lpstr>
      <vt:lpstr> IMPORTANCIA DE LA ACTUALIZACIÓN Y DESARROLLO ACADÉMICO PARA LA GESTIÓN DE LA ATENCIÓN MÉDICA</vt:lpstr>
      <vt:lpstr> IMPORTANCIA DE LA ACTUALIZACIÓN Y DESARROLLO ACADÉMICO PARA LA GESTIÓN DE LA ATENCIÓN MÉDICA</vt:lpstr>
      <vt:lpstr> IMPORTANCIA DE LA ACTUALIZACIÓN Y DESARROLLO ACADÉMICO PARA LA GESTIÓN DE LA ATENCIÓN MÉDICA</vt:lpstr>
      <vt:lpstr> IMPORTANCIA DE LA ACTUALIZACIÓN Y DESARROLLO ACADÉMICO PARA LA GESTIÓN DE LA ATENCIÓN MÉDICA</vt:lpstr>
      <vt:lpstr> IMPORTANCIA DE LA ACTUALIZACIÓN Y DESARROLLO ACADÉMICO PARA LA GESTIÓN DE LA ATENCIÓN MÉDICA</vt:lpstr>
      <vt:lpstr> IMPORTANCIA DE LA ACTUALIZACIÓN Y DESARROLLO ACADÉMICO PARA LA GESTIÓN DE LA ATENCIÓN MÉDICA</vt:lpstr>
      <vt:lpstr> IMPORTANCIA DE LA ACTUALIZACIÓN Y DESARROLLO ACADÉMICO PARA LA GESTIÓN DE LA ATENCIÓN MÉDICA</vt:lpstr>
      <vt:lpstr> IMPORTANCIA DE LA ACTUALIZACIÓN Y DESARROLLO ACADÉMICO PARA LA GESTIÓN DE LA ATENCIÓN MÉDICA</vt:lpstr>
      <vt:lpstr> IMPORTANCIA DE LA ACTUALIZACIÓN Y DESARROLLO ACADÉMICO PARA LA GESTIÓN DE LA ATENCIÓN MÉDICA</vt:lpstr>
      <vt:lpstr> IMPORTANCIA DE LA ACTUALIZACIÓN Y DESARROLLO ACADÉMICO PARA LA GESTIÓN DE LA ATENCIÓN MÉDICA</vt:lpstr>
      <vt:lpstr> IMPORTANCIA DE LA ACTUALIZACIÓN Y DESARROLLO ACADÉMICO PARA LA GESTIÓN DE LA ATENCIÓN MÉDICA</vt:lpstr>
      <vt:lpstr> IMPORTANCIA DE LA ACTUALIZACIÓN Y DESARROLLO ACADÉMICO PARA LA GESTIÓN DE LA ATENCIÓN MÉDICA</vt:lpstr>
      <vt:lpstr> IMPORTANCIA DE LA ACTUALIZACIÓN Y DESARROLLO ACADÉMICO PARA LA GESTIÓN DE LA ATENCIÓN MÉDICA</vt:lpstr>
      <vt:lpstr> IMPORTANCIA DE LA ACTUALIZACIÓN Y DESARROLLO ACADÉMICO PARA LA GESTIÓN DE LA ATENCIÓN MÉDICA</vt:lpstr>
      <vt:lpstr> IMPORTANCIA DE LA ACTUALIZACIÓN Y DESARROLLO ACADÉMICO PARA LA GESTIÓN DE LA ATENCIÓN MÉDICA</vt:lpstr>
      <vt:lpstr> IMPORTANCIA DE LA ACTUALIZACIÓN Y DESARROLLO ACADÉMICO PARA LA GESTIÓN DE LA ATENCIÓN MÉDICA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Proyecto: Desarrollo integral del estudiante</dc:title>
  <dc:creator>Christian Rodriguez</dc:creator>
  <cp:lastModifiedBy>Usuario</cp:lastModifiedBy>
  <cp:revision>153</cp:revision>
  <dcterms:created xsi:type="dcterms:W3CDTF">2016-02-05T06:41:41Z</dcterms:created>
  <dcterms:modified xsi:type="dcterms:W3CDTF">2016-06-16T21:26:29Z</dcterms:modified>
</cp:coreProperties>
</file>