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80" r:id="rId16"/>
    <p:sldId id="272" r:id="rId17"/>
    <p:sldId id="273" r:id="rId18"/>
    <p:sldId id="274" r:id="rId19"/>
    <p:sldId id="275" r:id="rId20"/>
    <p:sldId id="276" r:id="rId21"/>
    <p:sldId id="277" r:id="rId22"/>
    <p:sldId id="279" r:id="rId2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18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E1205-CBCA-469A-8201-B8E0E35AC3A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MX"/>
        </a:p>
      </dgm:t>
    </dgm:pt>
    <dgm:pt modelId="{043C5C30-F61A-425C-8BC1-CAE069F2000A}">
      <dgm:prSet/>
      <dgm:spPr/>
      <dgm:t>
        <a:bodyPr/>
        <a:lstStyle/>
        <a:p>
          <a:pPr rtl="0"/>
          <a:r>
            <a:rPr lang="es-MX" dirty="0" smtClean="0"/>
            <a:t>RETOS DE LA EDUCACIÓN MÉDICA</a:t>
          </a:r>
          <a:endParaRPr lang="es-MX" dirty="0"/>
        </a:p>
      </dgm:t>
    </dgm:pt>
    <dgm:pt modelId="{A7078A8F-2EBB-4870-BDA3-A41A7D47AD2A}" type="parTrans" cxnId="{49D89F12-708F-4665-BC69-9F8863251DA1}">
      <dgm:prSet/>
      <dgm:spPr/>
      <dgm:t>
        <a:bodyPr/>
        <a:lstStyle/>
        <a:p>
          <a:endParaRPr lang="es-MX"/>
        </a:p>
      </dgm:t>
    </dgm:pt>
    <dgm:pt modelId="{F2030A69-0FFA-4F4D-A0BF-3065866E53C6}" type="sibTrans" cxnId="{49D89F12-708F-4665-BC69-9F8863251DA1}">
      <dgm:prSet/>
      <dgm:spPr/>
      <dgm:t>
        <a:bodyPr/>
        <a:lstStyle/>
        <a:p>
          <a:endParaRPr lang="es-MX"/>
        </a:p>
      </dgm:t>
    </dgm:pt>
    <dgm:pt modelId="{372CCD34-BA1B-4DA6-8475-E42C687C7F21}" type="pres">
      <dgm:prSet presAssocID="{441E1205-CBCA-469A-8201-B8E0E35AC3A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E52742D-16B8-47AD-B511-95331EB7FC47}" type="pres">
      <dgm:prSet presAssocID="{043C5C30-F61A-425C-8BC1-CAE069F2000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9D89F12-708F-4665-BC69-9F8863251DA1}" srcId="{441E1205-CBCA-469A-8201-B8E0E35AC3AC}" destId="{043C5C30-F61A-425C-8BC1-CAE069F2000A}" srcOrd="0" destOrd="0" parTransId="{A7078A8F-2EBB-4870-BDA3-A41A7D47AD2A}" sibTransId="{F2030A69-0FFA-4F4D-A0BF-3065866E53C6}"/>
    <dgm:cxn modelId="{B1AE7687-49ED-8F45-84ED-066D0BE7DF9A}" type="presOf" srcId="{043C5C30-F61A-425C-8BC1-CAE069F2000A}" destId="{2E52742D-16B8-47AD-B511-95331EB7FC47}" srcOrd="0" destOrd="0" presId="urn:microsoft.com/office/officeart/2005/8/layout/vList2"/>
    <dgm:cxn modelId="{434FED33-AE32-D246-AE3F-2F23C691AF7F}" type="presOf" srcId="{441E1205-CBCA-469A-8201-B8E0E35AC3AC}" destId="{372CCD34-BA1B-4DA6-8475-E42C687C7F21}" srcOrd="0" destOrd="0" presId="urn:microsoft.com/office/officeart/2005/8/layout/vList2"/>
    <dgm:cxn modelId="{41274B2C-5236-AE42-B119-3EA05E9527C1}" type="presParOf" srcId="{372CCD34-BA1B-4DA6-8475-E42C687C7F21}" destId="{2E52742D-16B8-47AD-B511-95331EB7FC4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0617D8-02D7-410E-B2E4-286CD25490B9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4CCBF538-4A82-4945-B740-632A87C21CB7}">
      <dgm:prSet/>
      <dgm:spPr/>
      <dgm:t>
        <a:bodyPr/>
        <a:lstStyle/>
        <a:p>
          <a:pPr rtl="0"/>
          <a:r>
            <a:rPr lang="es-MX" dirty="0" smtClean="0"/>
            <a:t>Modernización e Innovación Educativa</a:t>
          </a:r>
          <a:endParaRPr lang="es-MX" dirty="0"/>
        </a:p>
      </dgm:t>
    </dgm:pt>
    <dgm:pt modelId="{0413CB63-0608-479A-939D-C7A11F946BB7}" type="parTrans" cxnId="{720C4826-1FDB-465A-A671-873509B8D68E}">
      <dgm:prSet/>
      <dgm:spPr/>
      <dgm:t>
        <a:bodyPr/>
        <a:lstStyle/>
        <a:p>
          <a:endParaRPr lang="es-MX"/>
        </a:p>
      </dgm:t>
    </dgm:pt>
    <dgm:pt modelId="{5ED1095A-6B56-44B7-8B61-2651D9BC2067}" type="sibTrans" cxnId="{720C4826-1FDB-465A-A671-873509B8D68E}">
      <dgm:prSet/>
      <dgm:spPr/>
      <dgm:t>
        <a:bodyPr/>
        <a:lstStyle/>
        <a:p>
          <a:endParaRPr lang="es-MX"/>
        </a:p>
      </dgm:t>
    </dgm:pt>
    <dgm:pt modelId="{E1DAEBFD-CF4D-4D30-BA98-1134743CE146}">
      <dgm:prSet/>
      <dgm:spPr/>
      <dgm:t>
        <a:bodyPr/>
        <a:lstStyle/>
        <a:p>
          <a:pPr rtl="0"/>
          <a:r>
            <a:rPr lang="es-MX" dirty="0" smtClean="0"/>
            <a:t>Carrera Docente</a:t>
          </a:r>
          <a:endParaRPr lang="es-MX" dirty="0"/>
        </a:p>
      </dgm:t>
    </dgm:pt>
    <dgm:pt modelId="{7CFDB11A-B4F7-4359-81FD-6E83B6596D5B}" type="parTrans" cxnId="{06CBBE3F-7A79-42A9-87E1-3199D93A5A24}">
      <dgm:prSet/>
      <dgm:spPr/>
      <dgm:t>
        <a:bodyPr/>
        <a:lstStyle/>
        <a:p>
          <a:endParaRPr lang="es-MX"/>
        </a:p>
      </dgm:t>
    </dgm:pt>
    <dgm:pt modelId="{3A6FD318-B04A-4419-9DBB-74B89C96F994}" type="sibTrans" cxnId="{06CBBE3F-7A79-42A9-87E1-3199D93A5A24}">
      <dgm:prSet/>
      <dgm:spPr/>
      <dgm:t>
        <a:bodyPr/>
        <a:lstStyle/>
        <a:p>
          <a:endParaRPr lang="es-MX"/>
        </a:p>
      </dgm:t>
    </dgm:pt>
    <dgm:pt modelId="{048FFC2A-FD2B-4DED-A91A-97E917C87AA2}">
      <dgm:prSet/>
      <dgm:spPr/>
      <dgm:t>
        <a:bodyPr/>
        <a:lstStyle/>
        <a:p>
          <a:pPr rtl="0"/>
          <a:r>
            <a:rPr lang="es-MX" dirty="0" smtClean="0"/>
            <a:t>Investigación Educativa</a:t>
          </a:r>
          <a:endParaRPr lang="es-MX" dirty="0"/>
        </a:p>
      </dgm:t>
    </dgm:pt>
    <dgm:pt modelId="{928E3266-EBBB-44D5-AE81-E1C6982BD0A6}" type="parTrans" cxnId="{69D138AF-E8DA-4C66-8ED1-EC6086ED7AC4}">
      <dgm:prSet/>
      <dgm:spPr/>
      <dgm:t>
        <a:bodyPr/>
        <a:lstStyle/>
        <a:p>
          <a:endParaRPr lang="es-MX"/>
        </a:p>
      </dgm:t>
    </dgm:pt>
    <dgm:pt modelId="{47782BAD-CC86-4B2A-9961-97050123A39C}" type="sibTrans" cxnId="{69D138AF-E8DA-4C66-8ED1-EC6086ED7AC4}">
      <dgm:prSet/>
      <dgm:spPr/>
      <dgm:t>
        <a:bodyPr/>
        <a:lstStyle/>
        <a:p>
          <a:endParaRPr lang="es-MX"/>
        </a:p>
      </dgm:t>
    </dgm:pt>
    <dgm:pt modelId="{81395B1A-B39C-4E9E-AF72-59C829126827}">
      <dgm:prSet/>
      <dgm:spPr/>
      <dgm:t>
        <a:bodyPr/>
        <a:lstStyle/>
        <a:p>
          <a:pPr rtl="0"/>
          <a:r>
            <a:rPr lang="es-MX" dirty="0" smtClean="0"/>
            <a:t>Evaluación</a:t>
          </a:r>
          <a:endParaRPr lang="es-MX" dirty="0"/>
        </a:p>
      </dgm:t>
    </dgm:pt>
    <dgm:pt modelId="{75707032-FFC2-434A-BB42-2F9D3327F5F8}" type="parTrans" cxnId="{9C3D5383-79CE-45C0-9EEC-8D128F23BDA9}">
      <dgm:prSet/>
      <dgm:spPr/>
      <dgm:t>
        <a:bodyPr/>
        <a:lstStyle/>
        <a:p>
          <a:endParaRPr lang="es-MX"/>
        </a:p>
      </dgm:t>
    </dgm:pt>
    <dgm:pt modelId="{8B6E8001-90BB-45BB-8DF8-687C28D9B88C}" type="sibTrans" cxnId="{9C3D5383-79CE-45C0-9EEC-8D128F23BDA9}">
      <dgm:prSet/>
      <dgm:spPr/>
      <dgm:t>
        <a:bodyPr/>
        <a:lstStyle/>
        <a:p>
          <a:endParaRPr lang="es-MX"/>
        </a:p>
      </dgm:t>
    </dgm:pt>
    <dgm:pt modelId="{D8B23CD9-FA7E-4EF9-ABC2-A916A4CB68F8}" type="pres">
      <dgm:prSet presAssocID="{7A0617D8-02D7-410E-B2E4-286CD25490B9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964199D0-82E3-4F1B-9985-1705248F6AD4}" type="pres">
      <dgm:prSet presAssocID="{4CCBF538-4A82-4945-B740-632A87C21CB7}" presName="composite" presStyleCnt="0"/>
      <dgm:spPr/>
    </dgm:pt>
    <dgm:pt modelId="{3EB5EAC6-B618-4D5F-B04A-71F9F5C7EAA8}" type="pres">
      <dgm:prSet presAssocID="{4CCBF538-4A82-4945-B740-632A87C21CB7}" presName="imgShp" presStyleLbl="fgImgPlac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MX"/>
        </a:p>
      </dgm:t>
    </dgm:pt>
    <dgm:pt modelId="{B91C84DD-A880-4B11-A888-2F8A4E07023A}" type="pres">
      <dgm:prSet presAssocID="{4CCBF538-4A82-4945-B740-632A87C21CB7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94201F7-27F3-4398-B0C8-6AA63058D821}" type="pres">
      <dgm:prSet presAssocID="{5ED1095A-6B56-44B7-8B61-2651D9BC2067}" presName="spacing" presStyleCnt="0"/>
      <dgm:spPr/>
    </dgm:pt>
    <dgm:pt modelId="{EF7D0048-9052-4B91-A103-0E1EAF5E3C69}" type="pres">
      <dgm:prSet presAssocID="{E1DAEBFD-CF4D-4D30-BA98-1134743CE146}" presName="composite" presStyleCnt="0"/>
      <dgm:spPr/>
    </dgm:pt>
    <dgm:pt modelId="{A0F26C97-FA38-496F-9984-EFB8044E9F67}" type="pres">
      <dgm:prSet presAssocID="{E1DAEBFD-CF4D-4D30-BA98-1134743CE146}" presName="imgShp" presStyleLbl="fgImgPlace1" presStyleIdx="1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EE49CBFE-0322-4DEC-B521-DDF56677ABE3}" type="pres">
      <dgm:prSet presAssocID="{E1DAEBFD-CF4D-4D30-BA98-1134743CE146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71273A2-72D4-4445-B2B6-97FF092F99B3}" type="pres">
      <dgm:prSet presAssocID="{3A6FD318-B04A-4419-9DBB-74B89C96F994}" presName="spacing" presStyleCnt="0"/>
      <dgm:spPr/>
    </dgm:pt>
    <dgm:pt modelId="{70AD4E6D-F480-48B1-AA02-0D362B4BD33C}" type="pres">
      <dgm:prSet presAssocID="{048FFC2A-FD2B-4DED-A91A-97E917C87AA2}" presName="composite" presStyleCnt="0"/>
      <dgm:spPr/>
    </dgm:pt>
    <dgm:pt modelId="{0D10F1A2-4C15-4AC7-A60C-73B00A2EB0DE}" type="pres">
      <dgm:prSet presAssocID="{048FFC2A-FD2B-4DED-A91A-97E917C87AA2}" presName="imgShp" presStyleLbl="fgImgPlace1" presStyleIdx="2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MX"/>
        </a:p>
      </dgm:t>
    </dgm:pt>
    <dgm:pt modelId="{0CDCCBDA-88B2-4E3F-8AB1-2D16029F4B28}" type="pres">
      <dgm:prSet presAssocID="{048FFC2A-FD2B-4DED-A91A-97E917C87AA2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990D8BA-4EC3-4880-A80B-CF19B3293231}" type="pres">
      <dgm:prSet presAssocID="{47782BAD-CC86-4B2A-9961-97050123A39C}" presName="spacing" presStyleCnt="0"/>
      <dgm:spPr/>
    </dgm:pt>
    <dgm:pt modelId="{1B87AC1A-734F-4D2D-A549-8FDC0649F041}" type="pres">
      <dgm:prSet presAssocID="{81395B1A-B39C-4E9E-AF72-59C829126827}" presName="composite" presStyleCnt="0"/>
      <dgm:spPr/>
    </dgm:pt>
    <dgm:pt modelId="{05C31F2E-4534-43F2-9C67-EFAA0366356B}" type="pres">
      <dgm:prSet presAssocID="{81395B1A-B39C-4E9E-AF72-59C829126827}" presName="imgShp" presStyleLbl="fgImgPlace1" presStyleIdx="3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E1DC4AD-04E9-4110-B4E5-C171FFC48842}" type="pres">
      <dgm:prSet presAssocID="{81395B1A-B39C-4E9E-AF72-59C829126827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E4CC546-E395-5A48-BAE3-EFD3503B8B82}" type="presOf" srcId="{048FFC2A-FD2B-4DED-A91A-97E917C87AA2}" destId="{0CDCCBDA-88B2-4E3F-8AB1-2D16029F4B28}" srcOrd="0" destOrd="0" presId="urn:microsoft.com/office/officeart/2005/8/layout/vList3#1"/>
    <dgm:cxn modelId="{06CBBE3F-7A79-42A9-87E1-3199D93A5A24}" srcId="{7A0617D8-02D7-410E-B2E4-286CD25490B9}" destId="{E1DAEBFD-CF4D-4D30-BA98-1134743CE146}" srcOrd="1" destOrd="0" parTransId="{7CFDB11A-B4F7-4359-81FD-6E83B6596D5B}" sibTransId="{3A6FD318-B04A-4419-9DBB-74B89C96F994}"/>
    <dgm:cxn modelId="{5B7C306C-BEBE-D047-84D9-43E81A320097}" type="presOf" srcId="{7A0617D8-02D7-410E-B2E4-286CD25490B9}" destId="{D8B23CD9-FA7E-4EF9-ABC2-A916A4CB68F8}" srcOrd="0" destOrd="0" presId="urn:microsoft.com/office/officeart/2005/8/layout/vList3#1"/>
    <dgm:cxn modelId="{B95B594B-EB5A-6947-80A5-02C199A23BEF}" type="presOf" srcId="{E1DAEBFD-CF4D-4D30-BA98-1134743CE146}" destId="{EE49CBFE-0322-4DEC-B521-DDF56677ABE3}" srcOrd="0" destOrd="0" presId="urn:microsoft.com/office/officeart/2005/8/layout/vList3#1"/>
    <dgm:cxn modelId="{DEDC2BE9-FAA4-0642-BF3F-7CD368896A37}" type="presOf" srcId="{4CCBF538-4A82-4945-B740-632A87C21CB7}" destId="{B91C84DD-A880-4B11-A888-2F8A4E07023A}" srcOrd="0" destOrd="0" presId="urn:microsoft.com/office/officeart/2005/8/layout/vList3#1"/>
    <dgm:cxn modelId="{720C4826-1FDB-465A-A671-873509B8D68E}" srcId="{7A0617D8-02D7-410E-B2E4-286CD25490B9}" destId="{4CCBF538-4A82-4945-B740-632A87C21CB7}" srcOrd="0" destOrd="0" parTransId="{0413CB63-0608-479A-939D-C7A11F946BB7}" sibTransId="{5ED1095A-6B56-44B7-8B61-2651D9BC2067}"/>
    <dgm:cxn modelId="{BF232D3B-0A20-BA4E-93F3-B9E5DD1AC781}" type="presOf" srcId="{81395B1A-B39C-4E9E-AF72-59C829126827}" destId="{2E1DC4AD-04E9-4110-B4E5-C171FFC48842}" srcOrd="0" destOrd="0" presId="urn:microsoft.com/office/officeart/2005/8/layout/vList3#1"/>
    <dgm:cxn modelId="{9C3D5383-79CE-45C0-9EEC-8D128F23BDA9}" srcId="{7A0617D8-02D7-410E-B2E4-286CD25490B9}" destId="{81395B1A-B39C-4E9E-AF72-59C829126827}" srcOrd="3" destOrd="0" parTransId="{75707032-FFC2-434A-BB42-2F9D3327F5F8}" sibTransId="{8B6E8001-90BB-45BB-8DF8-687C28D9B88C}"/>
    <dgm:cxn modelId="{69D138AF-E8DA-4C66-8ED1-EC6086ED7AC4}" srcId="{7A0617D8-02D7-410E-B2E4-286CD25490B9}" destId="{048FFC2A-FD2B-4DED-A91A-97E917C87AA2}" srcOrd="2" destOrd="0" parTransId="{928E3266-EBBB-44D5-AE81-E1C6982BD0A6}" sibTransId="{47782BAD-CC86-4B2A-9961-97050123A39C}"/>
    <dgm:cxn modelId="{A058C897-2C1B-6B43-B5D3-0E09158B6C25}" type="presParOf" srcId="{D8B23CD9-FA7E-4EF9-ABC2-A916A4CB68F8}" destId="{964199D0-82E3-4F1B-9985-1705248F6AD4}" srcOrd="0" destOrd="0" presId="urn:microsoft.com/office/officeart/2005/8/layout/vList3#1"/>
    <dgm:cxn modelId="{F943B8A3-C1E8-3442-829D-9679A63DBF43}" type="presParOf" srcId="{964199D0-82E3-4F1B-9985-1705248F6AD4}" destId="{3EB5EAC6-B618-4D5F-B04A-71F9F5C7EAA8}" srcOrd="0" destOrd="0" presId="urn:microsoft.com/office/officeart/2005/8/layout/vList3#1"/>
    <dgm:cxn modelId="{11056E2C-B600-CE47-8EEB-186BB44BC0BD}" type="presParOf" srcId="{964199D0-82E3-4F1B-9985-1705248F6AD4}" destId="{B91C84DD-A880-4B11-A888-2F8A4E07023A}" srcOrd="1" destOrd="0" presId="urn:microsoft.com/office/officeart/2005/8/layout/vList3#1"/>
    <dgm:cxn modelId="{1D32E558-A0A9-694B-BCE7-F9199C445EF1}" type="presParOf" srcId="{D8B23CD9-FA7E-4EF9-ABC2-A916A4CB68F8}" destId="{994201F7-27F3-4398-B0C8-6AA63058D821}" srcOrd="1" destOrd="0" presId="urn:microsoft.com/office/officeart/2005/8/layout/vList3#1"/>
    <dgm:cxn modelId="{070448E6-D7F9-C543-A944-E65D2BADBF3A}" type="presParOf" srcId="{D8B23CD9-FA7E-4EF9-ABC2-A916A4CB68F8}" destId="{EF7D0048-9052-4B91-A103-0E1EAF5E3C69}" srcOrd="2" destOrd="0" presId="urn:microsoft.com/office/officeart/2005/8/layout/vList3#1"/>
    <dgm:cxn modelId="{D5968EB0-464B-D94C-813A-A22C4D141A2B}" type="presParOf" srcId="{EF7D0048-9052-4B91-A103-0E1EAF5E3C69}" destId="{A0F26C97-FA38-496F-9984-EFB8044E9F67}" srcOrd="0" destOrd="0" presId="urn:microsoft.com/office/officeart/2005/8/layout/vList3#1"/>
    <dgm:cxn modelId="{D09A76D2-391F-7A49-9298-D86403AF50EC}" type="presParOf" srcId="{EF7D0048-9052-4B91-A103-0E1EAF5E3C69}" destId="{EE49CBFE-0322-4DEC-B521-DDF56677ABE3}" srcOrd="1" destOrd="0" presId="urn:microsoft.com/office/officeart/2005/8/layout/vList3#1"/>
    <dgm:cxn modelId="{2F1E90CC-9F4A-8A49-9FF0-19AA32E096CF}" type="presParOf" srcId="{D8B23CD9-FA7E-4EF9-ABC2-A916A4CB68F8}" destId="{171273A2-72D4-4445-B2B6-97FF092F99B3}" srcOrd="3" destOrd="0" presId="urn:microsoft.com/office/officeart/2005/8/layout/vList3#1"/>
    <dgm:cxn modelId="{7FE24F7E-7D72-1F48-9B09-326AD7C66BEB}" type="presParOf" srcId="{D8B23CD9-FA7E-4EF9-ABC2-A916A4CB68F8}" destId="{70AD4E6D-F480-48B1-AA02-0D362B4BD33C}" srcOrd="4" destOrd="0" presId="urn:microsoft.com/office/officeart/2005/8/layout/vList3#1"/>
    <dgm:cxn modelId="{A6C46FC6-3B11-6B4B-89AD-CC19B3373F44}" type="presParOf" srcId="{70AD4E6D-F480-48B1-AA02-0D362B4BD33C}" destId="{0D10F1A2-4C15-4AC7-A60C-73B00A2EB0DE}" srcOrd="0" destOrd="0" presId="urn:microsoft.com/office/officeart/2005/8/layout/vList3#1"/>
    <dgm:cxn modelId="{4CE92503-C76D-AE40-A0EB-70B126258533}" type="presParOf" srcId="{70AD4E6D-F480-48B1-AA02-0D362B4BD33C}" destId="{0CDCCBDA-88B2-4E3F-8AB1-2D16029F4B28}" srcOrd="1" destOrd="0" presId="urn:microsoft.com/office/officeart/2005/8/layout/vList3#1"/>
    <dgm:cxn modelId="{6E352141-7103-3649-BA09-95C7AC034B97}" type="presParOf" srcId="{D8B23CD9-FA7E-4EF9-ABC2-A916A4CB68F8}" destId="{C990D8BA-4EC3-4880-A80B-CF19B3293231}" srcOrd="5" destOrd="0" presId="urn:microsoft.com/office/officeart/2005/8/layout/vList3#1"/>
    <dgm:cxn modelId="{509F4316-F566-1243-9805-52240AD3E317}" type="presParOf" srcId="{D8B23CD9-FA7E-4EF9-ABC2-A916A4CB68F8}" destId="{1B87AC1A-734F-4D2D-A549-8FDC0649F041}" srcOrd="6" destOrd="0" presId="urn:microsoft.com/office/officeart/2005/8/layout/vList3#1"/>
    <dgm:cxn modelId="{06E359D4-032A-D24C-A1DA-9FF36E4B602F}" type="presParOf" srcId="{1B87AC1A-734F-4D2D-A549-8FDC0649F041}" destId="{05C31F2E-4534-43F2-9C67-EFAA0366356B}" srcOrd="0" destOrd="0" presId="urn:microsoft.com/office/officeart/2005/8/layout/vList3#1"/>
    <dgm:cxn modelId="{FCD57D62-77BA-284E-ACD2-B9F761914B53}" type="presParOf" srcId="{1B87AC1A-734F-4D2D-A549-8FDC0649F041}" destId="{2E1DC4AD-04E9-4110-B4E5-C171FFC48842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03C248-5C4E-1046-ACBF-75962F1E0169}" type="doc">
      <dgm:prSet loTypeId="urn:microsoft.com/office/officeart/2005/8/layout/radial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273EB60-2DAF-024A-82AB-EE7BEA9F5EAA}">
      <dgm:prSet phldrT="[Texto]"/>
      <dgm:spPr/>
      <dgm:t>
        <a:bodyPr/>
        <a:lstStyle/>
        <a:p>
          <a:r>
            <a:rPr lang="es-ES" dirty="0" smtClean="0"/>
            <a:t>Motivación intrínseca</a:t>
          </a:r>
          <a:endParaRPr lang="es-ES" dirty="0"/>
        </a:p>
      </dgm:t>
    </dgm:pt>
    <dgm:pt modelId="{CB3D0581-0D1B-644E-B0DB-E66C9ED423AA}" type="parTrans" cxnId="{10F3A45A-2CF9-934A-9E66-EEDB0E9529A0}">
      <dgm:prSet/>
      <dgm:spPr/>
      <dgm:t>
        <a:bodyPr/>
        <a:lstStyle/>
        <a:p>
          <a:endParaRPr lang="es-ES"/>
        </a:p>
      </dgm:t>
    </dgm:pt>
    <dgm:pt modelId="{CA00B91F-AC4B-414B-80E1-94625627AC4E}" type="sibTrans" cxnId="{10F3A45A-2CF9-934A-9E66-EEDB0E9529A0}">
      <dgm:prSet/>
      <dgm:spPr/>
      <dgm:t>
        <a:bodyPr/>
        <a:lstStyle/>
        <a:p>
          <a:endParaRPr lang="es-ES"/>
        </a:p>
      </dgm:t>
    </dgm:pt>
    <dgm:pt modelId="{72C26AF4-DDF9-DA42-95DA-C8A080AF7636}">
      <dgm:prSet phldrT="[Texto]"/>
      <dgm:spPr/>
      <dgm:t>
        <a:bodyPr/>
        <a:lstStyle/>
        <a:p>
          <a:r>
            <a:rPr lang="es-ES" dirty="0" smtClean="0"/>
            <a:t>Necesidades para atender a los pacientes</a:t>
          </a:r>
          <a:endParaRPr lang="es-ES" dirty="0"/>
        </a:p>
      </dgm:t>
    </dgm:pt>
    <dgm:pt modelId="{CD43D15F-B7C1-C641-82F7-52E0C000DE99}" type="parTrans" cxnId="{5FCDD5A4-E3D4-5B49-8501-21C5E5A2B374}">
      <dgm:prSet/>
      <dgm:spPr/>
      <dgm:t>
        <a:bodyPr/>
        <a:lstStyle/>
        <a:p>
          <a:endParaRPr lang="es-ES"/>
        </a:p>
      </dgm:t>
    </dgm:pt>
    <dgm:pt modelId="{96BAECAE-8A00-334E-BD64-1136EBF39316}" type="sibTrans" cxnId="{5FCDD5A4-E3D4-5B49-8501-21C5E5A2B374}">
      <dgm:prSet/>
      <dgm:spPr/>
      <dgm:t>
        <a:bodyPr/>
        <a:lstStyle/>
        <a:p>
          <a:endParaRPr lang="es-ES"/>
        </a:p>
      </dgm:t>
    </dgm:pt>
    <dgm:pt modelId="{746960AE-BD5B-CB45-B64D-7893BE7ACD2E}">
      <dgm:prSet phldrT="[Texto]"/>
      <dgm:spPr/>
      <dgm:t>
        <a:bodyPr/>
        <a:lstStyle/>
        <a:p>
          <a:r>
            <a:rPr lang="es-ES" dirty="0" smtClean="0"/>
            <a:t>Sistema de salud</a:t>
          </a:r>
          <a:endParaRPr lang="es-ES" dirty="0"/>
        </a:p>
      </dgm:t>
    </dgm:pt>
    <dgm:pt modelId="{5E36F0C6-32FC-C344-81E8-32DD541E8AC9}" type="parTrans" cxnId="{B91DBC3B-9BFA-524A-B0C6-2A2CFA085C6D}">
      <dgm:prSet/>
      <dgm:spPr/>
      <dgm:t>
        <a:bodyPr/>
        <a:lstStyle/>
        <a:p>
          <a:endParaRPr lang="es-ES"/>
        </a:p>
      </dgm:t>
    </dgm:pt>
    <dgm:pt modelId="{7262F361-F8F3-0F46-AD8B-C7614A2B0708}" type="sibTrans" cxnId="{B91DBC3B-9BFA-524A-B0C6-2A2CFA085C6D}">
      <dgm:prSet/>
      <dgm:spPr/>
      <dgm:t>
        <a:bodyPr/>
        <a:lstStyle/>
        <a:p>
          <a:endParaRPr lang="es-ES"/>
        </a:p>
      </dgm:t>
    </dgm:pt>
    <dgm:pt modelId="{480FE332-450A-A749-8338-74B0636FB924}">
      <dgm:prSet phldrT="[Texto]"/>
      <dgm:spPr/>
      <dgm:t>
        <a:bodyPr/>
        <a:lstStyle/>
        <a:p>
          <a:r>
            <a:rPr lang="es-ES" dirty="0" smtClean="0"/>
            <a:t>Inquietud personal </a:t>
          </a:r>
          <a:endParaRPr lang="es-ES" dirty="0"/>
        </a:p>
      </dgm:t>
    </dgm:pt>
    <dgm:pt modelId="{4EC880A4-DB4C-AD4E-8F6C-7A0A60124D76}" type="parTrans" cxnId="{AEE90C66-7836-5349-8465-C4F4C3992F0F}">
      <dgm:prSet/>
      <dgm:spPr/>
      <dgm:t>
        <a:bodyPr/>
        <a:lstStyle/>
        <a:p>
          <a:endParaRPr lang="es-ES"/>
        </a:p>
      </dgm:t>
    </dgm:pt>
    <dgm:pt modelId="{1C4FC092-B600-C94A-8A81-4914C9571426}" type="sibTrans" cxnId="{AEE90C66-7836-5349-8465-C4F4C3992F0F}">
      <dgm:prSet/>
      <dgm:spPr/>
      <dgm:t>
        <a:bodyPr/>
        <a:lstStyle/>
        <a:p>
          <a:endParaRPr lang="es-ES"/>
        </a:p>
      </dgm:t>
    </dgm:pt>
    <dgm:pt modelId="{D08FC279-9817-6545-A635-5B8B3B0AC1B7}">
      <dgm:prSet phldrT="[Texto]"/>
      <dgm:spPr/>
      <dgm:t>
        <a:bodyPr/>
        <a:lstStyle/>
        <a:p>
          <a:endParaRPr lang="es-ES" dirty="0"/>
        </a:p>
      </dgm:t>
    </dgm:pt>
    <dgm:pt modelId="{42F2D461-9D09-0D4C-A933-EC9FFF90F02C}" type="parTrans" cxnId="{A936A2A4-4034-994E-9B5C-2D1F5C2503AD}">
      <dgm:prSet/>
      <dgm:spPr/>
      <dgm:t>
        <a:bodyPr/>
        <a:lstStyle/>
        <a:p>
          <a:endParaRPr lang="es-ES"/>
        </a:p>
      </dgm:t>
    </dgm:pt>
    <dgm:pt modelId="{91DB3286-6963-F045-9FA0-7D51F74BD044}" type="sibTrans" cxnId="{A936A2A4-4034-994E-9B5C-2D1F5C2503AD}">
      <dgm:prSet/>
      <dgm:spPr/>
      <dgm:t>
        <a:bodyPr/>
        <a:lstStyle/>
        <a:p>
          <a:endParaRPr lang="es-ES"/>
        </a:p>
      </dgm:t>
    </dgm:pt>
    <dgm:pt modelId="{E557CA7B-9416-3345-AE4F-5608EF5E0675}" type="pres">
      <dgm:prSet presAssocID="{B403C248-5C4E-1046-ACBF-75962F1E016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8F50207-7181-AF4E-9BAE-F0A75A4092C0}" type="pres">
      <dgm:prSet presAssocID="{B403C248-5C4E-1046-ACBF-75962F1E0169}" presName="radial" presStyleCnt="0">
        <dgm:presLayoutVars>
          <dgm:animLvl val="ctr"/>
        </dgm:presLayoutVars>
      </dgm:prSet>
      <dgm:spPr/>
    </dgm:pt>
    <dgm:pt modelId="{2E0F0939-1B0F-FC47-86D8-30BDA2EC4ED7}" type="pres">
      <dgm:prSet presAssocID="{B273EB60-2DAF-024A-82AB-EE7BEA9F5EAA}" presName="centerShape" presStyleLbl="vennNode1" presStyleIdx="0" presStyleCnt="4"/>
      <dgm:spPr/>
      <dgm:t>
        <a:bodyPr/>
        <a:lstStyle/>
        <a:p>
          <a:endParaRPr lang="es-ES"/>
        </a:p>
      </dgm:t>
    </dgm:pt>
    <dgm:pt modelId="{912E6722-8A28-4A48-8976-15CAC6CA0735}" type="pres">
      <dgm:prSet presAssocID="{72C26AF4-DDF9-DA42-95DA-C8A080AF7636}" presName="node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8F2CADA-5C2A-8F43-A2B9-31420B9DD443}" type="pres">
      <dgm:prSet presAssocID="{746960AE-BD5B-CB45-B64D-7893BE7ACD2E}" presName="node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C19A12F-4999-1543-90D4-5C2905F2689F}" type="pres">
      <dgm:prSet presAssocID="{480FE332-450A-A749-8338-74B0636FB924}" presName="node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CC64E3A-6EAD-BE47-ABDE-7A5AA72F474F}" type="presOf" srcId="{480FE332-450A-A749-8338-74B0636FB924}" destId="{DC19A12F-4999-1543-90D4-5C2905F2689F}" srcOrd="0" destOrd="0" presId="urn:microsoft.com/office/officeart/2005/8/layout/radial3"/>
    <dgm:cxn modelId="{5FCDD5A4-E3D4-5B49-8501-21C5E5A2B374}" srcId="{B273EB60-2DAF-024A-82AB-EE7BEA9F5EAA}" destId="{72C26AF4-DDF9-DA42-95DA-C8A080AF7636}" srcOrd="0" destOrd="0" parTransId="{CD43D15F-B7C1-C641-82F7-52E0C000DE99}" sibTransId="{96BAECAE-8A00-334E-BD64-1136EBF39316}"/>
    <dgm:cxn modelId="{B91DBC3B-9BFA-524A-B0C6-2A2CFA085C6D}" srcId="{B273EB60-2DAF-024A-82AB-EE7BEA9F5EAA}" destId="{746960AE-BD5B-CB45-B64D-7893BE7ACD2E}" srcOrd="1" destOrd="0" parTransId="{5E36F0C6-32FC-C344-81E8-32DD541E8AC9}" sibTransId="{7262F361-F8F3-0F46-AD8B-C7614A2B0708}"/>
    <dgm:cxn modelId="{AEE90C66-7836-5349-8465-C4F4C3992F0F}" srcId="{B273EB60-2DAF-024A-82AB-EE7BEA9F5EAA}" destId="{480FE332-450A-A749-8338-74B0636FB924}" srcOrd="2" destOrd="0" parTransId="{4EC880A4-DB4C-AD4E-8F6C-7A0A60124D76}" sibTransId="{1C4FC092-B600-C94A-8A81-4914C9571426}"/>
    <dgm:cxn modelId="{10F3A45A-2CF9-934A-9E66-EEDB0E9529A0}" srcId="{B403C248-5C4E-1046-ACBF-75962F1E0169}" destId="{B273EB60-2DAF-024A-82AB-EE7BEA9F5EAA}" srcOrd="0" destOrd="0" parTransId="{CB3D0581-0D1B-644E-B0DB-E66C9ED423AA}" sibTransId="{CA00B91F-AC4B-414B-80E1-94625627AC4E}"/>
    <dgm:cxn modelId="{366C3526-2DC2-1440-9412-FA8CA96C7CB9}" type="presOf" srcId="{72C26AF4-DDF9-DA42-95DA-C8A080AF7636}" destId="{912E6722-8A28-4A48-8976-15CAC6CA0735}" srcOrd="0" destOrd="0" presId="urn:microsoft.com/office/officeart/2005/8/layout/radial3"/>
    <dgm:cxn modelId="{10A56174-CC0E-2A4A-9830-B7EF354000C6}" type="presOf" srcId="{746960AE-BD5B-CB45-B64D-7893BE7ACD2E}" destId="{58F2CADA-5C2A-8F43-A2B9-31420B9DD443}" srcOrd="0" destOrd="0" presId="urn:microsoft.com/office/officeart/2005/8/layout/radial3"/>
    <dgm:cxn modelId="{A936A2A4-4034-994E-9B5C-2D1F5C2503AD}" srcId="{B403C248-5C4E-1046-ACBF-75962F1E0169}" destId="{D08FC279-9817-6545-A635-5B8B3B0AC1B7}" srcOrd="1" destOrd="0" parTransId="{42F2D461-9D09-0D4C-A933-EC9FFF90F02C}" sibTransId="{91DB3286-6963-F045-9FA0-7D51F74BD044}"/>
    <dgm:cxn modelId="{E3847B34-9548-414D-BF14-90757F4BECB0}" type="presOf" srcId="{B403C248-5C4E-1046-ACBF-75962F1E0169}" destId="{E557CA7B-9416-3345-AE4F-5608EF5E0675}" srcOrd="0" destOrd="0" presId="urn:microsoft.com/office/officeart/2005/8/layout/radial3"/>
    <dgm:cxn modelId="{9B696F31-326F-8040-8D04-1A5A063D613E}" type="presOf" srcId="{B273EB60-2DAF-024A-82AB-EE7BEA9F5EAA}" destId="{2E0F0939-1B0F-FC47-86D8-30BDA2EC4ED7}" srcOrd="0" destOrd="0" presId="urn:microsoft.com/office/officeart/2005/8/layout/radial3"/>
    <dgm:cxn modelId="{86FECF2D-7A3A-CB40-84CB-591F69AD819B}" type="presParOf" srcId="{E557CA7B-9416-3345-AE4F-5608EF5E0675}" destId="{38F50207-7181-AF4E-9BAE-F0A75A4092C0}" srcOrd="0" destOrd="0" presId="urn:microsoft.com/office/officeart/2005/8/layout/radial3"/>
    <dgm:cxn modelId="{B68470E8-F630-E24B-9267-A6A64B29487B}" type="presParOf" srcId="{38F50207-7181-AF4E-9BAE-F0A75A4092C0}" destId="{2E0F0939-1B0F-FC47-86D8-30BDA2EC4ED7}" srcOrd="0" destOrd="0" presId="urn:microsoft.com/office/officeart/2005/8/layout/radial3"/>
    <dgm:cxn modelId="{23E109B9-03F4-2547-8D16-96740A85B292}" type="presParOf" srcId="{38F50207-7181-AF4E-9BAE-F0A75A4092C0}" destId="{912E6722-8A28-4A48-8976-15CAC6CA0735}" srcOrd="1" destOrd="0" presId="urn:microsoft.com/office/officeart/2005/8/layout/radial3"/>
    <dgm:cxn modelId="{5AB4AC03-9D84-8E4E-AFDA-965601529A34}" type="presParOf" srcId="{38F50207-7181-AF4E-9BAE-F0A75A4092C0}" destId="{58F2CADA-5C2A-8F43-A2B9-31420B9DD443}" srcOrd="2" destOrd="0" presId="urn:microsoft.com/office/officeart/2005/8/layout/radial3"/>
    <dgm:cxn modelId="{B03F4752-1B55-BA45-891E-7FC6ED72D039}" type="presParOf" srcId="{38F50207-7181-AF4E-9BAE-F0A75A4092C0}" destId="{DC19A12F-4999-1543-90D4-5C2905F2689F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BDA8DB-A05A-324A-9A00-AE755F36A560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0FC556B-215F-4D40-8F5C-F040C2D470E3}">
      <dgm:prSet phldrT="[Texto]"/>
      <dgm:spPr/>
      <dgm:t>
        <a:bodyPr/>
        <a:lstStyle/>
        <a:p>
          <a:r>
            <a:rPr lang="es-ES" dirty="0" smtClean="0"/>
            <a:t>Proveedores</a:t>
          </a:r>
          <a:endParaRPr lang="es-ES" dirty="0"/>
        </a:p>
      </dgm:t>
    </dgm:pt>
    <dgm:pt modelId="{D418DB10-96F3-A44B-B92D-9907BEB300AC}" type="parTrans" cxnId="{433DD240-43E0-4841-B7A1-97B2F842A4F0}">
      <dgm:prSet/>
      <dgm:spPr/>
      <dgm:t>
        <a:bodyPr/>
        <a:lstStyle/>
        <a:p>
          <a:endParaRPr lang="es-ES"/>
        </a:p>
      </dgm:t>
    </dgm:pt>
    <dgm:pt modelId="{2D80EC13-F8E0-F84F-870D-FE5CFC93831F}" type="sibTrans" cxnId="{433DD240-43E0-4841-B7A1-97B2F842A4F0}">
      <dgm:prSet/>
      <dgm:spPr/>
      <dgm:t>
        <a:bodyPr/>
        <a:lstStyle/>
        <a:p>
          <a:endParaRPr lang="es-ES"/>
        </a:p>
      </dgm:t>
    </dgm:pt>
    <dgm:pt modelId="{1C8E97CD-CC11-8D4C-B69C-0B3E3B1C2123}">
      <dgm:prSet phldrT="[Texto]"/>
      <dgm:spPr/>
      <dgm:t>
        <a:bodyPr/>
        <a:lstStyle/>
        <a:p>
          <a:r>
            <a:rPr lang="es-ES" dirty="0" smtClean="0"/>
            <a:t>Usuarios</a:t>
          </a:r>
          <a:endParaRPr lang="es-ES" dirty="0"/>
        </a:p>
      </dgm:t>
    </dgm:pt>
    <dgm:pt modelId="{A7C78605-D1CE-374D-937E-7C9D6B956F26}" type="parTrans" cxnId="{520399C2-110B-584C-B738-E499C051E3AB}">
      <dgm:prSet/>
      <dgm:spPr/>
      <dgm:t>
        <a:bodyPr/>
        <a:lstStyle/>
        <a:p>
          <a:endParaRPr lang="es-ES"/>
        </a:p>
      </dgm:t>
    </dgm:pt>
    <dgm:pt modelId="{005777BC-7577-394A-BBCA-68FE68823EBD}" type="sibTrans" cxnId="{520399C2-110B-584C-B738-E499C051E3AB}">
      <dgm:prSet/>
      <dgm:spPr/>
      <dgm:t>
        <a:bodyPr/>
        <a:lstStyle/>
        <a:p>
          <a:endParaRPr lang="es-ES"/>
        </a:p>
      </dgm:t>
    </dgm:pt>
    <dgm:pt modelId="{BC0C107B-7170-E147-9561-DB65AFEF7A3E}" type="pres">
      <dgm:prSet presAssocID="{EBBDA8DB-A05A-324A-9A00-AE755F36A56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F69B553-594C-244D-8C87-CD13C9DDCAE5}" type="pres">
      <dgm:prSet presAssocID="{00FC556B-215F-4D40-8F5C-F040C2D470E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EB6B02D-05D4-E24F-B11D-0F5E50919CBD}" type="pres">
      <dgm:prSet presAssocID="{2D80EC13-F8E0-F84F-870D-FE5CFC93831F}" presName="spacer" presStyleCnt="0"/>
      <dgm:spPr/>
    </dgm:pt>
    <dgm:pt modelId="{B20B5D7D-EB4C-EE40-AA87-CD0389B320BA}" type="pres">
      <dgm:prSet presAssocID="{1C8E97CD-CC11-8D4C-B69C-0B3E3B1C212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A078B9C-8327-7E45-ABD5-E063A24F2830}" type="presOf" srcId="{00FC556B-215F-4D40-8F5C-F040C2D470E3}" destId="{0F69B553-594C-244D-8C87-CD13C9DDCAE5}" srcOrd="0" destOrd="0" presId="urn:microsoft.com/office/officeart/2005/8/layout/vList2"/>
    <dgm:cxn modelId="{433DD240-43E0-4841-B7A1-97B2F842A4F0}" srcId="{EBBDA8DB-A05A-324A-9A00-AE755F36A560}" destId="{00FC556B-215F-4D40-8F5C-F040C2D470E3}" srcOrd="0" destOrd="0" parTransId="{D418DB10-96F3-A44B-B92D-9907BEB300AC}" sibTransId="{2D80EC13-F8E0-F84F-870D-FE5CFC93831F}"/>
    <dgm:cxn modelId="{BDF1F732-62B8-8D47-B7B3-FD98AD900751}" type="presOf" srcId="{EBBDA8DB-A05A-324A-9A00-AE755F36A560}" destId="{BC0C107B-7170-E147-9561-DB65AFEF7A3E}" srcOrd="0" destOrd="0" presId="urn:microsoft.com/office/officeart/2005/8/layout/vList2"/>
    <dgm:cxn modelId="{4C073CA2-1EC5-664D-9F0A-CB16223E1091}" type="presOf" srcId="{1C8E97CD-CC11-8D4C-B69C-0B3E3B1C2123}" destId="{B20B5D7D-EB4C-EE40-AA87-CD0389B320BA}" srcOrd="0" destOrd="0" presId="urn:microsoft.com/office/officeart/2005/8/layout/vList2"/>
    <dgm:cxn modelId="{520399C2-110B-584C-B738-E499C051E3AB}" srcId="{EBBDA8DB-A05A-324A-9A00-AE755F36A560}" destId="{1C8E97CD-CC11-8D4C-B69C-0B3E3B1C2123}" srcOrd="1" destOrd="0" parTransId="{A7C78605-D1CE-374D-937E-7C9D6B956F26}" sibTransId="{005777BC-7577-394A-BBCA-68FE68823EBD}"/>
    <dgm:cxn modelId="{8502B5A6-4E0C-C448-867F-B713A9BE88D1}" type="presParOf" srcId="{BC0C107B-7170-E147-9561-DB65AFEF7A3E}" destId="{0F69B553-594C-244D-8C87-CD13C9DDCAE5}" srcOrd="0" destOrd="0" presId="urn:microsoft.com/office/officeart/2005/8/layout/vList2"/>
    <dgm:cxn modelId="{A9D3E60C-ED6E-054F-A03F-9FDF312E5716}" type="presParOf" srcId="{BC0C107B-7170-E147-9561-DB65AFEF7A3E}" destId="{DEB6B02D-05D4-E24F-B11D-0F5E50919CBD}" srcOrd="1" destOrd="0" presId="urn:microsoft.com/office/officeart/2005/8/layout/vList2"/>
    <dgm:cxn modelId="{896E1CA7-4C4C-444C-9FD4-238DE0E13E34}" type="presParOf" srcId="{BC0C107B-7170-E147-9561-DB65AFEF7A3E}" destId="{B20B5D7D-EB4C-EE40-AA87-CD0389B320B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11E9CEA-FD73-CD43-BF4A-1D8AD21403D6}" type="doc">
      <dgm:prSet loTypeId="urn:microsoft.com/office/officeart/2005/8/layout/hProcess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BE0C1B2-1948-6543-ABC9-D8AD4840A8EB}">
      <dgm:prSet custT="1"/>
      <dgm:spPr/>
      <dgm:t>
        <a:bodyPr/>
        <a:lstStyle/>
        <a:p>
          <a:pPr rtl="0"/>
          <a:r>
            <a:rPr lang="es-ES" sz="1800" dirty="0" smtClean="0"/>
            <a:t>El médico identifica una necesidad en su práctica profesional </a:t>
          </a:r>
          <a:endParaRPr lang="es-ES" sz="1800" dirty="0"/>
        </a:p>
      </dgm:t>
    </dgm:pt>
    <dgm:pt modelId="{4F311018-58F3-464A-AE31-6A9FBD988941}" type="parTrans" cxnId="{65088C75-32F8-C743-93A9-9EF42FA8B93A}">
      <dgm:prSet/>
      <dgm:spPr/>
      <dgm:t>
        <a:bodyPr/>
        <a:lstStyle/>
        <a:p>
          <a:endParaRPr lang="es-ES"/>
        </a:p>
      </dgm:t>
    </dgm:pt>
    <dgm:pt modelId="{DEC1EB72-CA15-234F-B49C-880921F2FADD}" type="sibTrans" cxnId="{65088C75-32F8-C743-93A9-9EF42FA8B93A}">
      <dgm:prSet/>
      <dgm:spPr/>
      <dgm:t>
        <a:bodyPr/>
        <a:lstStyle/>
        <a:p>
          <a:endParaRPr lang="es-ES"/>
        </a:p>
      </dgm:t>
    </dgm:pt>
    <dgm:pt modelId="{F94826A3-06BD-9048-9742-E3FD5B81D64C}">
      <dgm:prSet custT="1"/>
      <dgm:spPr/>
      <dgm:t>
        <a:bodyPr/>
        <a:lstStyle/>
        <a:p>
          <a:pPr rtl="0"/>
          <a:r>
            <a:rPr lang="es-ES" sz="2000" dirty="0" smtClean="0"/>
            <a:t>Analiza sus recursos y motivaciones</a:t>
          </a:r>
          <a:endParaRPr lang="es-ES" sz="2000" dirty="0"/>
        </a:p>
      </dgm:t>
    </dgm:pt>
    <dgm:pt modelId="{2056A41F-CE4B-DA43-831B-C99E8F5F08C1}" type="parTrans" cxnId="{88404485-B101-6B48-96D8-46124BB6CF81}">
      <dgm:prSet/>
      <dgm:spPr/>
      <dgm:t>
        <a:bodyPr/>
        <a:lstStyle/>
        <a:p>
          <a:endParaRPr lang="es-ES"/>
        </a:p>
      </dgm:t>
    </dgm:pt>
    <dgm:pt modelId="{829DE7F8-865C-8F4B-A0D2-58833A55E3E6}" type="sibTrans" cxnId="{88404485-B101-6B48-96D8-46124BB6CF81}">
      <dgm:prSet/>
      <dgm:spPr/>
      <dgm:t>
        <a:bodyPr/>
        <a:lstStyle/>
        <a:p>
          <a:endParaRPr lang="es-ES"/>
        </a:p>
      </dgm:t>
    </dgm:pt>
    <dgm:pt modelId="{197F8A0E-FE47-1040-8E23-B7CC8B14DC50}">
      <dgm:prSet/>
      <dgm:spPr/>
      <dgm:t>
        <a:bodyPr/>
        <a:lstStyle/>
        <a:p>
          <a:pPr rtl="0"/>
          <a:r>
            <a:rPr lang="es-ES" dirty="0" smtClean="0"/>
            <a:t>Busca estrategias para lograr el aprendizaje requerido que le permita mejorar su práctica médica</a:t>
          </a:r>
          <a:endParaRPr lang="es-ES" dirty="0"/>
        </a:p>
      </dgm:t>
    </dgm:pt>
    <dgm:pt modelId="{22132A09-2D62-C946-8986-9FFAD6665ED2}" type="parTrans" cxnId="{D9D04C5B-9EE7-334E-AEF5-6DCC8B98E2AF}">
      <dgm:prSet/>
      <dgm:spPr/>
      <dgm:t>
        <a:bodyPr/>
        <a:lstStyle/>
        <a:p>
          <a:endParaRPr lang="es-ES"/>
        </a:p>
      </dgm:t>
    </dgm:pt>
    <dgm:pt modelId="{1CC2CABE-6BFB-4B4E-A7B9-4BB531E98365}" type="sibTrans" cxnId="{D9D04C5B-9EE7-334E-AEF5-6DCC8B98E2AF}">
      <dgm:prSet/>
      <dgm:spPr/>
      <dgm:t>
        <a:bodyPr/>
        <a:lstStyle/>
        <a:p>
          <a:endParaRPr lang="es-ES"/>
        </a:p>
      </dgm:t>
    </dgm:pt>
    <dgm:pt modelId="{0983D3A0-A8A5-B74E-88CD-836651E483F2}" type="pres">
      <dgm:prSet presAssocID="{911E9CEA-FD73-CD43-BF4A-1D8AD21403D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694B6E3-D5EE-8B45-B8BE-B12D8A951622}" type="pres">
      <dgm:prSet presAssocID="{911E9CEA-FD73-CD43-BF4A-1D8AD21403D6}" presName="dummy" presStyleCnt="0"/>
      <dgm:spPr/>
    </dgm:pt>
    <dgm:pt modelId="{D8F66BAE-2CAF-384D-A52D-5DC096891A00}" type="pres">
      <dgm:prSet presAssocID="{911E9CEA-FD73-CD43-BF4A-1D8AD21403D6}" presName="linH" presStyleCnt="0"/>
      <dgm:spPr/>
    </dgm:pt>
    <dgm:pt modelId="{0710C92F-0BBF-F345-BCED-D7A08DBC1E2C}" type="pres">
      <dgm:prSet presAssocID="{911E9CEA-FD73-CD43-BF4A-1D8AD21403D6}" presName="padding1" presStyleCnt="0"/>
      <dgm:spPr/>
    </dgm:pt>
    <dgm:pt modelId="{218EBBC1-95CB-C445-B467-0513A1BD8DEC}" type="pres">
      <dgm:prSet presAssocID="{EBE0C1B2-1948-6543-ABC9-D8AD4840A8EB}" presName="linV" presStyleCnt="0"/>
      <dgm:spPr/>
    </dgm:pt>
    <dgm:pt modelId="{FFA99FF3-15C8-E34A-A06A-790D4180CCE0}" type="pres">
      <dgm:prSet presAssocID="{EBE0C1B2-1948-6543-ABC9-D8AD4840A8EB}" presName="spVertical1" presStyleCnt="0"/>
      <dgm:spPr/>
    </dgm:pt>
    <dgm:pt modelId="{44190160-5DA1-CD4C-ACCF-38933436B954}" type="pres">
      <dgm:prSet presAssocID="{EBE0C1B2-1948-6543-ABC9-D8AD4840A8EB}" presName="parTx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F153431-4D3C-414E-BBEA-CE98F6D98221}" type="pres">
      <dgm:prSet presAssocID="{EBE0C1B2-1948-6543-ABC9-D8AD4840A8EB}" presName="spVertical2" presStyleCnt="0"/>
      <dgm:spPr/>
    </dgm:pt>
    <dgm:pt modelId="{C4539B35-54B6-E048-A63D-03DF63F9855D}" type="pres">
      <dgm:prSet presAssocID="{EBE0C1B2-1948-6543-ABC9-D8AD4840A8EB}" presName="spVertical3" presStyleCnt="0"/>
      <dgm:spPr/>
    </dgm:pt>
    <dgm:pt modelId="{E2F64EFC-35C5-DF44-8187-86FBD82C217F}" type="pres">
      <dgm:prSet presAssocID="{DEC1EB72-CA15-234F-B49C-880921F2FADD}" presName="space" presStyleCnt="0"/>
      <dgm:spPr/>
    </dgm:pt>
    <dgm:pt modelId="{577FD992-CCF2-B845-AD29-9387F118802F}" type="pres">
      <dgm:prSet presAssocID="{F94826A3-06BD-9048-9742-E3FD5B81D64C}" presName="linV" presStyleCnt="0"/>
      <dgm:spPr/>
    </dgm:pt>
    <dgm:pt modelId="{BF5802FE-1BC1-5A47-91C5-E8F6DBC103AC}" type="pres">
      <dgm:prSet presAssocID="{F94826A3-06BD-9048-9742-E3FD5B81D64C}" presName="spVertical1" presStyleCnt="0"/>
      <dgm:spPr/>
    </dgm:pt>
    <dgm:pt modelId="{FF0816C8-A612-BC4B-9400-8B852A4CAE10}" type="pres">
      <dgm:prSet presAssocID="{F94826A3-06BD-9048-9742-E3FD5B81D64C}" presName="parTx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F405F7C-0951-BB47-A9EB-7184B4B860DE}" type="pres">
      <dgm:prSet presAssocID="{F94826A3-06BD-9048-9742-E3FD5B81D64C}" presName="spVertical2" presStyleCnt="0"/>
      <dgm:spPr/>
    </dgm:pt>
    <dgm:pt modelId="{BBB52EEB-1D57-2D45-9661-748E0D546067}" type="pres">
      <dgm:prSet presAssocID="{F94826A3-06BD-9048-9742-E3FD5B81D64C}" presName="spVertical3" presStyleCnt="0"/>
      <dgm:spPr/>
    </dgm:pt>
    <dgm:pt modelId="{3DEC5A94-4707-D544-B8C6-DB7C6B8E64FA}" type="pres">
      <dgm:prSet presAssocID="{829DE7F8-865C-8F4B-A0D2-58833A55E3E6}" presName="space" presStyleCnt="0"/>
      <dgm:spPr/>
    </dgm:pt>
    <dgm:pt modelId="{E2BC5648-5412-D745-B34C-7B370D9C8768}" type="pres">
      <dgm:prSet presAssocID="{197F8A0E-FE47-1040-8E23-B7CC8B14DC50}" presName="linV" presStyleCnt="0"/>
      <dgm:spPr/>
    </dgm:pt>
    <dgm:pt modelId="{547CED00-E9E8-CB47-9ADD-AE4C6A73B69B}" type="pres">
      <dgm:prSet presAssocID="{197F8A0E-FE47-1040-8E23-B7CC8B14DC50}" presName="spVertical1" presStyleCnt="0"/>
      <dgm:spPr/>
    </dgm:pt>
    <dgm:pt modelId="{E531258E-34A0-CE4C-91CC-0DDCF9B0ADDA}" type="pres">
      <dgm:prSet presAssocID="{197F8A0E-FE47-1040-8E23-B7CC8B14DC50}" presName="parTx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4D6FDAB-9C81-2840-8E57-0911255E2A5C}" type="pres">
      <dgm:prSet presAssocID="{197F8A0E-FE47-1040-8E23-B7CC8B14DC50}" presName="spVertical2" presStyleCnt="0"/>
      <dgm:spPr/>
    </dgm:pt>
    <dgm:pt modelId="{0893CF5D-B3E2-524B-BD54-12B2F64CB98C}" type="pres">
      <dgm:prSet presAssocID="{197F8A0E-FE47-1040-8E23-B7CC8B14DC50}" presName="spVertical3" presStyleCnt="0"/>
      <dgm:spPr/>
    </dgm:pt>
    <dgm:pt modelId="{676366BE-2B49-B14A-8A20-B09247F55658}" type="pres">
      <dgm:prSet presAssocID="{911E9CEA-FD73-CD43-BF4A-1D8AD21403D6}" presName="padding2" presStyleCnt="0"/>
      <dgm:spPr/>
    </dgm:pt>
    <dgm:pt modelId="{B6795EAA-80FB-6848-9887-8CA7E31AC1A1}" type="pres">
      <dgm:prSet presAssocID="{911E9CEA-FD73-CD43-BF4A-1D8AD21403D6}" presName="negArrow" presStyleCnt="0"/>
      <dgm:spPr/>
    </dgm:pt>
    <dgm:pt modelId="{E89A410B-C623-094B-B71A-E23B120F6654}" type="pres">
      <dgm:prSet presAssocID="{911E9CEA-FD73-CD43-BF4A-1D8AD21403D6}" presName="backgroundArrow" presStyleLbl="node1" presStyleIdx="0" presStyleCnt="1"/>
      <dgm:spPr/>
    </dgm:pt>
  </dgm:ptLst>
  <dgm:cxnLst>
    <dgm:cxn modelId="{65088C75-32F8-C743-93A9-9EF42FA8B93A}" srcId="{911E9CEA-FD73-CD43-BF4A-1D8AD21403D6}" destId="{EBE0C1B2-1948-6543-ABC9-D8AD4840A8EB}" srcOrd="0" destOrd="0" parTransId="{4F311018-58F3-464A-AE31-6A9FBD988941}" sibTransId="{DEC1EB72-CA15-234F-B49C-880921F2FADD}"/>
    <dgm:cxn modelId="{BFFB7627-C9B8-6C49-BCC8-DE94819289E3}" type="presOf" srcId="{EBE0C1B2-1948-6543-ABC9-D8AD4840A8EB}" destId="{44190160-5DA1-CD4C-ACCF-38933436B954}" srcOrd="0" destOrd="0" presId="urn:microsoft.com/office/officeart/2005/8/layout/hProcess3"/>
    <dgm:cxn modelId="{D9D04C5B-9EE7-334E-AEF5-6DCC8B98E2AF}" srcId="{911E9CEA-FD73-CD43-BF4A-1D8AD21403D6}" destId="{197F8A0E-FE47-1040-8E23-B7CC8B14DC50}" srcOrd="2" destOrd="0" parTransId="{22132A09-2D62-C946-8986-9FFAD6665ED2}" sibTransId="{1CC2CABE-6BFB-4B4E-A7B9-4BB531E98365}"/>
    <dgm:cxn modelId="{88404485-B101-6B48-96D8-46124BB6CF81}" srcId="{911E9CEA-FD73-CD43-BF4A-1D8AD21403D6}" destId="{F94826A3-06BD-9048-9742-E3FD5B81D64C}" srcOrd="1" destOrd="0" parTransId="{2056A41F-CE4B-DA43-831B-C99E8F5F08C1}" sibTransId="{829DE7F8-865C-8F4B-A0D2-58833A55E3E6}"/>
    <dgm:cxn modelId="{A9452E00-BA7F-4B43-B7CD-6DCE54B4726C}" type="presOf" srcId="{F94826A3-06BD-9048-9742-E3FD5B81D64C}" destId="{FF0816C8-A612-BC4B-9400-8B852A4CAE10}" srcOrd="0" destOrd="0" presId="urn:microsoft.com/office/officeart/2005/8/layout/hProcess3"/>
    <dgm:cxn modelId="{62E30158-D28E-9944-B4A0-92C294674467}" type="presOf" srcId="{911E9CEA-FD73-CD43-BF4A-1D8AD21403D6}" destId="{0983D3A0-A8A5-B74E-88CD-836651E483F2}" srcOrd="0" destOrd="0" presId="urn:microsoft.com/office/officeart/2005/8/layout/hProcess3"/>
    <dgm:cxn modelId="{7F8D0344-78AF-A241-983D-B3D119297686}" type="presOf" srcId="{197F8A0E-FE47-1040-8E23-B7CC8B14DC50}" destId="{E531258E-34A0-CE4C-91CC-0DDCF9B0ADDA}" srcOrd="0" destOrd="0" presId="urn:microsoft.com/office/officeart/2005/8/layout/hProcess3"/>
    <dgm:cxn modelId="{9905B9DA-DDC8-5044-93B5-83D408891071}" type="presParOf" srcId="{0983D3A0-A8A5-B74E-88CD-836651E483F2}" destId="{0694B6E3-D5EE-8B45-B8BE-B12D8A951622}" srcOrd="0" destOrd="0" presId="urn:microsoft.com/office/officeart/2005/8/layout/hProcess3"/>
    <dgm:cxn modelId="{124DFF68-A278-2643-ADE1-69BAD9C2D6A6}" type="presParOf" srcId="{0983D3A0-A8A5-B74E-88CD-836651E483F2}" destId="{D8F66BAE-2CAF-384D-A52D-5DC096891A00}" srcOrd="1" destOrd="0" presId="urn:microsoft.com/office/officeart/2005/8/layout/hProcess3"/>
    <dgm:cxn modelId="{AA04BB46-7A44-D047-BF8E-52D9414832B9}" type="presParOf" srcId="{D8F66BAE-2CAF-384D-A52D-5DC096891A00}" destId="{0710C92F-0BBF-F345-BCED-D7A08DBC1E2C}" srcOrd="0" destOrd="0" presId="urn:microsoft.com/office/officeart/2005/8/layout/hProcess3"/>
    <dgm:cxn modelId="{1AC36E59-D376-C647-8D11-3A5BC75ECDCF}" type="presParOf" srcId="{D8F66BAE-2CAF-384D-A52D-5DC096891A00}" destId="{218EBBC1-95CB-C445-B467-0513A1BD8DEC}" srcOrd="1" destOrd="0" presId="urn:microsoft.com/office/officeart/2005/8/layout/hProcess3"/>
    <dgm:cxn modelId="{9F37680F-5D40-514D-B6D5-6B3E41DA298A}" type="presParOf" srcId="{218EBBC1-95CB-C445-B467-0513A1BD8DEC}" destId="{FFA99FF3-15C8-E34A-A06A-790D4180CCE0}" srcOrd="0" destOrd="0" presId="urn:microsoft.com/office/officeart/2005/8/layout/hProcess3"/>
    <dgm:cxn modelId="{AAE12358-AD7D-8D43-B057-CA5AD585F2EE}" type="presParOf" srcId="{218EBBC1-95CB-C445-B467-0513A1BD8DEC}" destId="{44190160-5DA1-CD4C-ACCF-38933436B954}" srcOrd="1" destOrd="0" presId="urn:microsoft.com/office/officeart/2005/8/layout/hProcess3"/>
    <dgm:cxn modelId="{4655C214-0B2E-B34E-A224-A63658EE5ED9}" type="presParOf" srcId="{218EBBC1-95CB-C445-B467-0513A1BD8DEC}" destId="{FF153431-4D3C-414E-BBEA-CE98F6D98221}" srcOrd="2" destOrd="0" presId="urn:microsoft.com/office/officeart/2005/8/layout/hProcess3"/>
    <dgm:cxn modelId="{D1E4B6AA-B84A-5D41-BDF4-3B951AB02337}" type="presParOf" srcId="{218EBBC1-95CB-C445-B467-0513A1BD8DEC}" destId="{C4539B35-54B6-E048-A63D-03DF63F9855D}" srcOrd="3" destOrd="0" presId="urn:microsoft.com/office/officeart/2005/8/layout/hProcess3"/>
    <dgm:cxn modelId="{7DAFB2B1-EFB8-FD43-8B31-2ADF1F99FC90}" type="presParOf" srcId="{D8F66BAE-2CAF-384D-A52D-5DC096891A00}" destId="{E2F64EFC-35C5-DF44-8187-86FBD82C217F}" srcOrd="2" destOrd="0" presId="urn:microsoft.com/office/officeart/2005/8/layout/hProcess3"/>
    <dgm:cxn modelId="{8A285857-7C38-004C-9155-DB23100E5D0F}" type="presParOf" srcId="{D8F66BAE-2CAF-384D-A52D-5DC096891A00}" destId="{577FD992-CCF2-B845-AD29-9387F118802F}" srcOrd="3" destOrd="0" presId="urn:microsoft.com/office/officeart/2005/8/layout/hProcess3"/>
    <dgm:cxn modelId="{9FC53DBE-C75E-8443-90A8-44827283E4A3}" type="presParOf" srcId="{577FD992-CCF2-B845-AD29-9387F118802F}" destId="{BF5802FE-1BC1-5A47-91C5-E8F6DBC103AC}" srcOrd="0" destOrd="0" presId="urn:microsoft.com/office/officeart/2005/8/layout/hProcess3"/>
    <dgm:cxn modelId="{5B579ABE-A19D-8D4F-8DC5-71205405D78A}" type="presParOf" srcId="{577FD992-CCF2-B845-AD29-9387F118802F}" destId="{FF0816C8-A612-BC4B-9400-8B852A4CAE10}" srcOrd="1" destOrd="0" presId="urn:microsoft.com/office/officeart/2005/8/layout/hProcess3"/>
    <dgm:cxn modelId="{D5B8A5F7-C808-7D41-97C9-167824AF5FF6}" type="presParOf" srcId="{577FD992-CCF2-B845-AD29-9387F118802F}" destId="{7F405F7C-0951-BB47-A9EB-7184B4B860DE}" srcOrd="2" destOrd="0" presId="urn:microsoft.com/office/officeart/2005/8/layout/hProcess3"/>
    <dgm:cxn modelId="{0607D170-D994-6C4B-A3EA-433438D70056}" type="presParOf" srcId="{577FD992-CCF2-B845-AD29-9387F118802F}" destId="{BBB52EEB-1D57-2D45-9661-748E0D546067}" srcOrd="3" destOrd="0" presId="urn:microsoft.com/office/officeart/2005/8/layout/hProcess3"/>
    <dgm:cxn modelId="{0583C9BE-EF6B-C145-9D31-265463FCEFD4}" type="presParOf" srcId="{D8F66BAE-2CAF-384D-A52D-5DC096891A00}" destId="{3DEC5A94-4707-D544-B8C6-DB7C6B8E64FA}" srcOrd="4" destOrd="0" presId="urn:microsoft.com/office/officeart/2005/8/layout/hProcess3"/>
    <dgm:cxn modelId="{56A979BD-19D6-C843-BA3C-B488A042C949}" type="presParOf" srcId="{D8F66BAE-2CAF-384D-A52D-5DC096891A00}" destId="{E2BC5648-5412-D745-B34C-7B370D9C8768}" srcOrd="5" destOrd="0" presId="urn:microsoft.com/office/officeart/2005/8/layout/hProcess3"/>
    <dgm:cxn modelId="{739BDF8D-3CDD-574D-88EA-FB8F0AA7F81A}" type="presParOf" srcId="{E2BC5648-5412-D745-B34C-7B370D9C8768}" destId="{547CED00-E9E8-CB47-9ADD-AE4C6A73B69B}" srcOrd="0" destOrd="0" presId="urn:microsoft.com/office/officeart/2005/8/layout/hProcess3"/>
    <dgm:cxn modelId="{93790F0B-5813-7F4D-A786-099308F0FC84}" type="presParOf" srcId="{E2BC5648-5412-D745-B34C-7B370D9C8768}" destId="{E531258E-34A0-CE4C-91CC-0DDCF9B0ADDA}" srcOrd="1" destOrd="0" presId="urn:microsoft.com/office/officeart/2005/8/layout/hProcess3"/>
    <dgm:cxn modelId="{F3A8FF5D-0ED4-BC4C-969A-6929A4B5A34D}" type="presParOf" srcId="{E2BC5648-5412-D745-B34C-7B370D9C8768}" destId="{B4D6FDAB-9C81-2840-8E57-0911255E2A5C}" srcOrd="2" destOrd="0" presId="urn:microsoft.com/office/officeart/2005/8/layout/hProcess3"/>
    <dgm:cxn modelId="{90DA6B18-0C58-294D-8A15-FF83C90C0CE5}" type="presParOf" srcId="{E2BC5648-5412-D745-B34C-7B370D9C8768}" destId="{0893CF5D-B3E2-524B-BD54-12B2F64CB98C}" srcOrd="3" destOrd="0" presId="urn:microsoft.com/office/officeart/2005/8/layout/hProcess3"/>
    <dgm:cxn modelId="{AEB4C902-C40B-844B-A996-EA8C86877E06}" type="presParOf" srcId="{D8F66BAE-2CAF-384D-A52D-5DC096891A00}" destId="{676366BE-2B49-B14A-8A20-B09247F55658}" srcOrd="6" destOrd="0" presId="urn:microsoft.com/office/officeart/2005/8/layout/hProcess3"/>
    <dgm:cxn modelId="{8D98D2A1-9493-464C-B835-6D41C57172FC}" type="presParOf" srcId="{D8F66BAE-2CAF-384D-A52D-5DC096891A00}" destId="{B6795EAA-80FB-6848-9887-8CA7E31AC1A1}" srcOrd="7" destOrd="0" presId="urn:microsoft.com/office/officeart/2005/8/layout/hProcess3"/>
    <dgm:cxn modelId="{A8C9DDB5-D3DD-3A47-83E0-C9BB29E74F85}" type="presParOf" srcId="{D8F66BAE-2CAF-384D-A52D-5DC096891A00}" destId="{E89A410B-C623-094B-B71A-E23B120F6654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52742D-16B8-47AD-B511-95331EB7FC47}">
      <dsp:nvSpPr>
        <dsp:cNvPr id="0" name=""/>
        <dsp:cNvSpPr/>
      </dsp:nvSpPr>
      <dsp:spPr>
        <a:xfrm>
          <a:off x="0" y="55822"/>
          <a:ext cx="8229600" cy="10313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300" kern="1200" dirty="0" smtClean="0"/>
            <a:t>RETOS DE LA EDUCACIÓN MÉDICA</a:t>
          </a:r>
          <a:endParaRPr lang="es-MX" sz="4300" kern="1200" dirty="0"/>
        </a:p>
      </dsp:txBody>
      <dsp:txXfrm>
        <a:off x="50347" y="106169"/>
        <a:ext cx="8128906" cy="9306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1C84DD-A880-4B11-A888-2F8A4E07023A}">
      <dsp:nvSpPr>
        <dsp:cNvPr id="0" name=""/>
        <dsp:cNvSpPr/>
      </dsp:nvSpPr>
      <dsp:spPr>
        <a:xfrm rot="10800000">
          <a:off x="1609322" y="2573"/>
          <a:ext cx="5472684" cy="92345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220" tIns="99060" rIns="184912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Modernización e Innovación Educativa</a:t>
          </a:r>
          <a:endParaRPr lang="es-MX" sz="2600" kern="1200" dirty="0"/>
        </a:p>
      </dsp:txBody>
      <dsp:txXfrm rot="10800000">
        <a:off x="1840187" y="2573"/>
        <a:ext cx="5241819" cy="923459"/>
      </dsp:txXfrm>
    </dsp:sp>
    <dsp:sp modelId="{3EB5EAC6-B618-4D5F-B04A-71F9F5C7EAA8}">
      <dsp:nvSpPr>
        <dsp:cNvPr id="0" name=""/>
        <dsp:cNvSpPr/>
      </dsp:nvSpPr>
      <dsp:spPr>
        <a:xfrm>
          <a:off x="1147593" y="2573"/>
          <a:ext cx="923459" cy="92345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49CBFE-0322-4DEC-B521-DDF56677ABE3}">
      <dsp:nvSpPr>
        <dsp:cNvPr id="0" name=""/>
        <dsp:cNvSpPr/>
      </dsp:nvSpPr>
      <dsp:spPr>
        <a:xfrm rot="10800000">
          <a:off x="1609322" y="1201692"/>
          <a:ext cx="5472684" cy="92345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220" tIns="99060" rIns="184912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Carrera Docente</a:t>
          </a:r>
          <a:endParaRPr lang="es-MX" sz="2600" kern="1200" dirty="0"/>
        </a:p>
      </dsp:txBody>
      <dsp:txXfrm rot="10800000">
        <a:off x="1840187" y="1201692"/>
        <a:ext cx="5241819" cy="923459"/>
      </dsp:txXfrm>
    </dsp:sp>
    <dsp:sp modelId="{A0F26C97-FA38-496F-9984-EFB8044E9F67}">
      <dsp:nvSpPr>
        <dsp:cNvPr id="0" name=""/>
        <dsp:cNvSpPr/>
      </dsp:nvSpPr>
      <dsp:spPr>
        <a:xfrm>
          <a:off x="1147593" y="1201692"/>
          <a:ext cx="923459" cy="92345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DCCBDA-88B2-4E3F-8AB1-2D16029F4B28}">
      <dsp:nvSpPr>
        <dsp:cNvPr id="0" name=""/>
        <dsp:cNvSpPr/>
      </dsp:nvSpPr>
      <dsp:spPr>
        <a:xfrm rot="10800000">
          <a:off x="1609322" y="2400811"/>
          <a:ext cx="5472684" cy="92345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220" tIns="99060" rIns="184912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Investigación Educativa</a:t>
          </a:r>
          <a:endParaRPr lang="es-MX" sz="2600" kern="1200" dirty="0"/>
        </a:p>
      </dsp:txBody>
      <dsp:txXfrm rot="10800000">
        <a:off x="1840187" y="2400811"/>
        <a:ext cx="5241819" cy="923459"/>
      </dsp:txXfrm>
    </dsp:sp>
    <dsp:sp modelId="{0D10F1A2-4C15-4AC7-A60C-73B00A2EB0DE}">
      <dsp:nvSpPr>
        <dsp:cNvPr id="0" name=""/>
        <dsp:cNvSpPr/>
      </dsp:nvSpPr>
      <dsp:spPr>
        <a:xfrm>
          <a:off x="1147593" y="2400811"/>
          <a:ext cx="923459" cy="92345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1DC4AD-04E9-4110-B4E5-C171FFC48842}">
      <dsp:nvSpPr>
        <dsp:cNvPr id="0" name=""/>
        <dsp:cNvSpPr/>
      </dsp:nvSpPr>
      <dsp:spPr>
        <a:xfrm rot="10800000">
          <a:off x="1609322" y="3599929"/>
          <a:ext cx="5472684" cy="92345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220" tIns="99060" rIns="184912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/>
            <a:t>Evaluación</a:t>
          </a:r>
          <a:endParaRPr lang="es-MX" sz="2600" kern="1200" dirty="0"/>
        </a:p>
      </dsp:txBody>
      <dsp:txXfrm rot="10800000">
        <a:off x="1840187" y="3599929"/>
        <a:ext cx="5241819" cy="923459"/>
      </dsp:txXfrm>
    </dsp:sp>
    <dsp:sp modelId="{05C31F2E-4534-43F2-9C67-EFAA0366356B}">
      <dsp:nvSpPr>
        <dsp:cNvPr id="0" name=""/>
        <dsp:cNvSpPr/>
      </dsp:nvSpPr>
      <dsp:spPr>
        <a:xfrm>
          <a:off x="1147593" y="3599929"/>
          <a:ext cx="923459" cy="92345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0F0939-1B0F-FC47-86D8-30BDA2EC4ED7}">
      <dsp:nvSpPr>
        <dsp:cNvPr id="0" name=""/>
        <dsp:cNvSpPr/>
      </dsp:nvSpPr>
      <dsp:spPr>
        <a:xfrm>
          <a:off x="2687153" y="1271656"/>
          <a:ext cx="2667967" cy="2667967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100" kern="1200" dirty="0" smtClean="0"/>
            <a:t>Motivación intrínseca</a:t>
          </a:r>
          <a:endParaRPr lang="es-ES" sz="3100" kern="1200" dirty="0"/>
        </a:p>
      </dsp:txBody>
      <dsp:txXfrm>
        <a:off x="3077868" y="1662371"/>
        <a:ext cx="1886537" cy="1886537"/>
      </dsp:txXfrm>
    </dsp:sp>
    <dsp:sp modelId="{912E6722-8A28-4A48-8976-15CAC6CA0735}">
      <dsp:nvSpPr>
        <dsp:cNvPr id="0" name=""/>
        <dsp:cNvSpPr/>
      </dsp:nvSpPr>
      <dsp:spPr>
        <a:xfrm>
          <a:off x="3354145" y="202886"/>
          <a:ext cx="1333983" cy="1333983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Necesidades para atender a los pacientes</a:t>
          </a:r>
          <a:endParaRPr lang="es-ES" sz="1300" kern="1200" dirty="0"/>
        </a:p>
      </dsp:txBody>
      <dsp:txXfrm>
        <a:off x="3549502" y="398243"/>
        <a:ext cx="943269" cy="943269"/>
      </dsp:txXfrm>
    </dsp:sp>
    <dsp:sp modelId="{58F2CADA-5C2A-8F43-A2B9-31420B9DD443}">
      <dsp:nvSpPr>
        <dsp:cNvPr id="0" name=""/>
        <dsp:cNvSpPr/>
      </dsp:nvSpPr>
      <dsp:spPr>
        <a:xfrm>
          <a:off x="4857359" y="2806529"/>
          <a:ext cx="1333983" cy="1333983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Sistema de salud</a:t>
          </a:r>
          <a:endParaRPr lang="es-ES" sz="1300" kern="1200" dirty="0"/>
        </a:p>
      </dsp:txBody>
      <dsp:txXfrm>
        <a:off x="5052716" y="3001886"/>
        <a:ext cx="943269" cy="943269"/>
      </dsp:txXfrm>
    </dsp:sp>
    <dsp:sp modelId="{DC19A12F-4999-1543-90D4-5C2905F2689F}">
      <dsp:nvSpPr>
        <dsp:cNvPr id="0" name=""/>
        <dsp:cNvSpPr/>
      </dsp:nvSpPr>
      <dsp:spPr>
        <a:xfrm>
          <a:off x="1850931" y="2806529"/>
          <a:ext cx="1333983" cy="1333983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Inquietud personal </a:t>
          </a:r>
          <a:endParaRPr lang="es-ES" sz="1300" kern="1200" dirty="0"/>
        </a:p>
      </dsp:txBody>
      <dsp:txXfrm>
        <a:off x="2046288" y="3001886"/>
        <a:ext cx="943269" cy="9432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69B553-594C-244D-8C87-CD13C9DDCAE5}">
      <dsp:nvSpPr>
        <dsp:cNvPr id="0" name=""/>
        <dsp:cNvSpPr/>
      </dsp:nvSpPr>
      <dsp:spPr>
        <a:xfrm>
          <a:off x="0" y="519074"/>
          <a:ext cx="8042276" cy="15590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6500" kern="1200" dirty="0" smtClean="0"/>
            <a:t>Proveedores</a:t>
          </a:r>
          <a:endParaRPr lang="es-ES" sz="6500" kern="1200" dirty="0"/>
        </a:p>
      </dsp:txBody>
      <dsp:txXfrm>
        <a:off x="76105" y="595179"/>
        <a:ext cx="7890066" cy="1406815"/>
      </dsp:txXfrm>
    </dsp:sp>
    <dsp:sp modelId="{B20B5D7D-EB4C-EE40-AA87-CD0389B320BA}">
      <dsp:nvSpPr>
        <dsp:cNvPr id="0" name=""/>
        <dsp:cNvSpPr/>
      </dsp:nvSpPr>
      <dsp:spPr>
        <a:xfrm>
          <a:off x="0" y="2265300"/>
          <a:ext cx="8042276" cy="15590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6500" kern="1200" dirty="0" smtClean="0"/>
            <a:t>Usuarios</a:t>
          </a:r>
          <a:endParaRPr lang="es-ES" sz="6500" kern="1200" dirty="0"/>
        </a:p>
      </dsp:txBody>
      <dsp:txXfrm>
        <a:off x="76105" y="2341405"/>
        <a:ext cx="7890066" cy="14068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9A410B-C623-094B-B71A-E23B120F6654}">
      <dsp:nvSpPr>
        <dsp:cNvPr id="0" name=""/>
        <dsp:cNvSpPr/>
      </dsp:nvSpPr>
      <dsp:spPr>
        <a:xfrm>
          <a:off x="0" y="953399"/>
          <a:ext cx="8042276" cy="2853937"/>
        </a:xfrm>
        <a:prstGeom prst="right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531258E-34A0-CE4C-91CC-0DDCF9B0ADDA}">
      <dsp:nvSpPr>
        <dsp:cNvPr id="0" name=""/>
        <dsp:cNvSpPr/>
      </dsp:nvSpPr>
      <dsp:spPr>
        <a:xfrm>
          <a:off x="5300126" y="1666884"/>
          <a:ext cx="1937921" cy="14269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2560" rIns="0" bIns="1625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Busca estrategias para lograr el aprendizaje requerido que le permita mejorar su práctica médica</a:t>
          </a:r>
          <a:endParaRPr lang="es-ES" sz="1600" kern="1200" dirty="0"/>
        </a:p>
      </dsp:txBody>
      <dsp:txXfrm>
        <a:off x="5300126" y="1666884"/>
        <a:ext cx="1937921" cy="1426968"/>
      </dsp:txXfrm>
    </dsp:sp>
    <dsp:sp modelId="{FF0816C8-A612-BC4B-9400-8B852A4CAE10}">
      <dsp:nvSpPr>
        <dsp:cNvPr id="0" name=""/>
        <dsp:cNvSpPr/>
      </dsp:nvSpPr>
      <dsp:spPr>
        <a:xfrm>
          <a:off x="2974621" y="1666884"/>
          <a:ext cx="1937921" cy="14269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3200" rIns="0" bIns="203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Analiza sus recursos y motivaciones</a:t>
          </a:r>
          <a:endParaRPr lang="es-ES" sz="2000" kern="1200" dirty="0"/>
        </a:p>
      </dsp:txBody>
      <dsp:txXfrm>
        <a:off x="2974621" y="1666884"/>
        <a:ext cx="1937921" cy="1426968"/>
      </dsp:txXfrm>
    </dsp:sp>
    <dsp:sp modelId="{44190160-5DA1-CD4C-ACCF-38933436B954}">
      <dsp:nvSpPr>
        <dsp:cNvPr id="0" name=""/>
        <dsp:cNvSpPr/>
      </dsp:nvSpPr>
      <dsp:spPr>
        <a:xfrm>
          <a:off x="649115" y="1666884"/>
          <a:ext cx="1937921" cy="14269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82880" rIns="0" bIns="1828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El médico identifica una necesidad en su práctica profesional </a:t>
          </a:r>
          <a:endParaRPr lang="es-ES" sz="1800" kern="1200" dirty="0"/>
        </a:p>
      </dsp:txBody>
      <dsp:txXfrm>
        <a:off x="649115" y="1666884"/>
        <a:ext cx="1937921" cy="14269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435E-DEFC-4744-9EEE-292BACA453CD}" type="datetimeFigureOut">
              <a:rPr lang="es-ES" smtClean="0"/>
              <a:t>16/06/16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834A6-778C-614E-B372-C8CA122C006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2949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435E-DEFC-4744-9EEE-292BACA453CD}" type="datetimeFigureOut">
              <a:rPr lang="es-ES" smtClean="0"/>
              <a:t>16/06/16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834A6-778C-614E-B372-C8CA122C006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6105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435E-DEFC-4744-9EEE-292BACA453CD}" type="datetimeFigureOut">
              <a:rPr lang="es-ES" smtClean="0"/>
              <a:t>16/06/16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834A6-778C-614E-B372-C8CA122C006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4308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/>
        </p:nvSpPr>
        <p:spPr>
          <a:xfrm>
            <a:off x="468312" y="842962"/>
            <a:ext cx="8207376" cy="1"/>
          </a:xfrm>
          <a:prstGeom prst="line">
            <a:avLst/>
          </a:prstGeom>
          <a:ln w="38100">
            <a:solidFill>
              <a:srgbClr val="0E71B4"/>
            </a:solidFill>
            <a:round/>
          </a:ln>
        </p:spPr>
        <p:txBody>
          <a:bodyPr lIns="0" tIns="0" rIns="0" bIns="0"/>
          <a:lstStyle/>
          <a:p>
            <a:pPr lvl="0">
              <a:defRPr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7" name="Shape 7"/>
          <p:cNvSpPr/>
          <p:nvPr/>
        </p:nvSpPr>
        <p:spPr>
          <a:xfrm>
            <a:off x="0" y="6524625"/>
            <a:ext cx="9144000" cy="0"/>
          </a:xfrm>
          <a:prstGeom prst="line">
            <a:avLst/>
          </a:prstGeom>
          <a:ln w="19050">
            <a:solidFill>
              <a:srgbClr val="13235B"/>
            </a:solidFill>
            <a:round/>
          </a:ln>
        </p:spPr>
        <p:txBody>
          <a:bodyPr lIns="0" tIns="0" rIns="0" bIns="0"/>
          <a:lstStyle/>
          <a:p>
            <a:pPr lvl="0">
              <a:defRPr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grpSp>
        <p:nvGrpSpPr>
          <p:cNvPr id="10" name="Group 10"/>
          <p:cNvGrpSpPr/>
          <p:nvPr/>
        </p:nvGrpSpPr>
        <p:grpSpPr>
          <a:xfrm>
            <a:off x="-468313" y="2386012"/>
            <a:ext cx="431801" cy="360363"/>
            <a:chOff x="0" y="0"/>
            <a:chExt cx="431800" cy="360362"/>
          </a:xfrm>
        </p:grpSpPr>
        <p:sp>
          <p:nvSpPr>
            <p:cNvPr id="8" name="Shape 8"/>
            <p:cNvSpPr/>
            <p:nvPr/>
          </p:nvSpPr>
          <p:spPr>
            <a:xfrm>
              <a:off x="0" y="0"/>
              <a:ext cx="431800" cy="360363"/>
            </a:xfrm>
            <a:prstGeom prst="rect">
              <a:avLst/>
            </a:prstGeom>
            <a:solidFill>
              <a:srgbClr val="13235B"/>
            </a:solidFill>
            <a:ln w="9525" cap="flat">
              <a:solidFill>
                <a:srgbClr val="13235B"/>
              </a:solidFill>
              <a:prstDash val="solid"/>
              <a:miter lim="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9" name="Shape 9"/>
            <p:cNvSpPr/>
            <p:nvPr/>
          </p:nvSpPr>
          <p:spPr>
            <a:xfrm>
              <a:off x="101600" y="18405"/>
              <a:ext cx="228600" cy="3235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 defTabSz="914400">
                <a:defRPr sz="1600">
                  <a:solidFill>
                    <a:srgbClr val="FFFFFF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</a:rPr>
                <a:t>a</a:t>
              </a:r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-468313" y="2816225"/>
            <a:ext cx="431801" cy="360363"/>
            <a:chOff x="0" y="0"/>
            <a:chExt cx="431800" cy="360362"/>
          </a:xfrm>
        </p:grpSpPr>
        <p:sp>
          <p:nvSpPr>
            <p:cNvPr id="11" name="Shape 11"/>
            <p:cNvSpPr/>
            <p:nvPr/>
          </p:nvSpPr>
          <p:spPr>
            <a:xfrm>
              <a:off x="0" y="0"/>
              <a:ext cx="431800" cy="360363"/>
            </a:xfrm>
            <a:prstGeom prst="rect">
              <a:avLst/>
            </a:prstGeom>
            <a:solidFill>
              <a:srgbClr val="0E71B4"/>
            </a:solidFill>
            <a:ln w="9525" cap="flat">
              <a:solidFill>
                <a:srgbClr val="0E71B4"/>
              </a:solidFill>
              <a:prstDash val="solid"/>
              <a:miter lim="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101600" y="18405"/>
              <a:ext cx="228600" cy="3235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 defTabSz="914400">
                <a:defRPr sz="1600">
                  <a:solidFill>
                    <a:srgbClr val="FFFFFF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</a:rPr>
                <a:t>a</a:t>
              </a:r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-468313" y="3246437"/>
            <a:ext cx="431801" cy="360363"/>
            <a:chOff x="0" y="0"/>
            <a:chExt cx="431800" cy="360362"/>
          </a:xfrm>
        </p:grpSpPr>
        <p:sp>
          <p:nvSpPr>
            <p:cNvPr id="14" name="Shape 14"/>
            <p:cNvSpPr/>
            <p:nvPr/>
          </p:nvSpPr>
          <p:spPr>
            <a:xfrm>
              <a:off x="0" y="0"/>
              <a:ext cx="431800" cy="360363"/>
            </a:xfrm>
            <a:prstGeom prst="rect">
              <a:avLst/>
            </a:prstGeom>
            <a:solidFill>
              <a:srgbClr val="BBE0E3"/>
            </a:solidFill>
            <a:ln w="9525" cap="flat">
              <a:solidFill>
                <a:srgbClr val="BBE0E3"/>
              </a:solidFill>
              <a:prstDash val="solid"/>
              <a:miter lim="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x="101600" y="18405"/>
              <a:ext cx="228600" cy="3235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 defTabSz="914400">
                <a:defRPr sz="1600"/>
              </a:lvl1pPr>
            </a:lstStyle>
            <a:p>
              <a:pPr lvl="0">
                <a:defRPr sz="1800"/>
              </a:pPr>
              <a:r>
                <a:rPr sz="1600"/>
                <a:t>a</a:t>
              </a:r>
            </a:p>
          </p:txBody>
        </p:sp>
      </p:grpSp>
      <p:grpSp>
        <p:nvGrpSpPr>
          <p:cNvPr id="19" name="Group 19"/>
          <p:cNvGrpSpPr/>
          <p:nvPr/>
        </p:nvGrpSpPr>
        <p:grpSpPr>
          <a:xfrm>
            <a:off x="-468313" y="3676650"/>
            <a:ext cx="431801" cy="360363"/>
            <a:chOff x="0" y="0"/>
            <a:chExt cx="431800" cy="360362"/>
          </a:xfrm>
        </p:grpSpPr>
        <p:sp>
          <p:nvSpPr>
            <p:cNvPr id="17" name="Shape 17"/>
            <p:cNvSpPr/>
            <p:nvPr/>
          </p:nvSpPr>
          <p:spPr>
            <a:xfrm>
              <a:off x="0" y="0"/>
              <a:ext cx="431800" cy="360363"/>
            </a:xfrm>
            <a:prstGeom prst="rect">
              <a:avLst/>
            </a:prstGeom>
            <a:solidFill>
              <a:srgbClr val="C0C0C0"/>
            </a:solidFill>
            <a:ln w="9525" cap="flat">
              <a:solidFill>
                <a:srgbClr val="C0C0C0"/>
              </a:solidFill>
              <a:prstDash val="solid"/>
              <a:miter lim="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8" name="Shape 18"/>
            <p:cNvSpPr/>
            <p:nvPr/>
          </p:nvSpPr>
          <p:spPr>
            <a:xfrm>
              <a:off x="101600" y="18405"/>
              <a:ext cx="228600" cy="3235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 defTabSz="914400">
                <a:defRPr sz="1600"/>
              </a:lvl1pPr>
            </a:lstStyle>
            <a:p>
              <a:pPr lvl="0">
                <a:defRPr sz="1800"/>
              </a:pPr>
              <a:r>
                <a:rPr sz="1600"/>
                <a:t>a</a:t>
              </a:r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-468313" y="4106862"/>
            <a:ext cx="431801" cy="360363"/>
            <a:chOff x="0" y="0"/>
            <a:chExt cx="431800" cy="360362"/>
          </a:xfrm>
        </p:grpSpPr>
        <p:sp>
          <p:nvSpPr>
            <p:cNvPr id="20" name="Shape 20"/>
            <p:cNvSpPr/>
            <p:nvPr/>
          </p:nvSpPr>
          <p:spPr>
            <a:xfrm>
              <a:off x="0" y="0"/>
              <a:ext cx="431800" cy="360363"/>
            </a:xfrm>
            <a:prstGeom prst="rect">
              <a:avLst/>
            </a:prstGeom>
            <a:solidFill>
              <a:srgbClr val="808080"/>
            </a:solidFill>
            <a:ln w="9525" cap="flat">
              <a:solidFill>
                <a:srgbClr val="808080"/>
              </a:solidFill>
              <a:prstDash val="solid"/>
              <a:miter lim="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21" name="Shape 21"/>
            <p:cNvSpPr/>
            <p:nvPr/>
          </p:nvSpPr>
          <p:spPr>
            <a:xfrm>
              <a:off x="101600" y="18405"/>
              <a:ext cx="228600" cy="3235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 defTabSz="914400">
                <a:defRPr sz="1600">
                  <a:solidFill>
                    <a:srgbClr val="FFFFFF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</a:rPr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93299585"/>
      </p:ext>
    </p:extLst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435E-DEFC-4744-9EEE-292BACA453CD}" type="datetimeFigureOut">
              <a:rPr lang="es-ES" smtClean="0"/>
              <a:t>16/06/16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834A6-778C-614E-B372-C8CA122C006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12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435E-DEFC-4744-9EEE-292BACA453CD}" type="datetimeFigureOut">
              <a:rPr lang="es-ES" smtClean="0"/>
              <a:t>16/06/16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834A6-778C-614E-B372-C8CA122C006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615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435E-DEFC-4744-9EEE-292BACA453CD}" type="datetimeFigureOut">
              <a:rPr lang="es-ES" smtClean="0"/>
              <a:t>16/06/16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834A6-778C-614E-B372-C8CA122C006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054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435E-DEFC-4744-9EEE-292BACA453CD}" type="datetimeFigureOut">
              <a:rPr lang="es-ES" smtClean="0"/>
              <a:t>16/06/16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834A6-778C-614E-B372-C8CA122C006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7605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435E-DEFC-4744-9EEE-292BACA453CD}" type="datetimeFigureOut">
              <a:rPr lang="es-ES" smtClean="0"/>
              <a:t>16/06/16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834A6-778C-614E-B372-C8CA122C006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160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435E-DEFC-4744-9EEE-292BACA453CD}" type="datetimeFigureOut">
              <a:rPr lang="es-ES" smtClean="0"/>
              <a:t>16/06/16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834A6-778C-614E-B372-C8CA122C006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2916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435E-DEFC-4744-9EEE-292BACA453CD}" type="datetimeFigureOut">
              <a:rPr lang="es-ES" smtClean="0"/>
              <a:t>16/06/16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834A6-778C-614E-B372-C8CA122C006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968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435E-DEFC-4744-9EEE-292BACA453CD}" type="datetimeFigureOut">
              <a:rPr lang="es-ES" smtClean="0"/>
              <a:t>16/06/16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834A6-778C-614E-B372-C8CA122C006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7514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9435E-DEFC-4744-9EEE-292BACA453CD}" type="datetimeFigureOut">
              <a:rPr lang="es-ES" smtClean="0"/>
              <a:t>16/06/16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834A6-778C-614E-B372-C8CA122C006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8028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Relationship Id="rId3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Relationship Id="rId3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diagramData" Target="../diagrams/data2.xml"/><Relationship Id="rId8" Type="http://schemas.openxmlformats.org/officeDocument/2006/relationships/diagramLayout" Target="../diagrams/layout2.xml"/><Relationship Id="rId9" Type="http://schemas.openxmlformats.org/officeDocument/2006/relationships/diagramQuickStyle" Target="../diagrams/quickStyle2.xml"/><Relationship Id="rId10" Type="http://schemas.openxmlformats.org/officeDocument/2006/relationships/diagramColors" Target="../diagrams/colors2.xml"/><Relationship Id="rId11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IMPORTANCIA DE LA ACTUALIZACIÓN Y DESARROLLO ACADÉMICO PARA LOS MÉDICOS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s-ES" dirty="0" smtClean="0"/>
          </a:p>
          <a:p>
            <a:r>
              <a:rPr lang="es-ES" dirty="0" smtClean="0"/>
              <a:t>Dra. Lydia Zerón Gutiérrez</a:t>
            </a:r>
          </a:p>
          <a:p>
            <a:r>
              <a:rPr lang="es-ES" dirty="0" smtClean="0"/>
              <a:t>Junio 16, 2016</a:t>
            </a:r>
          </a:p>
        </p:txBody>
      </p:sp>
      <p:grpSp>
        <p:nvGrpSpPr>
          <p:cNvPr id="4" name="Agrupar 3"/>
          <p:cNvGrpSpPr/>
          <p:nvPr/>
        </p:nvGrpSpPr>
        <p:grpSpPr>
          <a:xfrm>
            <a:off x="409925" y="481577"/>
            <a:ext cx="8244532" cy="815490"/>
            <a:chOff x="0" y="204236"/>
            <a:chExt cx="8244532" cy="815490"/>
          </a:xfrm>
        </p:grpSpPr>
        <p:sp>
          <p:nvSpPr>
            <p:cNvPr id="5" name="Rectángulo redondeado 4"/>
            <p:cNvSpPr/>
            <p:nvPr/>
          </p:nvSpPr>
          <p:spPr>
            <a:xfrm>
              <a:off x="0" y="204236"/>
              <a:ext cx="8244532" cy="81549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ectángulo 5"/>
            <p:cNvSpPr/>
            <p:nvPr/>
          </p:nvSpPr>
          <p:spPr>
            <a:xfrm>
              <a:off x="39809" y="244045"/>
              <a:ext cx="8164914" cy="7358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9540" tIns="129540" rIns="129540" bIns="129540" numCol="1" spcCol="1270" anchor="ctr" anchorCtr="0">
              <a:noAutofit/>
            </a:bodyPr>
            <a:lstStyle/>
            <a:p>
              <a:pPr lvl="0" algn="l" defTabSz="1511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3400" b="1" i="0" kern="1200" baseline="0" dirty="0" smtClean="0"/>
                <a:t>La Academia Nacional de Educación Médica </a:t>
              </a:r>
              <a:endParaRPr lang="es-MX" sz="3400" kern="1200" dirty="0"/>
            </a:p>
          </p:txBody>
        </p:sp>
      </p:grp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268413"/>
            <a:ext cx="1582738" cy="1225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1806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Personajes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6937970"/>
              </p:ext>
            </p:extLst>
          </p:nvPr>
        </p:nvGraphicFramePr>
        <p:xfrm>
          <a:off x="549275" y="1600201"/>
          <a:ext cx="8042276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9577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Proveedores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Instituciones de salud públicas y privadas</a:t>
            </a:r>
          </a:p>
          <a:p>
            <a:r>
              <a:rPr lang="es-ES" dirty="0" smtClean="0"/>
              <a:t>Instituciones de educación superior</a:t>
            </a:r>
          </a:p>
          <a:p>
            <a:r>
              <a:rPr lang="es-ES" dirty="0" smtClean="0"/>
              <a:t>Industria farmacéutica</a:t>
            </a:r>
          </a:p>
          <a:p>
            <a:r>
              <a:rPr lang="es-ES" dirty="0" smtClean="0"/>
              <a:t>Instituciones privadas formadas ex profeso para el </a:t>
            </a:r>
            <a:r>
              <a:rPr lang="es-ES" dirty="0" err="1" smtClean="0"/>
              <a:t>dpc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9862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Usuarios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Médicos generales que requieren herramientas de DPC para mejorar su práctica médica</a:t>
            </a:r>
          </a:p>
          <a:p>
            <a:r>
              <a:rPr lang="es-ES" dirty="0" smtClean="0"/>
              <a:t>Médicos generales que la requieren para la certificación</a:t>
            </a:r>
          </a:p>
          <a:p>
            <a:r>
              <a:rPr lang="es-ES" dirty="0" smtClean="0"/>
              <a:t>Médicos especialistas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07929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¿ Cómo funciona ?</a:t>
            </a:r>
            <a:endParaRPr lang="es-ES" sz="36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0813124"/>
              </p:ext>
            </p:extLst>
          </p:nvPr>
        </p:nvGraphicFramePr>
        <p:xfrm>
          <a:off x="549275" y="1182864"/>
          <a:ext cx="8042276" cy="47607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457200" y="322745"/>
            <a:ext cx="2271643" cy="2189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850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9328" y="-2382"/>
            <a:ext cx="8465344" cy="6858001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565706376"/>
      </p:ext>
    </p:extLst>
  </p:cSld>
  <p:clrMapOvr>
    <a:masterClrMapping/>
  </p:clrMapOvr>
  <p:transition xmlns:p14="http://schemas.microsoft.com/office/powerpoint/2010/main"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COCEMEC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s-ES" dirty="0" smtClean="0"/>
          </a:p>
          <a:p>
            <a:r>
              <a:rPr lang="es-ES" dirty="0" smtClean="0"/>
              <a:t>Órgano que depende de la Academia Nacional de Educación Médica</a:t>
            </a:r>
          </a:p>
          <a:p>
            <a:endParaRPr lang="es-ES" dirty="0"/>
          </a:p>
          <a:p>
            <a:r>
              <a:rPr lang="es-ES" dirty="0" smtClean="0"/>
              <a:t>Su director es el Dr. Alberto </a:t>
            </a:r>
            <a:r>
              <a:rPr lang="es-ES" dirty="0" err="1" smtClean="0"/>
              <a:t>Lifshitz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Grupo colegiado con representantes de la Academia Nacional de Medicina , Academia Mexicana de Cirugía, Facultad de Medicina UNAM, Facultad de Medicina Universidad Anáhuac, IMSS, ISSSTE, Secretaría de Salud, Grupo Ángeles, CANIFARMA.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80484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image.png" descr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58750" cy="15875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67" name="Group 167"/>
          <p:cNvGrpSpPr/>
          <p:nvPr/>
        </p:nvGrpSpPr>
        <p:grpSpPr>
          <a:xfrm>
            <a:off x="-468313" y="2386012"/>
            <a:ext cx="431801" cy="360363"/>
            <a:chOff x="0" y="0"/>
            <a:chExt cx="431800" cy="360362"/>
          </a:xfrm>
        </p:grpSpPr>
        <p:sp>
          <p:nvSpPr>
            <p:cNvPr id="165" name="Shape 165"/>
            <p:cNvSpPr/>
            <p:nvPr/>
          </p:nvSpPr>
          <p:spPr>
            <a:xfrm>
              <a:off x="0" y="0"/>
              <a:ext cx="431800" cy="360363"/>
            </a:xfrm>
            <a:prstGeom prst="rect">
              <a:avLst/>
            </a:prstGeom>
            <a:solidFill>
              <a:srgbClr val="13235B"/>
            </a:solidFill>
            <a:ln w="9525" cap="flat">
              <a:solidFill>
                <a:srgbClr val="13235B"/>
              </a:solidFill>
              <a:prstDash val="solid"/>
              <a:miter lim="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66" name="Shape 166"/>
            <p:cNvSpPr/>
            <p:nvPr/>
          </p:nvSpPr>
          <p:spPr>
            <a:xfrm>
              <a:off x="101600" y="18405"/>
              <a:ext cx="228600" cy="3235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 defTabSz="914400">
                <a:defRPr sz="1600">
                  <a:solidFill>
                    <a:srgbClr val="FFFFFF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</a:rPr>
                <a:t>a</a:t>
              </a:r>
            </a:p>
          </p:txBody>
        </p:sp>
      </p:grpSp>
      <p:grpSp>
        <p:nvGrpSpPr>
          <p:cNvPr id="170" name="Group 170"/>
          <p:cNvGrpSpPr/>
          <p:nvPr/>
        </p:nvGrpSpPr>
        <p:grpSpPr>
          <a:xfrm>
            <a:off x="-468313" y="2816225"/>
            <a:ext cx="431801" cy="360363"/>
            <a:chOff x="0" y="0"/>
            <a:chExt cx="431800" cy="360362"/>
          </a:xfrm>
        </p:grpSpPr>
        <p:sp>
          <p:nvSpPr>
            <p:cNvPr id="168" name="Shape 168"/>
            <p:cNvSpPr/>
            <p:nvPr/>
          </p:nvSpPr>
          <p:spPr>
            <a:xfrm>
              <a:off x="0" y="0"/>
              <a:ext cx="431800" cy="360363"/>
            </a:xfrm>
            <a:prstGeom prst="rect">
              <a:avLst/>
            </a:prstGeom>
            <a:solidFill>
              <a:srgbClr val="0E71B4"/>
            </a:solidFill>
            <a:ln w="9525" cap="flat">
              <a:solidFill>
                <a:srgbClr val="0E71B4"/>
              </a:solidFill>
              <a:prstDash val="solid"/>
              <a:miter lim="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69" name="Shape 169"/>
            <p:cNvSpPr/>
            <p:nvPr/>
          </p:nvSpPr>
          <p:spPr>
            <a:xfrm>
              <a:off x="101600" y="18405"/>
              <a:ext cx="228600" cy="3235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 defTabSz="914400">
                <a:defRPr sz="1600">
                  <a:solidFill>
                    <a:srgbClr val="FFFFFF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</a:rPr>
                <a:t>a</a:t>
              </a:r>
            </a:p>
          </p:txBody>
        </p:sp>
      </p:grpSp>
      <p:grpSp>
        <p:nvGrpSpPr>
          <p:cNvPr id="173" name="Group 173"/>
          <p:cNvGrpSpPr/>
          <p:nvPr/>
        </p:nvGrpSpPr>
        <p:grpSpPr>
          <a:xfrm>
            <a:off x="-468313" y="3246437"/>
            <a:ext cx="431801" cy="360363"/>
            <a:chOff x="0" y="0"/>
            <a:chExt cx="431800" cy="360362"/>
          </a:xfrm>
        </p:grpSpPr>
        <p:sp>
          <p:nvSpPr>
            <p:cNvPr id="171" name="Shape 171"/>
            <p:cNvSpPr/>
            <p:nvPr/>
          </p:nvSpPr>
          <p:spPr>
            <a:xfrm>
              <a:off x="0" y="0"/>
              <a:ext cx="431800" cy="360363"/>
            </a:xfrm>
            <a:prstGeom prst="rect">
              <a:avLst/>
            </a:prstGeom>
            <a:solidFill>
              <a:srgbClr val="BBE0E3"/>
            </a:solidFill>
            <a:ln w="9525" cap="flat">
              <a:solidFill>
                <a:srgbClr val="BBE0E3"/>
              </a:solidFill>
              <a:prstDash val="solid"/>
              <a:miter lim="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72" name="Shape 172"/>
            <p:cNvSpPr/>
            <p:nvPr/>
          </p:nvSpPr>
          <p:spPr>
            <a:xfrm>
              <a:off x="101600" y="18405"/>
              <a:ext cx="228600" cy="3235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 defTabSz="914400">
                <a:defRPr sz="1600"/>
              </a:lvl1pPr>
            </a:lstStyle>
            <a:p>
              <a:pPr lvl="0">
                <a:defRPr sz="1800"/>
              </a:pPr>
              <a:r>
                <a:rPr sz="1600"/>
                <a:t>a</a:t>
              </a:r>
            </a:p>
          </p:txBody>
        </p:sp>
      </p:grpSp>
      <p:grpSp>
        <p:nvGrpSpPr>
          <p:cNvPr id="176" name="Group 176"/>
          <p:cNvGrpSpPr/>
          <p:nvPr/>
        </p:nvGrpSpPr>
        <p:grpSpPr>
          <a:xfrm>
            <a:off x="-468313" y="3676650"/>
            <a:ext cx="431801" cy="360363"/>
            <a:chOff x="0" y="0"/>
            <a:chExt cx="431800" cy="360362"/>
          </a:xfrm>
        </p:grpSpPr>
        <p:sp>
          <p:nvSpPr>
            <p:cNvPr id="174" name="Shape 174"/>
            <p:cNvSpPr/>
            <p:nvPr/>
          </p:nvSpPr>
          <p:spPr>
            <a:xfrm>
              <a:off x="0" y="0"/>
              <a:ext cx="431800" cy="360363"/>
            </a:xfrm>
            <a:prstGeom prst="rect">
              <a:avLst/>
            </a:prstGeom>
            <a:solidFill>
              <a:srgbClr val="C0C0C0"/>
            </a:solidFill>
            <a:ln w="9525" cap="flat">
              <a:solidFill>
                <a:srgbClr val="C0C0C0"/>
              </a:solidFill>
              <a:prstDash val="solid"/>
              <a:miter lim="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75" name="Shape 175"/>
            <p:cNvSpPr/>
            <p:nvPr/>
          </p:nvSpPr>
          <p:spPr>
            <a:xfrm>
              <a:off x="101600" y="18405"/>
              <a:ext cx="228600" cy="3235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 defTabSz="914400">
                <a:defRPr sz="1600"/>
              </a:lvl1pPr>
            </a:lstStyle>
            <a:p>
              <a:pPr lvl="0">
                <a:defRPr sz="1800"/>
              </a:pPr>
              <a:r>
                <a:rPr sz="1600"/>
                <a:t>a</a:t>
              </a:r>
            </a:p>
          </p:txBody>
        </p:sp>
      </p:grpSp>
      <p:grpSp>
        <p:nvGrpSpPr>
          <p:cNvPr id="179" name="Group 179"/>
          <p:cNvGrpSpPr/>
          <p:nvPr/>
        </p:nvGrpSpPr>
        <p:grpSpPr>
          <a:xfrm>
            <a:off x="-468313" y="4106862"/>
            <a:ext cx="431801" cy="360363"/>
            <a:chOff x="0" y="0"/>
            <a:chExt cx="431800" cy="360362"/>
          </a:xfrm>
        </p:grpSpPr>
        <p:sp>
          <p:nvSpPr>
            <p:cNvPr id="177" name="Shape 177"/>
            <p:cNvSpPr/>
            <p:nvPr/>
          </p:nvSpPr>
          <p:spPr>
            <a:xfrm>
              <a:off x="0" y="0"/>
              <a:ext cx="431800" cy="360363"/>
            </a:xfrm>
            <a:prstGeom prst="rect">
              <a:avLst/>
            </a:prstGeom>
            <a:solidFill>
              <a:srgbClr val="808080"/>
            </a:solidFill>
            <a:ln w="9525" cap="flat">
              <a:solidFill>
                <a:srgbClr val="808080"/>
              </a:solidFill>
              <a:prstDash val="solid"/>
              <a:miter lim="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78" name="Shape 178"/>
            <p:cNvSpPr/>
            <p:nvPr/>
          </p:nvSpPr>
          <p:spPr>
            <a:xfrm>
              <a:off x="101600" y="18405"/>
              <a:ext cx="228600" cy="3235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 defTabSz="914400">
                <a:defRPr sz="1600">
                  <a:solidFill>
                    <a:srgbClr val="FFFFFF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</a:rPr>
                <a:t>a</a:t>
              </a:r>
            </a:p>
          </p:txBody>
        </p:sp>
      </p:grpSp>
      <p:sp>
        <p:nvSpPr>
          <p:cNvPr id="180" name="Shape 180"/>
          <p:cNvSpPr/>
          <p:nvPr/>
        </p:nvSpPr>
        <p:spPr>
          <a:xfrm>
            <a:off x="6553200" y="6555485"/>
            <a:ext cx="2133600" cy="24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 defTabSz="914400">
              <a:defRPr sz="1100">
                <a:solidFill>
                  <a:srgbClr val="80808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100">
                <a:solidFill>
                  <a:srgbClr val="808080"/>
                </a:solidFill>
              </a:rPr>
              <a:t>2</a:t>
            </a:r>
          </a:p>
        </p:txBody>
      </p:sp>
      <p:sp>
        <p:nvSpPr>
          <p:cNvPr id="181" name="Shape 181"/>
          <p:cNvSpPr/>
          <p:nvPr/>
        </p:nvSpPr>
        <p:spPr>
          <a:xfrm>
            <a:off x="2709862" y="6479285"/>
            <a:ext cx="3806826" cy="401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ctr" defTabSz="914400">
              <a:defRPr sz="1800"/>
            </a:pPr>
            <a:r>
              <a:rPr sz="1100">
                <a:solidFill>
                  <a:srgbClr val="385BD6"/>
                </a:solidFill>
              </a:rPr>
              <a:t>Consejo Mexicano para la Certificación de la </a:t>
            </a:r>
            <a:br>
              <a:rPr sz="1100">
                <a:solidFill>
                  <a:srgbClr val="385BD6"/>
                </a:solidFill>
              </a:rPr>
            </a:br>
            <a:r>
              <a:rPr sz="1100">
                <a:solidFill>
                  <a:srgbClr val="385BD6"/>
                </a:solidFill>
              </a:rPr>
              <a:t>Educación Médica Continua</a:t>
            </a:r>
          </a:p>
        </p:txBody>
      </p:sp>
      <p:grpSp>
        <p:nvGrpSpPr>
          <p:cNvPr id="184" name="Group 184"/>
          <p:cNvGrpSpPr/>
          <p:nvPr/>
        </p:nvGrpSpPr>
        <p:grpSpPr>
          <a:xfrm>
            <a:off x="428625" y="1214437"/>
            <a:ext cx="8553450" cy="4930776"/>
            <a:chOff x="0" y="0"/>
            <a:chExt cx="8553450" cy="4930775"/>
          </a:xfrm>
        </p:grpSpPr>
        <p:sp>
          <p:nvSpPr>
            <p:cNvPr id="182" name="Shape 182"/>
            <p:cNvSpPr/>
            <p:nvPr/>
          </p:nvSpPr>
          <p:spPr>
            <a:xfrm>
              <a:off x="0" y="0"/>
              <a:ext cx="8553450" cy="4930775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E71B4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just" defTabSz="914400">
                <a:lnSpc>
                  <a:spcPct val="200000"/>
                </a:lnSpc>
                <a:defRPr sz="2000"/>
              </a:pPr>
              <a:endParaRPr/>
            </a:p>
          </p:txBody>
        </p:sp>
        <p:sp>
          <p:nvSpPr>
            <p:cNvPr id="183" name="Shape 183"/>
            <p:cNvSpPr/>
            <p:nvPr/>
          </p:nvSpPr>
          <p:spPr>
            <a:xfrm>
              <a:off x="0" y="540866"/>
              <a:ext cx="8553450" cy="38490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lvl="0" algn="just" defTabSz="914400">
                <a:defRPr sz="1800"/>
              </a:pPr>
              <a:r>
                <a:rPr sz="2000"/>
                <a:t>Misión: </a:t>
              </a:r>
            </a:p>
            <a:p>
              <a:pPr lvl="0" algn="just" defTabSz="914400">
                <a:defRPr sz="1800"/>
              </a:pPr>
              <a:endParaRPr sz="2000"/>
            </a:p>
            <a:p>
              <a:pPr lvl="0" algn="just" defTabSz="914400">
                <a:lnSpc>
                  <a:spcPct val="200000"/>
                </a:lnSpc>
                <a:defRPr sz="1800"/>
              </a:pPr>
              <a:r>
                <a:rPr sz="2000"/>
                <a:t>Es el organismo que certifica la calidad de la educación médica continua que se imparte en México lo que fortalece la competencia profesional en la atención médica. Establece los criterios y lineamientos que requieren los proveedores de educación médica continua, para garantizar que la actividad educativa que imparten cuenta con los elementos indispensables y es congruente con las necesidades de la atención a la salud.   </a:t>
              </a:r>
            </a:p>
          </p:txBody>
        </p:sp>
      </p:grpSp>
      <p:sp>
        <p:nvSpPr>
          <p:cNvPr id="185" name="Shape 185"/>
          <p:cNvSpPr/>
          <p:nvPr/>
        </p:nvSpPr>
        <p:spPr>
          <a:xfrm>
            <a:off x="2124074" y="174625"/>
            <a:ext cx="4572001" cy="6275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914400">
              <a:defRPr sz="1800"/>
            </a:lvl1pPr>
          </a:lstStyle>
          <a:p>
            <a:pPr lvl="0"/>
            <a:r>
              <a:t>Consejo Mexicano para la Certificación de la Educación Médica Continua</a:t>
            </a:r>
          </a:p>
        </p:txBody>
      </p:sp>
      <p:pic>
        <p:nvPicPr>
          <p:cNvPr id="186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3727" y="101065"/>
            <a:ext cx="1831559" cy="148379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782170679"/>
      </p:ext>
    </p:extLst>
  </p:cSld>
  <p:clrMapOvr>
    <a:masterClrMapping/>
  </p:clrMapOvr>
  <p:transition xmlns:p14="http://schemas.microsoft.com/office/powerpoint/2010/main"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image.png" descr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58750" cy="15875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91" name="Group 191"/>
          <p:cNvGrpSpPr/>
          <p:nvPr/>
        </p:nvGrpSpPr>
        <p:grpSpPr>
          <a:xfrm>
            <a:off x="-468313" y="2386012"/>
            <a:ext cx="431801" cy="360363"/>
            <a:chOff x="0" y="0"/>
            <a:chExt cx="431800" cy="360362"/>
          </a:xfrm>
        </p:grpSpPr>
        <p:sp>
          <p:nvSpPr>
            <p:cNvPr id="189" name="Shape 189"/>
            <p:cNvSpPr/>
            <p:nvPr/>
          </p:nvSpPr>
          <p:spPr>
            <a:xfrm>
              <a:off x="0" y="0"/>
              <a:ext cx="431800" cy="360363"/>
            </a:xfrm>
            <a:prstGeom prst="rect">
              <a:avLst/>
            </a:prstGeom>
            <a:solidFill>
              <a:srgbClr val="13235B"/>
            </a:solidFill>
            <a:ln w="9525" cap="flat">
              <a:solidFill>
                <a:srgbClr val="13235B"/>
              </a:solidFill>
              <a:prstDash val="solid"/>
              <a:miter lim="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90" name="Shape 190"/>
            <p:cNvSpPr/>
            <p:nvPr/>
          </p:nvSpPr>
          <p:spPr>
            <a:xfrm>
              <a:off x="101600" y="18405"/>
              <a:ext cx="228600" cy="3235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 defTabSz="914400">
                <a:defRPr sz="1600">
                  <a:solidFill>
                    <a:srgbClr val="FFFFFF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</a:rPr>
                <a:t>a</a:t>
              </a:r>
            </a:p>
          </p:txBody>
        </p:sp>
      </p:grpSp>
      <p:grpSp>
        <p:nvGrpSpPr>
          <p:cNvPr id="194" name="Group 194"/>
          <p:cNvGrpSpPr/>
          <p:nvPr/>
        </p:nvGrpSpPr>
        <p:grpSpPr>
          <a:xfrm>
            <a:off x="-468313" y="2816225"/>
            <a:ext cx="431801" cy="360363"/>
            <a:chOff x="0" y="0"/>
            <a:chExt cx="431800" cy="360362"/>
          </a:xfrm>
        </p:grpSpPr>
        <p:sp>
          <p:nvSpPr>
            <p:cNvPr id="192" name="Shape 192"/>
            <p:cNvSpPr/>
            <p:nvPr/>
          </p:nvSpPr>
          <p:spPr>
            <a:xfrm>
              <a:off x="0" y="0"/>
              <a:ext cx="431800" cy="360363"/>
            </a:xfrm>
            <a:prstGeom prst="rect">
              <a:avLst/>
            </a:prstGeom>
            <a:solidFill>
              <a:srgbClr val="0E71B4"/>
            </a:solidFill>
            <a:ln w="9525" cap="flat">
              <a:solidFill>
                <a:srgbClr val="0E71B4"/>
              </a:solidFill>
              <a:prstDash val="solid"/>
              <a:miter lim="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93" name="Shape 193"/>
            <p:cNvSpPr/>
            <p:nvPr/>
          </p:nvSpPr>
          <p:spPr>
            <a:xfrm>
              <a:off x="101600" y="18405"/>
              <a:ext cx="228600" cy="3235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 defTabSz="914400">
                <a:defRPr sz="1600">
                  <a:solidFill>
                    <a:srgbClr val="FFFFFF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</a:rPr>
                <a:t>a</a:t>
              </a:r>
            </a:p>
          </p:txBody>
        </p:sp>
      </p:grpSp>
      <p:grpSp>
        <p:nvGrpSpPr>
          <p:cNvPr id="197" name="Group 197"/>
          <p:cNvGrpSpPr/>
          <p:nvPr/>
        </p:nvGrpSpPr>
        <p:grpSpPr>
          <a:xfrm>
            <a:off x="-468313" y="3246437"/>
            <a:ext cx="431801" cy="360363"/>
            <a:chOff x="0" y="0"/>
            <a:chExt cx="431800" cy="360362"/>
          </a:xfrm>
        </p:grpSpPr>
        <p:sp>
          <p:nvSpPr>
            <p:cNvPr id="195" name="Shape 195"/>
            <p:cNvSpPr/>
            <p:nvPr/>
          </p:nvSpPr>
          <p:spPr>
            <a:xfrm>
              <a:off x="0" y="0"/>
              <a:ext cx="431800" cy="360363"/>
            </a:xfrm>
            <a:prstGeom prst="rect">
              <a:avLst/>
            </a:prstGeom>
            <a:solidFill>
              <a:srgbClr val="BBE0E3"/>
            </a:solidFill>
            <a:ln w="9525" cap="flat">
              <a:solidFill>
                <a:srgbClr val="BBE0E3"/>
              </a:solidFill>
              <a:prstDash val="solid"/>
              <a:miter lim="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96" name="Shape 196"/>
            <p:cNvSpPr/>
            <p:nvPr/>
          </p:nvSpPr>
          <p:spPr>
            <a:xfrm>
              <a:off x="101600" y="18405"/>
              <a:ext cx="228600" cy="3235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 defTabSz="914400">
                <a:defRPr sz="1600"/>
              </a:lvl1pPr>
            </a:lstStyle>
            <a:p>
              <a:pPr lvl="0">
                <a:defRPr sz="1800"/>
              </a:pPr>
              <a:r>
                <a:rPr sz="1600"/>
                <a:t>a</a:t>
              </a:r>
            </a:p>
          </p:txBody>
        </p:sp>
      </p:grpSp>
      <p:grpSp>
        <p:nvGrpSpPr>
          <p:cNvPr id="200" name="Group 200"/>
          <p:cNvGrpSpPr/>
          <p:nvPr/>
        </p:nvGrpSpPr>
        <p:grpSpPr>
          <a:xfrm>
            <a:off x="-468313" y="3676650"/>
            <a:ext cx="431801" cy="360363"/>
            <a:chOff x="0" y="0"/>
            <a:chExt cx="431800" cy="360362"/>
          </a:xfrm>
        </p:grpSpPr>
        <p:sp>
          <p:nvSpPr>
            <p:cNvPr id="198" name="Shape 198"/>
            <p:cNvSpPr/>
            <p:nvPr/>
          </p:nvSpPr>
          <p:spPr>
            <a:xfrm>
              <a:off x="0" y="0"/>
              <a:ext cx="431800" cy="360363"/>
            </a:xfrm>
            <a:prstGeom prst="rect">
              <a:avLst/>
            </a:prstGeom>
            <a:solidFill>
              <a:srgbClr val="C0C0C0"/>
            </a:solidFill>
            <a:ln w="9525" cap="flat">
              <a:solidFill>
                <a:srgbClr val="C0C0C0"/>
              </a:solidFill>
              <a:prstDash val="solid"/>
              <a:miter lim="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99" name="Shape 199"/>
            <p:cNvSpPr/>
            <p:nvPr/>
          </p:nvSpPr>
          <p:spPr>
            <a:xfrm>
              <a:off x="101600" y="18405"/>
              <a:ext cx="228600" cy="3235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 defTabSz="914400">
                <a:defRPr sz="1600"/>
              </a:lvl1pPr>
            </a:lstStyle>
            <a:p>
              <a:pPr lvl="0">
                <a:defRPr sz="1800"/>
              </a:pPr>
              <a:r>
                <a:rPr sz="1600"/>
                <a:t>a</a:t>
              </a:r>
            </a:p>
          </p:txBody>
        </p:sp>
      </p:grpSp>
      <p:grpSp>
        <p:nvGrpSpPr>
          <p:cNvPr id="203" name="Group 203"/>
          <p:cNvGrpSpPr/>
          <p:nvPr/>
        </p:nvGrpSpPr>
        <p:grpSpPr>
          <a:xfrm>
            <a:off x="-468313" y="4106862"/>
            <a:ext cx="431801" cy="360363"/>
            <a:chOff x="0" y="0"/>
            <a:chExt cx="431800" cy="360362"/>
          </a:xfrm>
        </p:grpSpPr>
        <p:sp>
          <p:nvSpPr>
            <p:cNvPr id="201" name="Shape 201"/>
            <p:cNvSpPr/>
            <p:nvPr/>
          </p:nvSpPr>
          <p:spPr>
            <a:xfrm>
              <a:off x="0" y="0"/>
              <a:ext cx="431800" cy="360363"/>
            </a:xfrm>
            <a:prstGeom prst="rect">
              <a:avLst/>
            </a:prstGeom>
            <a:solidFill>
              <a:srgbClr val="808080"/>
            </a:solidFill>
            <a:ln w="9525" cap="flat">
              <a:solidFill>
                <a:srgbClr val="808080"/>
              </a:solidFill>
              <a:prstDash val="solid"/>
              <a:miter lim="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202" name="Shape 202"/>
            <p:cNvSpPr/>
            <p:nvPr/>
          </p:nvSpPr>
          <p:spPr>
            <a:xfrm>
              <a:off x="101600" y="18405"/>
              <a:ext cx="228600" cy="3235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 defTabSz="914400">
                <a:defRPr sz="1600">
                  <a:solidFill>
                    <a:srgbClr val="FFFFFF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</a:rPr>
                <a:t>a</a:t>
              </a:r>
            </a:p>
          </p:txBody>
        </p:sp>
      </p:grpSp>
      <p:sp>
        <p:nvSpPr>
          <p:cNvPr id="204" name="Shape 204"/>
          <p:cNvSpPr/>
          <p:nvPr/>
        </p:nvSpPr>
        <p:spPr>
          <a:xfrm>
            <a:off x="6553200" y="6555485"/>
            <a:ext cx="2133600" cy="24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 defTabSz="914400">
              <a:defRPr sz="1100">
                <a:solidFill>
                  <a:srgbClr val="80808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100">
                <a:solidFill>
                  <a:srgbClr val="808080"/>
                </a:solidFill>
              </a:rPr>
              <a:t>2</a:t>
            </a:r>
          </a:p>
        </p:txBody>
      </p:sp>
      <p:sp>
        <p:nvSpPr>
          <p:cNvPr id="205" name="Shape 205"/>
          <p:cNvSpPr/>
          <p:nvPr/>
        </p:nvSpPr>
        <p:spPr>
          <a:xfrm>
            <a:off x="2709862" y="6479285"/>
            <a:ext cx="3806826" cy="401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ctr" defTabSz="914400">
              <a:defRPr sz="1800"/>
            </a:pPr>
            <a:r>
              <a:rPr sz="1100">
                <a:solidFill>
                  <a:srgbClr val="385BD6"/>
                </a:solidFill>
              </a:rPr>
              <a:t>Consejo Mexicano para la Certificación de la </a:t>
            </a:r>
            <a:br>
              <a:rPr sz="1100">
                <a:solidFill>
                  <a:srgbClr val="385BD6"/>
                </a:solidFill>
              </a:rPr>
            </a:br>
            <a:r>
              <a:rPr sz="1100">
                <a:solidFill>
                  <a:srgbClr val="385BD6"/>
                </a:solidFill>
              </a:rPr>
              <a:t>Educación Médica Continua</a:t>
            </a:r>
          </a:p>
        </p:txBody>
      </p:sp>
      <p:grpSp>
        <p:nvGrpSpPr>
          <p:cNvPr id="208" name="Group 208"/>
          <p:cNvGrpSpPr/>
          <p:nvPr/>
        </p:nvGrpSpPr>
        <p:grpSpPr>
          <a:xfrm>
            <a:off x="428625" y="1214437"/>
            <a:ext cx="8553450" cy="4930776"/>
            <a:chOff x="0" y="0"/>
            <a:chExt cx="8553450" cy="4930775"/>
          </a:xfrm>
        </p:grpSpPr>
        <p:sp>
          <p:nvSpPr>
            <p:cNvPr id="206" name="Shape 206"/>
            <p:cNvSpPr/>
            <p:nvPr/>
          </p:nvSpPr>
          <p:spPr>
            <a:xfrm>
              <a:off x="0" y="0"/>
              <a:ext cx="8553450" cy="4930775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E71B4"/>
              </a:solidFill>
              <a:prstDash val="solid"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marL="257175" lvl="0" indent="-257175" algn="ctr" defTabSz="914400">
                <a:spcBef>
                  <a:spcPts val="700"/>
                </a:spcBef>
                <a:buClr>
                  <a:srgbClr val="000000"/>
                </a:buClr>
                <a:buSzPct val="100000"/>
                <a:buFont typeface="Arial"/>
                <a:buChar char="•"/>
                <a:defRPr sz="1800"/>
              </a:pPr>
              <a:r>
                <a:rPr sz="2400">
                  <a:uFill>
                    <a:solidFill/>
                  </a:uFill>
                </a:rPr>
                <a:t>VISION.</a:t>
              </a:r>
            </a:p>
            <a:p>
              <a:pPr marL="257175" lvl="0" indent="-257175" algn="ctr" defTabSz="914400">
                <a:spcBef>
                  <a:spcPts val="700"/>
                </a:spcBef>
                <a:buClr>
                  <a:srgbClr val="000000"/>
                </a:buClr>
                <a:buSzPct val="100000"/>
                <a:buFont typeface="Arial"/>
                <a:buChar char="•"/>
                <a:defRPr sz="1800"/>
              </a:pPr>
              <a:r>
                <a:rPr sz="2400">
                  <a:uFill>
                    <a:solidFill/>
                  </a:uFill>
                </a:rPr>
                <a:t>Ser una organización eficiente, autosustentable y ética que impulse el desarrollo profesional continuo de los médicos garantizando, mediante la certificación, que los proveedores de educación médica continua  en México logren estándares internacionales que contribuyan a la mejora de la calidad de la atención.</a:t>
              </a:r>
            </a:p>
          </p:txBody>
        </p:sp>
        <p:sp>
          <p:nvSpPr>
            <p:cNvPr id="207" name="Shape 207"/>
            <p:cNvSpPr/>
            <p:nvPr/>
          </p:nvSpPr>
          <p:spPr>
            <a:xfrm>
              <a:off x="0" y="2284976"/>
              <a:ext cx="8553450" cy="3608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just" defTabSz="914400">
                <a:defRPr sz="1800"/>
              </a:pPr>
              <a:endParaRPr/>
            </a:p>
          </p:txBody>
        </p:sp>
      </p:grpSp>
      <p:sp>
        <p:nvSpPr>
          <p:cNvPr id="209" name="Shape 209"/>
          <p:cNvSpPr/>
          <p:nvPr/>
        </p:nvSpPr>
        <p:spPr>
          <a:xfrm>
            <a:off x="2124074" y="174625"/>
            <a:ext cx="4572001" cy="6275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914400">
              <a:defRPr sz="1800"/>
            </a:lvl1pPr>
          </a:lstStyle>
          <a:p>
            <a:pPr lvl="0"/>
            <a:r>
              <a:t>Consejo Mexicano para la Certificación de la Educación Médica Continua</a:t>
            </a:r>
          </a:p>
        </p:txBody>
      </p:sp>
      <p:pic>
        <p:nvPicPr>
          <p:cNvPr id="210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3727" y="101065"/>
            <a:ext cx="1831559" cy="148379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027108796"/>
      </p:ext>
    </p:extLst>
  </p:cSld>
  <p:clrMapOvr>
    <a:masterClrMapping/>
  </p:clrMapOvr>
  <p:transition xmlns:p14="http://schemas.microsoft.com/office/powerpoint/2010/main"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1187" y="836612"/>
            <a:ext cx="8064501" cy="511333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21319753"/>
      </p:ext>
    </p:extLst>
  </p:cSld>
  <p:clrMapOvr>
    <a:masterClrMapping/>
  </p:clrMapOvr>
  <p:transition xmlns:p14="http://schemas.microsoft.com/office/powerpoint/2010/main"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/>
          <p:nvPr/>
        </p:nvSpPr>
        <p:spPr>
          <a:xfrm>
            <a:off x="428625" y="4000500"/>
            <a:ext cx="4357688" cy="2306638"/>
          </a:xfrm>
          <a:prstGeom prst="rect">
            <a:avLst/>
          </a:prstGeom>
          <a:solidFill>
            <a:srgbClr val="FFFFFF"/>
          </a:solidFill>
          <a:ln w="28575">
            <a:solidFill>
              <a:srgbClr val="0E71B4"/>
            </a:solidFill>
            <a:miter lim="0"/>
          </a:ln>
        </p:spPr>
        <p:txBody>
          <a:bodyPr lIns="0" tIns="0" rIns="0" bIns="0" anchor="ctr"/>
          <a:lstStyle/>
          <a:p>
            <a:pPr lvl="0">
              <a:defRPr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24" name="Shape 224"/>
          <p:cNvSpPr/>
          <p:nvPr/>
        </p:nvSpPr>
        <p:spPr>
          <a:xfrm>
            <a:off x="428625" y="3036658"/>
            <a:ext cx="4286250" cy="42851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just" defTabSz="914400">
              <a:defRPr sz="1800"/>
            </a:pPr>
            <a:endParaRPr/>
          </a:p>
          <a:p>
            <a:pPr lvl="0" algn="just" defTabSz="914400">
              <a:defRPr sz="1800"/>
            </a:pPr>
            <a:endParaRPr/>
          </a:p>
          <a:p>
            <a:pPr lvl="0" algn="just" defTabSz="914400">
              <a:defRPr sz="1800"/>
            </a:pPr>
            <a:endParaRPr/>
          </a:p>
          <a:p>
            <a:pPr lvl="0" algn="just" defTabSz="914400">
              <a:defRPr sz="1800"/>
            </a:pPr>
            <a:endParaRPr/>
          </a:p>
          <a:p>
            <a:pPr lvl="0" algn="just" defTabSz="914400">
              <a:defRPr sz="1800"/>
            </a:pPr>
            <a:r>
              <a:rPr sz="1600"/>
              <a:t>Requisitos de certificación para los proveedores de EMC</a:t>
            </a:r>
          </a:p>
          <a:p>
            <a:pPr lvl="0" algn="just" defTabSz="914400">
              <a:defRPr sz="1800"/>
            </a:pPr>
            <a:endParaRPr sz="1600"/>
          </a:p>
          <a:p>
            <a:pPr lvl="0" algn="just" defTabSz="914400">
              <a:defRPr sz="1800"/>
            </a:pPr>
            <a:r>
              <a:rPr sz="1600"/>
              <a:t>Solicitantes de primera vez</a:t>
            </a:r>
          </a:p>
          <a:p>
            <a:pPr lvl="0" algn="just" defTabSz="914400">
              <a:defRPr sz="1800"/>
            </a:pPr>
            <a:endParaRPr sz="1600"/>
          </a:p>
          <a:p>
            <a:pPr lvl="0" algn="just" defTabSz="914400">
              <a:defRPr sz="1800"/>
            </a:pPr>
            <a:r>
              <a:rPr sz="1600"/>
              <a:t>Solicitantes de renovación</a:t>
            </a:r>
          </a:p>
          <a:p>
            <a:pPr lvl="0" algn="just" defTabSz="914400">
              <a:defRPr sz="1800"/>
            </a:pPr>
            <a:endParaRPr sz="1600"/>
          </a:p>
          <a:p>
            <a:pPr lvl="0" algn="just" defTabSz="914400">
              <a:defRPr sz="1800"/>
            </a:pPr>
            <a:r>
              <a:rPr sz="1600"/>
              <a:t>Instructivo y Materiales de apoyo para los procesos de solicitud  y autoevaluación.</a:t>
            </a:r>
          </a:p>
          <a:p>
            <a:pPr lvl="0" algn="just" defTabSz="914400">
              <a:defRPr sz="1800"/>
            </a:pPr>
            <a:endParaRPr sz="1600"/>
          </a:p>
          <a:p>
            <a:pPr lvl="0" algn="just" defTabSz="914400">
              <a:defRPr sz="1800"/>
            </a:pPr>
            <a:endParaRPr sz="1600"/>
          </a:p>
          <a:p>
            <a:pPr lvl="0" algn="just" defTabSz="914400">
              <a:defRPr sz="1800"/>
            </a:pPr>
            <a:endParaRPr sz="1600"/>
          </a:p>
        </p:txBody>
      </p:sp>
      <p:grpSp>
        <p:nvGrpSpPr>
          <p:cNvPr id="227" name="Group 227"/>
          <p:cNvGrpSpPr/>
          <p:nvPr/>
        </p:nvGrpSpPr>
        <p:grpSpPr>
          <a:xfrm>
            <a:off x="-468313" y="2386012"/>
            <a:ext cx="431801" cy="360363"/>
            <a:chOff x="0" y="0"/>
            <a:chExt cx="431800" cy="360362"/>
          </a:xfrm>
        </p:grpSpPr>
        <p:sp>
          <p:nvSpPr>
            <p:cNvPr id="225" name="Shape 225"/>
            <p:cNvSpPr/>
            <p:nvPr/>
          </p:nvSpPr>
          <p:spPr>
            <a:xfrm>
              <a:off x="0" y="0"/>
              <a:ext cx="431800" cy="360363"/>
            </a:xfrm>
            <a:prstGeom prst="rect">
              <a:avLst/>
            </a:prstGeom>
            <a:solidFill>
              <a:srgbClr val="13235B"/>
            </a:solidFill>
            <a:ln w="9525" cap="flat">
              <a:solidFill>
                <a:srgbClr val="13235B"/>
              </a:solidFill>
              <a:prstDash val="solid"/>
              <a:miter lim="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226" name="Shape 226"/>
            <p:cNvSpPr/>
            <p:nvPr/>
          </p:nvSpPr>
          <p:spPr>
            <a:xfrm>
              <a:off x="101600" y="18405"/>
              <a:ext cx="228600" cy="3235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 defTabSz="914400">
                <a:defRPr sz="1600">
                  <a:solidFill>
                    <a:srgbClr val="FFFFFF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</a:rPr>
                <a:t>a</a:t>
              </a:r>
            </a:p>
          </p:txBody>
        </p:sp>
      </p:grpSp>
      <p:grpSp>
        <p:nvGrpSpPr>
          <p:cNvPr id="230" name="Group 230"/>
          <p:cNvGrpSpPr/>
          <p:nvPr/>
        </p:nvGrpSpPr>
        <p:grpSpPr>
          <a:xfrm>
            <a:off x="-468313" y="2816225"/>
            <a:ext cx="431801" cy="360363"/>
            <a:chOff x="0" y="0"/>
            <a:chExt cx="431800" cy="360362"/>
          </a:xfrm>
        </p:grpSpPr>
        <p:sp>
          <p:nvSpPr>
            <p:cNvPr id="228" name="Shape 228"/>
            <p:cNvSpPr/>
            <p:nvPr/>
          </p:nvSpPr>
          <p:spPr>
            <a:xfrm>
              <a:off x="0" y="0"/>
              <a:ext cx="431800" cy="360363"/>
            </a:xfrm>
            <a:prstGeom prst="rect">
              <a:avLst/>
            </a:prstGeom>
            <a:solidFill>
              <a:srgbClr val="0E71B4"/>
            </a:solidFill>
            <a:ln w="9525" cap="flat">
              <a:solidFill>
                <a:srgbClr val="0E71B4"/>
              </a:solidFill>
              <a:prstDash val="solid"/>
              <a:miter lim="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229" name="Shape 229"/>
            <p:cNvSpPr/>
            <p:nvPr/>
          </p:nvSpPr>
          <p:spPr>
            <a:xfrm>
              <a:off x="101600" y="18405"/>
              <a:ext cx="228600" cy="3235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 defTabSz="914400">
                <a:defRPr sz="1600">
                  <a:solidFill>
                    <a:srgbClr val="FFFFFF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</a:rPr>
                <a:t>a</a:t>
              </a:r>
            </a:p>
          </p:txBody>
        </p:sp>
      </p:grpSp>
      <p:grpSp>
        <p:nvGrpSpPr>
          <p:cNvPr id="233" name="Group 233"/>
          <p:cNvGrpSpPr/>
          <p:nvPr/>
        </p:nvGrpSpPr>
        <p:grpSpPr>
          <a:xfrm>
            <a:off x="-468313" y="3246437"/>
            <a:ext cx="431801" cy="360363"/>
            <a:chOff x="0" y="0"/>
            <a:chExt cx="431800" cy="360362"/>
          </a:xfrm>
        </p:grpSpPr>
        <p:sp>
          <p:nvSpPr>
            <p:cNvPr id="231" name="Shape 231"/>
            <p:cNvSpPr/>
            <p:nvPr/>
          </p:nvSpPr>
          <p:spPr>
            <a:xfrm>
              <a:off x="0" y="0"/>
              <a:ext cx="431800" cy="360363"/>
            </a:xfrm>
            <a:prstGeom prst="rect">
              <a:avLst/>
            </a:prstGeom>
            <a:solidFill>
              <a:srgbClr val="DDE3F8"/>
            </a:solidFill>
            <a:ln w="28575" cap="flat">
              <a:solidFill>
                <a:srgbClr val="0E71B4"/>
              </a:solidFill>
              <a:prstDash val="solid"/>
              <a:miter lim="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232" name="Shape 232"/>
            <p:cNvSpPr/>
            <p:nvPr/>
          </p:nvSpPr>
          <p:spPr>
            <a:xfrm>
              <a:off x="101600" y="18405"/>
              <a:ext cx="228600" cy="3235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 defTabSz="914400">
                <a:defRPr sz="1600"/>
              </a:lvl1pPr>
            </a:lstStyle>
            <a:p>
              <a:pPr lvl="0">
                <a:defRPr sz="1800"/>
              </a:pPr>
              <a:r>
                <a:rPr sz="1600"/>
                <a:t>a</a:t>
              </a:r>
            </a:p>
          </p:txBody>
        </p:sp>
      </p:grpSp>
      <p:grpSp>
        <p:nvGrpSpPr>
          <p:cNvPr id="236" name="Group 236"/>
          <p:cNvGrpSpPr/>
          <p:nvPr/>
        </p:nvGrpSpPr>
        <p:grpSpPr>
          <a:xfrm>
            <a:off x="-468313" y="3676650"/>
            <a:ext cx="431801" cy="360363"/>
            <a:chOff x="0" y="0"/>
            <a:chExt cx="431800" cy="360362"/>
          </a:xfrm>
        </p:grpSpPr>
        <p:sp>
          <p:nvSpPr>
            <p:cNvPr id="234" name="Shape 234"/>
            <p:cNvSpPr/>
            <p:nvPr/>
          </p:nvSpPr>
          <p:spPr>
            <a:xfrm>
              <a:off x="0" y="0"/>
              <a:ext cx="431800" cy="360363"/>
            </a:xfrm>
            <a:prstGeom prst="rect">
              <a:avLst/>
            </a:prstGeom>
            <a:solidFill>
              <a:srgbClr val="C0C0C0"/>
            </a:solidFill>
            <a:ln w="9525" cap="flat">
              <a:solidFill>
                <a:srgbClr val="C0C0C0"/>
              </a:solidFill>
              <a:prstDash val="solid"/>
              <a:miter lim="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235" name="Shape 235"/>
            <p:cNvSpPr/>
            <p:nvPr/>
          </p:nvSpPr>
          <p:spPr>
            <a:xfrm>
              <a:off x="101600" y="18405"/>
              <a:ext cx="228600" cy="3235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 defTabSz="914400">
                <a:defRPr sz="1600"/>
              </a:lvl1pPr>
            </a:lstStyle>
            <a:p>
              <a:pPr lvl="0">
                <a:defRPr sz="1800"/>
              </a:pPr>
              <a:r>
                <a:rPr sz="1600"/>
                <a:t>a</a:t>
              </a:r>
            </a:p>
          </p:txBody>
        </p:sp>
      </p:grpSp>
      <p:grpSp>
        <p:nvGrpSpPr>
          <p:cNvPr id="239" name="Group 239"/>
          <p:cNvGrpSpPr/>
          <p:nvPr/>
        </p:nvGrpSpPr>
        <p:grpSpPr>
          <a:xfrm>
            <a:off x="-468313" y="4106862"/>
            <a:ext cx="431801" cy="360363"/>
            <a:chOff x="0" y="0"/>
            <a:chExt cx="431800" cy="360362"/>
          </a:xfrm>
        </p:grpSpPr>
        <p:sp>
          <p:nvSpPr>
            <p:cNvPr id="237" name="Shape 237"/>
            <p:cNvSpPr/>
            <p:nvPr/>
          </p:nvSpPr>
          <p:spPr>
            <a:xfrm>
              <a:off x="0" y="0"/>
              <a:ext cx="431800" cy="360363"/>
            </a:xfrm>
            <a:prstGeom prst="rect">
              <a:avLst/>
            </a:prstGeom>
            <a:solidFill>
              <a:srgbClr val="808080"/>
            </a:solidFill>
            <a:ln w="9525" cap="flat">
              <a:solidFill>
                <a:srgbClr val="808080"/>
              </a:solidFill>
              <a:prstDash val="solid"/>
              <a:miter lim="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238" name="Shape 238"/>
            <p:cNvSpPr/>
            <p:nvPr/>
          </p:nvSpPr>
          <p:spPr>
            <a:xfrm>
              <a:off x="101600" y="18405"/>
              <a:ext cx="228600" cy="3235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ctr" defTabSz="914400">
                <a:defRPr sz="1600">
                  <a:solidFill>
                    <a:srgbClr val="FFFFFF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</a:rPr>
                <a:t>a</a:t>
              </a:r>
            </a:p>
          </p:txBody>
        </p:sp>
      </p:grpSp>
      <p:sp>
        <p:nvSpPr>
          <p:cNvPr id="240" name="Shape 240"/>
          <p:cNvSpPr/>
          <p:nvPr/>
        </p:nvSpPr>
        <p:spPr>
          <a:xfrm rot="10800000">
            <a:off x="714375" y="3808412"/>
            <a:ext cx="719138" cy="144463"/>
          </a:xfrm>
          <a:prstGeom prst="triangle">
            <a:avLst/>
          </a:prstGeom>
          <a:solidFill>
            <a:srgbClr val="13235B"/>
          </a:solidFill>
          <a:ln>
            <a:solidFill>
              <a:srgbClr val="13235B"/>
            </a:solidFill>
            <a:round/>
          </a:ln>
        </p:spPr>
        <p:txBody>
          <a:bodyPr lIns="0" tIns="0" rIns="0" bIns="0" anchor="ctr"/>
          <a:lstStyle/>
          <a:p>
            <a:pPr lvl="0" algn="ctr" defTabSz="914400">
              <a:defRPr sz="16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1" name="Shape 241"/>
          <p:cNvSpPr/>
          <p:nvPr/>
        </p:nvSpPr>
        <p:spPr>
          <a:xfrm>
            <a:off x="6553200" y="6555485"/>
            <a:ext cx="2133600" cy="24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 defTabSz="914400">
              <a:defRPr sz="1100">
                <a:solidFill>
                  <a:srgbClr val="80808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100">
                <a:solidFill>
                  <a:srgbClr val="808080"/>
                </a:solidFill>
              </a:rPr>
              <a:t>4</a:t>
            </a:r>
          </a:p>
        </p:txBody>
      </p:sp>
      <p:grpSp>
        <p:nvGrpSpPr>
          <p:cNvPr id="244" name="Group 244"/>
          <p:cNvGrpSpPr/>
          <p:nvPr/>
        </p:nvGrpSpPr>
        <p:grpSpPr>
          <a:xfrm>
            <a:off x="5000625" y="4142999"/>
            <a:ext cx="3649663" cy="2165863"/>
            <a:chOff x="0" y="0"/>
            <a:chExt cx="3649662" cy="2165862"/>
          </a:xfrm>
        </p:grpSpPr>
        <p:sp>
          <p:nvSpPr>
            <p:cNvPr id="242" name="Shape 242"/>
            <p:cNvSpPr/>
            <p:nvPr/>
          </p:nvSpPr>
          <p:spPr>
            <a:xfrm>
              <a:off x="164741" y="0"/>
              <a:ext cx="3459577" cy="2165863"/>
            </a:xfrm>
            <a:prstGeom prst="rect">
              <a:avLst/>
            </a:prstGeom>
            <a:solidFill>
              <a:srgbClr val="C0C0C0"/>
            </a:solidFill>
            <a:ln w="9525" cap="flat">
              <a:solidFill>
                <a:srgbClr val="C0C0C0"/>
              </a:solidFill>
              <a:prstDash val="solid"/>
              <a:miter lim="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243" name="Shape 243"/>
            <p:cNvSpPr/>
            <p:nvPr/>
          </p:nvSpPr>
          <p:spPr>
            <a:xfrm>
              <a:off x="0" y="27883"/>
              <a:ext cx="3649663" cy="202143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lvl="0" algn="ctr" defTabSz="914400">
                <a:lnSpc>
                  <a:spcPct val="150000"/>
                </a:lnSpc>
                <a:defRPr sz="1800"/>
              </a:pPr>
              <a:r>
                <a:rPr sz="1600"/>
                <a:t>Criterios </a:t>
              </a:r>
            </a:p>
            <a:p>
              <a:pPr lvl="0" algn="ctr" defTabSz="914400">
                <a:lnSpc>
                  <a:spcPct val="150000"/>
                </a:lnSpc>
                <a:defRPr sz="1800"/>
              </a:pPr>
              <a:r>
                <a:rPr sz="1600"/>
                <a:t>Normas                                                 </a:t>
              </a:r>
            </a:p>
            <a:p>
              <a:pPr lvl="0" algn="ctr" defTabSz="914400">
                <a:lnSpc>
                  <a:spcPct val="150000"/>
                </a:lnSpc>
                <a:defRPr sz="1800"/>
              </a:pPr>
              <a:r>
                <a:rPr sz="1600"/>
                <a:t>Políticas</a:t>
              </a:r>
            </a:p>
            <a:p>
              <a:pPr lvl="0" algn="ctr" defTabSz="914400">
                <a:lnSpc>
                  <a:spcPct val="150000"/>
                </a:lnSpc>
                <a:defRPr sz="1800"/>
              </a:pPr>
              <a:r>
                <a:rPr sz="1600"/>
                <a:t>Definiciones</a:t>
              </a:r>
            </a:p>
            <a:p>
              <a:pPr lvl="0" algn="ctr" defTabSz="914400">
                <a:lnSpc>
                  <a:spcPct val="150000"/>
                </a:lnSpc>
                <a:defRPr sz="1800"/>
              </a:pPr>
              <a:r>
                <a:rPr sz="1600"/>
                <a:t>Marcadores de Equivalencia</a:t>
              </a:r>
            </a:p>
            <a:p>
              <a:pPr lvl="0" algn="ctr" defTabSz="914400">
                <a:lnSpc>
                  <a:spcPct val="150000"/>
                </a:lnSpc>
                <a:defRPr sz="1800"/>
              </a:pPr>
              <a:r>
                <a:rPr sz="1600"/>
                <a:t>Ejemplos</a:t>
              </a:r>
            </a:p>
          </p:txBody>
        </p:sp>
      </p:grpSp>
      <p:sp>
        <p:nvSpPr>
          <p:cNvPr id="245" name="Shape 245"/>
          <p:cNvSpPr/>
          <p:nvPr/>
        </p:nvSpPr>
        <p:spPr>
          <a:xfrm rot="5400000">
            <a:off x="4619625" y="4483100"/>
            <a:ext cx="719138" cy="144463"/>
          </a:xfrm>
          <a:prstGeom prst="triangle">
            <a:avLst/>
          </a:prstGeom>
          <a:solidFill>
            <a:srgbClr val="13235B"/>
          </a:solidFill>
          <a:ln>
            <a:solidFill>
              <a:srgbClr val="13235B"/>
            </a:solidFill>
            <a:round/>
          </a:ln>
        </p:spPr>
        <p:txBody>
          <a:bodyPr lIns="0" tIns="0" rIns="0" bIns="0" anchor="ctr"/>
          <a:lstStyle/>
          <a:p>
            <a:pPr lvl="0" algn="ctr" defTabSz="914400">
              <a:defRPr sz="16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6" name="Shape 246"/>
          <p:cNvSpPr>
            <a:spLocks noGrp="1"/>
          </p:cNvSpPr>
          <p:nvPr>
            <p:ph type="title" idx="4294967295"/>
          </p:nvPr>
        </p:nvSpPr>
        <p:spPr>
          <a:xfrm>
            <a:off x="3669378" y="42862"/>
            <a:ext cx="5017422" cy="7937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defRPr sz="2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200"/>
              <a:t>ACCIONES </a:t>
            </a:r>
          </a:p>
        </p:txBody>
      </p:sp>
      <p:sp>
        <p:nvSpPr>
          <p:cNvPr id="247" name="Shape 247"/>
          <p:cNvSpPr/>
          <p:nvPr/>
        </p:nvSpPr>
        <p:spPr>
          <a:xfrm>
            <a:off x="477837" y="2628900"/>
            <a:ext cx="8197851" cy="1079500"/>
          </a:xfrm>
          <a:prstGeom prst="rect">
            <a:avLst/>
          </a:prstGeom>
          <a:solidFill>
            <a:srgbClr val="DDE3F8"/>
          </a:solidFill>
          <a:ln w="28575">
            <a:solidFill>
              <a:srgbClr val="0E71B4"/>
            </a:solidFill>
            <a:miter lim="0"/>
          </a:ln>
        </p:spPr>
        <p:txBody>
          <a:bodyPr lIns="0" tIns="0" rIns="0" bIns="0" anchor="ctr"/>
          <a:lstStyle/>
          <a:p>
            <a:pPr lvl="0">
              <a:defRPr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48" name="Shape 248"/>
          <p:cNvSpPr/>
          <p:nvPr/>
        </p:nvSpPr>
        <p:spPr>
          <a:xfrm>
            <a:off x="500062" y="2546083"/>
            <a:ext cx="8197850" cy="11752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just" defTabSz="914400">
              <a:defRPr sz="1800"/>
            </a:pPr>
            <a:endParaRPr/>
          </a:p>
          <a:p>
            <a:pPr lvl="0" algn="just" defTabSz="914400">
              <a:defRPr sz="1800"/>
            </a:pPr>
            <a:r>
              <a:rPr sz="1400"/>
              <a:t>Se han identificado más de 700 organizaciones en el país que ofrecen EMC, pero sin un sistema de registro ni uniformidad en el proceso de certificación. </a:t>
            </a:r>
          </a:p>
          <a:p>
            <a:pPr lvl="0" algn="just" defTabSz="914400">
              <a:defRPr sz="1800"/>
            </a:pPr>
            <a:r>
              <a:rPr sz="1400"/>
              <a:t>El COCEMEC proporciona orientación para la certificación y asesoría a los proveedores ya certificados, en la mejora de los programas que ofrecen y la incorporación al catálogo nacional.</a:t>
            </a:r>
          </a:p>
        </p:txBody>
      </p:sp>
      <p:sp>
        <p:nvSpPr>
          <p:cNvPr id="249" name="Shape 249"/>
          <p:cNvSpPr/>
          <p:nvPr/>
        </p:nvSpPr>
        <p:spPr>
          <a:xfrm rot="10800000">
            <a:off x="714375" y="3808412"/>
            <a:ext cx="719138" cy="144463"/>
          </a:xfrm>
          <a:prstGeom prst="triangle">
            <a:avLst/>
          </a:prstGeom>
          <a:solidFill>
            <a:srgbClr val="13235B"/>
          </a:solidFill>
          <a:ln>
            <a:solidFill>
              <a:srgbClr val="13235B"/>
            </a:solidFill>
            <a:round/>
          </a:ln>
        </p:spPr>
        <p:txBody>
          <a:bodyPr lIns="0" tIns="0" rIns="0" bIns="0" anchor="ctr"/>
          <a:lstStyle/>
          <a:p>
            <a:pPr lvl="0" algn="ctr" defTabSz="914400">
              <a:defRPr sz="16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0" name="Shape 250"/>
          <p:cNvSpPr/>
          <p:nvPr/>
        </p:nvSpPr>
        <p:spPr>
          <a:xfrm rot="10800000">
            <a:off x="714375" y="2273300"/>
            <a:ext cx="719138" cy="144463"/>
          </a:xfrm>
          <a:prstGeom prst="triangle">
            <a:avLst/>
          </a:prstGeom>
          <a:solidFill>
            <a:srgbClr val="13235B"/>
          </a:solidFill>
          <a:ln>
            <a:solidFill>
              <a:srgbClr val="13235B"/>
            </a:solidFill>
            <a:round/>
          </a:ln>
        </p:spPr>
        <p:txBody>
          <a:bodyPr lIns="0" tIns="0" rIns="0" bIns="0" anchor="ctr"/>
          <a:lstStyle/>
          <a:p>
            <a:pPr lvl="0" algn="ctr" defTabSz="914400">
              <a:defRPr sz="16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1" name="Shape 251"/>
          <p:cNvSpPr/>
          <p:nvPr/>
        </p:nvSpPr>
        <p:spPr>
          <a:xfrm>
            <a:off x="2709862" y="6479285"/>
            <a:ext cx="3806826" cy="401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ctr" defTabSz="914400">
              <a:defRPr sz="1800"/>
            </a:pPr>
            <a:r>
              <a:rPr sz="1100">
                <a:solidFill>
                  <a:srgbClr val="385BD6"/>
                </a:solidFill>
              </a:rPr>
              <a:t>Consejo Mexicano para la Certificación de la </a:t>
            </a:r>
            <a:br>
              <a:rPr sz="1100">
                <a:solidFill>
                  <a:srgbClr val="385BD6"/>
                </a:solidFill>
              </a:rPr>
            </a:br>
            <a:r>
              <a:rPr sz="1100">
                <a:solidFill>
                  <a:srgbClr val="385BD6"/>
                </a:solidFill>
              </a:rPr>
              <a:t>Educación Médica Continua</a:t>
            </a:r>
          </a:p>
        </p:txBody>
      </p:sp>
      <p:grpSp>
        <p:nvGrpSpPr>
          <p:cNvPr id="255" name="Group 255"/>
          <p:cNvGrpSpPr/>
          <p:nvPr/>
        </p:nvGrpSpPr>
        <p:grpSpPr>
          <a:xfrm>
            <a:off x="612775" y="1195387"/>
            <a:ext cx="1582738" cy="793751"/>
            <a:chOff x="0" y="0"/>
            <a:chExt cx="1582737" cy="793749"/>
          </a:xfrm>
        </p:grpSpPr>
        <p:sp>
          <p:nvSpPr>
            <p:cNvPr id="253" name="Shape 253"/>
            <p:cNvSpPr/>
            <p:nvPr/>
          </p:nvSpPr>
          <p:spPr>
            <a:xfrm>
              <a:off x="0" y="0"/>
              <a:ext cx="1582738" cy="793750"/>
            </a:xfrm>
            <a:prstGeom prst="rect">
              <a:avLst/>
            </a:prstGeom>
            <a:gradFill flip="none" rotWithShape="1">
              <a:gsLst>
                <a:gs pos="0">
                  <a:srgbClr val="7889A2"/>
                </a:gs>
                <a:gs pos="79998">
                  <a:srgbClr val="9EB3D5"/>
                </a:gs>
                <a:gs pos="100000">
                  <a:srgbClr val="9EB4D8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12700" dist="23000" dir="5400000" rotWithShape="0">
                <a:srgbClr val="000000">
                  <a:alpha val="34997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254" name="Shape 254"/>
            <p:cNvSpPr/>
            <p:nvPr/>
          </p:nvSpPr>
          <p:spPr>
            <a:xfrm>
              <a:off x="63309" y="44183"/>
              <a:ext cx="1456119" cy="7053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lvl="0" algn="ctr" defTabSz="914400">
                <a:defRPr sz="1800"/>
              </a:pPr>
              <a:r>
                <a:rPr sz="1400">
                  <a:solidFill>
                    <a:srgbClr val="FFFFFF"/>
                  </a:solidFill>
                </a:rPr>
                <a:t>Para </a:t>
              </a:r>
              <a:endParaRPr>
                <a:solidFill>
                  <a:srgbClr val="FFFFFF"/>
                </a:solidFill>
              </a:endParaRPr>
            </a:p>
            <a:p>
              <a:pPr lvl="0" algn="ctr" defTabSz="914400">
                <a:defRPr sz="1800"/>
              </a:pPr>
              <a:r>
                <a:rPr sz="1400">
                  <a:solidFill>
                    <a:srgbClr val="FFFFFF"/>
                  </a:solidFill>
                </a:rPr>
                <a:t>Poveedores de</a:t>
              </a:r>
              <a:endParaRPr>
                <a:solidFill>
                  <a:srgbClr val="FFFFFF"/>
                </a:solidFill>
              </a:endParaRPr>
            </a:p>
            <a:p>
              <a:pPr lvl="0" algn="ctr" defTabSz="914400">
                <a:defRPr sz="1800"/>
              </a:pPr>
              <a:r>
                <a:rPr sz="1400">
                  <a:solidFill>
                    <a:srgbClr val="FFFFFF"/>
                  </a:solidFill>
                </a:rPr>
                <a:t>EMC</a:t>
              </a:r>
            </a:p>
          </p:txBody>
        </p:sp>
      </p:grpSp>
      <p:pic>
        <p:nvPicPr>
          <p:cNvPr id="265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3727" y="101065"/>
            <a:ext cx="1131015" cy="91626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84027050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" grpId="0" animBg="1" advAuto="0"/>
      <p:bldP spid="244" grpId="0" animBg="1" advAuto="0"/>
      <p:bldP spid="245" grpId="0" animBg="1" advAuto="0"/>
      <p:bldP spid="249" grpId="0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8907092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>
            <a:spLocks noGrp="1"/>
          </p:cNvSpPr>
          <p:nvPr>
            <p:ph type="title" idx="4294967295"/>
          </p:nvPr>
        </p:nvSpPr>
        <p:spPr>
          <a:xfrm>
            <a:off x="1925618" y="846137"/>
            <a:ext cx="6761182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/>
            </a:pPr>
            <a:r>
              <a:rPr sz="4400" dirty="0"/>
              <a:t>Perfil de un proveedor</a:t>
            </a:r>
          </a:p>
        </p:txBody>
      </p:sp>
      <p:sp>
        <p:nvSpPr>
          <p:cNvPr id="268" name="Shape 268"/>
          <p:cNvSpPr>
            <a:spLocks noGrp="1"/>
          </p:cNvSpPr>
          <p:nvPr>
            <p:ph type="body" idx="4294967295"/>
          </p:nvPr>
        </p:nvSpPr>
        <p:spPr>
          <a:xfrm>
            <a:off x="457200" y="1989138"/>
            <a:ext cx="8229600" cy="45259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buChar char="•"/>
              <a:defRPr sz="1800"/>
            </a:pPr>
            <a:r>
              <a:rPr sz="3200" dirty="0"/>
              <a:t>1) Que tenga una razón social registrada y establecida</a:t>
            </a:r>
          </a:p>
          <a:p>
            <a:pPr lvl="0">
              <a:buChar char="•"/>
              <a:defRPr sz="1800"/>
            </a:pPr>
            <a:r>
              <a:rPr sz="3200" dirty="0"/>
              <a:t>2) Personalidad moral</a:t>
            </a:r>
          </a:p>
          <a:p>
            <a:pPr lvl="0">
              <a:buChar char="•"/>
              <a:defRPr sz="1800"/>
            </a:pPr>
            <a:r>
              <a:rPr sz="3200" dirty="0"/>
              <a:t>3) Carta compromiso</a:t>
            </a:r>
          </a:p>
          <a:p>
            <a:pPr lvl="0">
              <a:buChar char="•"/>
              <a:defRPr sz="1800"/>
            </a:pPr>
            <a:r>
              <a:rPr sz="3200" dirty="0"/>
              <a:t>4) Que cuente con un cuerpo académico asesor</a:t>
            </a:r>
          </a:p>
          <a:p>
            <a:pPr lvl="0">
              <a:buChar char="•"/>
              <a:defRPr sz="1800"/>
            </a:pPr>
            <a:r>
              <a:rPr sz="3200" dirty="0"/>
              <a:t>5) Personalidad Jurídica</a:t>
            </a:r>
          </a:p>
        </p:txBody>
      </p:sp>
      <p:pic>
        <p:nvPicPr>
          <p:cNvPr id="269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3727" y="101065"/>
            <a:ext cx="1454896" cy="117865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653032975"/>
      </p:ext>
    </p:extLst>
  </p:cSld>
  <p:clrMapOvr>
    <a:masterClrMapping/>
  </p:clrMapOvr>
  <p:transition xmlns:p14="http://schemas.microsoft.com/office/powerpoint/2010/main"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Conclusión General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El desarrollo profesional continuo es el pilar fundamental para la práctica médica de calidad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103525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Algunas preguntas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s-ES" dirty="0" smtClean="0"/>
          </a:p>
          <a:p>
            <a:r>
              <a:rPr lang="es-ES" dirty="0" smtClean="0"/>
              <a:t>¿ Es necesario regular la Educaci</a:t>
            </a:r>
            <a:r>
              <a:rPr lang="es-ES" dirty="0" smtClean="0"/>
              <a:t>ón Médica Continua ?</a:t>
            </a:r>
          </a:p>
          <a:p>
            <a:endParaRPr lang="es-ES" dirty="0"/>
          </a:p>
          <a:p>
            <a:r>
              <a:rPr lang="es-ES" dirty="0" smtClean="0"/>
              <a:t>¿ Están de acuerdo en la forma de hacer Desarrollo Profesional Continuo en México ?</a:t>
            </a:r>
          </a:p>
          <a:p>
            <a:endParaRPr lang="es-ES" dirty="0"/>
          </a:p>
          <a:p>
            <a:r>
              <a:rPr lang="es-ES" dirty="0" smtClean="0"/>
              <a:t>¿ Será necesario homologar criterios de certificación 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06903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Calibri" charset="0"/>
              </a:rPr>
              <a:t>	OTROS RETOS</a:t>
            </a:r>
            <a:endParaRPr lang="es-ES" dirty="0">
              <a:latin typeface="Calibri" charset="0"/>
            </a:endParaRPr>
          </a:p>
        </p:txBody>
      </p:sp>
      <p:pic>
        <p:nvPicPr>
          <p:cNvPr id="3686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03350" y="3141663"/>
            <a:ext cx="927100" cy="9255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6868" name="5 Grupo"/>
          <p:cNvGrpSpPr>
            <a:grpSpLocks/>
          </p:cNvGrpSpPr>
          <p:nvPr/>
        </p:nvGrpSpPr>
        <p:grpSpPr bwMode="auto">
          <a:xfrm>
            <a:off x="2268538" y="3068638"/>
            <a:ext cx="5472112" cy="923925"/>
            <a:chOff x="1609322" y="1201692"/>
            <a:chExt cx="5472684" cy="923459"/>
          </a:xfrm>
        </p:grpSpPr>
        <p:sp>
          <p:nvSpPr>
            <p:cNvPr id="7" name="6 Pentágono"/>
            <p:cNvSpPr/>
            <p:nvPr/>
          </p:nvSpPr>
          <p:spPr>
            <a:xfrm rot="10800000">
              <a:off x="1609322" y="1201692"/>
              <a:ext cx="5472684" cy="923459"/>
            </a:xfrm>
            <a:prstGeom prst="homePlat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Pentágono 4"/>
            <p:cNvSpPr/>
            <p:nvPr/>
          </p:nvSpPr>
          <p:spPr>
            <a:xfrm rot="21600000">
              <a:off x="1839533" y="1201692"/>
              <a:ext cx="5242473" cy="9234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07220" tIns="95250" rIns="177800" bIns="95250" anchor="ctr"/>
            <a:lstStyle/>
            <a:p>
              <a:pPr algn="ctr" defTabSz="1111250">
                <a:lnSpc>
                  <a:spcPct val="90000"/>
                </a:lnSpc>
                <a:spcAft>
                  <a:spcPct val="35000"/>
                </a:spcAft>
              </a:pPr>
              <a:r>
                <a:rPr lang="es-MX" sz="2500">
                  <a:solidFill>
                    <a:srgbClr val="FFFFFF"/>
                  </a:solidFill>
                  <a:latin typeface="Calibri" charset="0"/>
                  <a:ea typeface="ＭＳ Ｐゴシック" charset="0"/>
                  <a:cs typeface="Arial" charset="0"/>
                </a:rPr>
                <a:t>Evaluación en campos clínicos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47902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OTROS RETOS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Fundamental para el avance </a:t>
            </a:r>
            <a:endParaRPr lang="es-E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03350" y="3141663"/>
            <a:ext cx="927100" cy="925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5 Grupo"/>
          <p:cNvGrpSpPr>
            <a:grpSpLocks/>
          </p:cNvGrpSpPr>
          <p:nvPr/>
        </p:nvGrpSpPr>
        <p:grpSpPr bwMode="auto">
          <a:xfrm>
            <a:off x="2268538" y="3068638"/>
            <a:ext cx="5472112" cy="923925"/>
            <a:chOff x="1609322" y="1201692"/>
            <a:chExt cx="5472684" cy="923459"/>
          </a:xfrm>
        </p:grpSpPr>
        <p:sp>
          <p:nvSpPr>
            <p:cNvPr id="6" name="6 Pentágono"/>
            <p:cNvSpPr/>
            <p:nvPr/>
          </p:nvSpPr>
          <p:spPr>
            <a:xfrm rot="10800000">
              <a:off x="1609322" y="1201692"/>
              <a:ext cx="5472684" cy="923459"/>
            </a:xfrm>
            <a:prstGeom prst="homePlat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Pentágono 4"/>
            <p:cNvSpPr/>
            <p:nvPr/>
          </p:nvSpPr>
          <p:spPr>
            <a:xfrm rot="21600000">
              <a:off x="1839533" y="1201692"/>
              <a:ext cx="5242473" cy="9234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07220" tIns="95250" rIns="177800" bIns="95250" anchor="ctr"/>
            <a:lstStyle/>
            <a:p>
              <a:pPr algn="ctr" defTabSz="1111250">
                <a:lnSpc>
                  <a:spcPct val="90000"/>
                </a:lnSpc>
                <a:spcAft>
                  <a:spcPct val="35000"/>
                </a:spcAft>
              </a:pPr>
              <a:r>
                <a:rPr lang="es-MX" sz="2500" dirty="0" smtClean="0">
                  <a:solidFill>
                    <a:srgbClr val="FFFFFF"/>
                  </a:solidFill>
                  <a:latin typeface="Calibri" charset="0"/>
                  <a:ea typeface="ＭＳ Ｐゴシック" charset="0"/>
                  <a:cs typeface="Arial" charset="0"/>
                </a:rPr>
                <a:t>Certificación de la educación médica continua</a:t>
              </a:r>
              <a:endParaRPr lang="es-MX" sz="2500" dirty="0">
                <a:solidFill>
                  <a:srgbClr val="FFFFFF"/>
                </a:solidFill>
                <a:latin typeface="Calibri" charset="0"/>
                <a:ea typeface="ＭＳ Ｐゴシック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8213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Educación Médica Continua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dirty="0" smtClean="0"/>
          </a:p>
          <a:p>
            <a:r>
              <a:rPr lang="es-ES" dirty="0" smtClean="0"/>
              <a:t>Es cualquier actividad que sirva para mantener, desarrollar o incrementar el conocimiento, habilidades y desempeño profesional, así como las relaciones que los médicos utilizan para proveer sus servicios a los pacientes y al público en general.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sz="1800" dirty="0" smtClean="0"/>
              <a:t>American Medical </a:t>
            </a:r>
            <a:r>
              <a:rPr lang="es-ES" sz="1800" dirty="0" err="1" smtClean="0"/>
              <a:t>Association</a:t>
            </a:r>
            <a:r>
              <a:rPr lang="es-ES" sz="1800" dirty="0" smtClean="0"/>
              <a:t> 2007, </a:t>
            </a:r>
            <a:r>
              <a:rPr lang="es-ES" sz="1800" dirty="0" err="1" smtClean="0"/>
              <a:t>Accreditation</a:t>
            </a:r>
            <a:r>
              <a:rPr lang="es-ES" sz="1800" dirty="0" smtClean="0"/>
              <a:t> Council </a:t>
            </a:r>
            <a:r>
              <a:rPr lang="es-ES" sz="1800" dirty="0" err="1" smtClean="0"/>
              <a:t>for</a:t>
            </a:r>
            <a:r>
              <a:rPr lang="es-ES" sz="1800" dirty="0" smtClean="0"/>
              <a:t> CME 2007</a:t>
            </a:r>
          </a:p>
        </p:txBody>
      </p:sp>
    </p:spTree>
    <p:extLst>
      <p:ext uri="{BB962C8B-B14F-4D97-AF65-F5344CB8AC3E}">
        <p14:creationId xmlns:p14="http://schemas.microsoft.com/office/powerpoint/2010/main" val="4230924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EMC - DPC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El término ha ido evolucionando y se ha manejado más en la actualidad :</a:t>
            </a:r>
          </a:p>
          <a:p>
            <a:pPr marL="0" indent="0" algn="ctr">
              <a:buNone/>
            </a:pPr>
            <a:r>
              <a:rPr lang="es-ES" dirty="0" smtClean="0"/>
              <a:t>Desarrollo Profesional Continuo 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Se incluyen conceptos como : aprendizaje </a:t>
            </a:r>
            <a:r>
              <a:rPr lang="es-ES" dirty="0" err="1" smtClean="0"/>
              <a:t>autodirigido</a:t>
            </a:r>
            <a:r>
              <a:rPr lang="es-ES" dirty="0" smtClean="0"/>
              <a:t> y desarrollo personal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93285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Fuerzas para el cambio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8529466"/>
              </p:ext>
            </p:extLst>
          </p:nvPr>
        </p:nvGraphicFramePr>
        <p:xfrm>
          <a:off x="549275" y="1617595"/>
          <a:ext cx="8042275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9816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Inserción de las ciencias de la telecomunicación e informática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 red ha facilitado y complicado la forma de aprender</a:t>
            </a:r>
          </a:p>
          <a:p>
            <a:r>
              <a:rPr lang="es-ES" dirty="0" smtClean="0"/>
              <a:t>Los escenarios educativos se han diversificado</a:t>
            </a:r>
          </a:p>
          <a:p>
            <a:r>
              <a:rPr lang="es-ES" dirty="0" smtClean="0"/>
              <a:t>Los personajes en el proceso enseñanza aprendizaje han cambiado : simuladores clínicos y aparatos electrónicos móviles.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27690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Estado actual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 educación médica continua actual es vista en México bajo diferentes aristas :</a:t>
            </a:r>
          </a:p>
          <a:p>
            <a:r>
              <a:rPr lang="es-ES" dirty="0" smtClean="0"/>
              <a:t>1) Negocio</a:t>
            </a:r>
          </a:p>
          <a:p>
            <a:r>
              <a:rPr lang="es-ES" dirty="0" smtClean="0"/>
              <a:t>2) Requisito indispensable para la certificación </a:t>
            </a:r>
          </a:p>
          <a:p>
            <a:r>
              <a:rPr lang="es-ES" dirty="0" smtClean="0"/>
              <a:t>3) Necesaria para mejorar la práctica profesional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42860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720</Words>
  <Application>Microsoft Macintosh PowerPoint</Application>
  <PresentationFormat>Presentación en pantalla (4:3)</PresentationFormat>
  <Paragraphs>132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Tema de Office</vt:lpstr>
      <vt:lpstr>  IMPORTANCIA DE LA ACTUALIZACIÓN Y DESARROLLO ACADÉMICO PARA LOS MÉDICOS</vt:lpstr>
      <vt:lpstr>Presentación de PowerPoint</vt:lpstr>
      <vt:lpstr> OTROS RETOS</vt:lpstr>
      <vt:lpstr>OTROS RETOS</vt:lpstr>
      <vt:lpstr>Educación Médica Continua</vt:lpstr>
      <vt:lpstr>EMC - DPC</vt:lpstr>
      <vt:lpstr>Fuerzas para el cambio</vt:lpstr>
      <vt:lpstr>Inserción de las ciencias de la telecomunicación e informática</vt:lpstr>
      <vt:lpstr>Estado actual</vt:lpstr>
      <vt:lpstr>Personajes</vt:lpstr>
      <vt:lpstr>Proveedores</vt:lpstr>
      <vt:lpstr>Usuarios</vt:lpstr>
      <vt:lpstr>¿ Cómo funciona ?</vt:lpstr>
      <vt:lpstr>Presentación de PowerPoint</vt:lpstr>
      <vt:lpstr>COCEMEC</vt:lpstr>
      <vt:lpstr>Presentación de PowerPoint</vt:lpstr>
      <vt:lpstr>Presentación de PowerPoint</vt:lpstr>
      <vt:lpstr>Presentación de PowerPoint</vt:lpstr>
      <vt:lpstr>ACCIONES </vt:lpstr>
      <vt:lpstr>Perfil de un proveedor</vt:lpstr>
      <vt:lpstr>Conclusión General</vt:lpstr>
      <vt:lpstr>Algunas preguntas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IMPORTANCIA DE LA ACTUALIZACIÓN Y DESARROLLO ACADÉMICO PARA LOS MÉDICOS</dc:title>
  <dc:creator>Lydia Estela Zerón Gutierrez</dc:creator>
  <cp:lastModifiedBy>Lydia Estela Zerón Gutierrez</cp:lastModifiedBy>
  <cp:revision>11</cp:revision>
  <dcterms:created xsi:type="dcterms:W3CDTF">2016-06-16T12:40:52Z</dcterms:created>
  <dcterms:modified xsi:type="dcterms:W3CDTF">2016-06-16T13:21:03Z</dcterms:modified>
</cp:coreProperties>
</file>