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90" r:id="rId2"/>
    <p:sldId id="270" r:id="rId3"/>
    <p:sldId id="271" r:id="rId4"/>
    <p:sldId id="269" r:id="rId5"/>
    <p:sldId id="260" r:id="rId6"/>
    <p:sldId id="258" r:id="rId7"/>
    <p:sldId id="259" r:id="rId8"/>
    <p:sldId id="262" r:id="rId9"/>
    <p:sldId id="261" r:id="rId10"/>
    <p:sldId id="273" r:id="rId11"/>
    <p:sldId id="280" r:id="rId12"/>
    <p:sldId id="291" r:id="rId13"/>
    <p:sldId id="266" r:id="rId14"/>
    <p:sldId id="292" r:id="rId15"/>
    <p:sldId id="267" r:id="rId16"/>
    <p:sldId id="288" r:id="rId17"/>
    <p:sldId id="263" r:id="rId18"/>
    <p:sldId id="265" r:id="rId19"/>
    <p:sldId id="264" r:id="rId20"/>
    <p:sldId id="286" r:id="rId21"/>
    <p:sldId id="293" r:id="rId22"/>
    <p:sldId id="295" r:id="rId23"/>
    <p:sldId id="294" r:id="rId2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83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1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8" d="100"/>
        <a:sy n="128" d="100"/>
      </p:scale>
      <p:origin x="0" y="46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Untitled:grafic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rebe\Desktop\Reflexiones%20PROFESIONALISMOMPG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rebe\Desktop\Reflexiones%20PROFESIONALISMOMP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/>
              <a:t>Citas por año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areaChart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Hoja1!$A$1:$A$7</c:f>
              <c:numCache>
                <c:formatCode>General</c:formatCode>
                <c:ptCount val="7"/>
                <c:pt idx="0">
                  <c:v>1950</c:v>
                </c:pt>
                <c:pt idx="1">
                  <c:v>1960</c:v>
                </c:pt>
                <c:pt idx="2">
                  <c:v>1970</c:v>
                </c:pt>
                <c:pt idx="3">
                  <c:v>1980</c:v>
                </c:pt>
                <c:pt idx="4">
                  <c:v>1990</c:v>
                </c:pt>
                <c:pt idx="5">
                  <c:v>2000</c:v>
                </c:pt>
                <c:pt idx="6">
                  <c:v>2010</c:v>
                </c:pt>
              </c:numCache>
            </c:numRef>
          </c:cat>
          <c:val>
            <c:numRef>
              <c:f>Hoja1!$B$1:$B$7</c:f>
              <c:numCache>
                <c:formatCode>General</c:formatCode>
                <c:ptCount val="7"/>
                <c:pt idx="0">
                  <c:v>4</c:v>
                </c:pt>
                <c:pt idx="1">
                  <c:v>6</c:v>
                </c:pt>
                <c:pt idx="2">
                  <c:v>11</c:v>
                </c:pt>
                <c:pt idx="3">
                  <c:v>46</c:v>
                </c:pt>
                <c:pt idx="4">
                  <c:v>45</c:v>
                </c:pt>
                <c:pt idx="5">
                  <c:v>91</c:v>
                </c:pt>
                <c:pt idx="6">
                  <c:v>175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0781312"/>
        <c:axId val="230782848"/>
      </c:areaChart>
      <c:catAx>
        <c:axId val="230781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30782848"/>
        <c:crosses val="autoZero"/>
        <c:auto val="1"/>
        <c:lblAlgn val="ctr"/>
        <c:lblOffset val="100"/>
        <c:noMultiLvlLbl val="0"/>
      </c:catAx>
      <c:valAx>
        <c:axId val="230782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307813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Valoración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datos!$G$9</c:f>
              <c:strCache>
                <c:ptCount val="1"/>
                <c:pt idx="0">
                  <c:v>Positivas</c:v>
                </c:pt>
              </c:strCache>
            </c:strRef>
          </c:tx>
          <c:spPr>
            <a:solidFill>
              <a:srgbClr val="00B05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datos!$H$8:$K$8</c:f>
              <c:strCache>
                <c:ptCount val="4"/>
                <c:pt idx="0">
                  <c:v>UA</c:v>
                </c:pt>
                <c:pt idx="1">
                  <c:v>Concepción</c:v>
                </c:pt>
                <c:pt idx="2">
                  <c:v>Córdoba</c:v>
                </c:pt>
                <c:pt idx="3">
                  <c:v>total </c:v>
                </c:pt>
              </c:strCache>
            </c:strRef>
          </c:cat>
          <c:val>
            <c:numRef>
              <c:f>datos!$H$9:$K$9</c:f>
              <c:numCache>
                <c:formatCode>0%</c:formatCode>
                <c:ptCount val="4"/>
                <c:pt idx="0">
                  <c:v>0.47457627118644102</c:v>
                </c:pt>
                <c:pt idx="1">
                  <c:v>0.30769230769230799</c:v>
                </c:pt>
                <c:pt idx="2">
                  <c:v>0.1</c:v>
                </c:pt>
                <c:pt idx="3">
                  <c:v>0.33913043478260901</c:v>
                </c:pt>
              </c:numCache>
            </c:numRef>
          </c:val>
        </c:ser>
        <c:ser>
          <c:idx val="1"/>
          <c:order val="1"/>
          <c:tx>
            <c:strRef>
              <c:f>datos!$G$10</c:f>
              <c:strCache>
                <c:ptCount val="1"/>
                <c:pt idx="0">
                  <c:v>Negativas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datos!$H$8:$K$8</c:f>
              <c:strCache>
                <c:ptCount val="4"/>
                <c:pt idx="0">
                  <c:v>UA</c:v>
                </c:pt>
                <c:pt idx="1">
                  <c:v>Concepción</c:v>
                </c:pt>
                <c:pt idx="2">
                  <c:v>Córdoba</c:v>
                </c:pt>
                <c:pt idx="3">
                  <c:v>total </c:v>
                </c:pt>
              </c:strCache>
            </c:strRef>
          </c:cat>
          <c:val>
            <c:numRef>
              <c:f>datos!$H$10:$K$10</c:f>
              <c:numCache>
                <c:formatCode>0%</c:formatCode>
                <c:ptCount val="4"/>
                <c:pt idx="0">
                  <c:v>0.52542372881355903</c:v>
                </c:pt>
                <c:pt idx="1">
                  <c:v>0.69230769230769296</c:v>
                </c:pt>
                <c:pt idx="2">
                  <c:v>0.9</c:v>
                </c:pt>
                <c:pt idx="3">
                  <c:v>0.66086956521739104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31075840"/>
        <c:axId val="231077376"/>
      </c:barChart>
      <c:catAx>
        <c:axId val="23107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31077376"/>
        <c:crosses val="autoZero"/>
        <c:auto val="1"/>
        <c:lblAlgn val="ctr"/>
        <c:lblOffset val="100"/>
        <c:noMultiLvlLbl val="0"/>
      </c:catAx>
      <c:valAx>
        <c:axId val="2310773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crossAx val="231075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noFill/>
      <a:round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Rol</a:t>
            </a:r>
            <a:r>
              <a:rPr lang="en-US" dirty="0" smtClean="0"/>
              <a:t> </a:t>
            </a:r>
            <a:r>
              <a:rPr lang="en-US" dirty="0" err="1" smtClean="0"/>
              <a:t>descripto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datos!$G$18</c:f>
              <c:strCache>
                <c:ptCount val="1"/>
                <c:pt idx="0">
                  <c:v>Médico</c:v>
                </c:pt>
              </c:strCache>
            </c:strRef>
          </c:tx>
          <c:spPr>
            <a:solidFill>
              <a:srgbClr val="C0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datos!$H$17:$L$17</c:f>
              <c:strCache>
                <c:ptCount val="4"/>
                <c:pt idx="0">
                  <c:v>UA</c:v>
                </c:pt>
                <c:pt idx="1">
                  <c:v>Concepción</c:v>
                </c:pt>
                <c:pt idx="2">
                  <c:v>Córdoba</c:v>
                </c:pt>
                <c:pt idx="3">
                  <c:v>total </c:v>
                </c:pt>
              </c:strCache>
            </c:strRef>
          </c:cat>
          <c:val>
            <c:numRef>
              <c:f>datos!$H$18:$L$18</c:f>
              <c:numCache>
                <c:formatCode>0%</c:formatCode>
                <c:ptCount val="5"/>
                <c:pt idx="0">
                  <c:v>0.62711864406779705</c:v>
                </c:pt>
                <c:pt idx="1">
                  <c:v>0.57692307692307698</c:v>
                </c:pt>
                <c:pt idx="2">
                  <c:v>0.9</c:v>
                </c:pt>
                <c:pt idx="3">
                  <c:v>0.68695652173913002</c:v>
                </c:pt>
              </c:numCache>
            </c:numRef>
          </c:val>
        </c:ser>
        <c:ser>
          <c:idx val="1"/>
          <c:order val="1"/>
          <c:tx>
            <c:strRef>
              <c:f>datos!$G$19</c:f>
              <c:strCache>
                <c:ptCount val="1"/>
                <c:pt idx="0">
                  <c:v>Docente</c:v>
                </c:pt>
              </c:strCache>
            </c:strRef>
          </c:tx>
          <c:spPr>
            <a:solidFill>
              <a:srgbClr val="7030A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datos!$H$17:$L$17</c:f>
              <c:strCache>
                <c:ptCount val="4"/>
                <c:pt idx="0">
                  <c:v>UA</c:v>
                </c:pt>
                <c:pt idx="1">
                  <c:v>Concepción</c:v>
                </c:pt>
                <c:pt idx="2">
                  <c:v>Córdoba</c:v>
                </c:pt>
                <c:pt idx="3">
                  <c:v>total </c:v>
                </c:pt>
              </c:strCache>
            </c:strRef>
          </c:cat>
          <c:val>
            <c:numRef>
              <c:f>datos!$H$19:$L$19</c:f>
              <c:numCache>
                <c:formatCode>0%</c:formatCode>
                <c:ptCount val="5"/>
                <c:pt idx="0">
                  <c:v>0.37288135593220401</c:v>
                </c:pt>
                <c:pt idx="1">
                  <c:v>0.36666666666666697</c:v>
                </c:pt>
                <c:pt idx="2">
                  <c:v>0.1</c:v>
                </c:pt>
                <c:pt idx="3">
                  <c:v>0.31304347826086998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32168448"/>
        <c:axId val="232194816"/>
      </c:barChart>
      <c:catAx>
        <c:axId val="232168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32194816"/>
        <c:crosses val="autoZero"/>
        <c:auto val="1"/>
        <c:lblAlgn val="ctr"/>
        <c:lblOffset val="100"/>
        <c:noMultiLvlLbl val="0"/>
      </c:catAx>
      <c:valAx>
        <c:axId val="23219481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crossAx val="232168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noFill/>
      <a:round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0595C-9EE4-4ADF-89FC-E087477D79E3}" type="datetimeFigureOut">
              <a:rPr lang="es-AR" smtClean="0"/>
              <a:t>16/06/2016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395A3-A34E-46A1-9189-1E03B81911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3674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AA1E4A-183A-42EB-A543-5B85D3B36C0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Stern DT. Measuring Medical Professionalism. Oxford University Press, USA, 2005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1B12-143E-4B81-BB16-7CA6B41F617C}" type="datetimeFigureOut">
              <a:rPr lang="es-AR" smtClean="0"/>
              <a:t>16/06/2016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77BA-1FA9-482D-BB1C-060C92A00D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3186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1B12-143E-4B81-BB16-7CA6B41F617C}" type="datetimeFigureOut">
              <a:rPr lang="es-AR" smtClean="0"/>
              <a:t>16/06/2016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77BA-1FA9-482D-BB1C-060C92A00D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058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1B12-143E-4B81-BB16-7CA6B41F617C}" type="datetimeFigureOut">
              <a:rPr lang="es-AR" smtClean="0"/>
              <a:t>16/06/2016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77BA-1FA9-482D-BB1C-060C92A00D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7760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1B12-143E-4B81-BB16-7CA6B41F617C}" type="datetimeFigureOut">
              <a:rPr lang="es-AR" smtClean="0"/>
              <a:t>16/06/2016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77BA-1FA9-482D-BB1C-060C92A00D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9864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1B12-143E-4B81-BB16-7CA6B41F617C}" type="datetimeFigureOut">
              <a:rPr lang="es-AR" smtClean="0"/>
              <a:t>16/06/2016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77BA-1FA9-482D-BB1C-060C92A00D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0826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1B12-143E-4B81-BB16-7CA6B41F617C}" type="datetimeFigureOut">
              <a:rPr lang="es-AR" smtClean="0"/>
              <a:t>16/06/2016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77BA-1FA9-482D-BB1C-060C92A00D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3460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1B12-143E-4B81-BB16-7CA6B41F617C}" type="datetimeFigureOut">
              <a:rPr lang="es-AR" smtClean="0"/>
              <a:t>16/06/2016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77BA-1FA9-482D-BB1C-060C92A00D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12599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1B12-143E-4B81-BB16-7CA6B41F617C}" type="datetimeFigureOut">
              <a:rPr lang="es-AR" smtClean="0"/>
              <a:t>16/06/2016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77BA-1FA9-482D-BB1C-060C92A00D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7530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1B12-143E-4B81-BB16-7CA6B41F617C}" type="datetimeFigureOut">
              <a:rPr lang="es-AR" smtClean="0"/>
              <a:t>16/06/2016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77BA-1FA9-482D-BB1C-060C92A00D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16186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1B12-143E-4B81-BB16-7CA6B41F617C}" type="datetimeFigureOut">
              <a:rPr lang="es-AR" smtClean="0"/>
              <a:t>16/06/2016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77BA-1FA9-482D-BB1C-060C92A00D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5673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1B12-143E-4B81-BB16-7CA6B41F617C}" type="datetimeFigureOut">
              <a:rPr lang="es-AR" smtClean="0"/>
              <a:t>16/06/2016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77BA-1FA9-482D-BB1C-060C92A00D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7309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E1B12-143E-4B81-BB16-7CA6B41F617C}" type="datetimeFigureOut">
              <a:rPr lang="es-AR" smtClean="0"/>
              <a:t>16/06/2016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977BA-1FA9-482D-BB1C-060C92A00D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8760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jpeg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1.docx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404665"/>
            <a:ext cx="8278688" cy="319578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s-AR" sz="3200" b="1" dirty="0" smtClean="0">
                <a:solidFill>
                  <a:schemeClr val="tx2"/>
                </a:solidFill>
              </a:rPr>
              <a:t>La evaluación de elementos de profesionalismo en tres escuelas de medicina de América del Sur: resultados y lecciones aprendidas</a:t>
            </a:r>
            <a:endParaRPr lang="es-AR" sz="3200" b="1" dirty="0">
              <a:solidFill>
                <a:schemeClr val="tx2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7416824" cy="2736304"/>
          </a:xfrm>
        </p:spPr>
        <p:txBody>
          <a:bodyPr>
            <a:normAutofit fontScale="25000" lnSpcReduction="20000"/>
          </a:bodyPr>
          <a:lstStyle/>
          <a:p>
            <a:endParaRPr lang="es-AR" sz="9600" dirty="0" smtClean="0">
              <a:solidFill>
                <a:schemeClr val="tx2"/>
              </a:solidFill>
            </a:endParaRPr>
          </a:p>
          <a:p>
            <a:r>
              <a:rPr lang="es-AR" sz="9600" dirty="0" smtClean="0">
                <a:solidFill>
                  <a:schemeClr val="tx2"/>
                </a:solidFill>
              </a:rPr>
              <a:t>Angel Centeno</a:t>
            </a:r>
          </a:p>
          <a:p>
            <a:endParaRPr lang="es-AR" sz="9600" dirty="0" smtClean="0">
              <a:solidFill>
                <a:schemeClr val="tx2"/>
              </a:solidFill>
            </a:endParaRPr>
          </a:p>
          <a:p>
            <a:r>
              <a:rPr lang="es-AR" sz="8000" dirty="0" smtClean="0">
                <a:solidFill>
                  <a:schemeClr val="tx2"/>
                </a:solidFill>
              </a:rPr>
              <a:t>Facultad </a:t>
            </a:r>
            <a:r>
              <a:rPr lang="es-AR" sz="8000" dirty="0">
                <a:solidFill>
                  <a:schemeClr val="tx2"/>
                </a:solidFill>
              </a:rPr>
              <a:t>de Ciencias Biomédicas, Universidad Austral Argentina</a:t>
            </a:r>
          </a:p>
          <a:p>
            <a:endParaRPr lang="es-AR" sz="9600" dirty="0">
              <a:solidFill>
                <a:schemeClr val="tx2"/>
              </a:solidFill>
            </a:endParaRPr>
          </a:p>
          <a:p>
            <a:r>
              <a:rPr lang="es-AR" sz="8000" dirty="0" smtClean="0">
                <a:solidFill>
                  <a:schemeClr val="tx2"/>
                </a:solidFill>
              </a:rPr>
              <a:t> Liliana Ortiz, Soledad  Campos, Rubén Sambuelli</a:t>
            </a:r>
          </a:p>
          <a:p>
            <a:r>
              <a:rPr lang="es-AR" sz="8000" dirty="0" smtClean="0">
                <a:solidFill>
                  <a:schemeClr val="tx2"/>
                </a:solidFill>
              </a:rPr>
              <a:t>Facultad de Medicina, Universidad de Concepción, Chile</a:t>
            </a:r>
          </a:p>
          <a:p>
            <a:r>
              <a:rPr lang="es-AR" sz="8000" dirty="0" smtClean="0">
                <a:solidFill>
                  <a:schemeClr val="tx2"/>
                </a:solidFill>
              </a:rPr>
              <a:t>Facultad de Medicina </a:t>
            </a:r>
            <a:r>
              <a:rPr lang="es-AR" sz="8000" dirty="0">
                <a:solidFill>
                  <a:schemeClr val="tx2"/>
                </a:solidFill>
              </a:rPr>
              <a:t>U</a:t>
            </a:r>
            <a:r>
              <a:rPr lang="es-AR" sz="8000" dirty="0" smtClean="0">
                <a:solidFill>
                  <a:schemeClr val="tx2"/>
                </a:solidFill>
              </a:rPr>
              <a:t>niversidad Católica de Córdoba, Argentina</a:t>
            </a:r>
            <a:endParaRPr lang="es-AR" sz="8000" dirty="0">
              <a:solidFill>
                <a:schemeClr val="tx2"/>
              </a:solidFill>
            </a:endParaRPr>
          </a:p>
        </p:txBody>
      </p:sp>
      <p:pic>
        <p:nvPicPr>
          <p:cNvPr id="9" name="Marcador de conteni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15911"/>
            <a:ext cx="2195736" cy="122776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403648" y="6309320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AMFEM- FEPAFEM Meeting. Cancún. 2016.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72044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Nuestro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modelo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609094"/>
              </p:ext>
            </p:extLst>
          </p:nvPr>
        </p:nvGraphicFramePr>
        <p:xfrm>
          <a:off x="260419" y="2315567"/>
          <a:ext cx="8876529" cy="3790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4" imgW="5549900" imgH="3251200" progId="Word.Document.12">
                  <p:embed/>
                </p:oleObj>
              </mc:Choice>
              <mc:Fallback>
                <p:oleObj name="Document" r:id="rId4" imgW="5549900" imgH="3251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0419" y="2315567"/>
                        <a:ext cx="8876529" cy="37908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Marcador de contenido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15911"/>
            <a:ext cx="2195736" cy="12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86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512168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</a:rPr>
              <a:t>Consenso</a:t>
            </a:r>
            <a:r>
              <a:rPr lang="en-US" sz="4000" b="1" dirty="0">
                <a:solidFill>
                  <a:schemeClr val="tx2"/>
                </a:solidFill>
              </a:rPr>
              <a:t> </a:t>
            </a:r>
            <a:r>
              <a:rPr lang="en-US" sz="4000" b="1" dirty="0" smtClean="0">
                <a:solidFill>
                  <a:schemeClr val="tx2"/>
                </a:solidFill>
              </a:rPr>
              <a:t>Ottawa </a:t>
            </a:r>
            <a:r>
              <a:rPr lang="en-US" sz="4000" b="1" dirty="0" err="1" smtClean="0">
                <a:solidFill>
                  <a:schemeClr val="tx2"/>
                </a:solidFill>
              </a:rPr>
              <a:t>sobre</a:t>
            </a:r>
            <a:r>
              <a:rPr lang="en-US" sz="4000" b="1" dirty="0" smtClean="0">
                <a:solidFill>
                  <a:schemeClr val="tx2"/>
                </a:solidFill>
              </a:rPr>
              <a:t> </a:t>
            </a:r>
            <a:r>
              <a:rPr lang="en-US" sz="4000" b="1" dirty="0" err="1">
                <a:solidFill>
                  <a:schemeClr val="tx2"/>
                </a:solidFill>
              </a:rPr>
              <a:t>evaluaci</a:t>
            </a:r>
            <a:r>
              <a:rPr lang="en-US" sz="4000" b="1" dirty="0" err="1" smtClean="0">
                <a:solidFill>
                  <a:schemeClr val="tx2"/>
                </a:solidFill>
              </a:rPr>
              <a:t>ón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Múltiples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observadores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Múltiples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instrumentos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Contextos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desafiantes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Actitudes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negativas</a:t>
            </a:r>
            <a:r>
              <a:rPr lang="en-US" dirty="0" smtClean="0">
                <a:solidFill>
                  <a:schemeClr val="tx2"/>
                </a:solidFill>
              </a:rPr>
              <a:t> y </a:t>
            </a:r>
            <a:r>
              <a:rPr lang="en-US" dirty="0" err="1" smtClean="0">
                <a:solidFill>
                  <a:schemeClr val="tx2"/>
                </a:solidFill>
              </a:rPr>
              <a:t>positivas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Combinaciones</a:t>
            </a:r>
            <a:r>
              <a:rPr lang="en-US" dirty="0" smtClean="0">
                <a:solidFill>
                  <a:schemeClr val="tx2"/>
                </a:solidFill>
              </a:rPr>
              <a:t> y </a:t>
            </a:r>
            <a:r>
              <a:rPr lang="en-US" dirty="0" err="1" smtClean="0">
                <a:solidFill>
                  <a:schemeClr val="tx2"/>
                </a:solidFill>
              </a:rPr>
              <a:t>triangulaciones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Atención</a:t>
            </a:r>
            <a:r>
              <a:rPr lang="en-US" dirty="0" smtClean="0">
                <a:solidFill>
                  <a:schemeClr val="tx2"/>
                </a:solidFill>
              </a:rPr>
              <a:t> a lo observable y lo </a:t>
            </a:r>
            <a:r>
              <a:rPr lang="en-US" dirty="0" err="1" smtClean="0">
                <a:solidFill>
                  <a:schemeClr val="tx2"/>
                </a:solidFill>
              </a:rPr>
              <a:t>subyacente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Incluir</a:t>
            </a:r>
            <a:r>
              <a:rPr lang="en-US" dirty="0" smtClean="0">
                <a:solidFill>
                  <a:schemeClr val="tx2"/>
                </a:solidFill>
              </a:rPr>
              <a:t> los </a:t>
            </a:r>
            <a:r>
              <a:rPr lang="en-US" dirty="0" err="1" smtClean="0">
                <a:solidFill>
                  <a:schemeClr val="tx2"/>
                </a:solidFill>
              </a:rPr>
              <a:t>tres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niveles</a:t>
            </a:r>
            <a:r>
              <a:rPr lang="en-US" dirty="0" smtClean="0">
                <a:solidFill>
                  <a:schemeClr val="tx2"/>
                </a:solidFill>
              </a:rPr>
              <a:t>: individual, interpersonal y </a:t>
            </a:r>
            <a:r>
              <a:rPr lang="en-US" dirty="0" err="1" smtClean="0">
                <a:solidFill>
                  <a:schemeClr val="tx2"/>
                </a:solidFill>
              </a:rPr>
              <a:t>colectivo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15911"/>
            <a:ext cx="2195736" cy="12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79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5344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mtClean="0">
                <a:solidFill>
                  <a:schemeClr val="tx2"/>
                </a:solidFill>
              </a:rPr>
              <a:t/>
            </a:r>
            <a:br>
              <a:rPr lang="en-US" smtClean="0">
                <a:solidFill>
                  <a:schemeClr val="tx2"/>
                </a:solidFill>
              </a:rPr>
            </a:br>
            <a:endParaRPr lang="en-US" sz="3100" b="1" dirty="0" smtClean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24600"/>
            <a:ext cx="8001000" cy="4520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en-US" sz="1200" dirty="0" smtClean="0">
                <a:solidFill>
                  <a:schemeClr val="bg1"/>
                </a:solidFill>
              </a:rPr>
              <a:t>Copyright© 2013 by the National Board of Medical Examiners® (NBME®). All rights reserved</a:t>
            </a:r>
            <a:r>
              <a:rPr lang="en-US" dirty="0" smtClean="0"/>
              <a:t>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Ocurre</a:t>
            </a:r>
            <a:r>
              <a:rPr lang="en-US" dirty="0" smtClean="0">
                <a:solidFill>
                  <a:schemeClr val="tx2"/>
                </a:solidFill>
              </a:rPr>
              <a:t> en un </a:t>
            </a:r>
            <a:r>
              <a:rPr lang="en-US" dirty="0" err="1" smtClean="0">
                <a:solidFill>
                  <a:schemeClr val="tx2"/>
                </a:solidFill>
              </a:rPr>
              <a:t>contexto</a:t>
            </a:r>
            <a:r>
              <a:rPr lang="en-US" dirty="0" smtClean="0">
                <a:solidFill>
                  <a:schemeClr val="tx2"/>
                </a:solidFill>
              </a:rPr>
              <a:t> lo </a:t>
            </a:r>
            <a:r>
              <a:rPr lang="en-US" dirty="0" err="1" smtClean="0">
                <a:solidFill>
                  <a:schemeClr val="tx2"/>
                </a:solidFill>
              </a:rPr>
              <a:t>más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realista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posible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La </a:t>
            </a:r>
            <a:r>
              <a:rPr lang="en-US" dirty="0" err="1" smtClean="0">
                <a:solidFill>
                  <a:schemeClr val="tx2"/>
                </a:solidFill>
              </a:rPr>
              <a:t>situación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incluye</a:t>
            </a:r>
            <a:r>
              <a:rPr lang="en-US" dirty="0" smtClean="0">
                <a:solidFill>
                  <a:schemeClr val="tx2"/>
                </a:solidFill>
              </a:rPr>
              <a:t> un </a:t>
            </a:r>
            <a:r>
              <a:rPr lang="en-US" dirty="0" err="1" smtClean="0">
                <a:solidFill>
                  <a:schemeClr val="tx2"/>
                </a:solidFill>
              </a:rPr>
              <a:t>conflicto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Los </a:t>
            </a:r>
            <a:r>
              <a:rPr lang="en-US" dirty="0" err="1" smtClean="0">
                <a:solidFill>
                  <a:schemeClr val="tx2"/>
                </a:solidFill>
              </a:rPr>
              <a:t>participantes</a:t>
            </a:r>
            <a:r>
              <a:rPr lang="en-US" dirty="0" smtClean="0">
                <a:solidFill>
                  <a:schemeClr val="tx2"/>
                </a:solidFill>
              </a:rPr>
              <a:t> se </a:t>
            </a:r>
            <a:r>
              <a:rPr lang="en-US" dirty="0" err="1" smtClean="0">
                <a:solidFill>
                  <a:schemeClr val="tx2"/>
                </a:solidFill>
              </a:rPr>
              <a:t>involucran</a:t>
            </a:r>
            <a:r>
              <a:rPr lang="en-US" dirty="0" smtClean="0">
                <a:solidFill>
                  <a:schemeClr val="tx2"/>
                </a:solidFill>
              </a:rPr>
              <a:t> en la </a:t>
            </a:r>
            <a:r>
              <a:rPr lang="en-US" dirty="0" err="1" smtClean="0">
                <a:solidFill>
                  <a:schemeClr val="tx2"/>
                </a:solidFill>
              </a:rPr>
              <a:t>implementación</a:t>
            </a:r>
            <a:r>
              <a:rPr lang="en-US" dirty="0" smtClean="0">
                <a:solidFill>
                  <a:schemeClr val="tx2"/>
                </a:solidFill>
              </a:rPr>
              <a:t> y en el </a:t>
            </a:r>
            <a:r>
              <a:rPr lang="en-US" dirty="0" err="1" smtClean="0">
                <a:solidFill>
                  <a:schemeClr val="tx2"/>
                </a:solidFill>
              </a:rPr>
              <a:t>diseño</a:t>
            </a:r>
            <a:r>
              <a:rPr lang="en-US" dirty="0" smtClean="0">
                <a:solidFill>
                  <a:schemeClr val="tx2"/>
                </a:solidFill>
              </a:rPr>
              <a:t> del </a:t>
            </a:r>
            <a:r>
              <a:rPr lang="en-US" dirty="0" err="1" smtClean="0">
                <a:solidFill>
                  <a:schemeClr val="tx2"/>
                </a:solidFill>
              </a:rPr>
              <a:t>instrumento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Hay </a:t>
            </a:r>
            <a:r>
              <a:rPr lang="en-US" dirty="0" err="1" smtClean="0">
                <a:solidFill>
                  <a:schemeClr val="tx2"/>
                </a:solidFill>
              </a:rPr>
              <a:t>simetría</a:t>
            </a:r>
            <a:r>
              <a:rPr lang="en-US" dirty="0" smtClean="0">
                <a:solidFill>
                  <a:schemeClr val="tx2"/>
                </a:solidFill>
              </a:rPr>
              <a:t> (??)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084167" y="5589240"/>
            <a:ext cx="304485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Stern 2005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611560" y="980728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>
                <a:solidFill>
                  <a:srgbClr val="1F497D"/>
                </a:solidFill>
              </a:rPr>
              <a:t>Que agrega </a:t>
            </a:r>
            <a:r>
              <a:rPr lang="es-ES" sz="4000" dirty="0" err="1" smtClean="0">
                <a:solidFill>
                  <a:srgbClr val="1F497D"/>
                </a:solidFill>
              </a:rPr>
              <a:t>Stern</a:t>
            </a:r>
            <a:r>
              <a:rPr lang="es-ES" sz="4000" dirty="0" smtClean="0">
                <a:solidFill>
                  <a:srgbClr val="1F497D"/>
                </a:solidFill>
              </a:rPr>
              <a:t>?</a:t>
            </a:r>
            <a:endParaRPr lang="es-ES" sz="4000" dirty="0">
              <a:solidFill>
                <a:srgbClr val="1F497D"/>
              </a:solidFill>
            </a:endParaRPr>
          </a:p>
        </p:txBody>
      </p:sp>
      <p:pic>
        <p:nvPicPr>
          <p:cNvPr id="7" name="Marcador de contenido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15911"/>
            <a:ext cx="2195736" cy="12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5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224136"/>
          </a:xfrm>
        </p:spPr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Posibles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métodos</a:t>
            </a:r>
            <a:r>
              <a:rPr lang="en-US" dirty="0" smtClean="0">
                <a:solidFill>
                  <a:schemeClr val="tx2"/>
                </a:solidFill>
              </a:rPr>
              <a:t> de </a:t>
            </a:r>
            <a:r>
              <a:rPr lang="en-US" dirty="0" err="1" smtClean="0">
                <a:solidFill>
                  <a:schemeClr val="tx2"/>
                </a:solidFill>
              </a:rPr>
              <a:t>evaluación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3000" dirty="0" smtClean="0">
              <a:solidFill>
                <a:schemeClr val="tx2"/>
              </a:solidFill>
            </a:endParaRPr>
          </a:p>
          <a:p>
            <a:r>
              <a:rPr lang="en-US" sz="3000" dirty="0" smtClean="0">
                <a:solidFill>
                  <a:schemeClr val="tx2"/>
                </a:solidFill>
              </a:rPr>
              <a:t>88 </a:t>
            </a:r>
            <a:r>
              <a:rPr lang="en-US" sz="3000" dirty="0" err="1" smtClean="0">
                <a:solidFill>
                  <a:schemeClr val="tx2"/>
                </a:solidFill>
              </a:rPr>
              <a:t>técnicas</a:t>
            </a:r>
            <a:r>
              <a:rPr lang="en-US" sz="3000" dirty="0" smtClean="0">
                <a:solidFill>
                  <a:schemeClr val="tx2"/>
                </a:solidFill>
              </a:rPr>
              <a:t> </a:t>
            </a:r>
            <a:r>
              <a:rPr lang="en-US" sz="3000" dirty="0" err="1" smtClean="0">
                <a:solidFill>
                  <a:schemeClr val="tx2"/>
                </a:solidFill>
              </a:rPr>
              <a:t>distintas</a:t>
            </a:r>
            <a:r>
              <a:rPr lang="en-US" sz="3000" dirty="0" smtClean="0">
                <a:solidFill>
                  <a:schemeClr val="tx2"/>
                </a:solidFill>
              </a:rPr>
              <a:t> (Lynch)</a:t>
            </a:r>
          </a:p>
          <a:p>
            <a:pPr lvl="1"/>
            <a:r>
              <a:rPr lang="en-US" sz="2600" dirty="0" err="1" smtClean="0">
                <a:solidFill>
                  <a:schemeClr val="tx2"/>
                </a:solidFill>
              </a:rPr>
              <a:t>Observación</a:t>
            </a:r>
            <a:endParaRPr lang="en-US" sz="2600" dirty="0" smtClean="0">
              <a:solidFill>
                <a:schemeClr val="tx2"/>
              </a:solidFill>
            </a:endParaRPr>
          </a:p>
          <a:p>
            <a:pPr lvl="1"/>
            <a:r>
              <a:rPr lang="en-US" sz="2600" b="1" dirty="0" smtClean="0">
                <a:solidFill>
                  <a:schemeClr val="tx2"/>
                </a:solidFill>
              </a:rPr>
              <a:t>Feedback</a:t>
            </a:r>
          </a:p>
          <a:p>
            <a:pPr lvl="1"/>
            <a:r>
              <a:rPr lang="en-US" sz="2600" b="1" dirty="0" smtClean="0">
                <a:solidFill>
                  <a:schemeClr val="tx2"/>
                </a:solidFill>
              </a:rPr>
              <a:t>Portfolio</a:t>
            </a:r>
          </a:p>
          <a:p>
            <a:pPr lvl="1"/>
            <a:r>
              <a:rPr lang="en-US" sz="2600" dirty="0" err="1" smtClean="0">
                <a:solidFill>
                  <a:schemeClr val="tx2"/>
                </a:solidFill>
              </a:rPr>
              <a:t>Múltiples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fuentes</a:t>
            </a:r>
            <a:endParaRPr lang="en-US" sz="2600" dirty="0" smtClean="0">
              <a:solidFill>
                <a:schemeClr val="tx2"/>
              </a:solidFill>
            </a:endParaRPr>
          </a:p>
          <a:p>
            <a:pPr lvl="1"/>
            <a:r>
              <a:rPr lang="en-US" sz="2600" b="1" dirty="0" err="1" smtClean="0">
                <a:solidFill>
                  <a:schemeClr val="tx2"/>
                </a:solidFill>
              </a:rPr>
              <a:t>Incidentes</a:t>
            </a:r>
            <a:endParaRPr lang="en-US" sz="2600" b="1" dirty="0" smtClean="0">
              <a:solidFill>
                <a:schemeClr val="tx2"/>
              </a:solidFill>
            </a:endParaRPr>
          </a:p>
          <a:p>
            <a:pPr lvl="1"/>
            <a:r>
              <a:rPr lang="en-US" sz="2600" dirty="0" err="1" smtClean="0">
                <a:solidFill>
                  <a:schemeClr val="tx2"/>
                </a:solidFill>
              </a:rPr>
              <a:t>Simulaciones</a:t>
            </a:r>
            <a:endParaRPr lang="en-US" sz="2600" dirty="0" smtClean="0">
              <a:solidFill>
                <a:schemeClr val="tx2"/>
              </a:solidFill>
            </a:endParaRPr>
          </a:p>
          <a:p>
            <a:pPr lvl="1"/>
            <a:r>
              <a:rPr lang="en-US" sz="2600" dirty="0" err="1" smtClean="0">
                <a:solidFill>
                  <a:schemeClr val="tx2"/>
                </a:solidFill>
              </a:rPr>
              <a:t>Supervisión</a:t>
            </a:r>
            <a:endParaRPr lang="en-US" sz="2600" dirty="0" smtClean="0">
              <a:solidFill>
                <a:schemeClr val="tx2"/>
              </a:solidFill>
            </a:endParaRPr>
          </a:p>
          <a:p>
            <a:pPr lvl="1"/>
            <a:r>
              <a:rPr lang="en-US" sz="2600" dirty="0" err="1" smtClean="0">
                <a:solidFill>
                  <a:schemeClr val="tx2"/>
                </a:solidFill>
              </a:rPr>
              <a:t>Otros</a:t>
            </a:r>
            <a:r>
              <a:rPr lang="en-US" sz="2600" dirty="0" smtClean="0">
                <a:solidFill>
                  <a:schemeClr val="tx2"/>
                </a:solidFill>
              </a:rPr>
              <a:t> (P-</a:t>
            </a:r>
            <a:r>
              <a:rPr lang="en-US" sz="2600" dirty="0" err="1" smtClean="0">
                <a:solidFill>
                  <a:schemeClr val="tx2"/>
                </a:solidFill>
              </a:rPr>
              <a:t>Mex</a:t>
            </a:r>
            <a:r>
              <a:rPr lang="en-US" sz="2600" dirty="0" smtClean="0">
                <a:solidFill>
                  <a:schemeClr val="tx2"/>
                </a:solidFill>
              </a:rPr>
              <a:t>)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15911"/>
            <a:ext cx="2195736" cy="12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6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368152"/>
          </a:xfrm>
        </p:spPr>
        <p:txBody>
          <a:bodyPr/>
          <a:lstStyle/>
          <a:p>
            <a:r>
              <a:rPr lang="es-ES" b="1" dirty="0" smtClean="0">
                <a:solidFill>
                  <a:schemeClr val="tx2"/>
                </a:solidFill>
              </a:rPr>
              <a:t>Esquema de evaluación utilizado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>
            <a:normAutofit lnSpcReduction="10000"/>
          </a:bodyPr>
          <a:lstStyle/>
          <a:p>
            <a:r>
              <a:rPr lang="es-ES" dirty="0" smtClean="0">
                <a:solidFill>
                  <a:schemeClr val="tx2"/>
                </a:solidFill>
              </a:rPr>
              <a:t>Descripción de tres incidentes críticos</a:t>
            </a:r>
          </a:p>
          <a:p>
            <a:r>
              <a:rPr lang="es-ES" dirty="0" smtClean="0">
                <a:solidFill>
                  <a:schemeClr val="tx2"/>
                </a:solidFill>
              </a:rPr>
              <a:t>Incorporación a un portafolio electrónico</a:t>
            </a:r>
          </a:p>
          <a:p>
            <a:r>
              <a:rPr lang="es-ES" dirty="0" smtClean="0">
                <a:solidFill>
                  <a:schemeClr val="tx2"/>
                </a:solidFill>
              </a:rPr>
              <a:t>Encuentro de reflexión y </a:t>
            </a:r>
            <a:r>
              <a:rPr lang="es-ES" i="1" dirty="0" err="1" smtClean="0">
                <a:solidFill>
                  <a:schemeClr val="tx2"/>
                </a:solidFill>
              </a:rPr>
              <a:t>feedback</a:t>
            </a:r>
            <a:r>
              <a:rPr lang="es-ES" dirty="0" smtClean="0">
                <a:solidFill>
                  <a:schemeClr val="tx2"/>
                </a:solidFill>
              </a:rPr>
              <a:t> con un docente previamente entrenado</a:t>
            </a:r>
          </a:p>
          <a:p>
            <a:r>
              <a:rPr lang="es-ES" dirty="0" smtClean="0">
                <a:solidFill>
                  <a:schemeClr val="tx2"/>
                </a:solidFill>
              </a:rPr>
              <a:t>Registro y categorización de las conclusiones</a:t>
            </a:r>
          </a:p>
          <a:p>
            <a:r>
              <a:rPr lang="es-ES" dirty="0" smtClean="0">
                <a:solidFill>
                  <a:schemeClr val="tx2"/>
                </a:solidFill>
              </a:rPr>
              <a:t>Análisis del discurso</a:t>
            </a:r>
          </a:p>
          <a:p>
            <a:endParaRPr lang="es-ES" dirty="0" smtClean="0">
              <a:solidFill>
                <a:schemeClr val="tx2"/>
              </a:solidFill>
            </a:endParaRPr>
          </a:p>
          <a:p>
            <a:endParaRPr lang="es-ES" dirty="0">
              <a:solidFill>
                <a:schemeClr val="tx2"/>
              </a:solidFill>
            </a:endParaRPr>
          </a:p>
        </p:txBody>
      </p:sp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15911"/>
            <a:ext cx="2195736" cy="12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39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/>
                </a:solidFill>
              </a:rPr>
              <a:t>Incidente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crítico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Describir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por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escrito</a:t>
            </a:r>
            <a:r>
              <a:rPr lang="en-US" dirty="0" smtClean="0">
                <a:solidFill>
                  <a:schemeClr val="tx2"/>
                </a:solidFill>
              </a:rPr>
              <a:t> un </a:t>
            </a:r>
            <a:r>
              <a:rPr lang="en-US" dirty="0" err="1" smtClean="0">
                <a:solidFill>
                  <a:schemeClr val="tx2"/>
                </a:solidFill>
              </a:rPr>
              <a:t>incidente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específico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Que</a:t>
            </a:r>
            <a:r>
              <a:rPr lang="en-US" dirty="0" smtClean="0">
                <a:solidFill>
                  <a:schemeClr val="tx2"/>
                </a:solidFill>
              </a:rPr>
              <a:t> sea </a:t>
            </a:r>
            <a:r>
              <a:rPr lang="en-US" dirty="0" err="1" smtClean="0">
                <a:solidFill>
                  <a:schemeClr val="tx2"/>
                </a:solidFill>
              </a:rPr>
              <a:t>significativo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Que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incluya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detalles</a:t>
            </a:r>
            <a:r>
              <a:rPr lang="en-US" dirty="0" smtClean="0">
                <a:solidFill>
                  <a:schemeClr val="tx2"/>
                </a:solidFill>
              </a:rPr>
              <a:t>: </a:t>
            </a:r>
            <a:r>
              <a:rPr lang="en-US" dirty="0" err="1" smtClean="0">
                <a:solidFill>
                  <a:schemeClr val="tx2"/>
                </a:solidFill>
              </a:rPr>
              <a:t>qué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pasó</a:t>
            </a:r>
            <a:r>
              <a:rPr lang="en-US" dirty="0" smtClean="0">
                <a:solidFill>
                  <a:schemeClr val="tx2"/>
                </a:solidFill>
              </a:rPr>
              <a:t>? </a:t>
            </a:r>
            <a:r>
              <a:rPr lang="en-US" dirty="0" err="1" smtClean="0">
                <a:solidFill>
                  <a:schemeClr val="tx2"/>
                </a:solidFill>
              </a:rPr>
              <a:t>Quiénes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participaron</a:t>
            </a:r>
            <a:r>
              <a:rPr lang="en-US" dirty="0" smtClean="0">
                <a:solidFill>
                  <a:schemeClr val="tx2"/>
                </a:solidFill>
              </a:rPr>
              <a:t>? </a:t>
            </a:r>
            <a:r>
              <a:rPr lang="en-US" dirty="0" err="1" smtClean="0">
                <a:solidFill>
                  <a:schemeClr val="tx2"/>
                </a:solidFill>
              </a:rPr>
              <a:t>Cuándo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fue</a:t>
            </a:r>
            <a:r>
              <a:rPr lang="en-US" dirty="0" smtClean="0">
                <a:solidFill>
                  <a:schemeClr val="tx2"/>
                </a:solidFill>
              </a:rPr>
              <a:t>? En </a:t>
            </a:r>
            <a:r>
              <a:rPr lang="en-US" dirty="0" err="1" smtClean="0">
                <a:solidFill>
                  <a:schemeClr val="tx2"/>
                </a:solidFill>
              </a:rPr>
              <a:t>qué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contexto</a:t>
            </a:r>
            <a:r>
              <a:rPr lang="en-US" dirty="0" smtClean="0">
                <a:solidFill>
                  <a:schemeClr val="tx2"/>
                </a:solidFill>
              </a:rPr>
              <a:t>?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Cómo</a:t>
            </a:r>
            <a:r>
              <a:rPr lang="en-US" dirty="0" smtClean="0">
                <a:solidFill>
                  <a:schemeClr val="tx2"/>
                </a:solidFill>
              </a:rPr>
              <a:t> se </a:t>
            </a:r>
            <a:r>
              <a:rPr lang="en-US" dirty="0" err="1" smtClean="0">
                <a:solidFill>
                  <a:schemeClr val="tx2"/>
                </a:solidFill>
              </a:rPr>
              <a:t>interpreta</a:t>
            </a:r>
            <a:r>
              <a:rPr lang="en-US" dirty="0" smtClean="0">
                <a:solidFill>
                  <a:schemeClr val="tx2"/>
                </a:solidFill>
              </a:rPr>
              <a:t>: </a:t>
            </a:r>
            <a:r>
              <a:rPr lang="en-US" dirty="0" err="1" smtClean="0">
                <a:solidFill>
                  <a:schemeClr val="tx2"/>
                </a:solidFill>
              </a:rPr>
              <a:t>qué</a:t>
            </a:r>
            <a:r>
              <a:rPr lang="en-US" dirty="0" smtClean="0">
                <a:solidFill>
                  <a:schemeClr val="tx2"/>
                </a:solidFill>
              </a:rPr>
              <a:t> me </a:t>
            </a:r>
            <a:r>
              <a:rPr lang="en-US" dirty="0" err="1" smtClean="0">
                <a:solidFill>
                  <a:schemeClr val="tx2"/>
                </a:solidFill>
              </a:rPr>
              <a:t>produjo</a:t>
            </a:r>
            <a:r>
              <a:rPr lang="en-US" dirty="0" smtClean="0">
                <a:solidFill>
                  <a:schemeClr val="tx2"/>
                </a:solidFill>
              </a:rPr>
              <a:t>?, </a:t>
            </a:r>
            <a:r>
              <a:rPr lang="en-US" dirty="0" err="1" smtClean="0">
                <a:solidFill>
                  <a:schemeClr val="tx2"/>
                </a:solidFill>
              </a:rPr>
              <a:t>porqué</a:t>
            </a:r>
            <a:r>
              <a:rPr lang="en-US" dirty="0" smtClean="0">
                <a:solidFill>
                  <a:schemeClr val="tx2"/>
                </a:solidFill>
              </a:rPr>
              <a:t> lo </a:t>
            </a:r>
            <a:r>
              <a:rPr lang="en-US" dirty="0" err="1" smtClean="0">
                <a:solidFill>
                  <a:schemeClr val="tx2"/>
                </a:solidFill>
              </a:rPr>
              <a:t>incluyo</a:t>
            </a:r>
            <a:r>
              <a:rPr lang="en-US" dirty="0" smtClean="0">
                <a:solidFill>
                  <a:schemeClr val="tx2"/>
                </a:solidFill>
              </a:rPr>
              <a:t>? </a:t>
            </a:r>
            <a:r>
              <a:rPr lang="en-US" dirty="0" err="1" smtClean="0">
                <a:solidFill>
                  <a:schemeClr val="tx2"/>
                </a:solidFill>
              </a:rPr>
              <a:t>Cómo</a:t>
            </a:r>
            <a:r>
              <a:rPr lang="en-US" dirty="0" smtClean="0">
                <a:solidFill>
                  <a:schemeClr val="tx2"/>
                </a:solidFill>
              </a:rPr>
              <a:t> lo </a:t>
            </a:r>
            <a:r>
              <a:rPr lang="en-US" dirty="0" err="1" smtClean="0">
                <a:solidFill>
                  <a:schemeClr val="tx2"/>
                </a:solidFill>
              </a:rPr>
              <a:t>explico</a:t>
            </a:r>
            <a:r>
              <a:rPr lang="en-US" dirty="0" smtClean="0">
                <a:solidFill>
                  <a:schemeClr val="tx2"/>
                </a:solidFill>
              </a:rPr>
              <a:t>? Hay </a:t>
            </a:r>
            <a:r>
              <a:rPr lang="en-US" dirty="0" err="1" smtClean="0">
                <a:solidFill>
                  <a:schemeClr val="tx2"/>
                </a:solidFill>
              </a:rPr>
              <a:t>otras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opciones</a:t>
            </a:r>
            <a:r>
              <a:rPr lang="en-US" dirty="0" smtClean="0">
                <a:solidFill>
                  <a:schemeClr val="tx2"/>
                </a:solidFill>
              </a:rPr>
              <a:t>/ </a:t>
            </a:r>
            <a:r>
              <a:rPr lang="en-US" dirty="0" err="1" smtClean="0">
                <a:solidFill>
                  <a:schemeClr val="tx2"/>
                </a:solidFill>
              </a:rPr>
              <a:t>explicaciones</a:t>
            </a:r>
            <a:r>
              <a:rPr lang="en-US" dirty="0" smtClean="0">
                <a:solidFill>
                  <a:schemeClr val="tx2"/>
                </a:solidFill>
              </a:rPr>
              <a:t>?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Cuál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fue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tu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rol</a:t>
            </a:r>
            <a:r>
              <a:rPr lang="en-US" dirty="0" smtClean="0">
                <a:solidFill>
                  <a:schemeClr val="tx2"/>
                </a:solidFill>
              </a:rPr>
              <a:t>?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15911"/>
            <a:ext cx="2195736" cy="12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34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</a:rPr>
              <a:t>Situaciones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signficativas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6309767"/>
              </p:ext>
            </p:extLst>
          </p:nvPr>
        </p:nvGraphicFramePr>
        <p:xfrm>
          <a:off x="4367515" y="2163013"/>
          <a:ext cx="4064927" cy="328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3768474"/>
              </p:ext>
            </p:extLst>
          </p:nvPr>
        </p:nvGraphicFramePr>
        <p:xfrm>
          <a:off x="88039" y="2163013"/>
          <a:ext cx="4210286" cy="328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2580186" y="5786131"/>
            <a:ext cx="3199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alibri Light" panose="020F0302020204030204" pitchFamily="34" charset="0"/>
              </a:rPr>
              <a:t>115 </a:t>
            </a:r>
            <a:r>
              <a:rPr lang="en-US" b="1" dirty="0" err="1" smtClean="0">
                <a:latin typeface="Calibri Light" panose="020F0302020204030204" pitchFamily="34" charset="0"/>
              </a:rPr>
              <a:t>situaciones</a:t>
            </a:r>
            <a:r>
              <a:rPr lang="en-US" b="1" dirty="0" smtClean="0">
                <a:latin typeface="Calibri Light" panose="020F0302020204030204" pitchFamily="34" charset="0"/>
              </a:rPr>
              <a:t> </a:t>
            </a:r>
            <a:r>
              <a:rPr lang="en-US" b="1" dirty="0" err="1" smtClean="0">
                <a:latin typeface="Calibri Light" panose="020F0302020204030204" pitchFamily="34" charset="0"/>
              </a:rPr>
              <a:t>registradas</a:t>
            </a:r>
            <a:endParaRPr lang="en-US" b="1" dirty="0">
              <a:latin typeface="Calibri Light" panose="020F0302020204030204" pitchFamily="34" charset="0"/>
            </a:endParaRPr>
          </a:p>
        </p:txBody>
      </p:sp>
      <p:pic>
        <p:nvPicPr>
          <p:cNvPr id="9" name="Marcador de contenido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16633"/>
            <a:ext cx="1475656" cy="119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0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Aft>
                <a:spcPts val="2400"/>
              </a:spcAft>
              <a:buNone/>
            </a:pPr>
            <a:r>
              <a:rPr lang="en-US" sz="3600" dirty="0" err="1" smtClean="0">
                <a:solidFill>
                  <a:schemeClr val="tx2"/>
                </a:solidFill>
              </a:rPr>
              <a:t>Obstáculos</a:t>
            </a:r>
            <a:r>
              <a:rPr lang="en-US" sz="3600" dirty="0" smtClean="0">
                <a:solidFill>
                  <a:schemeClr val="tx2"/>
                </a:solidFill>
              </a:rPr>
              <a:t> y </a:t>
            </a:r>
            <a:r>
              <a:rPr lang="en-US" sz="3600" dirty="0" err="1" smtClean="0">
                <a:solidFill>
                  <a:schemeClr val="tx2"/>
                </a:solidFill>
              </a:rPr>
              <a:t>barreras</a:t>
            </a:r>
            <a:r>
              <a:rPr lang="en-US" sz="3600" dirty="0" smtClean="0">
                <a:solidFill>
                  <a:schemeClr val="tx2"/>
                </a:solidFill>
              </a:rPr>
              <a:t> en el </a:t>
            </a:r>
            <a:r>
              <a:rPr lang="en-US" sz="3600" dirty="0" err="1" smtClean="0">
                <a:solidFill>
                  <a:schemeClr val="tx2"/>
                </a:solidFill>
              </a:rPr>
              <a:t>desarrollo</a:t>
            </a:r>
            <a:r>
              <a:rPr lang="en-US" sz="3600" dirty="0" smtClean="0">
                <a:solidFill>
                  <a:schemeClr val="tx2"/>
                </a:solidFill>
              </a:rPr>
              <a:t> y la </a:t>
            </a:r>
            <a:r>
              <a:rPr lang="en-US" sz="3600" dirty="0" err="1" smtClean="0">
                <a:solidFill>
                  <a:schemeClr val="tx2"/>
                </a:solidFill>
              </a:rPr>
              <a:t>adopción</a:t>
            </a:r>
            <a:r>
              <a:rPr lang="en-US" sz="3600" dirty="0" smtClean="0">
                <a:solidFill>
                  <a:schemeClr val="tx2"/>
                </a:solidFill>
              </a:rPr>
              <a:t>  del </a:t>
            </a:r>
            <a:r>
              <a:rPr lang="en-US" sz="3600" dirty="0" err="1" smtClean="0">
                <a:solidFill>
                  <a:schemeClr val="tx2"/>
                </a:solidFill>
              </a:rPr>
              <a:t>profesionalismo</a:t>
            </a:r>
            <a:endParaRPr lang="en-US" sz="3600" dirty="0">
              <a:solidFill>
                <a:schemeClr val="tx2"/>
              </a:solidFill>
            </a:endParaRPr>
          </a:p>
        </p:txBody>
      </p:sp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15911"/>
            <a:ext cx="2195736" cy="12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09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2088232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</a:rPr>
              <a:t>Barreras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para</a:t>
            </a:r>
            <a:r>
              <a:rPr lang="en-US" b="1" dirty="0" smtClean="0">
                <a:solidFill>
                  <a:schemeClr val="tx2"/>
                </a:solidFill>
              </a:rPr>
              <a:t> el </a:t>
            </a:r>
            <a:r>
              <a:rPr lang="en-US" b="1" dirty="0" err="1" smtClean="0">
                <a:solidFill>
                  <a:schemeClr val="tx2"/>
                </a:solidFill>
              </a:rPr>
              <a:t>desarrollo</a:t>
            </a:r>
            <a:r>
              <a:rPr lang="en-US" b="1" dirty="0" smtClean="0">
                <a:solidFill>
                  <a:schemeClr val="tx2"/>
                </a:solidFill>
              </a:rPr>
              <a:t>: </a:t>
            </a:r>
            <a:r>
              <a:rPr lang="en-US" b="1" dirty="0" err="1" smtClean="0">
                <a:solidFill>
                  <a:schemeClr val="tx2"/>
                </a:solidFill>
              </a:rPr>
              <a:t>según</a:t>
            </a:r>
            <a:r>
              <a:rPr lang="en-US" b="1" dirty="0" smtClean="0">
                <a:solidFill>
                  <a:schemeClr val="tx2"/>
                </a:solidFill>
              </a:rPr>
              <a:t> los </a:t>
            </a:r>
            <a:r>
              <a:rPr lang="en-US" b="1" dirty="0" err="1" smtClean="0">
                <a:solidFill>
                  <a:schemeClr val="tx2"/>
                </a:solidFill>
              </a:rPr>
              <a:t>estudiantes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176464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la principal </a:t>
            </a:r>
            <a:r>
              <a:rPr lang="en-US" dirty="0" err="1" smtClean="0">
                <a:solidFill>
                  <a:schemeClr val="tx2"/>
                </a:solidFill>
              </a:rPr>
              <a:t>barrera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es</a:t>
            </a:r>
            <a:r>
              <a:rPr lang="en-US" dirty="0" smtClean="0">
                <a:solidFill>
                  <a:schemeClr val="tx2"/>
                </a:solidFill>
              </a:rPr>
              <a:t> la </a:t>
            </a:r>
            <a:r>
              <a:rPr lang="en-US" dirty="0" err="1" smtClean="0">
                <a:solidFill>
                  <a:schemeClr val="tx2"/>
                </a:solidFill>
              </a:rPr>
              <a:t>conducta</a:t>
            </a:r>
            <a:r>
              <a:rPr lang="en-US" dirty="0" smtClean="0">
                <a:solidFill>
                  <a:schemeClr val="tx2"/>
                </a:solidFill>
              </a:rPr>
              <a:t> no-</a:t>
            </a:r>
            <a:r>
              <a:rPr lang="en-US" dirty="0" err="1" smtClean="0">
                <a:solidFill>
                  <a:schemeClr val="tx2"/>
                </a:solidFill>
              </a:rPr>
              <a:t>profesional</a:t>
            </a:r>
            <a:r>
              <a:rPr lang="en-US" dirty="0" smtClean="0">
                <a:solidFill>
                  <a:schemeClr val="tx2"/>
                </a:solidFill>
              </a:rPr>
              <a:t> de los </a:t>
            </a:r>
            <a:r>
              <a:rPr lang="en-US" dirty="0" err="1" smtClean="0">
                <a:solidFill>
                  <a:schemeClr val="tx2"/>
                </a:solidFill>
              </a:rPr>
              <a:t>docentes</a:t>
            </a:r>
            <a:r>
              <a:rPr lang="en-US" dirty="0" smtClean="0">
                <a:solidFill>
                  <a:schemeClr val="tx2"/>
                </a:solidFill>
              </a:rPr>
              <a:t>, en gran </a:t>
            </a:r>
            <a:r>
              <a:rPr lang="en-US" dirty="0" err="1" smtClean="0">
                <a:solidFill>
                  <a:schemeClr val="tx2"/>
                </a:solidFill>
              </a:rPr>
              <a:t>medida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protegida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por</a:t>
            </a:r>
            <a:r>
              <a:rPr lang="en-US" dirty="0" smtClean="0">
                <a:solidFill>
                  <a:schemeClr val="tx2"/>
                </a:solidFill>
              </a:rPr>
              <a:t> la </a:t>
            </a:r>
            <a:r>
              <a:rPr lang="en-US" dirty="0" err="1" smtClean="0">
                <a:solidFill>
                  <a:schemeClr val="tx2"/>
                </a:solidFill>
              </a:rPr>
              <a:t>jerarquía</a:t>
            </a:r>
            <a:r>
              <a:rPr lang="en-US" dirty="0" smtClean="0">
                <a:solidFill>
                  <a:schemeClr val="tx2"/>
                </a:solidFill>
              </a:rPr>
              <a:t> y la </a:t>
            </a:r>
            <a:r>
              <a:rPr lang="en-US" dirty="0" err="1" smtClean="0">
                <a:solidFill>
                  <a:schemeClr val="tx2"/>
                </a:solidFill>
              </a:rPr>
              <a:t>autoridad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se </a:t>
            </a:r>
            <a:r>
              <a:rPr lang="en-US" dirty="0" err="1" smtClean="0">
                <a:solidFill>
                  <a:schemeClr val="tx2"/>
                </a:solidFill>
              </a:rPr>
              <a:t>valora</a:t>
            </a:r>
            <a:r>
              <a:rPr lang="en-US" dirty="0" smtClean="0">
                <a:solidFill>
                  <a:schemeClr val="tx2"/>
                </a:solidFill>
              </a:rPr>
              <a:t> la </a:t>
            </a:r>
            <a:r>
              <a:rPr lang="en-US" dirty="0" err="1" smtClean="0">
                <a:solidFill>
                  <a:schemeClr val="tx2"/>
                </a:solidFill>
              </a:rPr>
              <a:t>adaptación</a:t>
            </a:r>
            <a:r>
              <a:rPr lang="en-US" dirty="0" smtClean="0">
                <a:solidFill>
                  <a:schemeClr val="tx2"/>
                </a:solidFill>
              </a:rPr>
              <a:t> y la </a:t>
            </a:r>
            <a:r>
              <a:rPr lang="en-US" dirty="0" err="1" smtClean="0">
                <a:solidFill>
                  <a:schemeClr val="tx2"/>
                </a:solidFill>
              </a:rPr>
              <a:t>flexibilidad</a:t>
            </a:r>
            <a:endParaRPr lang="en-US" dirty="0" smtClean="0">
              <a:solidFill>
                <a:schemeClr val="tx2"/>
              </a:solidFill>
            </a:endParaRPr>
          </a:p>
        </p:txBody>
      </p:sp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15911"/>
            <a:ext cx="2195736" cy="12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15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152128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</a:rPr>
              <a:t>Otras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barreras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para</a:t>
            </a:r>
            <a:r>
              <a:rPr lang="en-US" b="1" dirty="0" smtClean="0">
                <a:solidFill>
                  <a:schemeClr val="tx2"/>
                </a:solidFill>
              </a:rPr>
              <a:t> el </a:t>
            </a:r>
            <a:r>
              <a:rPr lang="en-US" b="1" dirty="0" err="1" smtClean="0">
                <a:solidFill>
                  <a:schemeClr val="tx2"/>
                </a:solidFill>
              </a:rPr>
              <a:t>desarrollo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Falta</a:t>
            </a:r>
            <a:r>
              <a:rPr lang="en-US" dirty="0" smtClean="0">
                <a:solidFill>
                  <a:schemeClr val="tx2"/>
                </a:solidFill>
              </a:rPr>
              <a:t> de </a:t>
            </a:r>
            <a:r>
              <a:rPr lang="en-US" dirty="0" err="1" smtClean="0">
                <a:solidFill>
                  <a:schemeClr val="tx2"/>
                </a:solidFill>
              </a:rPr>
              <a:t>definición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Falta</a:t>
            </a:r>
            <a:r>
              <a:rPr lang="en-US" dirty="0" smtClean="0">
                <a:solidFill>
                  <a:schemeClr val="tx2"/>
                </a:solidFill>
              </a:rPr>
              <a:t> de </a:t>
            </a:r>
            <a:r>
              <a:rPr lang="en-US" dirty="0" err="1" smtClean="0">
                <a:solidFill>
                  <a:schemeClr val="tx2"/>
                </a:solidFill>
              </a:rPr>
              <a:t>entrenamiento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Falta</a:t>
            </a:r>
            <a:r>
              <a:rPr lang="en-US" dirty="0" smtClean="0">
                <a:solidFill>
                  <a:schemeClr val="tx2"/>
                </a:solidFill>
              </a:rPr>
              <a:t> de </a:t>
            </a:r>
            <a:r>
              <a:rPr lang="en-US" dirty="0" err="1" smtClean="0">
                <a:solidFill>
                  <a:schemeClr val="tx2"/>
                </a:solidFill>
              </a:rPr>
              <a:t>interés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Poco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tiempo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Poco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apoyo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institucional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Curriculum </a:t>
            </a:r>
            <a:r>
              <a:rPr lang="en-US" dirty="0" err="1" smtClean="0">
                <a:solidFill>
                  <a:schemeClr val="tx2"/>
                </a:solidFill>
              </a:rPr>
              <a:t>oculto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Insuficiente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supervisión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Cultura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médica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Sociedad</a:t>
            </a:r>
            <a:endParaRPr lang="en-US" dirty="0" smtClean="0">
              <a:solidFill>
                <a:schemeClr val="tx2"/>
              </a:solidFill>
            </a:endParaRPr>
          </a:p>
        </p:txBody>
      </p:sp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15911"/>
            <a:ext cx="2195736" cy="12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75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7499176" cy="1512168"/>
          </a:xfrm>
        </p:spPr>
        <p:txBody>
          <a:bodyPr>
            <a:normAutofit/>
          </a:bodyPr>
          <a:lstStyle/>
          <a:p>
            <a:r>
              <a:rPr lang="es-ES_tradnl" b="1" u="sng" dirty="0" smtClean="0">
                <a:solidFill>
                  <a:schemeClr val="tx2"/>
                </a:solidFill>
              </a:rPr>
              <a:t>Objetivos generales</a:t>
            </a:r>
            <a:r>
              <a:rPr lang="es-AR" dirty="0">
                <a:solidFill>
                  <a:schemeClr val="tx2"/>
                </a:solidFill>
              </a:rPr>
              <a:t/>
            </a:r>
            <a:br>
              <a:rPr lang="es-AR" dirty="0">
                <a:solidFill>
                  <a:schemeClr val="tx2"/>
                </a:solidFill>
              </a:rPr>
            </a:br>
            <a:endParaRPr lang="es-AR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04456"/>
          </a:xfrm>
        </p:spPr>
        <p:txBody>
          <a:bodyPr>
            <a:normAutofit lnSpcReduction="10000"/>
          </a:bodyPr>
          <a:lstStyle/>
          <a:p>
            <a:r>
              <a:rPr lang="es-AR" dirty="0" smtClean="0">
                <a:solidFill>
                  <a:schemeClr val="tx2"/>
                </a:solidFill>
              </a:rPr>
              <a:t>Identificar aspectos de humanismo médico en los programas  y en los estudiantes de medicina de 3 facultades de medicina de América del Sur</a:t>
            </a:r>
          </a:p>
          <a:p>
            <a:endParaRPr lang="es-AR" dirty="0" smtClean="0">
              <a:solidFill>
                <a:schemeClr val="tx2"/>
              </a:solidFill>
            </a:endParaRPr>
          </a:p>
          <a:p>
            <a:r>
              <a:rPr lang="es-AR" dirty="0" smtClean="0">
                <a:solidFill>
                  <a:schemeClr val="tx2"/>
                </a:solidFill>
              </a:rPr>
              <a:t>Colaborar con instituciones de la región para diseminar los conceptos y entrenar en su evaluación</a:t>
            </a:r>
            <a:endParaRPr lang="es-AR" dirty="0">
              <a:solidFill>
                <a:schemeClr val="tx2"/>
              </a:solidFill>
            </a:endParaRPr>
          </a:p>
        </p:txBody>
      </p:sp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15911"/>
            <a:ext cx="2195736" cy="12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26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5687" y="174009"/>
            <a:ext cx="75438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AR" b="1" dirty="0" smtClean="0">
                <a:solidFill>
                  <a:schemeClr val="tx2"/>
                </a:solidFill>
              </a:rPr>
              <a:t>Fortalezas</a:t>
            </a:r>
            <a:endParaRPr lang="es-AR" b="1" dirty="0">
              <a:solidFill>
                <a:schemeClr val="tx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7310" y="1919476"/>
            <a:ext cx="7543800" cy="402336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Conceptualización</a:t>
            </a:r>
            <a:r>
              <a:rPr lang="en-US" dirty="0" smtClean="0">
                <a:solidFill>
                  <a:schemeClr val="tx2"/>
                </a:solidFill>
              </a:rPr>
              <a:t> y </a:t>
            </a:r>
            <a:r>
              <a:rPr lang="en-US" dirty="0" err="1" smtClean="0">
                <a:solidFill>
                  <a:schemeClr val="tx2"/>
                </a:solidFill>
              </a:rPr>
              <a:t>contextualización</a:t>
            </a:r>
            <a:r>
              <a:rPr lang="en-US" dirty="0" smtClean="0">
                <a:solidFill>
                  <a:schemeClr val="tx2"/>
                </a:solidFill>
              </a:rPr>
              <a:t> del </a:t>
            </a:r>
            <a:r>
              <a:rPr lang="en-US" dirty="0" err="1" smtClean="0">
                <a:solidFill>
                  <a:schemeClr val="tx2"/>
                </a:solidFill>
              </a:rPr>
              <a:t>tema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Apertura</a:t>
            </a:r>
            <a:r>
              <a:rPr lang="en-US" dirty="0" smtClean="0">
                <a:solidFill>
                  <a:schemeClr val="tx2"/>
                </a:solidFill>
              </a:rPr>
              <a:t> a </a:t>
            </a:r>
            <a:r>
              <a:rPr lang="en-US" dirty="0" err="1" smtClean="0">
                <a:solidFill>
                  <a:schemeClr val="tx2"/>
                </a:solidFill>
              </a:rPr>
              <a:t>nuevas</a:t>
            </a:r>
            <a:r>
              <a:rPr lang="en-US" dirty="0" smtClean="0">
                <a:solidFill>
                  <a:schemeClr val="tx2"/>
                </a:solidFill>
              </a:rPr>
              <a:t> ideas </a:t>
            </a:r>
            <a:r>
              <a:rPr lang="en-US" dirty="0" err="1" smtClean="0">
                <a:solidFill>
                  <a:schemeClr val="tx2"/>
                </a:solidFill>
              </a:rPr>
              <a:t>emergentes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durante</a:t>
            </a:r>
            <a:r>
              <a:rPr lang="en-US" dirty="0" smtClean="0">
                <a:solidFill>
                  <a:schemeClr val="tx2"/>
                </a:solidFill>
              </a:rPr>
              <a:t> el </a:t>
            </a:r>
            <a:r>
              <a:rPr lang="en-US" dirty="0" err="1" smtClean="0">
                <a:solidFill>
                  <a:schemeClr val="tx2"/>
                </a:solidFill>
              </a:rPr>
              <a:t>proceso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Aceptación</a:t>
            </a:r>
            <a:r>
              <a:rPr lang="en-US" dirty="0" smtClean="0">
                <a:solidFill>
                  <a:schemeClr val="tx2"/>
                </a:solidFill>
              </a:rPr>
              <a:t> y </a:t>
            </a:r>
            <a:r>
              <a:rPr lang="en-US" dirty="0" err="1" smtClean="0">
                <a:solidFill>
                  <a:schemeClr val="tx2"/>
                </a:solidFill>
              </a:rPr>
              <a:t>valoración</a:t>
            </a:r>
            <a:r>
              <a:rPr lang="en-US" dirty="0" smtClean="0">
                <a:solidFill>
                  <a:schemeClr val="tx2"/>
                </a:solidFill>
              </a:rPr>
              <a:t> de </a:t>
            </a:r>
            <a:r>
              <a:rPr lang="en-US" dirty="0" err="1" smtClean="0">
                <a:solidFill>
                  <a:schemeClr val="tx2"/>
                </a:solidFill>
              </a:rPr>
              <a:t>diferentes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estilos</a:t>
            </a:r>
            <a:r>
              <a:rPr lang="en-US" dirty="0" smtClean="0">
                <a:solidFill>
                  <a:schemeClr val="tx2"/>
                </a:solidFill>
              </a:rPr>
              <a:t>  y </a:t>
            </a:r>
            <a:r>
              <a:rPr lang="en-US" dirty="0" err="1" smtClean="0">
                <a:solidFill>
                  <a:schemeClr val="tx2"/>
                </a:solidFill>
              </a:rPr>
              <a:t>búsqueda</a:t>
            </a:r>
            <a:r>
              <a:rPr lang="en-US" dirty="0" smtClean="0">
                <a:solidFill>
                  <a:schemeClr val="tx2"/>
                </a:solidFill>
              </a:rPr>
              <a:t> de un </a:t>
            </a:r>
            <a:r>
              <a:rPr lang="en-US" dirty="0" err="1" smtClean="0">
                <a:solidFill>
                  <a:schemeClr val="tx2"/>
                </a:solidFill>
              </a:rPr>
              <a:t>lenguaje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común</a:t>
            </a:r>
            <a:r>
              <a:rPr lang="en-US" dirty="0" smtClean="0">
                <a:solidFill>
                  <a:schemeClr val="tx2"/>
                </a:solidFill>
              </a:rPr>
              <a:t>. 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Inversión</a:t>
            </a:r>
            <a:r>
              <a:rPr lang="en-US" dirty="0" smtClean="0">
                <a:solidFill>
                  <a:schemeClr val="tx2"/>
                </a:solidFill>
              </a:rPr>
              <a:t> de </a:t>
            </a:r>
            <a:r>
              <a:rPr lang="en-US" dirty="0" err="1" smtClean="0">
                <a:solidFill>
                  <a:schemeClr val="tx2"/>
                </a:solidFill>
              </a:rPr>
              <a:t>tiempo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para</a:t>
            </a:r>
            <a:r>
              <a:rPr lang="en-US" dirty="0" smtClean="0">
                <a:solidFill>
                  <a:schemeClr val="tx2"/>
                </a:solidFill>
              </a:rPr>
              <a:t> el </a:t>
            </a:r>
            <a:r>
              <a:rPr lang="en-US" dirty="0" err="1" smtClean="0">
                <a:solidFill>
                  <a:schemeClr val="tx2"/>
                </a:solidFill>
              </a:rPr>
              <a:t>planeamiento</a:t>
            </a:r>
            <a:r>
              <a:rPr lang="en-US" dirty="0">
                <a:solidFill>
                  <a:schemeClr val="tx2"/>
                </a:solidFill>
              </a:rPr>
              <a:t>,</a:t>
            </a:r>
            <a:r>
              <a:rPr lang="en-US" dirty="0" smtClean="0">
                <a:solidFill>
                  <a:schemeClr val="tx2"/>
                </a:solidFill>
              </a:rPr>
              <a:t> el </a:t>
            </a:r>
            <a:r>
              <a:rPr lang="en-US" dirty="0" err="1" smtClean="0">
                <a:solidFill>
                  <a:schemeClr val="tx2"/>
                </a:solidFill>
              </a:rPr>
              <a:t>análisis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y la </a:t>
            </a:r>
            <a:r>
              <a:rPr lang="en-US" dirty="0" err="1" smtClean="0">
                <a:solidFill>
                  <a:schemeClr val="tx2"/>
                </a:solidFill>
              </a:rPr>
              <a:t>motivación</a:t>
            </a:r>
            <a:r>
              <a:rPr lang="en-US" dirty="0" smtClean="0">
                <a:solidFill>
                  <a:schemeClr val="tx2"/>
                </a:solidFill>
              </a:rPr>
              <a:t> y </a:t>
            </a:r>
            <a:r>
              <a:rPr lang="en-US" dirty="0" err="1" smtClean="0">
                <a:solidFill>
                  <a:schemeClr val="tx2"/>
                </a:solidFill>
              </a:rPr>
              <a:t>entrenamiento</a:t>
            </a:r>
            <a:r>
              <a:rPr lang="en-US" dirty="0" smtClean="0">
                <a:solidFill>
                  <a:schemeClr val="tx2"/>
                </a:solidFill>
              </a:rPr>
              <a:t> de </a:t>
            </a:r>
            <a:r>
              <a:rPr lang="en-US" dirty="0" err="1" smtClean="0">
                <a:solidFill>
                  <a:schemeClr val="tx2"/>
                </a:solidFill>
              </a:rPr>
              <a:t>docentes</a:t>
            </a:r>
            <a:r>
              <a:rPr lang="en-US" dirty="0" smtClean="0">
                <a:solidFill>
                  <a:schemeClr val="tx2"/>
                </a:solidFill>
              </a:rPr>
              <a:t> y </a:t>
            </a:r>
            <a:r>
              <a:rPr lang="en-US" dirty="0" err="1" smtClean="0">
                <a:solidFill>
                  <a:schemeClr val="tx2"/>
                </a:solidFill>
              </a:rPr>
              <a:t>estudiantes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Alto </a:t>
            </a:r>
            <a:r>
              <a:rPr lang="en-US" dirty="0" err="1" smtClean="0">
                <a:solidFill>
                  <a:schemeClr val="tx2"/>
                </a:solidFill>
              </a:rPr>
              <a:t>interés</a:t>
            </a:r>
            <a:r>
              <a:rPr lang="en-US" dirty="0" smtClean="0">
                <a:solidFill>
                  <a:schemeClr val="tx2"/>
                </a:solidFill>
              </a:rPr>
              <a:t> y </a:t>
            </a:r>
            <a:r>
              <a:rPr lang="en-US" dirty="0" err="1" smtClean="0">
                <a:solidFill>
                  <a:schemeClr val="tx2"/>
                </a:solidFill>
              </a:rPr>
              <a:t>compromiso</a:t>
            </a:r>
            <a:r>
              <a:rPr lang="en-US" dirty="0" smtClean="0">
                <a:solidFill>
                  <a:schemeClr val="tx2"/>
                </a:solidFill>
              </a:rPr>
              <a:t> de </a:t>
            </a:r>
            <a:r>
              <a:rPr lang="en-US" dirty="0" err="1" smtClean="0">
                <a:solidFill>
                  <a:schemeClr val="tx2"/>
                </a:solidFill>
              </a:rPr>
              <a:t>docentes</a:t>
            </a:r>
            <a:r>
              <a:rPr lang="en-US" dirty="0" smtClean="0">
                <a:solidFill>
                  <a:schemeClr val="tx2"/>
                </a:solidFill>
              </a:rPr>
              <a:t> y </a:t>
            </a:r>
            <a:r>
              <a:rPr lang="en-US" dirty="0" err="1" smtClean="0">
                <a:solidFill>
                  <a:schemeClr val="tx2"/>
                </a:solidFill>
              </a:rPr>
              <a:t>estudiantes</a:t>
            </a:r>
            <a:r>
              <a:rPr lang="en-US" dirty="0" smtClean="0">
                <a:solidFill>
                  <a:schemeClr val="tx2"/>
                </a:solidFill>
              </a:rPr>
              <a:t>. 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" name="Marcador de conteni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601" y="115910"/>
            <a:ext cx="1657677" cy="1339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79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/>
          <a:lstStyle/>
          <a:p>
            <a:r>
              <a:rPr lang="es-ES" b="1" dirty="0" smtClean="0">
                <a:solidFill>
                  <a:schemeClr val="tx2"/>
                </a:solidFill>
              </a:rPr>
              <a:t>Aprendizajes inesperados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El tiempo necesitado para establecer el marco teórico</a:t>
            </a:r>
          </a:p>
          <a:p>
            <a:r>
              <a:rPr lang="es-ES" dirty="0" smtClean="0">
                <a:solidFill>
                  <a:schemeClr val="tx2"/>
                </a:solidFill>
              </a:rPr>
              <a:t>El interés de docentes  y estudiantes</a:t>
            </a:r>
          </a:p>
          <a:p>
            <a:r>
              <a:rPr lang="es-ES" dirty="0" smtClean="0">
                <a:solidFill>
                  <a:schemeClr val="tx2"/>
                </a:solidFill>
              </a:rPr>
              <a:t>La influencia decisiva del </a:t>
            </a:r>
            <a:r>
              <a:rPr lang="es-ES" dirty="0" err="1" smtClean="0">
                <a:solidFill>
                  <a:schemeClr val="tx2"/>
                </a:solidFill>
              </a:rPr>
              <a:t>curriculum</a:t>
            </a:r>
            <a:r>
              <a:rPr lang="es-ES" dirty="0" smtClean="0">
                <a:solidFill>
                  <a:schemeClr val="tx2"/>
                </a:solidFill>
              </a:rPr>
              <a:t> oculto</a:t>
            </a:r>
          </a:p>
          <a:p>
            <a:r>
              <a:rPr lang="es-ES" dirty="0" smtClean="0">
                <a:solidFill>
                  <a:schemeClr val="tx2"/>
                </a:solidFill>
              </a:rPr>
              <a:t>La trascendencia de la reflexión como elemento crucial</a:t>
            </a:r>
            <a:endParaRPr lang="es-ES" dirty="0">
              <a:solidFill>
                <a:schemeClr val="tx2"/>
              </a:solidFill>
            </a:endParaRPr>
          </a:p>
        </p:txBody>
      </p:sp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15911"/>
            <a:ext cx="2195736" cy="12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88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158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400" dirty="0" err="1" smtClean="0">
                <a:solidFill>
                  <a:schemeClr val="tx2"/>
                </a:solidFill>
              </a:rPr>
              <a:t>acenteno@austral.edu.ar</a:t>
            </a:r>
            <a:endParaRPr lang="es-E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90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80728"/>
            <a:ext cx="6635080" cy="1368152"/>
          </a:xfrm>
        </p:spPr>
        <p:txBody>
          <a:bodyPr>
            <a:normAutofit/>
          </a:bodyPr>
          <a:lstStyle/>
          <a:p>
            <a:r>
              <a:rPr lang="es-AR" dirty="0" smtClean="0">
                <a:solidFill>
                  <a:schemeClr val="tx2"/>
                </a:solidFill>
              </a:rPr>
              <a:t>Trabajamos a tres niveles</a:t>
            </a:r>
            <a:endParaRPr lang="es-AR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320480"/>
          </a:xfrm>
        </p:spPr>
        <p:txBody>
          <a:bodyPr>
            <a:normAutofit fontScale="77500" lnSpcReduction="20000"/>
          </a:bodyPr>
          <a:lstStyle/>
          <a:p>
            <a:r>
              <a:rPr lang="es-AR" dirty="0" smtClean="0">
                <a:solidFill>
                  <a:schemeClr val="tx2"/>
                </a:solidFill>
              </a:rPr>
              <a:t>Programas</a:t>
            </a:r>
          </a:p>
          <a:p>
            <a:pPr lvl="1"/>
            <a:r>
              <a:rPr lang="es-AR" dirty="0" smtClean="0">
                <a:solidFill>
                  <a:schemeClr val="tx2"/>
                </a:solidFill>
              </a:rPr>
              <a:t>En qué cursos?</a:t>
            </a:r>
          </a:p>
          <a:p>
            <a:pPr lvl="1"/>
            <a:r>
              <a:rPr lang="es-AR" dirty="0" smtClean="0">
                <a:solidFill>
                  <a:schemeClr val="tx2"/>
                </a:solidFill>
              </a:rPr>
              <a:t>Qué competencias? </a:t>
            </a:r>
          </a:p>
          <a:p>
            <a:pPr lvl="1"/>
            <a:r>
              <a:rPr lang="es-AR" dirty="0" smtClean="0">
                <a:solidFill>
                  <a:schemeClr val="tx2"/>
                </a:solidFill>
              </a:rPr>
              <a:t>Hubo Integración?</a:t>
            </a:r>
          </a:p>
          <a:p>
            <a:pPr lvl="1"/>
            <a:endParaRPr lang="es-A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s-AR" dirty="0" smtClean="0">
                <a:solidFill>
                  <a:schemeClr val="tx2"/>
                </a:solidFill>
              </a:rPr>
              <a:t>Estudiantes</a:t>
            </a:r>
          </a:p>
          <a:p>
            <a:pPr lvl="1"/>
            <a:r>
              <a:rPr lang="es-AR" dirty="0" smtClean="0">
                <a:solidFill>
                  <a:schemeClr val="tx2"/>
                </a:solidFill>
              </a:rPr>
              <a:t>Qué aplican de lo aprendido? </a:t>
            </a:r>
          </a:p>
          <a:p>
            <a:pPr lvl="1"/>
            <a:r>
              <a:rPr lang="es-AR" dirty="0" smtClean="0">
                <a:solidFill>
                  <a:schemeClr val="tx2"/>
                </a:solidFill>
              </a:rPr>
              <a:t>Qué piensan? </a:t>
            </a:r>
          </a:p>
          <a:p>
            <a:pPr lvl="1"/>
            <a:r>
              <a:rPr lang="es-AR" dirty="0" smtClean="0">
                <a:solidFill>
                  <a:schemeClr val="tx2"/>
                </a:solidFill>
              </a:rPr>
              <a:t>Tienen concepciones similares ? </a:t>
            </a:r>
          </a:p>
          <a:p>
            <a:pPr lvl="1"/>
            <a:endParaRPr lang="es-AR" dirty="0" smtClean="0">
              <a:solidFill>
                <a:schemeClr val="tx2"/>
              </a:solidFill>
            </a:endParaRPr>
          </a:p>
          <a:p>
            <a:r>
              <a:rPr lang="es-AR" dirty="0" smtClean="0">
                <a:solidFill>
                  <a:schemeClr val="tx2"/>
                </a:solidFill>
              </a:rPr>
              <a:t>Instituciones</a:t>
            </a:r>
          </a:p>
          <a:p>
            <a:pPr lvl="1"/>
            <a:r>
              <a:rPr lang="es-AR" dirty="0" smtClean="0">
                <a:solidFill>
                  <a:schemeClr val="tx2"/>
                </a:solidFill>
              </a:rPr>
              <a:t>Comunicación y diseminación</a:t>
            </a:r>
            <a:endParaRPr lang="es-AR" dirty="0">
              <a:solidFill>
                <a:schemeClr val="tx2"/>
              </a:solidFill>
            </a:endParaRPr>
          </a:p>
        </p:txBody>
      </p:sp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15911"/>
            <a:ext cx="2195736" cy="12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69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296144"/>
          </a:xfrm>
        </p:spPr>
        <p:txBody>
          <a:bodyPr/>
          <a:lstStyle/>
          <a:p>
            <a:r>
              <a:rPr lang="es-AR" dirty="0" smtClean="0">
                <a:solidFill>
                  <a:schemeClr val="tx2"/>
                </a:solidFill>
              </a:rPr>
              <a:t>Algunos detalles institucionales</a:t>
            </a:r>
            <a:endParaRPr lang="es-AR" dirty="0">
              <a:solidFill>
                <a:schemeClr val="tx2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245650"/>
              </p:ext>
            </p:extLst>
          </p:nvPr>
        </p:nvGraphicFramePr>
        <p:xfrm>
          <a:off x="899592" y="2636913"/>
          <a:ext cx="7344820" cy="3744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964"/>
                <a:gridCol w="1468964"/>
                <a:gridCol w="1468964"/>
                <a:gridCol w="1468964"/>
                <a:gridCol w="1468964"/>
              </a:tblGrid>
              <a:tr h="790371">
                <a:tc>
                  <a:txBody>
                    <a:bodyPr/>
                    <a:lstStyle/>
                    <a:p>
                      <a:r>
                        <a:rPr lang="es-AR" dirty="0" smtClean="0"/>
                        <a:t>Institución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Fundación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Estudiantes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Docentes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Graduados</a:t>
                      </a:r>
                      <a:endParaRPr lang="es-AR" dirty="0"/>
                    </a:p>
                  </a:txBody>
                  <a:tcPr/>
                </a:tc>
              </a:tr>
              <a:tr h="765863">
                <a:tc>
                  <a:txBody>
                    <a:bodyPr/>
                    <a:lstStyle/>
                    <a:p>
                      <a:r>
                        <a:rPr lang="es-AR" dirty="0" err="1" smtClean="0"/>
                        <a:t>Univ</a:t>
                      </a:r>
                      <a:r>
                        <a:rPr lang="es-AR" dirty="0" smtClean="0"/>
                        <a:t> Austral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1996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514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475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699</a:t>
                      </a:r>
                      <a:endParaRPr lang="es-AR" dirty="0"/>
                    </a:p>
                  </a:txBody>
                  <a:tcPr/>
                </a:tc>
              </a:tr>
              <a:tr h="1094090">
                <a:tc>
                  <a:txBody>
                    <a:bodyPr/>
                    <a:lstStyle/>
                    <a:p>
                      <a:r>
                        <a:rPr lang="es-AR" dirty="0" smtClean="0"/>
                        <a:t>Univ</a:t>
                      </a:r>
                      <a:r>
                        <a:rPr lang="es-AR" baseline="0" dirty="0" smtClean="0"/>
                        <a:t> Concepción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1924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800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300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8000</a:t>
                      </a:r>
                      <a:endParaRPr lang="es-AR" dirty="0"/>
                    </a:p>
                  </a:txBody>
                  <a:tcPr/>
                </a:tc>
              </a:tr>
              <a:tr h="1094090">
                <a:tc>
                  <a:txBody>
                    <a:bodyPr/>
                    <a:lstStyle/>
                    <a:p>
                      <a:r>
                        <a:rPr lang="es-AR" dirty="0" smtClean="0"/>
                        <a:t>Univ Católica Cordoba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1956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651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292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2818</a:t>
                      </a:r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15911"/>
            <a:ext cx="2195736" cy="12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90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El </a:t>
            </a:r>
            <a:r>
              <a:rPr lang="en-US" dirty="0" err="1" smtClean="0">
                <a:solidFill>
                  <a:schemeClr val="tx2"/>
                </a:solidFill>
              </a:rPr>
              <a:t>profesionalismo</a:t>
            </a:r>
            <a:r>
              <a:rPr lang="en-US" dirty="0" smtClean="0">
                <a:solidFill>
                  <a:schemeClr val="tx2"/>
                </a:solidFill>
              </a:rPr>
              <a:t> en la </a:t>
            </a:r>
            <a:r>
              <a:rPr lang="en-US" dirty="0" err="1" smtClean="0">
                <a:solidFill>
                  <a:schemeClr val="tx2"/>
                </a:solidFill>
              </a:rPr>
              <a:t>biblioigrafía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internacional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Gráfico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496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368152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La </a:t>
            </a:r>
            <a:r>
              <a:rPr lang="en-US" dirty="0" err="1" smtClean="0">
                <a:solidFill>
                  <a:schemeClr val="tx2"/>
                </a:solidFill>
              </a:rPr>
              <a:t>definición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que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tomamos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Es</a:t>
            </a:r>
            <a:r>
              <a:rPr lang="en-US" dirty="0" smtClean="0">
                <a:solidFill>
                  <a:schemeClr val="tx2"/>
                </a:solidFill>
              </a:rPr>
              <a:t> el </a:t>
            </a:r>
            <a:r>
              <a:rPr lang="en-US" dirty="0" err="1" smtClean="0">
                <a:solidFill>
                  <a:schemeClr val="tx2"/>
                </a:solidFill>
              </a:rPr>
              <a:t>uso</a:t>
            </a:r>
            <a:r>
              <a:rPr lang="en-US" dirty="0" smtClean="0">
                <a:solidFill>
                  <a:schemeClr val="tx2"/>
                </a:solidFill>
              </a:rPr>
              <a:t> habitual y </a:t>
            </a:r>
            <a:r>
              <a:rPr lang="en-US" dirty="0" err="1" smtClean="0">
                <a:solidFill>
                  <a:schemeClr val="tx2"/>
                </a:solidFill>
              </a:rPr>
              <a:t>juicioso</a:t>
            </a:r>
            <a:r>
              <a:rPr lang="en-US" dirty="0" smtClean="0">
                <a:solidFill>
                  <a:schemeClr val="tx2"/>
                </a:solidFill>
              </a:rPr>
              <a:t> de la </a:t>
            </a:r>
            <a:r>
              <a:rPr lang="en-US" dirty="0" err="1" smtClean="0">
                <a:solidFill>
                  <a:schemeClr val="tx2"/>
                </a:solidFill>
              </a:rPr>
              <a:t>comunicación</a:t>
            </a:r>
            <a:r>
              <a:rPr lang="en-US" dirty="0" smtClean="0">
                <a:solidFill>
                  <a:schemeClr val="tx2"/>
                </a:solidFill>
              </a:rPr>
              <a:t> el </a:t>
            </a:r>
            <a:r>
              <a:rPr lang="en-US" dirty="0" err="1" smtClean="0">
                <a:solidFill>
                  <a:schemeClr val="tx2"/>
                </a:solidFill>
              </a:rPr>
              <a:t>conocimiento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las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habildades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técnicas</a:t>
            </a:r>
            <a:r>
              <a:rPr lang="en-US" dirty="0" smtClean="0">
                <a:solidFill>
                  <a:schemeClr val="tx2"/>
                </a:solidFill>
              </a:rPr>
              <a:t>, el </a:t>
            </a:r>
            <a:r>
              <a:rPr lang="en-US" dirty="0" err="1" smtClean="0">
                <a:solidFill>
                  <a:schemeClr val="tx2"/>
                </a:solidFill>
              </a:rPr>
              <a:t>razonamiento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clínico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las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emociones</a:t>
            </a:r>
            <a:r>
              <a:rPr lang="en-US" dirty="0">
                <a:solidFill>
                  <a:schemeClr val="tx2"/>
                </a:solidFill>
              </a:rPr>
              <a:t>,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l</a:t>
            </a:r>
            <a:r>
              <a:rPr lang="en-US" dirty="0" smtClean="0">
                <a:solidFill>
                  <a:schemeClr val="tx2"/>
                </a:solidFill>
              </a:rPr>
              <a:t>os </a:t>
            </a:r>
            <a:r>
              <a:rPr lang="en-US" dirty="0" err="1" smtClean="0">
                <a:solidFill>
                  <a:schemeClr val="tx2"/>
                </a:solidFill>
              </a:rPr>
              <a:t>valores</a:t>
            </a:r>
            <a:r>
              <a:rPr lang="en-US" dirty="0" smtClean="0">
                <a:solidFill>
                  <a:schemeClr val="tx2"/>
                </a:solidFill>
              </a:rPr>
              <a:t> y la </a:t>
            </a:r>
            <a:r>
              <a:rPr lang="en-US" dirty="0" err="1" smtClean="0">
                <a:solidFill>
                  <a:schemeClr val="tx2"/>
                </a:solidFill>
              </a:rPr>
              <a:t>reflexión</a:t>
            </a:r>
            <a:r>
              <a:rPr lang="en-US" dirty="0" smtClean="0">
                <a:solidFill>
                  <a:schemeClr val="tx2"/>
                </a:solidFill>
              </a:rPr>
              <a:t> en la </a:t>
            </a:r>
            <a:r>
              <a:rPr lang="en-US" dirty="0" err="1" smtClean="0">
                <a:solidFill>
                  <a:schemeClr val="tx2"/>
                </a:solidFill>
              </a:rPr>
              <a:t>práctica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diaria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para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beneficio</a:t>
            </a:r>
            <a:r>
              <a:rPr lang="en-US" dirty="0" smtClean="0">
                <a:solidFill>
                  <a:schemeClr val="tx2"/>
                </a:solidFill>
              </a:rPr>
              <a:t> del </a:t>
            </a:r>
            <a:r>
              <a:rPr lang="en-US" dirty="0" err="1" smtClean="0">
                <a:solidFill>
                  <a:schemeClr val="tx2"/>
                </a:solidFill>
              </a:rPr>
              <a:t>individuo</a:t>
            </a:r>
            <a:r>
              <a:rPr lang="en-US" dirty="0" smtClean="0">
                <a:solidFill>
                  <a:schemeClr val="tx2"/>
                </a:solidFill>
              </a:rPr>
              <a:t> y la </a:t>
            </a:r>
            <a:r>
              <a:rPr lang="en-US" dirty="0" err="1" smtClean="0">
                <a:solidFill>
                  <a:schemeClr val="tx2"/>
                </a:solidFill>
              </a:rPr>
              <a:t>comunidad</a:t>
            </a:r>
            <a:r>
              <a:rPr lang="en-US" dirty="0" smtClean="0">
                <a:solidFill>
                  <a:schemeClr val="tx2"/>
                </a:solidFill>
              </a:rPr>
              <a:t> a la </a:t>
            </a:r>
            <a:r>
              <a:rPr lang="en-US" dirty="0" err="1" smtClean="0">
                <a:solidFill>
                  <a:schemeClr val="tx2"/>
                </a:solidFill>
              </a:rPr>
              <a:t>que</a:t>
            </a:r>
            <a:r>
              <a:rPr lang="en-US" dirty="0" smtClean="0">
                <a:solidFill>
                  <a:schemeClr val="tx2"/>
                </a:solidFill>
              </a:rPr>
              <a:t> se </a:t>
            </a:r>
            <a:r>
              <a:rPr lang="en-US" dirty="0" err="1" smtClean="0">
                <a:solidFill>
                  <a:schemeClr val="tx2"/>
                </a:solidFill>
              </a:rPr>
              <a:t>atiende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 algn="r">
              <a:buNone/>
            </a:pPr>
            <a:r>
              <a:rPr lang="en-US" dirty="0" smtClean="0">
                <a:solidFill>
                  <a:schemeClr val="tx2"/>
                </a:solidFill>
              </a:rPr>
              <a:t>Epstein y </a:t>
            </a:r>
            <a:r>
              <a:rPr lang="en-US" dirty="0" err="1" smtClean="0">
                <a:solidFill>
                  <a:schemeClr val="tx2"/>
                </a:solidFill>
              </a:rPr>
              <a:t>Hundert</a:t>
            </a:r>
            <a:r>
              <a:rPr lang="en-US" dirty="0" smtClean="0">
                <a:solidFill>
                  <a:schemeClr val="tx2"/>
                </a:solidFill>
              </a:rPr>
              <a:t> (JAMA, 2002)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15911"/>
            <a:ext cx="2195736" cy="12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94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Es</a:t>
            </a:r>
            <a:r>
              <a:rPr lang="en-US" dirty="0" smtClean="0">
                <a:solidFill>
                  <a:schemeClr val="tx2"/>
                </a:solidFill>
              </a:rPr>
              <a:t> el </a:t>
            </a:r>
            <a:r>
              <a:rPr lang="en-US" dirty="0" err="1" smtClean="0">
                <a:solidFill>
                  <a:schemeClr val="tx2"/>
                </a:solidFill>
              </a:rPr>
              <a:t>uso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habitual</a:t>
            </a:r>
            <a:r>
              <a:rPr lang="en-US" dirty="0" smtClean="0">
                <a:solidFill>
                  <a:schemeClr val="tx2"/>
                </a:solidFill>
              </a:rPr>
              <a:t> y </a:t>
            </a:r>
            <a:r>
              <a:rPr lang="en-US" dirty="0" err="1" smtClean="0">
                <a:solidFill>
                  <a:schemeClr val="tx2"/>
                </a:solidFill>
              </a:rPr>
              <a:t>juicioso</a:t>
            </a:r>
            <a:r>
              <a:rPr lang="en-US" dirty="0" smtClean="0">
                <a:solidFill>
                  <a:schemeClr val="tx2"/>
                </a:solidFill>
              </a:rPr>
              <a:t> de la </a:t>
            </a:r>
            <a:r>
              <a:rPr lang="en-US" dirty="0" err="1" smtClean="0">
                <a:solidFill>
                  <a:schemeClr val="tx2"/>
                </a:solidFill>
              </a:rPr>
              <a:t>comunicación</a:t>
            </a:r>
            <a:r>
              <a:rPr lang="en-US" dirty="0" smtClean="0">
                <a:solidFill>
                  <a:schemeClr val="tx2"/>
                </a:solidFill>
              </a:rPr>
              <a:t>, el </a:t>
            </a:r>
            <a:r>
              <a:rPr lang="en-US" dirty="0" err="1" smtClean="0">
                <a:solidFill>
                  <a:schemeClr val="tx2"/>
                </a:solidFill>
              </a:rPr>
              <a:t>conocimiento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las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habilidades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técnicas</a:t>
            </a:r>
            <a:r>
              <a:rPr lang="en-US" dirty="0" smtClean="0">
                <a:solidFill>
                  <a:schemeClr val="tx2"/>
                </a:solidFill>
              </a:rPr>
              <a:t>, el </a:t>
            </a:r>
            <a:r>
              <a:rPr lang="en-US" dirty="0" err="1" smtClean="0">
                <a:solidFill>
                  <a:schemeClr val="tx2"/>
                </a:solidFill>
              </a:rPr>
              <a:t>razonamiento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clínico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</a:rPr>
              <a:t>las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emociones</a:t>
            </a:r>
            <a:r>
              <a:rPr lang="en-US" b="1" dirty="0">
                <a:solidFill>
                  <a:schemeClr val="tx2"/>
                </a:solidFill>
              </a:rPr>
              <a:t>,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chemeClr val="tx2"/>
                </a:solidFill>
              </a:rPr>
              <a:t>l</a:t>
            </a:r>
            <a:r>
              <a:rPr lang="en-US" b="1" dirty="0" smtClean="0">
                <a:solidFill>
                  <a:schemeClr val="tx2"/>
                </a:solidFill>
              </a:rPr>
              <a:t>os </a:t>
            </a:r>
            <a:r>
              <a:rPr lang="en-US" b="1" dirty="0" err="1" smtClean="0">
                <a:solidFill>
                  <a:schemeClr val="tx2"/>
                </a:solidFill>
              </a:rPr>
              <a:t>valores</a:t>
            </a:r>
            <a:r>
              <a:rPr lang="en-US" b="1" dirty="0" smtClean="0">
                <a:solidFill>
                  <a:schemeClr val="tx2"/>
                </a:solidFill>
              </a:rPr>
              <a:t> y la </a:t>
            </a:r>
            <a:r>
              <a:rPr lang="en-US" b="1" dirty="0" err="1" smtClean="0">
                <a:solidFill>
                  <a:schemeClr val="tx2"/>
                </a:solidFill>
              </a:rPr>
              <a:t>reflexión</a:t>
            </a:r>
            <a:r>
              <a:rPr lang="en-US" dirty="0" smtClean="0">
                <a:solidFill>
                  <a:schemeClr val="tx2"/>
                </a:solidFill>
              </a:rPr>
              <a:t> en la </a:t>
            </a:r>
            <a:r>
              <a:rPr lang="en-US" dirty="0" err="1" smtClean="0">
                <a:solidFill>
                  <a:schemeClr val="tx2"/>
                </a:solidFill>
              </a:rPr>
              <a:t>práctica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diaria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para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beneficio</a:t>
            </a:r>
            <a:r>
              <a:rPr lang="en-US" dirty="0" smtClean="0">
                <a:solidFill>
                  <a:schemeClr val="tx2"/>
                </a:solidFill>
              </a:rPr>
              <a:t> del </a:t>
            </a:r>
            <a:r>
              <a:rPr lang="en-US" b="1" dirty="0" err="1" smtClean="0">
                <a:solidFill>
                  <a:schemeClr val="tx2"/>
                </a:solidFill>
              </a:rPr>
              <a:t>individuo</a:t>
            </a:r>
            <a:r>
              <a:rPr lang="en-US" b="1" dirty="0" smtClean="0">
                <a:solidFill>
                  <a:schemeClr val="tx2"/>
                </a:solidFill>
              </a:rPr>
              <a:t> y la </a:t>
            </a:r>
            <a:r>
              <a:rPr lang="en-US" b="1" dirty="0" err="1" smtClean="0">
                <a:solidFill>
                  <a:schemeClr val="tx2"/>
                </a:solidFill>
              </a:rPr>
              <a:t>comunidad</a:t>
            </a:r>
            <a:r>
              <a:rPr lang="en-US" dirty="0" smtClean="0">
                <a:solidFill>
                  <a:schemeClr val="tx2"/>
                </a:solidFill>
              </a:rPr>
              <a:t> a la </a:t>
            </a:r>
            <a:r>
              <a:rPr lang="en-US" dirty="0" err="1" smtClean="0">
                <a:solidFill>
                  <a:schemeClr val="tx2"/>
                </a:solidFill>
              </a:rPr>
              <a:t>que</a:t>
            </a:r>
            <a:r>
              <a:rPr lang="en-US" dirty="0" smtClean="0">
                <a:solidFill>
                  <a:schemeClr val="tx2"/>
                </a:solidFill>
              </a:rPr>
              <a:t> se </a:t>
            </a:r>
            <a:r>
              <a:rPr lang="en-US" dirty="0" err="1" smtClean="0">
                <a:solidFill>
                  <a:schemeClr val="tx2"/>
                </a:solidFill>
              </a:rPr>
              <a:t>atiende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 algn="r">
              <a:buNone/>
            </a:pPr>
            <a:r>
              <a:rPr lang="en-US" dirty="0" smtClean="0">
                <a:solidFill>
                  <a:schemeClr val="tx2"/>
                </a:solidFill>
              </a:rPr>
              <a:t>Epstein </a:t>
            </a:r>
            <a:r>
              <a:rPr lang="en-US" dirty="0">
                <a:solidFill>
                  <a:schemeClr val="tx2"/>
                </a:solidFill>
              </a:rPr>
              <a:t>and </a:t>
            </a:r>
            <a:r>
              <a:rPr lang="en-US" dirty="0" err="1" smtClean="0">
                <a:solidFill>
                  <a:schemeClr val="tx2"/>
                </a:solidFill>
              </a:rPr>
              <a:t>Hundert</a:t>
            </a:r>
            <a:r>
              <a:rPr lang="en-US" dirty="0" smtClean="0">
                <a:solidFill>
                  <a:schemeClr val="tx2"/>
                </a:solidFill>
              </a:rPr>
              <a:t> (JAMA)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15911"/>
            <a:ext cx="2195736" cy="12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86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Los </a:t>
            </a:r>
            <a:r>
              <a:rPr lang="en-US" dirty="0" err="1" smtClean="0">
                <a:solidFill>
                  <a:schemeClr val="tx2"/>
                </a:solidFill>
              </a:rPr>
              <a:t>tres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tipos</a:t>
            </a:r>
            <a:r>
              <a:rPr lang="en-US" dirty="0" smtClean="0">
                <a:solidFill>
                  <a:schemeClr val="tx2"/>
                </a:solidFill>
              </a:rPr>
              <a:t> de </a:t>
            </a:r>
            <a:r>
              <a:rPr lang="en-US" dirty="0" err="1" smtClean="0">
                <a:solidFill>
                  <a:schemeClr val="tx2"/>
                </a:solidFill>
              </a:rPr>
              <a:t>profesionalismo</a:t>
            </a:r>
            <a:r>
              <a:rPr lang="en-US" dirty="0" smtClean="0">
                <a:solidFill>
                  <a:schemeClr val="tx2"/>
                </a:solidFill>
              </a:rPr>
              <a:t> de Van de Camp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nterpersonal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Con </a:t>
            </a:r>
            <a:r>
              <a:rPr lang="en-US" dirty="0" err="1" smtClean="0">
                <a:solidFill>
                  <a:schemeClr val="tx2"/>
                </a:solidFill>
              </a:rPr>
              <a:t>pacientes</a:t>
            </a:r>
            <a:r>
              <a:rPr lang="en-US" dirty="0" smtClean="0">
                <a:solidFill>
                  <a:schemeClr val="tx2"/>
                </a:solidFill>
              </a:rPr>
              <a:t>/ </a:t>
            </a:r>
            <a:r>
              <a:rPr lang="en-US" dirty="0" err="1" smtClean="0">
                <a:solidFill>
                  <a:schemeClr val="tx2"/>
                </a:solidFill>
              </a:rPr>
              <a:t>familias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Con </a:t>
            </a:r>
            <a:r>
              <a:rPr lang="en-US" dirty="0" err="1" smtClean="0">
                <a:solidFill>
                  <a:schemeClr val="tx2"/>
                </a:solidFill>
              </a:rPr>
              <a:t>colegas</a:t>
            </a:r>
            <a:r>
              <a:rPr lang="en-US" dirty="0" smtClean="0">
                <a:solidFill>
                  <a:schemeClr val="tx2"/>
                </a:solidFill>
              </a:rPr>
              <a:t>/</a:t>
            </a:r>
            <a:r>
              <a:rPr lang="en-US" dirty="0" err="1" smtClean="0">
                <a:solidFill>
                  <a:schemeClr val="tx2"/>
                </a:solidFill>
              </a:rPr>
              <a:t>equipo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Público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 i="1" dirty="0" smtClean="0">
                <a:solidFill>
                  <a:schemeClr val="tx2"/>
                </a:solidFill>
              </a:rPr>
              <a:t>Accountability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confianza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pública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ntrapersonal</a:t>
            </a:r>
          </a:p>
          <a:p>
            <a:pPr lvl="1"/>
            <a:r>
              <a:rPr lang="en-US" dirty="0" err="1" smtClean="0">
                <a:solidFill>
                  <a:schemeClr val="tx2"/>
                </a:solidFill>
              </a:rPr>
              <a:t>Crecimiento</a:t>
            </a:r>
            <a:r>
              <a:rPr lang="en-US" dirty="0" smtClean="0">
                <a:solidFill>
                  <a:schemeClr val="tx2"/>
                </a:solidFill>
              </a:rPr>
              <a:t> personal</a:t>
            </a: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pPr marL="457200" lvl="1" indent="0" algn="r">
              <a:buNone/>
            </a:pPr>
            <a:r>
              <a:rPr lang="en-US" sz="2400" i="1" dirty="0" smtClean="0">
                <a:solidFill>
                  <a:schemeClr val="tx2"/>
                </a:solidFill>
              </a:rPr>
              <a:t>Van de Camp, K, et al, Med </a:t>
            </a:r>
            <a:r>
              <a:rPr lang="en-US" sz="2400" i="1" dirty="0" err="1" smtClean="0">
                <a:solidFill>
                  <a:schemeClr val="tx2"/>
                </a:solidFill>
              </a:rPr>
              <a:t>Educ</a:t>
            </a:r>
            <a:r>
              <a:rPr lang="en-US" sz="2400" i="1" dirty="0" smtClean="0">
                <a:solidFill>
                  <a:schemeClr val="tx2"/>
                </a:solidFill>
              </a:rPr>
              <a:t>, 2008</a:t>
            </a:r>
            <a:endParaRPr lang="en-US" sz="2400" i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15911"/>
            <a:ext cx="2195736" cy="12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05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296144"/>
          </a:xfrm>
        </p:spPr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Contribución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sudamericana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rcRect l="12676" r="12676"/>
          <a:stretch>
            <a:fillRect/>
          </a:stretch>
        </p:blipFill>
        <p:spPr>
          <a:xfrm>
            <a:off x="457200" y="2132856"/>
            <a:ext cx="8229600" cy="4725144"/>
          </a:xfrm>
        </p:spPr>
      </p:pic>
      <p:pic>
        <p:nvPicPr>
          <p:cNvPr id="4" name="Marcador de contenido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15911"/>
            <a:ext cx="2195736" cy="12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14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705</Words>
  <Application>Microsoft Office PowerPoint</Application>
  <PresentationFormat>Presentación en pantalla (4:3)</PresentationFormat>
  <Paragraphs>142</Paragraphs>
  <Slides>23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5" baseType="lpstr">
      <vt:lpstr>Tema de Office</vt:lpstr>
      <vt:lpstr>Document</vt:lpstr>
      <vt:lpstr>La evaluación de elementos de profesionalismo en tres escuelas de medicina de América del Sur: resultados y lecciones aprendidas</vt:lpstr>
      <vt:lpstr>Objetivos generales </vt:lpstr>
      <vt:lpstr>Trabajamos a tres niveles</vt:lpstr>
      <vt:lpstr>Algunos detalles institucionales</vt:lpstr>
      <vt:lpstr>El profesionalismo en la biblioigrafía internacional</vt:lpstr>
      <vt:lpstr>La definición que tomamos</vt:lpstr>
      <vt:lpstr>Presentación de PowerPoint</vt:lpstr>
      <vt:lpstr>Los tres tipos de profesionalismo de Van de Camp</vt:lpstr>
      <vt:lpstr>Contribución sudamericana</vt:lpstr>
      <vt:lpstr>Nuestro modelo</vt:lpstr>
      <vt:lpstr>Consenso Ottawa sobre evaluación</vt:lpstr>
      <vt:lpstr>   </vt:lpstr>
      <vt:lpstr>Posibles métodos de evaluación</vt:lpstr>
      <vt:lpstr>Esquema de evaluación utilizado</vt:lpstr>
      <vt:lpstr>Incidente crítico</vt:lpstr>
      <vt:lpstr>Situaciones signficativas</vt:lpstr>
      <vt:lpstr>Presentación de PowerPoint</vt:lpstr>
      <vt:lpstr>Barreras para el desarrollo: según los estudiantes</vt:lpstr>
      <vt:lpstr>Otras barreras para el desarrollo</vt:lpstr>
      <vt:lpstr>Fortalezas</vt:lpstr>
      <vt:lpstr>Aprendizajes inesperados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 Centeno</dc:creator>
  <cp:lastModifiedBy>JJ Dom</cp:lastModifiedBy>
  <cp:revision>21</cp:revision>
  <dcterms:created xsi:type="dcterms:W3CDTF">2016-06-08T18:37:25Z</dcterms:created>
  <dcterms:modified xsi:type="dcterms:W3CDTF">2016-06-16T21:53:29Z</dcterms:modified>
</cp:coreProperties>
</file>