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73" r:id="rId14"/>
    <p:sldId id="268" r:id="rId15"/>
    <p:sldId id="269" r:id="rId16"/>
    <p:sldId id="270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9" autoAdjust="0"/>
    <p:restoredTop sz="94599"/>
  </p:normalViewPr>
  <p:slideViewPr>
    <p:cSldViewPr>
      <p:cViewPr>
        <p:scale>
          <a:sx n="114" d="100"/>
          <a:sy n="114" d="100"/>
        </p:scale>
        <p:origin x="35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Microsoft_Word_97_-_2003_Document1.doc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4B694-3868-4C1F-AF30-27D672667F49}" type="datetimeFigureOut">
              <a:rPr lang="en-GB" smtClean="0"/>
              <a:pPr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5304"/>
            <a:ext cx="2895600" cy="692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33C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WFME is the global organisation concerned with education and training of medical doctors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970D8-D929-43CC-9853-40D0E539DD8F}" type="slidenum">
              <a:rPr lang="en-GB" smtClean="0"/>
              <a:pPr/>
              <a:t>‹Nº›</a:t>
            </a:fld>
            <a:endParaRPr lang="en-GB"/>
          </a:p>
        </p:txBody>
      </p:sp>
      <p:graphicFrame>
        <p:nvGraphicFramePr>
          <p:cNvPr id="13313" name="Object 4"/>
          <p:cNvGraphicFramePr>
            <a:graphicFrameLocks noChangeAspect="1"/>
          </p:cNvGraphicFramePr>
          <p:nvPr/>
        </p:nvGraphicFramePr>
        <p:xfrm>
          <a:off x="7524750" y="333375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Dokument" r:id="rId15" imgW="1343520" imgH="1082520" progId="Word.Document.8">
                  <p:embed/>
                </p:oleObj>
              </mc:Choice>
              <mc:Fallback>
                <p:oleObj name="Dokument" r:id="rId15" imgW="1343520" imgH="108252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333375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95536" y="1412776"/>
            <a:ext cx="8382000" cy="228600"/>
          </a:xfrm>
          <a:prstGeom prst="rect">
            <a:avLst/>
          </a:prstGeom>
          <a:solidFill>
            <a:srgbClr val="FF000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DD252-E6FA-40BB-B50F-F27B52175A6D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A0D51-D9EC-4C7B-9AC5-CFDAF8C40420}" type="slidenum">
              <a:rPr lang="en-GB" smtClean="0"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Microsoft_Word_97_-_2003_Document2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Europe: evaluation, accreditation, coordination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584176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David Gordon</a:t>
            </a:r>
          </a:p>
          <a:p>
            <a:r>
              <a:rPr lang="en-GB" dirty="0" smtClean="0"/>
              <a:t>WFME</a:t>
            </a:r>
            <a:endParaRPr lang="en-GB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7524328" y="332656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kument" r:id="rId4" imgW="1343520" imgH="1082520" progId="Word.Document.8">
                  <p:embed/>
                </p:oleObj>
              </mc:Choice>
              <mc:Fallback>
                <p:oleObj name="Dokument" r:id="rId4" imgW="1343520" imgH="108252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332656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5536" y="1412776"/>
            <a:ext cx="8382000" cy="228600"/>
          </a:xfrm>
          <a:prstGeom prst="rect">
            <a:avLst/>
          </a:prstGeom>
          <a:solidFill>
            <a:srgbClr val="FF000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GB" dirty="0"/>
          </a:p>
          <a:p>
            <a:r>
              <a:rPr lang="en-GB" dirty="0" smtClean="0"/>
              <a:t>“Basic </a:t>
            </a:r>
            <a:r>
              <a:rPr lang="en-GB" dirty="0"/>
              <a:t>medical training shall comprise a total of at </a:t>
            </a:r>
            <a:r>
              <a:rPr lang="en-GB" dirty="0" smtClean="0"/>
              <a:t>least </a:t>
            </a:r>
            <a:r>
              <a:rPr lang="en-GB" dirty="0"/>
              <a:t>five years of study, which may in addition be </a:t>
            </a:r>
            <a:r>
              <a:rPr lang="en-GB" dirty="0" smtClean="0"/>
              <a:t>expressed </a:t>
            </a:r>
            <a:r>
              <a:rPr lang="en-GB" dirty="0"/>
              <a:t>with the equivalent ECTS credits, and shall </a:t>
            </a:r>
            <a:r>
              <a:rPr lang="en-GB" dirty="0" smtClean="0"/>
              <a:t>consist </a:t>
            </a:r>
            <a:r>
              <a:rPr lang="en-GB" dirty="0"/>
              <a:t>of at least 5 500 hours of theoretical and </a:t>
            </a:r>
            <a:r>
              <a:rPr lang="en-GB" dirty="0" smtClean="0"/>
              <a:t>practical </a:t>
            </a:r>
            <a:r>
              <a:rPr lang="en-GB" dirty="0"/>
              <a:t>training provided by, or under the supervision </a:t>
            </a:r>
            <a:r>
              <a:rPr lang="en-GB" dirty="0" smtClean="0"/>
              <a:t>of</a:t>
            </a:r>
            <a:r>
              <a:rPr lang="en-GB" dirty="0"/>
              <a:t>, a </a:t>
            </a:r>
            <a:r>
              <a:rPr lang="en-GB" dirty="0" smtClean="0"/>
              <a:t>university”</a:t>
            </a:r>
          </a:p>
          <a:p>
            <a:endParaRPr lang="en-GB" dirty="0" smtClean="0"/>
          </a:p>
          <a:p>
            <a:r>
              <a:rPr lang="is-IS" dirty="0" smtClean="0"/>
              <a:t>… followed by very sensible requirements about basic science, pathology, clinical sciences, behavioural science, clinial experience and so 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85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Note: different style and content between requirements for basic medical education, and requirements for specialist training</a:t>
            </a:r>
          </a:p>
          <a:p>
            <a:r>
              <a:rPr lang="en-GB" dirty="0" smtClean="0"/>
              <a:t>Despite the requirements of 2013/55/EC, EU Europe is more diverse than most other parts of the world in attitudes and practices in medical education </a:t>
            </a:r>
            <a:r>
              <a:rPr lang="is-IS" dirty="0" smtClean="0"/>
              <a:t>…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7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Bologna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At one time a major issue – now largely passed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4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6923112" cy="1296144"/>
          </a:xfrm>
        </p:spPr>
        <p:txBody>
          <a:bodyPr/>
          <a:lstStyle/>
          <a:p>
            <a:pPr eaLnBrk="1" hangingPunct="1"/>
            <a:r>
              <a:rPr lang="en-GB" altLang="en-US" sz="3200" dirty="0"/>
              <a:t>Bologna Action Lines – almost all good for Medicine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sz="2000" b="1"/>
              <a:t>Adoption of a system of easily readable and comparable degrees</a:t>
            </a:r>
            <a:endParaRPr lang="en-GB" altLang="en-US" sz="2000"/>
          </a:p>
          <a:p>
            <a:pPr eaLnBrk="1" hangingPunct="1"/>
            <a:r>
              <a:rPr lang="en-GB" altLang="en-US" sz="2000" dirty="0"/>
              <a:t>Adoption of a system essentially based on two cycles</a:t>
            </a:r>
          </a:p>
          <a:p>
            <a:pPr eaLnBrk="1" hangingPunct="1"/>
            <a:r>
              <a:rPr lang="en-GB" altLang="en-US" sz="2000" dirty="0"/>
              <a:t>Establishment of a system of credits</a:t>
            </a:r>
          </a:p>
          <a:p>
            <a:pPr eaLnBrk="1" hangingPunct="1"/>
            <a:r>
              <a:rPr lang="en-GB" altLang="en-US" sz="2000" b="1" dirty="0"/>
              <a:t>Promotion of mobility</a:t>
            </a:r>
            <a:endParaRPr lang="en-GB" altLang="en-US" sz="2000" dirty="0"/>
          </a:p>
          <a:p>
            <a:pPr eaLnBrk="1" hangingPunct="1"/>
            <a:r>
              <a:rPr lang="en-GB" altLang="en-US" sz="2000" dirty="0"/>
              <a:t>Promotion of European co-operation in quality assurance</a:t>
            </a:r>
          </a:p>
          <a:p>
            <a:pPr eaLnBrk="1" hangingPunct="1"/>
            <a:r>
              <a:rPr lang="en-GB" altLang="en-US" sz="2000" b="1" dirty="0"/>
              <a:t>Promotion of the European dimension in higher education</a:t>
            </a:r>
            <a:endParaRPr lang="en-GB" altLang="en-US" sz="2000" dirty="0"/>
          </a:p>
          <a:p>
            <a:pPr eaLnBrk="1" hangingPunct="1"/>
            <a:r>
              <a:rPr lang="en-GB" altLang="en-US" sz="2000" dirty="0"/>
              <a:t>Focus on lifelong learning</a:t>
            </a:r>
          </a:p>
          <a:p>
            <a:pPr eaLnBrk="1" hangingPunct="1"/>
            <a:r>
              <a:rPr lang="en-GB" altLang="en-US" sz="2000" dirty="0"/>
              <a:t>Inclusion of higher education institutions and students</a:t>
            </a:r>
          </a:p>
          <a:p>
            <a:pPr eaLnBrk="1" hangingPunct="1"/>
            <a:r>
              <a:rPr lang="en-GB" altLang="en-US" sz="2000" dirty="0"/>
              <a:t>Promotion of the attractiveness of the European Higher Education Area</a:t>
            </a:r>
          </a:p>
          <a:p>
            <a:pPr eaLnBrk="1" hangingPunct="1"/>
            <a:r>
              <a:rPr lang="en-GB" altLang="en-US" sz="2000" dirty="0"/>
              <a:t>Doctoral studies and the synergy between the European Higher Education Area and the European Research Area</a:t>
            </a:r>
          </a:p>
        </p:txBody>
      </p:sp>
    </p:spTree>
    <p:extLst>
      <p:ext uri="{BB962C8B-B14F-4D97-AF65-F5344CB8AC3E}">
        <p14:creationId xmlns:p14="http://schemas.microsoft.com/office/powerpoint/2010/main" val="107167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1296144"/>
          </a:xfrm>
        </p:spPr>
        <p:txBody>
          <a:bodyPr rIns="1368000">
            <a:normAutofit fontScale="90000"/>
          </a:bodyPr>
          <a:lstStyle/>
          <a:p>
            <a:pPr eaLnBrk="1" hangingPunct="1"/>
            <a:r>
              <a:rPr lang="en-GB" altLang="en-US" dirty="0"/>
              <a:t>History – what was the aim at the start?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/>
          <a:lstStyle/>
          <a:p>
            <a:pPr eaLnBrk="1" hangingPunct="1"/>
            <a:r>
              <a:rPr lang="en-GB" altLang="en-US" sz="2000"/>
              <a:t>Sorbonne 1998 and Bologna 1999 – ministers recognising the need for reform in higher education (why?)</a:t>
            </a:r>
          </a:p>
          <a:p>
            <a:pPr eaLnBrk="1" hangingPunct="1"/>
            <a:r>
              <a:rPr lang="en-GB" altLang="en-US" sz="2000"/>
              <a:t>The two cycle model was intended as </a:t>
            </a:r>
            <a:r>
              <a:rPr lang="en-GB" altLang="en-US" sz="2000" b="1"/>
              <a:t>a tool</a:t>
            </a:r>
            <a:r>
              <a:rPr lang="en-GB" altLang="en-US" sz="2000"/>
              <a:t> to get educated people into the workforce after 3 years and as </a:t>
            </a:r>
            <a:r>
              <a:rPr lang="en-GB" altLang="en-US" sz="2000" b="1"/>
              <a:t>a</a:t>
            </a:r>
            <a:r>
              <a:rPr lang="en-GB" altLang="en-US" sz="2000"/>
              <a:t> </a:t>
            </a:r>
            <a:r>
              <a:rPr lang="en-GB" altLang="en-US" sz="2000" b="1"/>
              <a:t>tool</a:t>
            </a:r>
            <a:r>
              <a:rPr lang="en-GB" altLang="en-US" sz="2000"/>
              <a:t> for better European integration, not necessarily as </a:t>
            </a:r>
            <a:r>
              <a:rPr lang="en-GB" altLang="en-US" sz="2000" b="1"/>
              <a:t>an objective</a:t>
            </a:r>
            <a:r>
              <a:rPr lang="en-GB" altLang="en-US" sz="2000"/>
              <a:t> in its own right.</a:t>
            </a:r>
          </a:p>
          <a:p>
            <a:pPr eaLnBrk="1" hangingPunct="1"/>
            <a:r>
              <a:rPr lang="en-GB" altLang="en-US" sz="2000" i="1"/>
              <a:t>“...first cycle studies, lasting a minimum of three years. The degree awarded after the first cycle shall also be relevant to the European labour market as an appropriate level of qualification....” </a:t>
            </a:r>
          </a:p>
          <a:p>
            <a:pPr eaLnBrk="1" hangingPunct="1"/>
            <a:r>
              <a:rPr lang="en-GB" altLang="en-US" sz="2000"/>
              <a:t>Bologna signatories never considered the position of medicine (and the related subjects) and there is no evidence of any intention to split the medical course into two cycles</a:t>
            </a:r>
          </a:p>
        </p:txBody>
      </p:sp>
      <p:pic>
        <p:nvPicPr>
          <p:cNvPr id="4" name="Picture 3" descr="Baroness-Blackstone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214313"/>
            <a:ext cx="1476375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92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307975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altLang="en-US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70872"/>
          </a:xfrm>
        </p:spPr>
        <p:txBody>
          <a:bodyPr lIns="1440000">
            <a:normAutofit/>
          </a:bodyPr>
          <a:lstStyle/>
          <a:p>
            <a:pPr eaLnBrk="1" hangingPunct="1"/>
            <a:r>
              <a:rPr lang="en-GB" altLang="en-US" sz="2000" dirty="0"/>
              <a:t>"[T]he Education Committee [of the GMC] has statutory powers over the content and outcomes of undergraduate medical education in the UK.  The Committee can see no merit in applying the Bologna process to medical education - a view which is shared by all four Government Administrations in the UK - and we have no intention of changing the current, internationally respected arrangements.  Introducing the Bologna proposals would put medical education here back a generation. </a:t>
            </a:r>
          </a:p>
          <a:p>
            <a:pPr eaLnBrk="1" hangingPunct="1"/>
            <a:r>
              <a:rPr lang="en-GB" altLang="en-US" sz="2000" dirty="0"/>
              <a:t>... [T]he Regulator, the Medical Schools and the Administrations of the four countries of the UK all wish to see the educational excellence, forward thinking and patient focus of medical education here continue."</a:t>
            </a:r>
          </a:p>
          <a:p>
            <a:pPr algn="r" eaLnBrk="1" hangingPunct="1">
              <a:buFontTx/>
              <a:buNone/>
            </a:pPr>
            <a:r>
              <a:rPr lang="en-GB" altLang="en-US" sz="2000" dirty="0"/>
              <a:t>Peter Rubin, </a:t>
            </a:r>
            <a:r>
              <a:rPr lang="en-GB" altLang="en-US" sz="2000" dirty="0" smtClean="0"/>
              <a:t>(then) Chair</a:t>
            </a:r>
            <a:r>
              <a:rPr lang="en-GB" altLang="en-US" sz="2000" dirty="0"/>
              <a:t>, Education Committee </a:t>
            </a:r>
          </a:p>
          <a:p>
            <a:pPr algn="r" eaLnBrk="1" hangingPunct="1">
              <a:buFontTx/>
              <a:buNone/>
            </a:pPr>
            <a:endParaRPr lang="en-GB" altLang="en-US" sz="2000" dirty="0"/>
          </a:p>
        </p:txBody>
      </p:sp>
      <p:pic>
        <p:nvPicPr>
          <p:cNvPr id="4" name="Picture 3" descr="rubin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3857625"/>
            <a:ext cx="2047875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95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995120" cy="1296144"/>
          </a:xfrm>
        </p:spPr>
        <p:txBody>
          <a:bodyPr/>
          <a:lstStyle/>
          <a:p>
            <a:pPr eaLnBrk="1" hangingPunct="1"/>
            <a:r>
              <a:rPr lang="en-GB" altLang="en-US" sz="3200"/>
              <a:t>How widespread will a “real” two-cycle model be?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8025" y="1785938"/>
            <a:ext cx="7824788" cy="5072062"/>
          </a:xfrm>
          <a:noFill/>
        </p:spPr>
      </p:pic>
    </p:spTree>
    <p:extLst>
      <p:ext uri="{BB962C8B-B14F-4D97-AF65-F5344CB8AC3E}">
        <p14:creationId xmlns:p14="http://schemas.microsoft.com/office/powerpoint/2010/main" val="83932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6995120" cy="1412776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800" dirty="0"/>
              <a:t>Why the subject is not resolved? What are the positive aspects of two cycles</a:t>
            </a:r>
            <a:r>
              <a:rPr lang="en-GB" altLang="en-US" sz="2800" dirty="0" smtClean="0"/>
              <a:t>?</a:t>
            </a:r>
            <a:endParaRPr lang="en-GB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0375"/>
            <a:ext cx="8229600" cy="3125788"/>
          </a:xfrm>
        </p:spPr>
        <p:txBody>
          <a:bodyPr/>
          <a:lstStyle/>
          <a:p>
            <a:pPr eaLnBrk="1" hangingPunct="1"/>
            <a:r>
              <a:rPr lang="en-GB" altLang="en-US"/>
              <a:t>Time to re-think the structure of the course</a:t>
            </a:r>
          </a:p>
          <a:p>
            <a:pPr eaLnBrk="1" hangingPunct="1"/>
            <a:r>
              <a:rPr lang="en-GB" altLang="en-US"/>
              <a:t>An opportunity to revise outdated curricula </a:t>
            </a:r>
          </a:p>
          <a:p>
            <a:pPr eaLnBrk="1" hangingPunct="1"/>
            <a:r>
              <a:rPr lang="en-GB" altLang="en-US"/>
              <a:t>Mobility?</a:t>
            </a:r>
          </a:p>
          <a:p>
            <a:pPr lvl="1" eaLnBrk="1" hangingPunct="1"/>
            <a:r>
              <a:rPr lang="en-GB" altLang="en-US"/>
              <a:t>and student support for all of these</a:t>
            </a:r>
          </a:p>
        </p:txBody>
      </p:sp>
    </p:spTree>
    <p:extLst>
      <p:ext uri="{BB962C8B-B14F-4D97-AF65-F5344CB8AC3E}">
        <p14:creationId xmlns:p14="http://schemas.microsoft.com/office/powerpoint/2010/main" val="189713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When you say “Europe”, define what you mean</a:t>
            </a:r>
          </a:p>
          <a:p>
            <a:r>
              <a:rPr lang="en-GB" dirty="0" smtClean="0"/>
              <a:t>Within EU Europe, there are clear and helpful requirements for basic medical education (often used beyond the EU)</a:t>
            </a:r>
          </a:p>
          <a:p>
            <a:r>
              <a:rPr lang="en-GB" dirty="0" smtClean="0"/>
              <a:t>Requirements for postgraduate education are less clear and coordinated</a:t>
            </a:r>
          </a:p>
          <a:p>
            <a:r>
              <a:rPr lang="en-GB" dirty="0" smtClean="0"/>
              <a:t>Europe remains very diverse</a:t>
            </a:r>
          </a:p>
          <a:p>
            <a:r>
              <a:rPr lang="en-GB" dirty="0" smtClean="0"/>
              <a:t>The Bologna process and medical education was an “interesting” diversion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06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Europe?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200" dirty="0" smtClean="0"/>
          </a:p>
          <a:p>
            <a:r>
              <a:rPr lang="en-GB" dirty="0" smtClean="0"/>
              <a:t>European Union Europe?</a:t>
            </a:r>
          </a:p>
          <a:p>
            <a:r>
              <a:rPr lang="en-GB" dirty="0" smtClean="0"/>
              <a:t>“Geographical” Europe? – to the Ural Mountains</a:t>
            </a:r>
          </a:p>
          <a:p>
            <a:r>
              <a:rPr lang="en-GB" dirty="0" smtClean="0"/>
              <a:t>Council of Europe Europe?</a:t>
            </a:r>
          </a:p>
          <a:p>
            <a:r>
              <a:rPr lang="en-GB" dirty="0" smtClean="0"/>
              <a:t>WHO Europe?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76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Europe?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200" dirty="0" smtClean="0"/>
          </a:p>
          <a:p>
            <a:r>
              <a:rPr lang="en-GB" dirty="0" smtClean="0"/>
              <a:t>European Union Europe?</a:t>
            </a:r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“Geographical” Europe? – to the Ural Mountains</a:t>
            </a:r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Council of Europe Europe?</a:t>
            </a:r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WHO Europe?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09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Europe?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200" dirty="0" smtClean="0"/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European Union Europe?</a:t>
            </a:r>
          </a:p>
          <a:p>
            <a:r>
              <a:rPr lang="en-GB" dirty="0" smtClean="0"/>
              <a:t>“Geographical” Europe? – to the Ural Mountains</a:t>
            </a:r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Council of Europe Europe?</a:t>
            </a:r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WHO Europe?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74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Europe?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200" dirty="0" smtClean="0"/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European Union Europe?</a:t>
            </a:r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“Geographical” Europe? – to the Ural Mountains</a:t>
            </a:r>
          </a:p>
          <a:p>
            <a:r>
              <a:rPr lang="en-GB" dirty="0" smtClean="0"/>
              <a:t>Council of Europe Europe?</a:t>
            </a:r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WHO Europe?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3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Europe?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200" dirty="0" smtClean="0"/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European Union Europe?</a:t>
            </a:r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“Geographical” Europe? – to the Ural Mountains</a:t>
            </a:r>
          </a:p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Council of Europe Europe?</a:t>
            </a:r>
          </a:p>
          <a:p>
            <a:r>
              <a:rPr lang="en-GB" dirty="0" smtClean="0"/>
              <a:t>WHO Europe?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6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Relevant EU directives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i="1" dirty="0"/>
              <a:t>Directive</a:t>
            </a:r>
            <a:r>
              <a:rPr lang="en-GB" dirty="0"/>
              <a:t> </a:t>
            </a:r>
            <a:r>
              <a:rPr lang="en-GB" dirty="0" smtClean="0"/>
              <a:t>2005/36/EC</a:t>
            </a:r>
          </a:p>
          <a:p>
            <a:endParaRPr lang="en-GB" dirty="0"/>
          </a:p>
          <a:p>
            <a:r>
              <a:rPr lang="en-GB" i="1" dirty="0"/>
              <a:t>Directive</a:t>
            </a:r>
            <a:r>
              <a:rPr lang="en-GB" dirty="0"/>
              <a:t> 2013/55/EC</a:t>
            </a:r>
          </a:p>
        </p:txBody>
      </p:sp>
    </p:spTree>
    <p:extLst>
      <p:ext uri="{BB962C8B-B14F-4D97-AF65-F5344CB8AC3E}">
        <p14:creationId xmlns:p14="http://schemas.microsoft.com/office/powerpoint/2010/main" val="158181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2013/55/EC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“temporary </a:t>
            </a:r>
            <a:r>
              <a:rPr lang="en-US" b="1" dirty="0"/>
              <a:t>mobility</a:t>
            </a:r>
            <a:r>
              <a:rPr lang="en-US" dirty="0"/>
              <a:t> – this scheme allows professionals to work in another EU country on the basis of a declaration made in advance;</a:t>
            </a:r>
          </a:p>
          <a:p>
            <a:r>
              <a:rPr lang="en-US" b="1" dirty="0"/>
              <a:t>establishment in another EU country</a:t>
            </a:r>
            <a:r>
              <a:rPr lang="en-US" dirty="0"/>
              <a:t> – the directive lays down rules for professionals who want to establish themselves as: </a:t>
            </a:r>
          </a:p>
          <a:p>
            <a:pPr lvl="1"/>
            <a:r>
              <a:rPr lang="en-US" dirty="0"/>
              <a:t>an employed or self-employed person;</a:t>
            </a:r>
          </a:p>
          <a:p>
            <a:pPr lvl="1"/>
            <a:r>
              <a:rPr lang="en-US" dirty="0"/>
              <a:t>on a permanent basis;</a:t>
            </a:r>
          </a:p>
          <a:p>
            <a:pPr lvl="1"/>
            <a:r>
              <a:rPr lang="en-US" dirty="0"/>
              <a:t>in a country where they didn’t obtain their professional qualification;</a:t>
            </a:r>
          </a:p>
          <a:p>
            <a:r>
              <a:rPr lang="en-US" b="1" dirty="0"/>
              <a:t>systems of recognition of qualifications – </a:t>
            </a:r>
            <a:r>
              <a:rPr lang="en-US" dirty="0"/>
              <a:t>there are three systems of recognition: </a:t>
            </a:r>
          </a:p>
          <a:p>
            <a:pPr lvl="1"/>
            <a:r>
              <a:rPr lang="en-US" b="1" dirty="0"/>
              <a:t>automatic recognition –</a:t>
            </a:r>
            <a:r>
              <a:rPr lang="en-US" dirty="0"/>
              <a:t> for </a:t>
            </a:r>
            <a:r>
              <a:rPr lang="en-GB" dirty="0" smtClean="0"/>
              <a:t>professions with harmonised minimum training conditions (i.e. nurses, midwifes, doctors (general practitioners and specialists), dental practitioners, pharmacists, architects and veterinary surgeons);</a:t>
            </a:r>
          </a:p>
          <a:p>
            <a:pPr lvl="1"/>
            <a:r>
              <a:rPr lang="en-US" b="1" dirty="0" smtClean="0"/>
              <a:t>general </a:t>
            </a:r>
            <a:r>
              <a:rPr lang="en-US" b="1" dirty="0"/>
              <a:t>system –</a:t>
            </a:r>
            <a:r>
              <a:rPr lang="en-US" dirty="0"/>
              <a:t> for other regulated professions such as teachers, translators and real estate agents;</a:t>
            </a:r>
          </a:p>
          <a:p>
            <a:pPr lvl="1"/>
            <a:r>
              <a:rPr lang="en-US" b="1" dirty="0"/>
              <a:t>recognition on the basis of professional experience - </a:t>
            </a:r>
            <a:r>
              <a:rPr lang="en-US" dirty="0"/>
              <a:t>for certain professional activities such as carpenters, upholsterers, beauticians etc.;</a:t>
            </a:r>
          </a:p>
          <a:p>
            <a:r>
              <a:rPr lang="en-US" b="1" dirty="0"/>
              <a:t>knowledge of languages and professional academic titles</a:t>
            </a:r>
            <a:r>
              <a:rPr lang="en-US" b="1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7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US" dirty="0" smtClean="0"/>
              <a:t>“</a:t>
            </a:r>
            <a:r>
              <a:rPr lang="is-IS" dirty="0" smtClean="0"/>
              <a:t>… </a:t>
            </a:r>
            <a:r>
              <a:rPr lang="en-US" dirty="0" smtClean="0"/>
              <a:t>professions </a:t>
            </a:r>
            <a:r>
              <a:rPr lang="en-US" dirty="0"/>
              <a:t>with </a:t>
            </a:r>
            <a:r>
              <a:rPr lang="en-US" dirty="0" err="1"/>
              <a:t>harmonised</a:t>
            </a:r>
            <a:r>
              <a:rPr lang="en-US" dirty="0"/>
              <a:t> minimum </a:t>
            </a:r>
            <a:r>
              <a:rPr lang="en-US" dirty="0" smtClean="0"/>
              <a:t>training </a:t>
            </a:r>
            <a:r>
              <a:rPr lang="en-US" dirty="0"/>
              <a:t>conditions (i.e. nurses, midwifes, doctors (general practitioners and specialists), dental practitioners, pharmacists, architects and veterinary surgeons</a:t>
            </a:r>
            <a:r>
              <a:rPr lang="en-US" dirty="0" smtClean="0"/>
              <a:t>)”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85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FMEDraft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09802C7-85F5-6447-8036-55A2AB9D7E7E}" vid="{B78E9B62-7B69-2441-B47D-15B37D0F994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09802C7-85F5-6447-8036-55A2AB9D7E7E}" vid="{DD5A9BE0-E8B9-994D-BE9E-4BAF5B0444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WFME Presentation</Template>
  <TotalTime>84</TotalTime>
  <Words>929</Words>
  <Application>Microsoft Office PowerPoint</Application>
  <PresentationFormat>Presentación en pantalla (4:3)</PresentationFormat>
  <Paragraphs>95</Paragraphs>
  <Slides>18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WFMEDraft2</vt:lpstr>
      <vt:lpstr>Custom Design</vt:lpstr>
      <vt:lpstr>Dokument</vt:lpstr>
      <vt:lpstr>Europe: evaluation, accreditation, coordination</vt:lpstr>
      <vt:lpstr>What is Europe?</vt:lpstr>
      <vt:lpstr>What is Europe?</vt:lpstr>
      <vt:lpstr>What is Europe?</vt:lpstr>
      <vt:lpstr>What is Europe?</vt:lpstr>
      <vt:lpstr>What is Europe?</vt:lpstr>
      <vt:lpstr>Relevant EU directives</vt:lpstr>
      <vt:lpstr>2013/55/EC</vt:lpstr>
      <vt:lpstr>Presentación de PowerPoint</vt:lpstr>
      <vt:lpstr>Presentación de PowerPoint</vt:lpstr>
      <vt:lpstr>Presentación de PowerPoint</vt:lpstr>
      <vt:lpstr>The Bologna Process</vt:lpstr>
      <vt:lpstr>Bologna Action Lines – almost all good for Medicine</vt:lpstr>
      <vt:lpstr>History – what was the aim at the start?</vt:lpstr>
      <vt:lpstr>Presentación de PowerPoint</vt:lpstr>
      <vt:lpstr>How widespread will a “real” two-cycle model be?</vt:lpstr>
      <vt:lpstr>Why the subject is not resolved? What are the positive aspects of two cycles?</vt:lpstr>
      <vt:lpstr>In 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Europe: evaluation, accreditation, coordination</dc:title>
  <dc:creator>David Gordon</dc:creator>
  <cp:lastModifiedBy>JJ Dom</cp:lastModifiedBy>
  <cp:revision>6</cp:revision>
  <dcterms:created xsi:type="dcterms:W3CDTF">2016-06-16T13:12:41Z</dcterms:created>
  <dcterms:modified xsi:type="dcterms:W3CDTF">2016-06-16T15:01:37Z</dcterms:modified>
</cp:coreProperties>
</file>