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76" r:id="rId1"/>
  </p:sldMasterIdLst>
  <p:notesMasterIdLst>
    <p:notesMasterId r:id="rId16"/>
  </p:notesMasterIdLst>
  <p:sldIdLst>
    <p:sldId id="256" r:id="rId2"/>
    <p:sldId id="282" r:id="rId3"/>
    <p:sldId id="283" r:id="rId4"/>
    <p:sldId id="284" r:id="rId5"/>
    <p:sldId id="273" r:id="rId6"/>
    <p:sldId id="276" r:id="rId7"/>
    <p:sldId id="277" r:id="rId8"/>
    <p:sldId id="278" r:id="rId9"/>
    <p:sldId id="279" r:id="rId10"/>
    <p:sldId id="280" r:id="rId11"/>
    <p:sldId id="275" r:id="rId12"/>
    <p:sldId id="281" r:id="rId13"/>
    <p:sldId id="286" r:id="rId14"/>
    <p:sldId id="271" r:id="rId1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57" autoAdjust="0"/>
    <p:restoredTop sz="94660"/>
  </p:normalViewPr>
  <p:slideViewPr>
    <p:cSldViewPr>
      <p:cViewPr varScale="1">
        <p:scale>
          <a:sx n="68" d="100"/>
          <a:sy n="68" d="100"/>
        </p:scale>
        <p:origin x="59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9A8AEB-CAA6-4E7A-B41F-B834A6B8250E}" type="datetimeFigureOut">
              <a:rPr lang="es-MX" smtClean="0"/>
              <a:t>16/06/2016</a:t>
            </a:fld>
            <a:endParaRPr lang="es-MX"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78C1F63-0D2C-4CBD-8ECB-8BAD5DB6C356}" type="slidenum">
              <a:rPr lang="es-MX" smtClean="0"/>
              <a:t>‹Nº›</a:t>
            </a:fld>
            <a:endParaRPr lang="es-MX" dirty="0"/>
          </a:p>
        </p:txBody>
      </p:sp>
    </p:spTree>
    <p:extLst>
      <p:ext uri="{BB962C8B-B14F-4D97-AF65-F5344CB8AC3E}">
        <p14:creationId xmlns:p14="http://schemas.microsoft.com/office/powerpoint/2010/main" val="3522718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C78C1F63-0D2C-4CBD-8ECB-8BAD5DB6C356}" type="slidenum">
              <a:rPr lang="es-MX" smtClean="0"/>
              <a:t>1</a:t>
            </a:fld>
            <a:endParaRPr lang="es-MX" dirty="0"/>
          </a:p>
        </p:txBody>
      </p:sp>
    </p:spTree>
    <p:extLst>
      <p:ext uri="{BB962C8B-B14F-4D97-AF65-F5344CB8AC3E}">
        <p14:creationId xmlns:p14="http://schemas.microsoft.com/office/powerpoint/2010/main" val="1796230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a:p>
        </p:txBody>
      </p:sp>
      <p:sp>
        <p:nvSpPr>
          <p:cNvPr id="4" name="Marcador de número de diapositiva 3"/>
          <p:cNvSpPr>
            <a:spLocks noGrp="1"/>
          </p:cNvSpPr>
          <p:nvPr>
            <p:ph type="sldNum" sz="quarter" idx="10"/>
          </p:nvPr>
        </p:nvSpPr>
        <p:spPr/>
        <p:txBody>
          <a:bodyPr/>
          <a:lstStyle/>
          <a:p>
            <a:fld id="{C78C1F63-0D2C-4CBD-8ECB-8BAD5DB6C356}" type="slidenum">
              <a:rPr lang="es-MX" smtClean="0"/>
              <a:t>14</a:t>
            </a:fld>
            <a:endParaRPr lang="es-MX" dirty="0"/>
          </a:p>
        </p:txBody>
      </p:sp>
    </p:spTree>
    <p:extLst>
      <p:ext uri="{BB962C8B-B14F-4D97-AF65-F5344CB8AC3E}">
        <p14:creationId xmlns:p14="http://schemas.microsoft.com/office/powerpoint/2010/main" val="26828109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D0E4C271-EF8A-4DE6-BEE8-60B79C2AF63E}" type="datetime1">
              <a:rPr lang="es-MX" smtClean="0"/>
              <a:t>16/06/2016</a:t>
            </a:fld>
            <a:endParaRPr lang="es-MX" dirty="0"/>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r>
              <a:rPr lang="es-MX"/>
              <a:t>AVANCES ACREDITACIÓN - AMFEM 2016</a:t>
            </a:r>
            <a:endParaRPr lang="es-MX" dirty="0"/>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15619854-C557-4E4D-BAA4-8F05CC9DBEEA}" type="slidenum">
              <a:rPr lang="es-MX" smtClean="0"/>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99C3B01-D224-4A52-8DE5-69D68C4B13F1}" type="datetime1">
              <a:rPr lang="es-MX" smtClean="0"/>
              <a:t>16/06/2016</a:t>
            </a:fld>
            <a:endParaRPr lang="es-MX" dirty="0"/>
          </a:p>
        </p:txBody>
      </p:sp>
      <p:sp>
        <p:nvSpPr>
          <p:cNvPr id="5" name="4 Marcador de pie de página"/>
          <p:cNvSpPr>
            <a:spLocks noGrp="1"/>
          </p:cNvSpPr>
          <p:nvPr>
            <p:ph type="ftr" sz="quarter" idx="11"/>
          </p:nvPr>
        </p:nvSpPr>
        <p:spPr/>
        <p:txBody>
          <a:bodyPr/>
          <a:lstStyle/>
          <a:p>
            <a:r>
              <a:rPr lang="es-MX"/>
              <a:t>AVANCES ACREDITACIÓN - AMFEM 2016</a:t>
            </a:r>
            <a:endParaRPr lang="es-MX" dirty="0"/>
          </a:p>
        </p:txBody>
      </p:sp>
      <p:sp>
        <p:nvSpPr>
          <p:cNvPr id="6" name="5 Marcador de número de diapositiva"/>
          <p:cNvSpPr>
            <a:spLocks noGrp="1"/>
          </p:cNvSpPr>
          <p:nvPr>
            <p:ph type="sldNum" sz="quarter" idx="12"/>
          </p:nvPr>
        </p:nvSpPr>
        <p:spPr/>
        <p:txBody>
          <a:bodyPr/>
          <a:lstStyle/>
          <a:p>
            <a:fld id="{15619854-C557-4E4D-BAA4-8F05CC9DBEEA}" type="slidenum">
              <a:rPr lang="es-MX" smtClean="0"/>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023A78F0-EA9D-4CCF-A212-EB15FD1BDE13}" type="datetime1">
              <a:rPr lang="es-MX" smtClean="0"/>
              <a:t>16/06/2016</a:t>
            </a:fld>
            <a:endParaRPr lang="es-MX" dirty="0"/>
          </a:p>
        </p:txBody>
      </p:sp>
      <p:sp>
        <p:nvSpPr>
          <p:cNvPr id="5" name="4 Marcador de pie de página"/>
          <p:cNvSpPr>
            <a:spLocks noGrp="1"/>
          </p:cNvSpPr>
          <p:nvPr>
            <p:ph type="ftr" sz="quarter" idx="11"/>
          </p:nvPr>
        </p:nvSpPr>
        <p:spPr/>
        <p:txBody>
          <a:bodyPr/>
          <a:lstStyle/>
          <a:p>
            <a:r>
              <a:rPr lang="es-MX"/>
              <a:t>AVANCES ACREDITACIÓN - AMFEM 2016</a:t>
            </a:r>
            <a:endParaRPr lang="es-MX" dirty="0"/>
          </a:p>
        </p:txBody>
      </p:sp>
      <p:sp>
        <p:nvSpPr>
          <p:cNvPr id="6" name="5 Marcador de número de diapositiva"/>
          <p:cNvSpPr>
            <a:spLocks noGrp="1"/>
          </p:cNvSpPr>
          <p:nvPr>
            <p:ph type="sldNum" sz="quarter" idx="12"/>
          </p:nvPr>
        </p:nvSpPr>
        <p:spPr/>
        <p:txBody>
          <a:bodyPr/>
          <a:lstStyle/>
          <a:p>
            <a:fld id="{15619854-C557-4E4D-BAA4-8F05CC9DBEEA}" type="slidenum">
              <a:rPr lang="es-MX" smtClean="0"/>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DF89981-010D-44C7-B241-D0A5E3C11015}" type="datetime1">
              <a:rPr lang="es-MX" smtClean="0"/>
              <a:t>16/06/2016</a:t>
            </a:fld>
            <a:endParaRPr lang="es-MX" dirty="0"/>
          </a:p>
        </p:txBody>
      </p:sp>
      <p:sp>
        <p:nvSpPr>
          <p:cNvPr id="5" name="4 Marcador de pie de página"/>
          <p:cNvSpPr>
            <a:spLocks noGrp="1"/>
          </p:cNvSpPr>
          <p:nvPr>
            <p:ph type="ftr" sz="quarter" idx="11"/>
          </p:nvPr>
        </p:nvSpPr>
        <p:spPr/>
        <p:txBody>
          <a:bodyPr/>
          <a:lstStyle/>
          <a:p>
            <a:r>
              <a:rPr lang="es-MX"/>
              <a:t>AVANCES ACREDITACIÓN - AMFEM 2016</a:t>
            </a:r>
            <a:endParaRPr lang="es-MX" dirty="0"/>
          </a:p>
        </p:txBody>
      </p:sp>
      <p:sp>
        <p:nvSpPr>
          <p:cNvPr id="6" name="5 Marcador de número de diapositiva"/>
          <p:cNvSpPr>
            <a:spLocks noGrp="1"/>
          </p:cNvSpPr>
          <p:nvPr>
            <p:ph type="sldNum" sz="quarter" idx="12"/>
          </p:nvPr>
        </p:nvSpPr>
        <p:spPr/>
        <p:txBody>
          <a:bodyPr/>
          <a:lstStyle/>
          <a:p>
            <a:fld id="{15619854-C557-4E4D-BAA4-8F05CC9DBEEA}" type="slidenum">
              <a:rPr lang="es-MX" smtClean="0"/>
              <a:t>‹Nº›</a:t>
            </a:fld>
            <a:endParaRPr lang="es-MX" dirty="0"/>
          </a:p>
        </p:txBody>
      </p:sp>
      <p:sp>
        <p:nvSpPr>
          <p:cNvPr id="7" name="6 Título"/>
          <p:cNvSpPr>
            <a:spLocks noGrp="1"/>
          </p:cNvSpPr>
          <p:nvPr>
            <p:ph type="title"/>
          </p:nvPr>
        </p:nvSpPr>
        <p:spPr/>
        <p:txBody>
          <a:bodyPr rtlCol="0"/>
          <a:lstStyle/>
          <a:p>
            <a:r>
              <a:rPr kumimoji="0" lang="es-ES"/>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a:t>Haga clic para modificar el estilo de texto del patrón</a:t>
            </a:r>
          </a:p>
        </p:txBody>
      </p:sp>
      <p:sp>
        <p:nvSpPr>
          <p:cNvPr id="4" name="3 Marcador de fecha"/>
          <p:cNvSpPr>
            <a:spLocks noGrp="1"/>
          </p:cNvSpPr>
          <p:nvPr>
            <p:ph type="dt" sz="half" idx="10"/>
          </p:nvPr>
        </p:nvSpPr>
        <p:spPr/>
        <p:txBody>
          <a:bodyPr/>
          <a:lstStyle/>
          <a:p>
            <a:fld id="{840B3A85-50C4-428B-B186-9EACAE0E358C}" type="datetime1">
              <a:rPr lang="es-MX" smtClean="0"/>
              <a:t>16/06/2016</a:t>
            </a:fld>
            <a:endParaRPr lang="es-MX" dirty="0"/>
          </a:p>
        </p:txBody>
      </p:sp>
      <p:sp>
        <p:nvSpPr>
          <p:cNvPr id="5" name="4 Marcador de pie de página"/>
          <p:cNvSpPr>
            <a:spLocks noGrp="1"/>
          </p:cNvSpPr>
          <p:nvPr>
            <p:ph type="ftr" sz="quarter" idx="11"/>
          </p:nvPr>
        </p:nvSpPr>
        <p:spPr/>
        <p:txBody>
          <a:bodyPr/>
          <a:lstStyle/>
          <a:p>
            <a:r>
              <a:rPr lang="es-MX"/>
              <a:t>AVANCES ACREDITACIÓN - AMFEM 2016</a:t>
            </a:r>
            <a:endParaRPr lang="es-MX" dirty="0"/>
          </a:p>
        </p:txBody>
      </p:sp>
      <p:sp>
        <p:nvSpPr>
          <p:cNvPr id="6" name="5 Marcador de número de diapositiva"/>
          <p:cNvSpPr>
            <a:spLocks noGrp="1"/>
          </p:cNvSpPr>
          <p:nvPr>
            <p:ph type="sldNum" sz="quarter" idx="12"/>
          </p:nvPr>
        </p:nvSpPr>
        <p:spPr/>
        <p:txBody>
          <a:bodyPr/>
          <a:lstStyle/>
          <a:p>
            <a:fld id="{15619854-C557-4E4D-BAA4-8F05CC9DBEEA}" type="slidenum">
              <a:rPr lang="es-MX" smtClean="0"/>
              <a:t>‹Nº›</a:t>
            </a:fld>
            <a:endParaRPr lang="es-MX" dirty="0"/>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5" name="4 Marcador de fecha"/>
          <p:cNvSpPr>
            <a:spLocks noGrp="1"/>
          </p:cNvSpPr>
          <p:nvPr>
            <p:ph type="dt" sz="half" idx="10"/>
          </p:nvPr>
        </p:nvSpPr>
        <p:spPr/>
        <p:txBody>
          <a:bodyPr/>
          <a:lstStyle/>
          <a:p>
            <a:fld id="{E5B86F7E-E6D8-43C8-9BC5-8C9F9D6D2EDF}" type="datetime1">
              <a:rPr lang="es-MX" smtClean="0"/>
              <a:t>16/06/2016</a:t>
            </a:fld>
            <a:endParaRPr lang="es-MX" dirty="0"/>
          </a:p>
        </p:txBody>
      </p:sp>
      <p:sp>
        <p:nvSpPr>
          <p:cNvPr id="6" name="5 Marcador de pie de página"/>
          <p:cNvSpPr>
            <a:spLocks noGrp="1"/>
          </p:cNvSpPr>
          <p:nvPr>
            <p:ph type="ftr" sz="quarter" idx="11"/>
          </p:nvPr>
        </p:nvSpPr>
        <p:spPr/>
        <p:txBody>
          <a:bodyPr/>
          <a:lstStyle/>
          <a:p>
            <a:r>
              <a:rPr lang="es-MX"/>
              <a:t>AVANCES ACREDITACIÓN - AMFEM 2016</a:t>
            </a:r>
            <a:endParaRPr lang="es-MX" dirty="0"/>
          </a:p>
        </p:txBody>
      </p:sp>
      <p:sp>
        <p:nvSpPr>
          <p:cNvPr id="7" name="6 Marcador de número de diapositiva"/>
          <p:cNvSpPr>
            <a:spLocks noGrp="1"/>
          </p:cNvSpPr>
          <p:nvPr>
            <p:ph type="sldNum" sz="quarter" idx="12"/>
          </p:nvPr>
        </p:nvSpPr>
        <p:spPr/>
        <p:txBody>
          <a:bodyPr/>
          <a:lstStyle/>
          <a:p>
            <a:fld id="{15619854-C557-4E4D-BAA4-8F05CC9DBEEA}" type="slidenum">
              <a:rPr lang="es-MX" smtClean="0"/>
              <a:t>‹Nº›</a:t>
            </a:fld>
            <a:endParaRPr lang="es-MX" dirty="0"/>
          </a:p>
        </p:txBody>
      </p:sp>
      <p:sp>
        <p:nvSpPr>
          <p:cNvPr id="8" name="7 Título"/>
          <p:cNvSpPr>
            <a:spLocks noGrp="1"/>
          </p:cNvSpPr>
          <p:nvPr>
            <p:ph type="title"/>
          </p:nvPr>
        </p:nvSpPr>
        <p:spPr/>
        <p:txBody>
          <a:bodyPr rtlCol="0"/>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7" name="6 Marcador de fecha"/>
          <p:cNvSpPr>
            <a:spLocks noGrp="1"/>
          </p:cNvSpPr>
          <p:nvPr>
            <p:ph type="dt" sz="half" idx="10"/>
          </p:nvPr>
        </p:nvSpPr>
        <p:spPr/>
        <p:txBody>
          <a:bodyPr/>
          <a:lstStyle/>
          <a:p>
            <a:fld id="{AD603CC4-043B-437E-BEC2-E9C6BB0D8807}" type="datetime1">
              <a:rPr lang="es-MX" smtClean="0"/>
              <a:t>16/06/2016</a:t>
            </a:fld>
            <a:endParaRPr lang="es-MX" dirty="0"/>
          </a:p>
        </p:txBody>
      </p:sp>
      <p:sp>
        <p:nvSpPr>
          <p:cNvPr id="8" name="7 Marcador de pie de página"/>
          <p:cNvSpPr>
            <a:spLocks noGrp="1"/>
          </p:cNvSpPr>
          <p:nvPr>
            <p:ph type="ftr" sz="quarter" idx="11"/>
          </p:nvPr>
        </p:nvSpPr>
        <p:spPr/>
        <p:txBody>
          <a:bodyPr/>
          <a:lstStyle/>
          <a:p>
            <a:r>
              <a:rPr lang="es-MX"/>
              <a:t>AVANCES ACREDITACIÓN - AMFEM 2016</a:t>
            </a:r>
            <a:endParaRPr lang="es-MX" dirty="0"/>
          </a:p>
        </p:txBody>
      </p:sp>
      <p:sp>
        <p:nvSpPr>
          <p:cNvPr id="9" name="8 Marcador de número de diapositiva"/>
          <p:cNvSpPr>
            <a:spLocks noGrp="1"/>
          </p:cNvSpPr>
          <p:nvPr>
            <p:ph type="sldNum" sz="quarter" idx="12"/>
          </p:nvPr>
        </p:nvSpPr>
        <p:spPr/>
        <p:txBody>
          <a:bodyPr/>
          <a:lstStyle/>
          <a:p>
            <a:fld id="{15619854-C557-4E4D-BAA4-8F05CC9DBEEA}" type="slidenum">
              <a:rPr lang="es-MX" smtClean="0"/>
              <a:t>‹Nº›</a:t>
            </a:fld>
            <a:endParaRPr lang="es-MX"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C4066764-8CD6-4CB3-BFFE-E31353D089A0}" type="datetime1">
              <a:rPr lang="es-MX" smtClean="0"/>
              <a:t>16/06/2016</a:t>
            </a:fld>
            <a:endParaRPr lang="es-MX" dirty="0"/>
          </a:p>
        </p:txBody>
      </p:sp>
      <p:sp>
        <p:nvSpPr>
          <p:cNvPr id="4" name="3 Marcador de pie de página"/>
          <p:cNvSpPr>
            <a:spLocks noGrp="1"/>
          </p:cNvSpPr>
          <p:nvPr>
            <p:ph type="ftr" sz="quarter" idx="11"/>
          </p:nvPr>
        </p:nvSpPr>
        <p:spPr/>
        <p:txBody>
          <a:bodyPr/>
          <a:lstStyle/>
          <a:p>
            <a:r>
              <a:rPr lang="es-MX"/>
              <a:t>AVANCES ACREDITACIÓN - AMFEM 2016</a:t>
            </a:r>
            <a:endParaRPr lang="es-MX" dirty="0"/>
          </a:p>
        </p:txBody>
      </p:sp>
      <p:sp>
        <p:nvSpPr>
          <p:cNvPr id="5" name="4 Marcador de número de diapositiva"/>
          <p:cNvSpPr>
            <a:spLocks noGrp="1"/>
          </p:cNvSpPr>
          <p:nvPr>
            <p:ph type="sldNum" sz="quarter" idx="12"/>
          </p:nvPr>
        </p:nvSpPr>
        <p:spPr/>
        <p:txBody>
          <a:bodyPr/>
          <a:lstStyle/>
          <a:p>
            <a:fld id="{15619854-C557-4E4D-BAA4-8F05CC9DBEEA}" type="slidenum">
              <a:rPr lang="es-MX" smtClean="0"/>
              <a:t>‹Nº›</a:t>
            </a:fld>
            <a:endParaRPr lang="es-MX" dirty="0"/>
          </a:p>
        </p:txBody>
      </p:sp>
      <p:sp>
        <p:nvSpPr>
          <p:cNvPr id="6" name="5 Título"/>
          <p:cNvSpPr>
            <a:spLocks noGrp="1"/>
          </p:cNvSpPr>
          <p:nvPr>
            <p:ph type="title"/>
          </p:nvPr>
        </p:nvSpPr>
        <p:spPr/>
        <p:txBody>
          <a:bodyPr rtlCol="0"/>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002E1DD-9642-48F0-BA63-C0A78DBDA234}" type="datetime1">
              <a:rPr lang="es-MX" smtClean="0"/>
              <a:t>16/06/2016</a:t>
            </a:fld>
            <a:endParaRPr lang="es-MX" dirty="0"/>
          </a:p>
        </p:txBody>
      </p:sp>
      <p:sp>
        <p:nvSpPr>
          <p:cNvPr id="3" name="2 Marcador de pie de página"/>
          <p:cNvSpPr>
            <a:spLocks noGrp="1"/>
          </p:cNvSpPr>
          <p:nvPr>
            <p:ph type="ftr" sz="quarter" idx="11"/>
          </p:nvPr>
        </p:nvSpPr>
        <p:spPr/>
        <p:txBody>
          <a:bodyPr/>
          <a:lstStyle/>
          <a:p>
            <a:r>
              <a:rPr lang="es-MX"/>
              <a:t>AVANCES ACREDITACIÓN - AMFEM 2016</a:t>
            </a:r>
            <a:endParaRPr lang="es-MX" dirty="0"/>
          </a:p>
        </p:txBody>
      </p:sp>
      <p:sp>
        <p:nvSpPr>
          <p:cNvPr id="4" name="3 Marcador de número de diapositiva"/>
          <p:cNvSpPr>
            <a:spLocks noGrp="1"/>
          </p:cNvSpPr>
          <p:nvPr>
            <p:ph type="sldNum" sz="quarter" idx="12"/>
          </p:nvPr>
        </p:nvSpPr>
        <p:spPr/>
        <p:txBody>
          <a:bodyPr/>
          <a:lstStyle/>
          <a:p>
            <a:fld id="{15619854-C557-4E4D-BAA4-8F05CC9DBEEA}" type="slidenum">
              <a:rPr lang="es-MX" smtClean="0"/>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p>
            <a:fld id="{7D4549DB-7DDE-42E4-AEE0-FB21026B20E1}" type="datetime1">
              <a:rPr lang="es-MX" smtClean="0"/>
              <a:t>16/06/2016</a:t>
            </a:fld>
            <a:endParaRPr lang="es-MX" dirty="0"/>
          </a:p>
        </p:txBody>
      </p:sp>
      <p:sp>
        <p:nvSpPr>
          <p:cNvPr id="6" name="5 Marcador de pie de página"/>
          <p:cNvSpPr>
            <a:spLocks noGrp="1"/>
          </p:cNvSpPr>
          <p:nvPr>
            <p:ph type="ftr" sz="quarter" idx="11"/>
          </p:nvPr>
        </p:nvSpPr>
        <p:spPr/>
        <p:txBody>
          <a:bodyPr/>
          <a:lstStyle/>
          <a:p>
            <a:r>
              <a:rPr lang="es-MX"/>
              <a:t>AVANCES ACREDITACIÓN - AMFEM 2016</a:t>
            </a:r>
            <a:endParaRPr lang="es-MX" dirty="0"/>
          </a:p>
        </p:txBody>
      </p:sp>
      <p:sp>
        <p:nvSpPr>
          <p:cNvPr id="7" name="6 Marcador de número de diapositiva"/>
          <p:cNvSpPr>
            <a:spLocks noGrp="1"/>
          </p:cNvSpPr>
          <p:nvPr>
            <p:ph type="sldNum" sz="quarter" idx="12"/>
          </p:nvPr>
        </p:nvSpPr>
        <p:spPr/>
        <p:txBody>
          <a:bodyPr/>
          <a:lstStyle/>
          <a:p>
            <a:fld id="{15619854-C557-4E4D-BAA4-8F05CC9DBEEA}" type="slidenum">
              <a:rPr lang="es-MX" smtClean="0"/>
              <a:t>‹Nº›</a:t>
            </a:fld>
            <a:endParaRPr lang="es-MX"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dirty="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65DE88C9-AD16-43E9-8D4F-C4D5F74BA352}" type="datetime1">
              <a:rPr lang="es-MX" smtClean="0"/>
              <a:t>16/06/2016</a:t>
            </a:fld>
            <a:endParaRPr lang="es-MX" dirty="0"/>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es-MX"/>
              <a:t>AVANCES ACREDITACIÓN - AMFEM 2016</a:t>
            </a:r>
            <a:endParaRPr lang="es-MX" dirty="0"/>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15619854-C557-4E4D-BAA4-8F05CC9DBEEA}" type="slidenum">
              <a:rPr lang="es-MX" smtClean="0"/>
              <a:t>‹Nº›</a:t>
            </a:fld>
            <a:endParaRPr lang="es-MX" dirty="0"/>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a:t>Haga clic para modificar el estilo de título del patrón</a:t>
            </a:r>
            <a:endParaRPr kumimoji="0" lang="en-US"/>
          </a:p>
        </p:txBody>
      </p:sp>
      <p:sp>
        <p:nvSpPr>
          <p:cNvPr id="8" name="7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9 Triángulo rectángulo"/>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11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13 Triángulo rectángulo"/>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s-ES"/>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CFFC251-25FF-41AA-BC60-E172AF95C9E7}" type="datetime1">
              <a:rPr lang="es-MX" smtClean="0"/>
              <a:t>16/06/2016</a:t>
            </a:fld>
            <a:endParaRPr lang="es-MX" dirty="0"/>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es-MX"/>
              <a:t>AVANCES ACREDITACIÓN - AMFEM 2016</a:t>
            </a:r>
            <a:endParaRPr lang="es-MX" dirty="0"/>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5619854-C557-4E4D-BAA4-8F05CC9DBEEA}" type="slidenum">
              <a:rPr lang="es-MX" smtClean="0"/>
              <a:t>‹Nº›</a:t>
            </a:fld>
            <a:endParaRPr lang="es-MX" dirty="0"/>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hf sldNum="0"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39552" y="1916832"/>
            <a:ext cx="7772400" cy="1829761"/>
          </a:xfrm>
        </p:spPr>
        <p:txBody>
          <a:bodyPr>
            <a:noAutofit/>
          </a:bodyPr>
          <a:lstStyle/>
          <a:p>
            <a:r>
              <a:rPr lang="es-MX" sz="4000" dirty="0"/>
              <a:t>Avances de la acreditación nacional en América Latina: experiencias y perspectivas</a:t>
            </a:r>
          </a:p>
        </p:txBody>
      </p:sp>
      <p:sp>
        <p:nvSpPr>
          <p:cNvPr id="3" name="2 Subtítulo"/>
          <p:cNvSpPr>
            <a:spLocks noGrp="1"/>
          </p:cNvSpPr>
          <p:nvPr>
            <p:ph type="subTitle" idx="1"/>
          </p:nvPr>
        </p:nvSpPr>
        <p:spPr>
          <a:xfrm>
            <a:off x="685800" y="3813472"/>
            <a:ext cx="7772400" cy="1199704"/>
          </a:xfrm>
        </p:spPr>
        <p:txBody>
          <a:bodyPr>
            <a:normAutofit/>
          </a:bodyPr>
          <a:lstStyle/>
          <a:p>
            <a:r>
              <a:rPr lang="es-MX" dirty="0"/>
              <a:t>Junio 16, 2016</a:t>
            </a:r>
          </a:p>
          <a:p>
            <a:r>
              <a:rPr lang="es-MX" dirty="0"/>
              <a:t>Dr. Ricardo León Bórquez. M.C.A.</a:t>
            </a:r>
          </a:p>
          <a:p>
            <a:endParaRPr lang="es-MX"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548680"/>
            <a:ext cx="3350061" cy="1080120"/>
          </a:xfrm>
          <a:prstGeom prst="rect">
            <a:avLst/>
          </a:prstGeom>
          <a:solidFill>
            <a:schemeClr val="accent1">
              <a:lumMod val="40000"/>
              <a:lumOff val="60000"/>
            </a:schemeClr>
          </a:solidFill>
          <a:ln>
            <a:noFill/>
          </a:ln>
          <a:effectLst/>
        </p:spPr>
      </p:pic>
    </p:spTree>
    <p:extLst>
      <p:ext uri="{BB962C8B-B14F-4D97-AF65-F5344CB8AC3E}">
        <p14:creationId xmlns:p14="http://schemas.microsoft.com/office/powerpoint/2010/main" val="35693736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r>
              <a:rPr lang="es-MX" dirty="0"/>
              <a:t>Se reagrupan estándares redefinidos en nuevos apartados. De los 79 estándares y del Instrumento de Autoevaluación 2003, se concretaron agrupados en 60 para la versión 2008. </a:t>
            </a:r>
          </a:p>
          <a:p>
            <a:endParaRPr lang="es-MX" dirty="0"/>
          </a:p>
          <a:p>
            <a:endParaRPr lang="es-MX" dirty="0"/>
          </a:p>
        </p:txBody>
      </p:sp>
      <p:sp>
        <p:nvSpPr>
          <p:cNvPr id="3" name="2 Marcador de pie de página"/>
          <p:cNvSpPr>
            <a:spLocks noGrp="1"/>
          </p:cNvSpPr>
          <p:nvPr>
            <p:ph type="ftr" sz="quarter" idx="11"/>
          </p:nvPr>
        </p:nvSpPr>
        <p:spPr/>
        <p:txBody>
          <a:bodyPr/>
          <a:lstStyle/>
          <a:p>
            <a:r>
              <a:rPr lang="es-MX" dirty="0"/>
              <a:t>AVANCES ACREDITACIÓN - AMFEM 2016</a:t>
            </a:r>
          </a:p>
        </p:txBody>
      </p:sp>
      <p:sp>
        <p:nvSpPr>
          <p:cNvPr id="4" name="3 Título"/>
          <p:cNvSpPr>
            <a:spLocks noGrp="1"/>
          </p:cNvSpPr>
          <p:nvPr>
            <p:ph type="title"/>
          </p:nvPr>
        </p:nvSpPr>
        <p:spPr/>
        <p:txBody>
          <a:bodyPr/>
          <a:lstStyle/>
          <a:p>
            <a:r>
              <a:rPr lang="es-MX" dirty="0"/>
              <a:t>Antecedentes del COMAEM</a:t>
            </a:r>
          </a:p>
        </p:txBody>
      </p:sp>
    </p:spTree>
    <p:extLst>
      <p:ext uri="{BB962C8B-B14F-4D97-AF65-F5344CB8AC3E}">
        <p14:creationId xmlns:p14="http://schemas.microsoft.com/office/powerpoint/2010/main" val="26761602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pie de página"/>
          <p:cNvSpPr>
            <a:spLocks noGrp="1"/>
          </p:cNvSpPr>
          <p:nvPr>
            <p:ph type="ftr" sz="quarter" idx="11"/>
          </p:nvPr>
        </p:nvSpPr>
        <p:spPr/>
        <p:txBody>
          <a:bodyPr/>
          <a:lstStyle/>
          <a:p>
            <a:r>
              <a:rPr lang="es-MX" dirty="0"/>
              <a:t>AVANCES ACREDITACIÓN - AMFEM 2016</a:t>
            </a:r>
          </a:p>
        </p:txBody>
      </p:sp>
      <p:sp>
        <p:nvSpPr>
          <p:cNvPr id="5" name="4 Título"/>
          <p:cNvSpPr>
            <a:spLocks noGrp="1"/>
          </p:cNvSpPr>
          <p:nvPr>
            <p:ph type="title"/>
          </p:nvPr>
        </p:nvSpPr>
        <p:spPr/>
        <p:txBody>
          <a:bodyPr>
            <a:normAutofit fontScale="90000"/>
          </a:bodyPr>
          <a:lstStyle/>
          <a:p>
            <a:r>
              <a:rPr lang="es-MX" dirty="0"/>
              <a:t>Instrumentos de Autoevaluación COMAEM</a:t>
            </a:r>
          </a:p>
        </p:txBody>
      </p:sp>
      <p:sp>
        <p:nvSpPr>
          <p:cNvPr id="2" name="1 Marcador de contenido"/>
          <p:cNvSpPr>
            <a:spLocks noGrp="1"/>
          </p:cNvSpPr>
          <p:nvPr>
            <p:ph sz="half" idx="1"/>
          </p:nvPr>
        </p:nvSpPr>
        <p:spPr/>
        <p:txBody>
          <a:bodyPr>
            <a:normAutofit fontScale="92500"/>
          </a:bodyPr>
          <a:lstStyle/>
          <a:p>
            <a:r>
              <a:rPr lang="es-MX" dirty="0"/>
              <a:t>2003</a:t>
            </a:r>
          </a:p>
          <a:p>
            <a:pPr lvl="1"/>
            <a:r>
              <a:rPr lang="es-MX" dirty="0"/>
              <a:t>79 estándares</a:t>
            </a:r>
          </a:p>
          <a:p>
            <a:pPr lvl="1"/>
            <a:r>
              <a:rPr lang="es-MX" dirty="0"/>
              <a:t> Diez apartados </a:t>
            </a:r>
          </a:p>
          <a:p>
            <a:pPr lvl="1"/>
            <a:endParaRPr lang="es-MX" dirty="0"/>
          </a:p>
        </p:txBody>
      </p:sp>
      <p:sp>
        <p:nvSpPr>
          <p:cNvPr id="4" name="3 Marcador de contenido"/>
          <p:cNvSpPr>
            <a:spLocks noGrp="1"/>
          </p:cNvSpPr>
          <p:nvPr>
            <p:ph sz="half" idx="2"/>
          </p:nvPr>
        </p:nvSpPr>
        <p:spPr/>
        <p:txBody>
          <a:bodyPr>
            <a:normAutofit fontScale="92500"/>
          </a:bodyPr>
          <a:lstStyle/>
          <a:p>
            <a:r>
              <a:rPr lang="es-MX" dirty="0"/>
              <a:t>2008</a:t>
            </a:r>
          </a:p>
          <a:p>
            <a:pPr lvl="1"/>
            <a:r>
              <a:rPr lang="es-MX" dirty="0"/>
              <a:t>60 estándares</a:t>
            </a:r>
          </a:p>
          <a:p>
            <a:pPr lvl="1"/>
            <a:r>
              <a:rPr lang="es-MX" dirty="0"/>
              <a:t>Siete apartados</a:t>
            </a:r>
          </a:p>
          <a:p>
            <a:pPr lvl="1"/>
            <a:r>
              <a:rPr lang="es-MX" dirty="0"/>
              <a:t>Se define el criterio para la respuesta </a:t>
            </a:r>
          </a:p>
          <a:p>
            <a:pPr lvl="1"/>
            <a:r>
              <a:rPr lang="es-MX" dirty="0"/>
              <a:t>Se proponen los documentos probatorios. </a:t>
            </a:r>
          </a:p>
          <a:p>
            <a:pPr lvl="1"/>
            <a:r>
              <a:rPr lang="es-MX" dirty="0"/>
              <a:t>Se diseñaron 13 Tablas para la captura de información requerida. </a:t>
            </a:r>
          </a:p>
        </p:txBody>
      </p:sp>
    </p:spTree>
    <p:extLst>
      <p:ext uri="{BB962C8B-B14F-4D97-AF65-F5344CB8AC3E}">
        <p14:creationId xmlns:p14="http://schemas.microsoft.com/office/powerpoint/2010/main" val="36804879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MX" dirty="0"/>
              <a:t>En el 2015 se inicia una comparación del instrumento 2008 con los indicadores de calidad del: </a:t>
            </a:r>
          </a:p>
          <a:p>
            <a:pPr lvl="1"/>
            <a:r>
              <a:rPr lang="en-US" dirty="0" err="1"/>
              <a:t>Consejo</a:t>
            </a:r>
            <a:r>
              <a:rPr lang="en-US" dirty="0"/>
              <a:t> para la </a:t>
            </a:r>
            <a:r>
              <a:rPr lang="en-US" dirty="0" err="1"/>
              <a:t>Acreditación</a:t>
            </a:r>
            <a:r>
              <a:rPr lang="en-US" dirty="0"/>
              <a:t> de la </a:t>
            </a:r>
            <a:r>
              <a:rPr lang="en-US" dirty="0" err="1"/>
              <a:t>Educación</a:t>
            </a:r>
            <a:r>
              <a:rPr lang="en-US" dirty="0"/>
              <a:t> Superior (COPAES) de México</a:t>
            </a:r>
          </a:p>
          <a:p>
            <a:pPr lvl="1"/>
            <a:r>
              <a:rPr lang="en-US" dirty="0"/>
              <a:t>National Committee on Foreign Medical Education and Accreditation (NCFMEA) de </a:t>
            </a:r>
            <a:r>
              <a:rPr lang="en-US" dirty="0" err="1"/>
              <a:t>los</a:t>
            </a:r>
            <a:r>
              <a:rPr lang="en-US" dirty="0"/>
              <a:t> EUA</a:t>
            </a:r>
          </a:p>
          <a:p>
            <a:pPr lvl="1"/>
            <a:r>
              <a:rPr lang="en-US" dirty="0"/>
              <a:t>World Federation of Medical Education (WFME) – </a:t>
            </a:r>
            <a:r>
              <a:rPr lang="en-US" dirty="0" err="1"/>
              <a:t>instrumentos</a:t>
            </a:r>
            <a:r>
              <a:rPr lang="en-US" dirty="0"/>
              <a:t> 2012 y 2015</a:t>
            </a:r>
          </a:p>
          <a:p>
            <a:r>
              <a:rPr lang="en-US" dirty="0" err="1"/>
              <a:t>Esta</a:t>
            </a:r>
            <a:r>
              <a:rPr lang="en-US" dirty="0"/>
              <a:t> </a:t>
            </a:r>
            <a:r>
              <a:rPr lang="en-US" dirty="0" err="1"/>
              <a:t>revisón</a:t>
            </a:r>
            <a:r>
              <a:rPr lang="en-US" dirty="0"/>
              <a:t> </a:t>
            </a:r>
            <a:r>
              <a:rPr lang="en-US" dirty="0" err="1"/>
              <a:t>dará</a:t>
            </a:r>
            <a:r>
              <a:rPr lang="en-US" dirty="0"/>
              <a:t> </a:t>
            </a:r>
            <a:r>
              <a:rPr lang="en-US" dirty="0" err="1"/>
              <a:t>lugar</a:t>
            </a:r>
            <a:r>
              <a:rPr lang="en-US" dirty="0"/>
              <a:t> al </a:t>
            </a:r>
            <a:r>
              <a:rPr lang="en-US" dirty="0" err="1"/>
              <a:t>instrumento</a:t>
            </a:r>
            <a:r>
              <a:rPr lang="en-US" dirty="0"/>
              <a:t> 2016 el </a:t>
            </a:r>
            <a:r>
              <a:rPr lang="en-US" dirty="0" err="1"/>
              <a:t>cual</a:t>
            </a:r>
            <a:r>
              <a:rPr lang="en-US" dirty="0"/>
              <a:t> </a:t>
            </a:r>
            <a:r>
              <a:rPr lang="en-US" dirty="0" err="1"/>
              <a:t>esta</a:t>
            </a:r>
            <a:r>
              <a:rPr lang="en-US" dirty="0"/>
              <a:t> </a:t>
            </a:r>
            <a:r>
              <a:rPr lang="en-US" dirty="0" err="1"/>
              <a:t>en</a:t>
            </a:r>
            <a:r>
              <a:rPr lang="en-US" dirty="0"/>
              <a:t> </a:t>
            </a:r>
            <a:r>
              <a:rPr lang="en-US" dirty="0" err="1"/>
              <a:t>etapa</a:t>
            </a:r>
            <a:r>
              <a:rPr lang="en-US" dirty="0"/>
              <a:t> de </a:t>
            </a:r>
            <a:r>
              <a:rPr lang="en-US" dirty="0" err="1"/>
              <a:t>revisón</a:t>
            </a:r>
            <a:r>
              <a:rPr lang="en-US" dirty="0"/>
              <a:t> final.</a:t>
            </a:r>
            <a:endParaRPr lang="es-MX" dirty="0"/>
          </a:p>
        </p:txBody>
      </p:sp>
      <p:sp>
        <p:nvSpPr>
          <p:cNvPr id="3" name="2 Marcador de pie de página"/>
          <p:cNvSpPr>
            <a:spLocks noGrp="1"/>
          </p:cNvSpPr>
          <p:nvPr>
            <p:ph type="ftr" sz="quarter" idx="11"/>
          </p:nvPr>
        </p:nvSpPr>
        <p:spPr/>
        <p:txBody>
          <a:bodyPr/>
          <a:lstStyle/>
          <a:p>
            <a:r>
              <a:rPr lang="es-MX"/>
              <a:t>AVANCES ACREDITACIÓN - AMFEM 2016</a:t>
            </a:r>
            <a:endParaRPr lang="es-MX" dirty="0"/>
          </a:p>
        </p:txBody>
      </p:sp>
      <p:sp>
        <p:nvSpPr>
          <p:cNvPr id="4" name="3 Título"/>
          <p:cNvSpPr>
            <a:spLocks noGrp="1"/>
          </p:cNvSpPr>
          <p:nvPr>
            <p:ph type="title"/>
          </p:nvPr>
        </p:nvSpPr>
        <p:spPr/>
        <p:txBody>
          <a:bodyPr/>
          <a:lstStyle/>
          <a:p>
            <a:r>
              <a:rPr lang="es-MX" dirty="0"/>
              <a:t>Actualmente</a:t>
            </a:r>
          </a:p>
        </p:txBody>
      </p:sp>
    </p:spTree>
    <p:extLst>
      <p:ext uri="{BB962C8B-B14F-4D97-AF65-F5344CB8AC3E}">
        <p14:creationId xmlns:p14="http://schemas.microsoft.com/office/powerpoint/2010/main" val="11915032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Marcador de contenido"/>
          <p:cNvGraphicFramePr>
            <a:graphicFrameLocks noGrp="1"/>
          </p:cNvGraphicFramePr>
          <p:nvPr>
            <p:ph idx="1"/>
            <p:extLst>
              <p:ext uri="{D42A27DB-BD31-4B8C-83A1-F6EECF244321}">
                <p14:modId xmlns:p14="http://schemas.microsoft.com/office/powerpoint/2010/main" val="662528909"/>
              </p:ext>
            </p:extLst>
          </p:nvPr>
        </p:nvGraphicFramePr>
        <p:xfrm>
          <a:off x="446856" y="1556792"/>
          <a:ext cx="8229600" cy="2966720"/>
        </p:xfrm>
        <a:graphic>
          <a:graphicData uri="http://schemas.openxmlformats.org/drawingml/2006/table">
            <a:tbl>
              <a:tblPr firstRow="1" bandRow="1">
                <a:tableStyleId>{5C22544A-7EE6-4342-B048-85BDC9FD1C3A}</a:tableStyleId>
              </a:tblPr>
              <a:tblGrid>
                <a:gridCol w="3682752">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1512168">
                  <a:extLst>
                    <a:ext uri="{9D8B030D-6E8A-4147-A177-3AD203B41FA5}">
                      <a16:colId xmlns:a16="http://schemas.microsoft.com/office/drawing/2014/main" val="20002"/>
                    </a:ext>
                  </a:extLst>
                </a:gridCol>
                <a:gridCol w="1450504">
                  <a:extLst>
                    <a:ext uri="{9D8B030D-6E8A-4147-A177-3AD203B41FA5}">
                      <a16:colId xmlns:a16="http://schemas.microsoft.com/office/drawing/2014/main" val="20003"/>
                    </a:ext>
                  </a:extLst>
                </a:gridCol>
              </a:tblGrid>
              <a:tr h="370840">
                <a:tc>
                  <a:txBody>
                    <a:bodyPr/>
                    <a:lstStyle/>
                    <a:p>
                      <a:endParaRPr lang="es-MX" dirty="0"/>
                    </a:p>
                  </a:txBody>
                  <a:tcPr/>
                </a:tc>
                <a:tc>
                  <a:txBody>
                    <a:bodyPr/>
                    <a:lstStyle/>
                    <a:p>
                      <a:r>
                        <a:rPr lang="es-MX" dirty="0"/>
                        <a:t>PÚBLICAS</a:t>
                      </a:r>
                    </a:p>
                  </a:txBody>
                  <a:tcPr/>
                </a:tc>
                <a:tc>
                  <a:txBody>
                    <a:bodyPr/>
                    <a:lstStyle/>
                    <a:p>
                      <a:r>
                        <a:rPr lang="es-MX" dirty="0"/>
                        <a:t>PRIVADAS</a:t>
                      </a:r>
                    </a:p>
                  </a:txBody>
                  <a:tcPr/>
                </a:tc>
                <a:tc>
                  <a:txBody>
                    <a:bodyPr/>
                    <a:lstStyle/>
                    <a:p>
                      <a:r>
                        <a:rPr lang="es-MX" dirty="0"/>
                        <a:t>TOTAL</a:t>
                      </a:r>
                    </a:p>
                  </a:txBody>
                  <a:tcPr/>
                </a:tc>
                <a:extLst>
                  <a:ext uri="{0D108BD9-81ED-4DB2-BD59-A6C34878D82A}">
                    <a16:rowId xmlns:a16="http://schemas.microsoft.com/office/drawing/2014/main" val="10000"/>
                  </a:ext>
                </a:extLst>
              </a:tr>
              <a:tr h="370840">
                <a:tc>
                  <a:txBody>
                    <a:bodyPr/>
                    <a:lstStyle/>
                    <a:p>
                      <a:r>
                        <a:rPr lang="es-MX" b="1" dirty="0"/>
                        <a:t>ACREDITADAS</a:t>
                      </a:r>
                    </a:p>
                  </a:txBody>
                  <a:tcPr/>
                </a:tc>
                <a:tc>
                  <a:txBody>
                    <a:bodyPr/>
                    <a:lstStyle/>
                    <a:p>
                      <a:pPr algn="ctr">
                        <a:spcAft>
                          <a:spcPts val="0"/>
                        </a:spcAft>
                        <a:tabLst>
                          <a:tab pos="-136525" algn="l"/>
                          <a:tab pos="675005" algn="l"/>
                          <a:tab pos="1664970" algn="l"/>
                          <a:tab pos="2385060" algn="l"/>
                          <a:tab pos="3465195" algn="l"/>
                          <a:tab pos="4531995" algn="l"/>
                          <a:tab pos="5723890" algn="l"/>
                        </a:tabLst>
                      </a:pPr>
                      <a:r>
                        <a:rPr lang="es-MX" sz="2400" b="1" dirty="0">
                          <a:solidFill>
                            <a:srgbClr val="16365C"/>
                          </a:solidFill>
                          <a:effectLst/>
                          <a:latin typeface="Calibri"/>
                          <a:ea typeface="Times New Roman"/>
                          <a:cs typeface="Times New Roman"/>
                        </a:rPr>
                        <a:t>37</a:t>
                      </a:r>
                      <a:endParaRPr lang="es-MX" sz="4400" dirty="0">
                        <a:effectLst/>
                        <a:latin typeface="Cambria"/>
                        <a:ea typeface="MS Mincho"/>
                        <a:cs typeface="Times New Roman"/>
                      </a:endParaRPr>
                    </a:p>
                  </a:txBody>
                  <a:tcPr marL="68580" marR="68580" marT="0" marB="0" anchor="b"/>
                </a:tc>
                <a:tc>
                  <a:txBody>
                    <a:bodyPr/>
                    <a:lstStyle/>
                    <a:p>
                      <a:pPr algn="ctr">
                        <a:spcAft>
                          <a:spcPts val="0"/>
                        </a:spcAft>
                        <a:tabLst>
                          <a:tab pos="-136525" algn="l"/>
                          <a:tab pos="675005" algn="l"/>
                          <a:tab pos="1664970" algn="l"/>
                          <a:tab pos="2385060" algn="l"/>
                          <a:tab pos="3465195" algn="l"/>
                          <a:tab pos="4531995" algn="l"/>
                          <a:tab pos="5723890" algn="l"/>
                        </a:tabLst>
                      </a:pPr>
                      <a:r>
                        <a:rPr lang="es-MX" sz="2400" b="1" dirty="0">
                          <a:solidFill>
                            <a:srgbClr val="16365C"/>
                          </a:solidFill>
                          <a:effectLst/>
                          <a:latin typeface="Calibri"/>
                          <a:ea typeface="Times New Roman"/>
                          <a:cs typeface="Times New Roman"/>
                        </a:rPr>
                        <a:t>27</a:t>
                      </a:r>
                      <a:endParaRPr lang="es-MX" sz="4400" dirty="0">
                        <a:effectLst/>
                        <a:latin typeface="Cambria"/>
                        <a:ea typeface="MS Mincho"/>
                        <a:cs typeface="Times New Roman"/>
                      </a:endParaRPr>
                    </a:p>
                  </a:txBody>
                  <a:tcPr marL="68580" marR="68580" marT="0" marB="0" anchor="b"/>
                </a:tc>
                <a:tc>
                  <a:txBody>
                    <a:bodyPr/>
                    <a:lstStyle/>
                    <a:p>
                      <a:pPr algn="ctr">
                        <a:spcAft>
                          <a:spcPts val="0"/>
                        </a:spcAft>
                        <a:tabLst>
                          <a:tab pos="-136525" algn="l"/>
                          <a:tab pos="675005" algn="l"/>
                          <a:tab pos="1664970" algn="l"/>
                          <a:tab pos="2385060" algn="l"/>
                          <a:tab pos="3465195" algn="l"/>
                          <a:tab pos="4531995" algn="l"/>
                          <a:tab pos="5723890" algn="l"/>
                        </a:tabLst>
                      </a:pPr>
                      <a:r>
                        <a:rPr lang="es-MX" sz="2400" b="1" dirty="0">
                          <a:solidFill>
                            <a:srgbClr val="16365C"/>
                          </a:solidFill>
                          <a:effectLst/>
                          <a:latin typeface="Calibri"/>
                          <a:ea typeface="Times New Roman"/>
                          <a:cs typeface="Times New Roman"/>
                        </a:rPr>
                        <a:t>64</a:t>
                      </a:r>
                      <a:endParaRPr lang="es-MX" sz="4400" dirty="0">
                        <a:effectLst/>
                        <a:latin typeface="Cambria"/>
                        <a:ea typeface="MS Mincho"/>
                        <a:cs typeface="Times New Roman"/>
                      </a:endParaRPr>
                    </a:p>
                  </a:txBody>
                  <a:tcPr marL="68580" marR="68580" marT="0" marB="0" anchor="b"/>
                </a:tc>
                <a:extLst>
                  <a:ext uri="{0D108BD9-81ED-4DB2-BD59-A6C34878D82A}">
                    <a16:rowId xmlns:a16="http://schemas.microsoft.com/office/drawing/2014/main" val="10001"/>
                  </a:ext>
                </a:extLst>
              </a:tr>
              <a:tr h="370840">
                <a:tc>
                  <a:txBody>
                    <a:bodyPr/>
                    <a:lstStyle/>
                    <a:p>
                      <a:r>
                        <a:rPr lang="es-MX" b="1" dirty="0"/>
                        <a:t>ACREDITACIÓN VENCIDA</a:t>
                      </a:r>
                    </a:p>
                  </a:txBody>
                  <a:tcPr/>
                </a:tc>
                <a:tc>
                  <a:txBody>
                    <a:bodyPr/>
                    <a:lstStyle/>
                    <a:p>
                      <a:pPr algn="ctr">
                        <a:spcAft>
                          <a:spcPts val="0"/>
                        </a:spcAft>
                        <a:tabLst>
                          <a:tab pos="-136525" algn="l"/>
                          <a:tab pos="675005" algn="l"/>
                          <a:tab pos="1664970" algn="l"/>
                          <a:tab pos="2385060" algn="l"/>
                          <a:tab pos="3465195" algn="l"/>
                          <a:tab pos="4531995" algn="l"/>
                          <a:tab pos="5723890" algn="l"/>
                        </a:tabLst>
                      </a:pPr>
                      <a:r>
                        <a:rPr lang="es-MX" sz="2400" b="1" dirty="0">
                          <a:solidFill>
                            <a:srgbClr val="16365C"/>
                          </a:solidFill>
                          <a:effectLst/>
                          <a:latin typeface="Calibri"/>
                          <a:ea typeface="Times New Roman"/>
                          <a:cs typeface="Times New Roman"/>
                        </a:rPr>
                        <a:t>7</a:t>
                      </a:r>
                      <a:endParaRPr lang="es-MX" sz="4400" dirty="0">
                        <a:effectLst/>
                        <a:latin typeface="Cambria"/>
                        <a:ea typeface="MS Mincho"/>
                        <a:cs typeface="Times New Roman"/>
                      </a:endParaRPr>
                    </a:p>
                  </a:txBody>
                  <a:tcPr marL="68580" marR="68580" marT="0" marB="0" anchor="b"/>
                </a:tc>
                <a:tc>
                  <a:txBody>
                    <a:bodyPr/>
                    <a:lstStyle/>
                    <a:p>
                      <a:pPr algn="ctr">
                        <a:spcAft>
                          <a:spcPts val="0"/>
                        </a:spcAft>
                        <a:tabLst>
                          <a:tab pos="-136525" algn="l"/>
                          <a:tab pos="675005" algn="l"/>
                          <a:tab pos="1664970" algn="l"/>
                          <a:tab pos="2385060" algn="l"/>
                          <a:tab pos="3465195" algn="l"/>
                          <a:tab pos="4531995" algn="l"/>
                          <a:tab pos="5723890" algn="l"/>
                        </a:tabLst>
                      </a:pPr>
                      <a:r>
                        <a:rPr lang="es-MX" sz="2400" b="1" dirty="0">
                          <a:solidFill>
                            <a:srgbClr val="16365C"/>
                          </a:solidFill>
                          <a:effectLst/>
                          <a:latin typeface="Calibri"/>
                          <a:ea typeface="Times New Roman"/>
                          <a:cs typeface="Times New Roman"/>
                        </a:rPr>
                        <a:t>2</a:t>
                      </a:r>
                      <a:endParaRPr lang="es-MX" sz="4400" dirty="0">
                        <a:effectLst/>
                        <a:latin typeface="Cambria"/>
                        <a:ea typeface="MS Mincho"/>
                        <a:cs typeface="Times New Roman"/>
                      </a:endParaRPr>
                    </a:p>
                  </a:txBody>
                  <a:tcPr marL="68580" marR="68580" marT="0" marB="0" anchor="b"/>
                </a:tc>
                <a:tc>
                  <a:txBody>
                    <a:bodyPr/>
                    <a:lstStyle/>
                    <a:p>
                      <a:pPr algn="ctr">
                        <a:spcAft>
                          <a:spcPts val="0"/>
                        </a:spcAft>
                        <a:tabLst>
                          <a:tab pos="-136525" algn="l"/>
                          <a:tab pos="675005" algn="l"/>
                          <a:tab pos="1664970" algn="l"/>
                          <a:tab pos="2385060" algn="l"/>
                          <a:tab pos="3465195" algn="l"/>
                          <a:tab pos="4531995" algn="l"/>
                          <a:tab pos="5723890" algn="l"/>
                        </a:tabLst>
                      </a:pPr>
                      <a:r>
                        <a:rPr lang="es-MX" sz="2400" b="1">
                          <a:solidFill>
                            <a:srgbClr val="16365C"/>
                          </a:solidFill>
                          <a:effectLst/>
                          <a:latin typeface="Calibri"/>
                          <a:ea typeface="Times New Roman"/>
                          <a:cs typeface="Times New Roman"/>
                        </a:rPr>
                        <a:t>9</a:t>
                      </a:r>
                      <a:endParaRPr lang="es-MX" sz="4400">
                        <a:effectLst/>
                        <a:latin typeface="Cambria"/>
                        <a:ea typeface="MS Mincho"/>
                        <a:cs typeface="Times New Roman"/>
                      </a:endParaRPr>
                    </a:p>
                  </a:txBody>
                  <a:tcPr marL="68580" marR="68580" marT="0" marB="0" anchor="b"/>
                </a:tc>
                <a:extLst>
                  <a:ext uri="{0D108BD9-81ED-4DB2-BD59-A6C34878D82A}">
                    <a16:rowId xmlns:a16="http://schemas.microsoft.com/office/drawing/2014/main" val="10002"/>
                  </a:ext>
                </a:extLst>
              </a:tr>
              <a:tr h="370840">
                <a:tc>
                  <a:txBody>
                    <a:bodyPr/>
                    <a:lstStyle/>
                    <a:p>
                      <a:r>
                        <a:rPr lang="es-MX" b="1" dirty="0"/>
                        <a:t>NO ACREDITADAS</a:t>
                      </a:r>
                    </a:p>
                  </a:txBody>
                  <a:tcPr/>
                </a:tc>
                <a:tc>
                  <a:txBody>
                    <a:bodyPr/>
                    <a:lstStyle/>
                    <a:p>
                      <a:pPr algn="ctr">
                        <a:spcAft>
                          <a:spcPts val="0"/>
                        </a:spcAft>
                        <a:tabLst>
                          <a:tab pos="-136525" algn="l"/>
                          <a:tab pos="675005" algn="l"/>
                          <a:tab pos="1664970" algn="l"/>
                          <a:tab pos="2385060" algn="l"/>
                          <a:tab pos="3465195" algn="l"/>
                          <a:tab pos="4531995" algn="l"/>
                          <a:tab pos="5723890" algn="l"/>
                        </a:tabLst>
                      </a:pPr>
                      <a:r>
                        <a:rPr lang="es-MX" sz="2400" b="1" dirty="0">
                          <a:solidFill>
                            <a:srgbClr val="16365C"/>
                          </a:solidFill>
                          <a:effectLst/>
                          <a:latin typeface="Calibri"/>
                          <a:ea typeface="Times New Roman"/>
                          <a:cs typeface="Times New Roman"/>
                        </a:rPr>
                        <a:t>4</a:t>
                      </a:r>
                      <a:endParaRPr lang="es-MX" sz="4400" dirty="0">
                        <a:effectLst/>
                        <a:latin typeface="Cambria"/>
                        <a:ea typeface="MS Mincho"/>
                        <a:cs typeface="Times New Roman"/>
                      </a:endParaRPr>
                    </a:p>
                  </a:txBody>
                  <a:tcPr marL="68580" marR="68580" marT="0" marB="0" anchor="b"/>
                </a:tc>
                <a:tc>
                  <a:txBody>
                    <a:bodyPr/>
                    <a:lstStyle/>
                    <a:p>
                      <a:pPr algn="ctr">
                        <a:spcAft>
                          <a:spcPts val="0"/>
                        </a:spcAft>
                        <a:tabLst>
                          <a:tab pos="-136525" algn="l"/>
                          <a:tab pos="675005" algn="l"/>
                          <a:tab pos="1664970" algn="l"/>
                          <a:tab pos="2385060" algn="l"/>
                          <a:tab pos="3465195" algn="l"/>
                          <a:tab pos="4531995" algn="l"/>
                          <a:tab pos="5723890" algn="l"/>
                        </a:tabLst>
                      </a:pPr>
                      <a:r>
                        <a:rPr lang="es-MX" sz="2400" b="1" dirty="0">
                          <a:solidFill>
                            <a:srgbClr val="16365C"/>
                          </a:solidFill>
                          <a:effectLst/>
                          <a:latin typeface="Calibri"/>
                          <a:ea typeface="Times New Roman"/>
                          <a:cs typeface="Times New Roman"/>
                        </a:rPr>
                        <a:t>3</a:t>
                      </a:r>
                      <a:endParaRPr lang="es-MX" sz="4400" dirty="0">
                        <a:effectLst/>
                        <a:latin typeface="Cambria"/>
                        <a:ea typeface="MS Mincho"/>
                        <a:cs typeface="Times New Roman"/>
                      </a:endParaRPr>
                    </a:p>
                  </a:txBody>
                  <a:tcPr marL="68580" marR="68580" marT="0" marB="0" anchor="b"/>
                </a:tc>
                <a:tc>
                  <a:txBody>
                    <a:bodyPr/>
                    <a:lstStyle/>
                    <a:p>
                      <a:pPr algn="ctr">
                        <a:spcAft>
                          <a:spcPts val="0"/>
                        </a:spcAft>
                        <a:tabLst>
                          <a:tab pos="-136525" algn="l"/>
                          <a:tab pos="675005" algn="l"/>
                          <a:tab pos="1664970" algn="l"/>
                          <a:tab pos="2385060" algn="l"/>
                          <a:tab pos="3465195" algn="l"/>
                          <a:tab pos="4531995" algn="l"/>
                          <a:tab pos="5723890" algn="l"/>
                        </a:tabLst>
                      </a:pPr>
                      <a:r>
                        <a:rPr lang="es-MX" sz="2400" b="1">
                          <a:solidFill>
                            <a:srgbClr val="16365C"/>
                          </a:solidFill>
                          <a:effectLst/>
                          <a:latin typeface="Calibri"/>
                          <a:ea typeface="Times New Roman"/>
                          <a:cs typeface="Times New Roman"/>
                        </a:rPr>
                        <a:t>7</a:t>
                      </a:r>
                      <a:endParaRPr lang="es-MX" sz="4400">
                        <a:effectLst/>
                        <a:latin typeface="Cambria"/>
                        <a:ea typeface="MS Mincho"/>
                        <a:cs typeface="Times New Roman"/>
                      </a:endParaRPr>
                    </a:p>
                  </a:txBody>
                  <a:tcPr marL="68580" marR="68580" marT="0" marB="0" anchor="b"/>
                </a:tc>
                <a:extLst>
                  <a:ext uri="{0D108BD9-81ED-4DB2-BD59-A6C34878D82A}">
                    <a16:rowId xmlns:a16="http://schemas.microsoft.com/office/drawing/2014/main" val="10003"/>
                  </a:ext>
                </a:extLst>
              </a:tr>
              <a:tr h="370840">
                <a:tc>
                  <a:txBody>
                    <a:bodyPr/>
                    <a:lstStyle/>
                    <a:p>
                      <a:r>
                        <a:rPr lang="es-MX" b="1" dirty="0"/>
                        <a:t>OPINIÓN FAVORABLE</a:t>
                      </a:r>
                    </a:p>
                  </a:txBody>
                  <a:tcPr/>
                </a:tc>
                <a:tc>
                  <a:txBody>
                    <a:bodyPr/>
                    <a:lstStyle/>
                    <a:p>
                      <a:pPr algn="ctr">
                        <a:spcAft>
                          <a:spcPts val="0"/>
                        </a:spcAft>
                        <a:tabLst>
                          <a:tab pos="-136525" algn="l"/>
                          <a:tab pos="675005" algn="l"/>
                          <a:tab pos="1664970" algn="l"/>
                          <a:tab pos="2385060" algn="l"/>
                          <a:tab pos="3465195" algn="l"/>
                          <a:tab pos="4531995" algn="l"/>
                          <a:tab pos="5723890" algn="l"/>
                        </a:tabLst>
                      </a:pPr>
                      <a:r>
                        <a:rPr lang="es-MX" sz="2400" b="1">
                          <a:solidFill>
                            <a:srgbClr val="16365C"/>
                          </a:solidFill>
                          <a:effectLst/>
                          <a:latin typeface="Calibri"/>
                          <a:ea typeface="Times New Roman"/>
                          <a:cs typeface="Times New Roman"/>
                        </a:rPr>
                        <a:t>1</a:t>
                      </a:r>
                      <a:endParaRPr lang="es-MX" sz="4400">
                        <a:effectLst/>
                        <a:latin typeface="Cambria"/>
                        <a:ea typeface="MS Mincho"/>
                        <a:cs typeface="Times New Roman"/>
                      </a:endParaRPr>
                    </a:p>
                  </a:txBody>
                  <a:tcPr marL="68580" marR="68580" marT="0" marB="0" anchor="b"/>
                </a:tc>
                <a:tc>
                  <a:txBody>
                    <a:bodyPr/>
                    <a:lstStyle/>
                    <a:p>
                      <a:pPr algn="ctr">
                        <a:spcAft>
                          <a:spcPts val="0"/>
                        </a:spcAft>
                        <a:tabLst>
                          <a:tab pos="-136525" algn="l"/>
                          <a:tab pos="675005" algn="l"/>
                          <a:tab pos="1664970" algn="l"/>
                          <a:tab pos="2385060" algn="l"/>
                          <a:tab pos="3465195" algn="l"/>
                          <a:tab pos="4531995" algn="l"/>
                          <a:tab pos="5723890" algn="l"/>
                        </a:tabLst>
                      </a:pPr>
                      <a:r>
                        <a:rPr lang="es-MX" sz="2400" b="1" dirty="0">
                          <a:solidFill>
                            <a:srgbClr val="16365C"/>
                          </a:solidFill>
                          <a:effectLst/>
                          <a:latin typeface="Calibri"/>
                          <a:ea typeface="Times New Roman"/>
                          <a:cs typeface="Times New Roman"/>
                        </a:rPr>
                        <a:t>4</a:t>
                      </a:r>
                      <a:endParaRPr lang="es-MX" sz="4400" dirty="0">
                        <a:effectLst/>
                        <a:latin typeface="Cambria"/>
                        <a:ea typeface="MS Mincho"/>
                        <a:cs typeface="Times New Roman"/>
                      </a:endParaRPr>
                    </a:p>
                  </a:txBody>
                  <a:tcPr marL="68580" marR="68580" marT="0" marB="0" anchor="b"/>
                </a:tc>
                <a:tc>
                  <a:txBody>
                    <a:bodyPr/>
                    <a:lstStyle/>
                    <a:p>
                      <a:pPr algn="ctr">
                        <a:spcAft>
                          <a:spcPts val="0"/>
                        </a:spcAft>
                        <a:tabLst>
                          <a:tab pos="-136525" algn="l"/>
                          <a:tab pos="675005" algn="l"/>
                          <a:tab pos="1664970" algn="l"/>
                          <a:tab pos="2385060" algn="l"/>
                          <a:tab pos="3465195" algn="l"/>
                          <a:tab pos="4531995" algn="l"/>
                          <a:tab pos="5723890" algn="l"/>
                        </a:tabLst>
                      </a:pPr>
                      <a:r>
                        <a:rPr lang="es-MX" sz="2400" b="1">
                          <a:solidFill>
                            <a:srgbClr val="16365C"/>
                          </a:solidFill>
                          <a:effectLst/>
                          <a:latin typeface="Calibri"/>
                          <a:ea typeface="Times New Roman"/>
                          <a:cs typeface="Times New Roman"/>
                        </a:rPr>
                        <a:t>5</a:t>
                      </a:r>
                      <a:endParaRPr lang="es-MX" sz="4400">
                        <a:effectLst/>
                        <a:latin typeface="Cambria"/>
                        <a:ea typeface="MS Mincho"/>
                        <a:cs typeface="Times New Roman"/>
                      </a:endParaRPr>
                    </a:p>
                  </a:txBody>
                  <a:tcPr marL="68580" marR="68580" marT="0" marB="0" anchor="b"/>
                </a:tc>
                <a:extLst>
                  <a:ext uri="{0D108BD9-81ED-4DB2-BD59-A6C34878D82A}">
                    <a16:rowId xmlns:a16="http://schemas.microsoft.com/office/drawing/2014/main" val="10004"/>
                  </a:ext>
                </a:extLst>
              </a:tr>
              <a:tr h="370840">
                <a:tc>
                  <a:txBody>
                    <a:bodyPr/>
                    <a:lstStyle/>
                    <a:p>
                      <a:r>
                        <a:rPr lang="es-MX" b="1" dirty="0"/>
                        <a:t>OPINIÓN NO FAVORABLE</a:t>
                      </a:r>
                    </a:p>
                  </a:txBody>
                  <a:tcPr/>
                </a:tc>
                <a:tc>
                  <a:txBody>
                    <a:bodyPr/>
                    <a:lstStyle/>
                    <a:p>
                      <a:pPr algn="ctr">
                        <a:spcAft>
                          <a:spcPts val="0"/>
                        </a:spcAft>
                        <a:tabLst>
                          <a:tab pos="-136525" algn="l"/>
                          <a:tab pos="675005" algn="l"/>
                          <a:tab pos="1664970" algn="l"/>
                          <a:tab pos="2385060" algn="l"/>
                          <a:tab pos="3465195" algn="l"/>
                          <a:tab pos="4531995" algn="l"/>
                          <a:tab pos="5723890" algn="l"/>
                        </a:tabLst>
                      </a:pPr>
                      <a:r>
                        <a:rPr lang="es-MX" sz="2400" b="1">
                          <a:solidFill>
                            <a:srgbClr val="16365C"/>
                          </a:solidFill>
                          <a:effectLst/>
                          <a:latin typeface="Calibri"/>
                          <a:ea typeface="Times New Roman"/>
                          <a:cs typeface="Times New Roman"/>
                        </a:rPr>
                        <a:t>1</a:t>
                      </a:r>
                      <a:endParaRPr lang="es-MX" sz="4400">
                        <a:effectLst/>
                        <a:latin typeface="Cambria"/>
                        <a:ea typeface="MS Mincho"/>
                        <a:cs typeface="Times New Roman"/>
                      </a:endParaRPr>
                    </a:p>
                  </a:txBody>
                  <a:tcPr marL="68580" marR="68580" marT="0" marB="0" anchor="b"/>
                </a:tc>
                <a:tc>
                  <a:txBody>
                    <a:bodyPr/>
                    <a:lstStyle/>
                    <a:p>
                      <a:pPr algn="ctr">
                        <a:spcAft>
                          <a:spcPts val="0"/>
                        </a:spcAft>
                        <a:tabLst>
                          <a:tab pos="-136525" algn="l"/>
                          <a:tab pos="675005" algn="l"/>
                          <a:tab pos="1664970" algn="l"/>
                          <a:tab pos="2385060" algn="l"/>
                          <a:tab pos="3465195" algn="l"/>
                          <a:tab pos="4531995" algn="l"/>
                          <a:tab pos="5723890" algn="l"/>
                        </a:tabLst>
                      </a:pPr>
                      <a:r>
                        <a:rPr lang="es-MX" sz="2400" b="1" dirty="0">
                          <a:solidFill>
                            <a:srgbClr val="16365C"/>
                          </a:solidFill>
                          <a:effectLst/>
                          <a:latin typeface="Calibri"/>
                          <a:ea typeface="Times New Roman"/>
                          <a:cs typeface="Times New Roman"/>
                        </a:rPr>
                        <a:t>3</a:t>
                      </a:r>
                      <a:endParaRPr lang="es-MX" sz="4400" dirty="0">
                        <a:effectLst/>
                        <a:latin typeface="Cambria"/>
                        <a:ea typeface="MS Mincho"/>
                        <a:cs typeface="Times New Roman"/>
                      </a:endParaRPr>
                    </a:p>
                  </a:txBody>
                  <a:tcPr marL="68580" marR="68580" marT="0" marB="0" anchor="b"/>
                </a:tc>
                <a:tc>
                  <a:txBody>
                    <a:bodyPr/>
                    <a:lstStyle/>
                    <a:p>
                      <a:pPr algn="ctr">
                        <a:spcAft>
                          <a:spcPts val="0"/>
                        </a:spcAft>
                        <a:tabLst>
                          <a:tab pos="-136525" algn="l"/>
                          <a:tab pos="675005" algn="l"/>
                          <a:tab pos="1664970" algn="l"/>
                          <a:tab pos="2385060" algn="l"/>
                          <a:tab pos="3465195" algn="l"/>
                          <a:tab pos="4531995" algn="l"/>
                          <a:tab pos="5723890" algn="l"/>
                        </a:tabLst>
                      </a:pPr>
                      <a:r>
                        <a:rPr lang="es-MX" sz="2400" b="1" dirty="0">
                          <a:solidFill>
                            <a:srgbClr val="16365C"/>
                          </a:solidFill>
                          <a:effectLst/>
                          <a:latin typeface="Calibri"/>
                          <a:ea typeface="Times New Roman"/>
                          <a:cs typeface="Times New Roman"/>
                        </a:rPr>
                        <a:t>4</a:t>
                      </a:r>
                      <a:endParaRPr lang="es-MX" sz="4400" dirty="0">
                        <a:effectLst/>
                        <a:latin typeface="Cambria"/>
                        <a:ea typeface="MS Mincho"/>
                        <a:cs typeface="Times New Roman"/>
                      </a:endParaRPr>
                    </a:p>
                  </a:txBody>
                  <a:tcPr marL="68580" marR="68580" marT="0" marB="0" anchor="b"/>
                </a:tc>
                <a:extLst>
                  <a:ext uri="{0D108BD9-81ED-4DB2-BD59-A6C34878D82A}">
                    <a16:rowId xmlns:a16="http://schemas.microsoft.com/office/drawing/2014/main" val="10005"/>
                  </a:ext>
                </a:extLst>
              </a:tr>
              <a:tr h="370840">
                <a:tc>
                  <a:txBody>
                    <a:bodyPr/>
                    <a:lstStyle/>
                    <a:p>
                      <a:r>
                        <a:rPr lang="es-MX" b="1" dirty="0"/>
                        <a:t>PROG. DE</a:t>
                      </a:r>
                      <a:r>
                        <a:rPr lang="es-MX" b="1" baseline="0" dirty="0"/>
                        <a:t> RECIENTE CREACIÓN</a:t>
                      </a:r>
                      <a:endParaRPr lang="es-MX" b="1" dirty="0"/>
                    </a:p>
                  </a:txBody>
                  <a:tcPr/>
                </a:tc>
                <a:tc>
                  <a:txBody>
                    <a:bodyPr/>
                    <a:lstStyle/>
                    <a:p>
                      <a:pPr algn="ctr">
                        <a:spcAft>
                          <a:spcPts val="0"/>
                        </a:spcAft>
                        <a:tabLst>
                          <a:tab pos="-136525" algn="l"/>
                          <a:tab pos="675005" algn="l"/>
                          <a:tab pos="1664970" algn="l"/>
                          <a:tab pos="2385060" algn="l"/>
                          <a:tab pos="3465195" algn="l"/>
                          <a:tab pos="4531995" algn="l"/>
                          <a:tab pos="5723890" algn="l"/>
                        </a:tabLst>
                      </a:pPr>
                      <a:r>
                        <a:rPr lang="es-MX" sz="2400" b="1">
                          <a:solidFill>
                            <a:srgbClr val="16365C"/>
                          </a:solidFill>
                          <a:effectLst/>
                          <a:latin typeface="Calibri"/>
                          <a:ea typeface="Times New Roman"/>
                          <a:cs typeface="Times New Roman"/>
                        </a:rPr>
                        <a:t>13</a:t>
                      </a:r>
                      <a:endParaRPr lang="es-MX" sz="4400">
                        <a:effectLst/>
                        <a:latin typeface="Cambria"/>
                        <a:ea typeface="MS Mincho"/>
                        <a:cs typeface="Times New Roman"/>
                      </a:endParaRPr>
                    </a:p>
                  </a:txBody>
                  <a:tcPr marL="68580" marR="68580" marT="0" marB="0" anchor="b"/>
                </a:tc>
                <a:tc>
                  <a:txBody>
                    <a:bodyPr/>
                    <a:lstStyle/>
                    <a:p>
                      <a:pPr algn="ctr">
                        <a:spcAft>
                          <a:spcPts val="0"/>
                        </a:spcAft>
                        <a:tabLst>
                          <a:tab pos="-136525" algn="l"/>
                          <a:tab pos="675005" algn="l"/>
                          <a:tab pos="1664970" algn="l"/>
                          <a:tab pos="2385060" algn="l"/>
                          <a:tab pos="3465195" algn="l"/>
                          <a:tab pos="4531995" algn="l"/>
                          <a:tab pos="5723890" algn="l"/>
                        </a:tabLst>
                      </a:pPr>
                      <a:r>
                        <a:rPr lang="es-MX" sz="2400" b="1" dirty="0">
                          <a:solidFill>
                            <a:srgbClr val="16365C"/>
                          </a:solidFill>
                          <a:effectLst/>
                          <a:latin typeface="Calibri"/>
                          <a:ea typeface="Times New Roman"/>
                          <a:cs typeface="Times New Roman"/>
                        </a:rPr>
                        <a:t>37</a:t>
                      </a:r>
                      <a:endParaRPr lang="es-MX" sz="4400" dirty="0">
                        <a:effectLst/>
                        <a:latin typeface="Cambria"/>
                        <a:ea typeface="MS Mincho"/>
                        <a:cs typeface="Times New Roman"/>
                      </a:endParaRPr>
                    </a:p>
                  </a:txBody>
                  <a:tcPr marL="68580" marR="68580" marT="0" marB="0" anchor="b"/>
                </a:tc>
                <a:tc>
                  <a:txBody>
                    <a:bodyPr/>
                    <a:lstStyle/>
                    <a:p>
                      <a:pPr algn="ctr">
                        <a:spcAft>
                          <a:spcPts val="0"/>
                        </a:spcAft>
                        <a:tabLst>
                          <a:tab pos="-136525" algn="l"/>
                          <a:tab pos="675005" algn="l"/>
                          <a:tab pos="1664970" algn="l"/>
                          <a:tab pos="2385060" algn="l"/>
                          <a:tab pos="3465195" algn="l"/>
                          <a:tab pos="4531995" algn="l"/>
                          <a:tab pos="5723890" algn="l"/>
                        </a:tabLst>
                      </a:pPr>
                      <a:r>
                        <a:rPr lang="es-MX" sz="2400" b="1" dirty="0">
                          <a:solidFill>
                            <a:srgbClr val="16365C"/>
                          </a:solidFill>
                          <a:effectLst/>
                          <a:latin typeface="Calibri"/>
                          <a:ea typeface="Times New Roman"/>
                          <a:cs typeface="Times New Roman"/>
                        </a:rPr>
                        <a:t>50</a:t>
                      </a:r>
                      <a:endParaRPr lang="es-MX" sz="4400" dirty="0">
                        <a:effectLst/>
                        <a:latin typeface="Cambria"/>
                        <a:ea typeface="MS Mincho"/>
                        <a:cs typeface="Times New Roman"/>
                      </a:endParaRPr>
                    </a:p>
                  </a:txBody>
                  <a:tcPr marL="68580" marR="68580" marT="0" marB="0" anchor="b"/>
                </a:tc>
                <a:extLst>
                  <a:ext uri="{0D108BD9-81ED-4DB2-BD59-A6C34878D82A}">
                    <a16:rowId xmlns:a16="http://schemas.microsoft.com/office/drawing/2014/main" val="10006"/>
                  </a:ext>
                </a:extLst>
              </a:tr>
              <a:tr h="370840">
                <a:tc>
                  <a:txBody>
                    <a:bodyPr/>
                    <a:lstStyle/>
                    <a:p>
                      <a:endParaRPr lang="es-MX" b="1" dirty="0"/>
                    </a:p>
                  </a:txBody>
                  <a:tcPr/>
                </a:tc>
                <a:tc>
                  <a:txBody>
                    <a:bodyPr/>
                    <a:lstStyle/>
                    <a:p>
                      <a:pPr algn="ctr">
                        <a:spcAft>
                          <a:spcPts val="0"/>
                        </a:spcAft>
                        <a:tabLst>
                          <a:tab pos="-136525" algn="l"/>
                          <a:tab pos="675005" algn="l"/>
                          <a:tab pos="1664970" algn="l"/>
                          <a:tab pos="2385060" algn="l"/>
                          <a:tab pos="3465195" algn="l"/>
                          <a:tab pos="4531995" algn="l"/>
                          <a:tab pos="5723890" algn="l"/>
                        </a:tabLst>
                      </a:pPr>
                      <a:r>
                        <a:rPr lang="es-MX" sz="2400" b="1">
                          <a:solidFill>
                            <a:srgbClr val="16365C"/>
                          </a:solidFill>
                          <a:effectLst/>
                          <a:latin typeface="Calibri"/>
                          <a:ea typeface="Times New Roman"/>
                          <a:cs typeface="Times New Roman"/>
                        </a:rPr>
                        <a:t> </a:t>
                      </a:r>
                      <a:endParaRPr lang="es-MX" sz="4400">
                        <a:effectLst/>
                        <a:latin typeface="Cambria"/>
                        <a:ea typeface="MS Mincho"/>
                        <a:cs typeface="Times New Roman"/>
                      </a:endParaRPr>
                    </a:p>
                  </a:txBody>
                  <a:tcPr marL="68580" marR="68580" marT="0" marB="0" anchor="b"/>
                </a:tc>
                <a:tc>
                  <a:txBody>
                    <a:bodyPr/>
                    <a:lstStyle/>
                    <a:p>
                      <a:pPr algn="ctr">
                        <a:spcAft>
                          <a:spcPts val="0"/>
                        </a:spcAft>
                        <a:tabLst>
                          <a:tab pos="-136525" algn="l"/>
                          <a:tab pos="675005" algn="l"/>
                          <a:tab pos="1664970" algn="l"/>
                          <a:tab pos="2385060" algn="l"/>
                          <a:tab pos="3465195" algn="l"/>
                          <a:tab pos="4531995" algn="l"/>
                          <a:tab pos="5723890" algn="l"/>
                        </a:tabLst>
                      </a:pPr>
                      <a:r>
                        <a:rPr lang="es-MX" sz="2400" b="1" dirty="0">
                          <a:solidFill>
                            <a:srgbClr val="16365C"/>
                          </a:solidFill>
                          <a:effectLst/>
                          <a:latin typeface="Calibri"/>
                          <a:ea typeface="Times New Roman"/>
                          <a:cs typeface="Times New Roman"/>
                        </a:rPr>
                        <a:t> </a:t>
                      </a:r>
                      <a:endParaRPr lang="es-MX" sz="4400" dirty="0">
                        <a:effectLst/>
                        <a:latin typeface="Cambria"/>
                        <a:ea typeface="MS Mincho"/>
                        <a:cs typeface="Times New Roman"/>
                      </a:endParaRPr>
                    </a:p>
                  </a:txBody>
                  <a:tcPr marL="68580" marR="68580" marT="0" marB="0" anchor="b"/>
                </a:tc>
                <a:tc>
                  <a:txBody>
                    <a:bodyPr/>
                    <a:lstStyle/>
                    <a:p>
                      <a:pPr algn="ctr">
                        <a:spcAft>
                          <a:spcPts val="0"/>
                        </a:spcAft>
                        <a:tabLst>
                          <a:tab pos="-136525" algn="l"/>
                          <a:tab pos="675005" algn="l"/>
                          <a:tab pos="1664970" algn="l"/>
                          <a:tab pos="2385060" algn="l"/>
                          <a:tab pos="3465195" algn="l"/>
                          <a:tab pos="4531995" algn="l"/>
                          <a:tab pos="5723890" algn="l"/>
                        </a:tabLst>
                      </a:pPr>
                      <a:r>
                        <a:rPr lang="es-MX" sz="2400" b="1" dirty="0">
                          <a:solidFill>
                            <a:srgbClr val="16365C"/>
                          </a:solidFill>
                          <a:effectLst/>
                          <a:latin typeface="Calibri"/>
                          <a:ea typeface="Times New Roman"/>
                          <a:cs typeface="Times New Roman"/>
                        </a:rPr>
                        <a:t>139</a:t>
                      </a:r>
                      <a:endParaRPr lang="es-MX" sz="4400" dirty="0">
                        <a:effectLst/>
                        <a:latin typeface="Cambria"/>
                        <a:ea typeface="MS Mincho"/>
                        <a:cs typeface="Times New Roman"/>
                      </a:endParaRPr>
                    </a:p>
                  </a:txBody>
                  <a:tcPr marL="68580" marR="68580" marT="0" marB="0" anchor="b"/>
                </a:tc>
                <a:extLst>
                  <a:ext uri="{0D108BD9-81ED-4DB2-BD59-A6C34878D82A}">
                    <a16:rowId xmlns:a16="http://schemas.microsoft.com/office/drawing/2014/main" val="10007"/>
                  </a:ext>
                </a:extLst>
              </a:tr>
            </a:tbl>
          </a:graphicData>
        </a:graphic>
      </p:graphicFrame>
      <p:sp>
        <p:nvSpPr>
          <p:cNvPr id="3" name="2 Marcador de pie de página"/>
          <p:cNvSpPr>
            <a:spLocks noGrp="1"/>
          </p:cNvSpPr>
          <p:nvPr>
            <p:ph type="ftr" sz="quarter" idx="11"/>
          </p:nvPr>
        </p:nvSpPr>
        <p:spPr/>
        <p:txBody>
          <a:bodyPr/>
          <a:lstStyle/>
          <a:p>
            <a:r>
              <a:rPr lang="es-MX"/>
              <a:t>AVANCES ACREDITACIÓN - AMFEM 2016</a:t>
            </a:r>
            <a:endParaRPr lang="es-MX" dirty="0"/>
          </a:p>
        </p:txBody>
      </p:sp>
      <p:sp>
        <p:nvSpPr>
          <p:cNvPr id="4" name="3 Título"/>
          <p:cNvSpPr>
            <a:spLocks noGrp="1"/>
          </p:cNvSpPr>
          <p:nvPr>
            <p:ph type="title"/>
          </p:nvPr>
        </p:nvSpPr>
        <p:spPr/>
        <p:txBody>
          <a:bodyPr/>
          <a:lstStyle/>
          <a:p>
            <a:r>
              <a:rPr lang="es-MX" dirty="0"/>
              <a:t>Actualmente</a:t>
            </a:r>
          </a:p>
        </p:txBody>
      </p:sp>
      <p:sp>
        <p:nvSpPr>
          <p:cNvPr id="6" name="5 CuadroTexto"/>
          <p:cNvSpPr txBox="1"/>
          <p:nvPr/>
        </p:nvSpPr>
        <p:spPr>
          <a:xfrm>
            <a:off x="467544" y="4797152"/>
            <a:ext cx="8208912" cy="1200329"/>
          </a:xfrm>
          <a:prstGeom prst="rect">
            <a:avLst/>
          </a:prstGeom>
          <a:noFill/>
        </p:spPr>
        <p:txBody>
          <a:bodyPr wrap="square" rtlCol="0">
            <a:spAutoFit/>
          </a:bodyPr>
          <a:lstStyle/>
          <a:p>
            <a:r>
              <a:rPr lang="es-MX" dirty="0"/>
              <a:t>Información proporcionada por: </a:t>
            </a:r>
          </a:p>
          <a:p>
            <a:r>
              <a:rPr lang="es-MX" dirty="0"/>
              <a:t>Dr. Jesús Hernández Tinoco, </a:t>
            </a:r>
          </a:p>
          <a:p>
            <a:r>
              <a:rPr lang="es-MX" dirty="0"/>
              <a:t>Secretario Ejecutivo </a:t>
            </a:r>
          </a:p>
          <a:p>
            <a:r>
              <a:rPr lang="es-MX" dirty="0"/>
              <a:t>COMAEM – abril 27 del 2016.</a:t>
            </a:r>
          </a:p>
        </p:txBody>
      </p:sp>
    </p:spTree>
    <p:extLst>
      <p:ext uri="{BB962C8B-B14F-4D97-AF65-F5344CB8AC3E}">
        <p14:creationId xmlns:p14="http://schemas.microsoft.com/office/powerpoint/2010/main" val="14137395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idx="4294967295"/>
          </p:nvPr>
        </p:nvSpPr>
        <p:spPr>
          <a:xfrm>
            <a:off x="688032" y="2924944"/>
            <a:ext cx="7772400" cy="1470025"/>
          </a:xfrm>
        </p:spPr>
        <p:txBody>
          <a:bodyPr>
            <a:normAutofit/>
          </a:bodyPr>
          <a:lstStyle/>
          <a:p>
            <a:pPr algn="ctr"/>
            <a:r>
              <a:rPr lang="es-MX" sz="6000" b="1" dirty="0"/>
              <a:t>Gracias</a:t>
            </a:r>
            <a:endParaRPr lang="es-MX" sz="6000" dirty="0"/>
          </a:p>
        </p:txBody>
      </p:sp>
      <p:sp>
        <p:nvSpPr>
          <p:cNvPr id="5" name="Marcador de pie de página 4"/>
          <p:cNvSpPr>
            <a:spLocks noGrp="1"/>
          </p:cNvSpPr>
          <p:nvPr>
            <p:ph type="ftr" sz="quarter" idx="11"/>
          </p:nvPr>
        </p:nvSpPr>
        <p:spPr/>
        <p:txBody>
          <a:bodyPr/>
          <a:lstStyle/>
          <a:p>
            <a:r>
              <a:rPr lang="es-MX"/>
              <a:t>AVANCES ACREDITACIÓN - AMFEM 2016</a:t>
            </a:r>
            <a:endParaRPr lang="es-MX" dirty="0"/>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78123" y="1196752"/>
            <a:ext cx="3350061" cy="1080120"/>
          </a:xfrm>
          <a:prstGeom prst="rect">
            <a:avLst/>
          </a:prstGeom>
          <a:solidFill>
            <a:schemeClr val="accent1">
              <a:lumMod val="20000"/>
              <a:lumOff val="80000"/>
            </a:schemeClr>
          </a:solidFill>
          <a:ln>
            <a:noFill/>
          </a:ln>
          <a:effectLst/>
        </p:spPr>
      </p:pic>
      <p:sp>
        <p:nvSpPr>
          <p:cNvPr id="4" name="3 CuadroTexto"/>
          <p:cNvSpPr txBox="1"/>
          <p:nvPr/>
        </p:nvSpPr>
        <p:spPr>
          <a:xfrm>
            <a:off x="3359124" y="4149080"/>
            <a:ext cx="2509020" cy="369332"/>
          </a:xfrm>
          <a:prstGeom prst="rect">
            <a:avLst/>
          </a:prstGeom>
          <a:noFill/>
        </p:spPr>
        <p:txBody>
          <a:bodyPr wrap="none" rtlCol="0">
            <a:spAutoFit/>
          </a:bodyPr>
          <a:lstStyle/>
          <a:p>
            <a:pPr algn="r"/>
            <a:r>
              <a:rPr lang="es-MX" dirty="0"/>
              <a:t>rleonbor@gmail.com</a:t>
            </a:r>
          </a:p>
        </p:txBody>
      </p:sp>
    </p:spTree>
    <p:extLst>
      <p:ext uri="{BB962C8B-B14F-4D97-AF65-F5344CB8AC3E}">
        <p14:creationId xmlns:p14="http://schemas.microsoft.com/office/powerpoint/2010/main" val="713264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MX" dirty="0"/>
              <a:t>Inician estudios preliminares de calidad entre la FEPAFEM y la OPS en 1976</a:t>
            </a:r>
          </a:p>
          <a:p>
            <a:r>
              <a:rPr lang="es-MX" dirty="0"/>
              <a:t>Estudio de la situación de la calidad de la educación medica en países utilizando un instrumento de autoevaluación y análisis prospectivo</a:t>
            </a:r>
          </a:p>
          <a:p>
            <a:r>
              <a:rPr lang="es-MX" dirty="0"/>
              <a:t>Cronograma</a:t>
            </a:r>
          </a:p>
          <a:p>
            <a:pPr lvl="1"/>
            <a:r>
              <a:rPr lang="es-MX" dirty="0"/>
              <a:t>Perú y Colombia: 1979</a:t>
            </a:r>
          </a:p>
          <a:p>
            <a:pPr lvl="1"/>
            <a:r>
              <a:rPr lang="es-MX" dirty="0"/>
              <a:t>México y Venezuela: 1980</a:t>
            </a:r>
          </a:p>
          <a:p>
            <a:pPr lvl="1"/>
            <a:r>
              <a:rPr lang="es-MX" dirty="0"/>
              <a:t>Jamaica: 1981</a:t>
            </a:r>
          </a:p>
          <a:p>
            <a:endParaRPr lang="es-MX" dirty="0"/>
          </a:p>
        </p:txBody>
      </p:sp>
      <p:sp>
        <p:nvSpPr>
          <p:cNvPr id="3" name="2 Marcador de pie de página"/>
          <p:cNvSpPr>
            <a:spLocks noGrp="1"/>
          </p:cNvSpPr>
          <p:nvPr>
            <p:ph type="ftr" sz="quarter" idx="11"/>
          </p:nvPr>
        </p:nvSpPr>
        <p:spPr/>
        <p:txBody>
          <a:bodyPr/>
          <a:lstStyle/>
          <a:p>
            <a:r>
              <a:rPr lang="es-MX"/>
              <a:t>AVANCES ACREDITACIÓN - AMFEM 2016</a:t>
            </a:r>
            <a:endParaRPr lang="es-MX" dirty="0"/>
          </a:p>
        </p:txBody>
      </p:sp>
      <p:sp>
        <p:nvSpPr>
          <p:cNvPr id="4" name="3 Título"/>
          <p:cNvSpPr>
            <a:spLocks noGrp="1"/>
          </p:cNvSpPr>
          <p:nvPr>
            <p:ph type="title"/>
          </p:nvPr>
        </p:nvSpPr>
        <p:spPr/>
        <p:txBody>
          <a:bodyPr/>
          <a:lstStyle/>
          <a:p>
            <a:r>
              <a:rPr lang="es-MX" dirty="0"/>
              <a:t>Antecedentes</a:t>
            </a:r>
          </a:p>
        </p:txBody>
      </p:sp>
    </p:spTree>
    <p:extLst>
      <p:ext uri="{BB962C8B-B14F-4D97-AF65-F5344CB8AC3E}">
        <p14:creationId xmlns:p14="http://schemas.microsoft.com/office/powerpoint/2010/main" val="3834506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MX" dirty="0"/>
              <a:t>En 1984 se emite la siguiente recomendación:</a:t>
            </a:r>
          </a:p>
          <a:p>
            <a:pPr lvl="1"/>
            <a:r>
              <a:rPr lang="es-MX" dirty="0"/>
              <a:t>“Los países deben aplicar el instrumento de autoevaluación, analizar los resultados y tomar las decisiones para los cambios con planes estratégicos a nivel micro (escuelas de medicina) y nivel macro (nivel de país)”</a:t>
            </a:r>
          </a:p>
          <a:p>
            <a:pPr marL="109728" indent="0">
              <a:buNone/>
            </a:pPr>
            <a:endParaRPr lang="es-MX" dirty="0"/>
          </a:p>
          <a:p>
            <a:r>
              <a:rPr lang="es-MX" dirty="0"/>
              <a:t>Esto oriento la acreditación nacional</a:t>
            </a:r>
          </a:p>
        </p:txBody>
      </p:sp>
      <p:sp>
        <p:nvSpPr>
          <p:cNvPr id="3" name="2 Marcador de pie de página"/>
          <p:cNvSpPr>
            <a:spLocks noGrp="1"/>
          </p:cNvSpPr>
          <p:nvPr>
            <p:ph type="ftr" sz="quarter" idx="11"/>
          </p:nvPr>
        </p:nvSpPr>
        <p:spPr/>
        <p:txBody>
          <a:bodyPr/>
          <a:lstStyle/>
          <a:p>
            <a:r>
              <a:rPr lang="es-MX"/>
              <a:t>AVANCES ACREDITACIÓN - AMFEM 2016</a:t>
            </a:r>
            <a:endParaRPr lang="es-MX" dirty="0"/>
          </a:p>
        </p:txBody>
      </p:sp>
      <p:sp>
        <p:nvSpPr>
          <p:cNvPr id="4" name="3 Título"/>
          <p:cNvSpPr>
            <a:spLocks noGrp="1"/>
          </p:cNvSpPr>
          <p:nvPr>
            <p:ph type="title"/>
          </p:nvPr>
        </p:nvSpPr>
        <p:spPr/>
        <p:txBody>
          <a:bodyPr/>
          <a:lstStyle/>
          <a:p>
            <a:r>
              <a:rPr lang="es-MX" dirty="0"/>
              <a:t>Antecedentes</a:t>
            </a:r>
          </a:p>
        </p:txBody>
      </p:sp>
    </p:spTree>
    <p:extLst>
      <p:ext uri="{BB962C8B-B14F-4D97-AF65-F5344CB8AC3E}">
        <p14:creationId xmlns:p14="http://schemas.microsoft.com/office/powerpoint/2010/main" val="15795124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MX" dirty="0"/>
              <a:t>En 1986 Asociación Mexicana de Facultades y Escuelas de Medicina (AMFEM) inicia pláticas para el desarrollo del programa de acreditación de calidad</a:t>
            </a:r>
          </a:p>
          <a:p>
            <a:r>
              <a:rPr lang="es-MX" dirty="0"/>
              <a:t>En 1991 en la AMFEM se conformó la creación del programa de Acreditación de la Calidad. </a:t>
            </a:r>
          </a:p>
          <a:p>
            <a:endParaRPr lang="es-MX" dirty="0"/>
          </a:p>
        </p:txBody>
      </p:sp>
      <p:sp>
        <p:nvSpPr>
          <p:cNvPr id="3" name="2 Marcador de pie de página"/>
          <p:cNvSpPr>
            <a:spLocks noGrp="1"/>
          </p:cNvSpPr>
          <p:nvPr>
            <p:ph type="ftr" sz="quarter" idx="11"/>
          </p:nvPr>
        </p:nvSpPr>
        <p:spPr/>
        <p:txBody>
          <a:bodyPr/>
          <a:lstStyle/>
          <a:p>
            <a:r>
              <a:rPr lang="es-MX"/>
              <a:t>AVANCES ACREDITACIÓN - AMFEM 2016</a:t>
            </a:r>
            <a:endParaRPr lang="es-MX" dirty="0"/>
          </a:p>
        </p:txBody>
      </p:sp>
      <p:sp>
        <p:nvSpPr>
          <p:cNvPr id="4" name="3 Título"/>
          <p:cNvSpPr>
            <a:spLocks noGrp="1"/>
          </p:cNvSpPr>
          <p:nvPr>
            <p:ph type="title"/>
          </p:nvPr>
        </p:nvSpPr>
        <p:spPr/>
        <p:txBody>
          <a:bodyPr/>
          <a:lstStyle/>
          <a:p>
            <a:r>
              <a:rPr lang="es-MX" dirty="0"/>
              <a:t>Antecedentes</a:t>
            </a:r>
          </a:p>
        </p:txBody>
      </p:sp>
    </p:spTree>
    <p:extLst>
      <p:ext uri="{BB962C8B-B14F-4D97-AF65-F5344CB8AC3E}">
        <p14:creationId xmlns:p14="http://schemas.microsoft.com/office/powerpoint/2010/main" val="1541593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contenido"/>
          <p:cNvSpPr>
            <a:spLocks noGrp="1"/>
          </p:cNvSpPr>
          <p:nvPr>
            <p:ph idx="1"/>
          </p:nvPr>
        </p:nvSpPr>
        <p:spPr/>
        <p:txBody>
          <a:bodyPr>
            <a:normAutofit/>
          </a:bodyPr>
          <a:lstStyle/>
          <a:p>
            <a:r>
              <a:rPr lang="es-MX" dirty="0"/>
              <a:t>En la reunión nacional de la AMFEM en Guadalajara en 1991, se presentó el proyecto y se nombró al recién creado comité de planeación de la asociación para que se establecieran los estándares de calidad a seguir de la educación médica Mexicana.</a:t>
            </a:r>
          </a:p>
        </p:txBody>
      </p:sp>
      <p:sp>
        <p:nvSpPr>
          <p:cNvPr id="2" name="1 Marcador de pie de página"/>
          <p:cNvSpPr>
            <a:spLocks noGrp="1"/>
          </p:cNvSpPr>
          <p:nvPr>
            <p:ph type="ftr" sz="quarter" idx="11"/>
          </p:nvPr>
        </p:nvSpPr>
        <p:spPr/>
        <p:txBody>
          <a:bodyPr/>
          <a:lstStyle/>
          <a:p>
            <a:r>
              <a:rPr lang="es-MX" dirty="0"/>
              <a:t>AVANCES ACREDITACIÓN - AMFEM 2016</a:t>
            </a:r>
          </a:p>
        </p:txBody>
      </p:sp>
      <p:sp>
        <p:nvSpPr>
          <p:cNvPr id="5" name="4 Título"/>
          <p:cNvSpPr>
            <a:spLocks noGrp="1"/>
          </p:cNvSpPr>
          <p:nvPr>
            <p:ph type="title"/>
          </p:nvPr>
        </p:nvSpPr>
        <p:spPr/>
        <p:txBody>
          <a:bodyPr>
            <a:noAutofit/>
          </a:bodyPr>
          <a:lstStyle/>
          <a:p>
            <a:r>
              <a:rPr lang="es-MX" sz="3600" dirty="0"/>
              <a:t>Antecedentes</a:t>
            </a:r>
          </a:p>
        </p:txBody>
      </p:sp>
    </p:spTree>
    <p:extLst>
      <p:ext uri="{BB962C8B-B14F-4D97-AF65-F5344CB8AC3E}">
        <p14:creationId xmlns:p14="http://schemas.microsoft.com/office/powerpoint/2010/main" val="15355057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contenido"/>
          <p:cNvSpPr>
            <a:spLocks noGrp="1"/>
          </p:cNvSpPr>
          <p:nvPr>
            <p:ph idx="1"/>
          </p:nvPr>
        </p:nvSpPr>
        <p:spPr/>
        <p:txBody>
          <a:bodyPr>
            <a:normAutofit fontScale="92500" lnSpcReduction="10000"/>
          </a:bodyPr>
          <a:lstStyle/>
          <a:p>
            <a:r>
              <a:rPr lang="es-MX" dirty="0"/>
              <a:t>El Comité de Planeación entregó al Consejo Directivo los estándares y abrió una línea de colaboración con la Fundación Mexicana para la Salud, con quien se desarrolla la estrategia de implementación.</a:t>
            </a:r>
          </a:p>
          <a:p>
            <a:r>
              <a:rPr lang="es-MX" dirty="0"/>
              <a:t>Para tal efecto se programó un ejercicio de Consenso en la reunión Nacional de la AMFEM en Mérida, Yucatán a finales de 1992, allí se obtuvo un consenso muy alto sobre la necesidad de implantar en México un Programa de mejora de la Calidad de la Educación Médica, el cual fue asumido por la AMFEM como plan de trabajo.</a:t>
            </a:r>
          </a:p>
        </p:txBody>
      </p:sp>
      <p:sp>
        <p:nvSpPr>
          <p:cNvPr id="2" name="1 Marcador de pie de página"/>
          <p:cNvSpPr>
            <a:spLocks noGrp="1"/>
          </p:cNvSpPr>
          <p:nvPr>
            <p:ph type="ftr" sz="quarter" idx="11"/>
          </p:nvPr>
        </p:nvSpPr>
        <p:spPr/>
        <p:txBody>
          <a:bodyPr/>
          <a:lstStyle/>
          <a:p>
            <a:r>
              <a:rPr lang="es-MX" dirty="0"/>
              <a:t>AVANCES ACREDITACIÓN - AMFEM 2016</a:t>
            </a:r>
          </a:p>
        </p:txBody>
      </p:sp>
      <p:sp>
        <p:nvSpPr>
          <p:cNvPr id="5" name="4 Título"/>
          <p:cNvSpPr>
            <a:spLocks noGrp="1"/>
          </p:cNvSpPr>
          <p:nvPr>
            <p:ph type="title"/>
          </p:nvPr>
        </p:nvSpPr>
        <p:spPr/>
        <p:txBody>
          <a:bodyPr>
            <a:noAutofit/>
          </a:bodyPr>
          <a:lstStyle/>
          <a:p>
            <a:r>
              <a:rPr lang="es-MX" sz="3600" dirty="0"/>
              <a:t>Antecedentes</a:t>
            </a:r>
          </a:p>
        </p:txBody>
      </p:sp>
    </p:spTree>
    <p:extLst>
      <p:ext uri="{BB962C8B-B14F-4D97-AF65-F5344CB8AC3E}">
        <p14:creationId xmlns:p14="http://schemas.microsoft.com/office/powerpoint/2010/main" val="195792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contenido"/>
          <p:cNvSpPr>
            <a:spLocks noGrp="1"/>
          </p:cNvSpPr>
          <p:nvPr>
            <p:ph idx="1"/>
          </p:nvPr>
        </p:nvSpPr>
        <p:spPr/>
        <p:txBody>
          <a:bodyPr>
            <a:normAutofit lnSpcReduction="10000"/>
          </a:bodyPr>
          <a:lstStyle/>
          <a:p>
            <a:r>
              <a:rPr lang="es-MX" dirty="0"/>
              <a:t>En 1995, se solicitó a las escuelas miembros de AMFEM, voluntarios para efectuar una prueba piloto del sistema de autoevaluación y acreditación. Se propusieron 10 escuelas y a finales de 1995 se realiza por primera vez en México una visita de verificación con fines de acreditar un programa educativo. </a:t>
            </a:r>
          </a:p>
          <a:p>
            <a:r>
              <a:rPr lang="es-MX" dirty="0"/>
              <a:t>El Comité de planeación de la AMFEM, asumió el papel de comité acreditador. El proceso se continuó aplicando en los siguiente años supervisado por el comité de planeación. </a:t>
            </a:r>
          </a:p>
          <a:p>
            <a:endParaRPr lang="es-MX" dirty="0"/>
          </a:p>
        </p:txBody>
      </p:sp>
      <p:sp>
        <p:nvSpPr>
          <p:cNvPr id="2" name="1 Marcador de pie de página"/>
          <p:cNvSpPr>
            <a:spLocks noGrp="1"/>
          </p:cNvSpPr>
          <p:nvPr>
            <p:ph type="ftr" sz="quarter" idx="11"/>
          </p:nvPr>
        </p:nvSpPr>
        <p:spPr/>
        <p:txBody>
          <a:bodyPr/>
          <a:lstStyle/>
          <a:p>
            <a:r>
              <a:rPr lang="es-MX" dirty="0"/>
              <a:t>AVANCES ACREDITACIÓN - AMFEM 2016</a:t>
            </a:r>
          </a:p>
        </p:txBody>
      </p:sp>
      <p:sp>
        <p:nvSpPr>
          <p:cNvPr id="5" name="4 Título"/>
          <p:cNvSpPr>
            <a:spLocks noGrp="1"/>
          </p:cNvSpPr>
          <p:nvPr>
            <p:ph type="title"/>
          </p:nvPr>
        </p:nvSpPr>
        <p:spPr/>
        <p:txBody>
          <a:bodyPr>
            <a:noAutofit/>
          </a:bodyPr>
          <a:lstStyle/>
          <a:p>
            <a:r>
              <a:rPr lang="es-MX" sz="3600" dirty="0"/>
              <a:t>Antecedentes</a:t>
            </a:r>
          </a:p>
        </p:txBody>
      </p:sp>
    </p:spTree>
    <p:extLst>
      <p:ext uri="{BB962C8B-B14F-4D97-AF65-F5344CB8AC3E}">
        <p14:creationId xmlns:p14="http://schemas.microsoft.com/office/powerpoint/2010/main" val="1833691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MX" dirty="0"/>
              <a:t>En el año de 2002 la AMFEM firma un convenio con el Consejo Para la Acreditación de la Educación Superior (COPAES) por el cual el proceso de acreditación de programas en Medicina se desvincula de la asociación y quedaría bajo la responsabilidad de una asociación denominada Consejo Mexicano para la Acreditación de la Educación Médica AC. (COMAEM)</a:t>
            </a:r>
          </a:p>
        </p:txBody>
      </p:sp>
      <p:sp>
        <p:nvSpPr>
          <p:cNvPr id="3" name="2 Marcador de pie de página"/>
          <p:cNvSpPr>
            <a:spLocks noGrp="1"/>
          </p:cNvSpPr>
          <p:nvPr>
            <p:ph type="ftr" sz="quarter" idx="11"/>
          </p:nvPr>
        </p:nvSpPr>
        <p:spPr/>
        <p:txBody>
          <a:bodyPr/>
          <a:lstStyle/>
          <a:p>
            <a:r>
              <a:rPr lang="es-MX" dirty="0"/>
              <a:t>AVANCES ACREDITACIÓN - AMFEM 2016</a:t>
            </a:r>
          </a:p>
        </p:txBody>
      </p:sp>
      <p:sp>
        <p:nvSpPr>
          <p:cNvPr id="4" name="3 Título"/>
          <p:cNvSpPr>
            <a:spLocks noGrp="1"/>
          </p:cNvSpPr>
          <p:nvPr>
            <p:ph type="title"/>
          </p:nvPr>
        </p:nvSpPr>
        <p:spPr/>
        <p:txBody>
          <a:bodyPr>
            <a:noAutofit/>
          </a:bodyPr>
          <a:lstStyle/>
          <a:p>
            <a:r>
              <a:rPr lang="es-MX" sz="3200" dirty="0"/>
              <a:t>Creación del Consejo Mexicano para la Acreditación de Educación Médica</a:t>
            </a:r>
          </a:p>
        </p:txBody>
      </p:sp>
    </p:spTree>
    <p:extLst>
      <p:ext uri="{BB962C8B-B14F-4D97-AF65-F5344CB8AC3E}">
        <p14:creationId xmlns:p14="http://schemas.microsoft.com/office/powerpoint/2010/main" val="31984414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a:bodyPr>
          <a:lstStyle/>
          <a:p>
            <a:r>
              <a:rPr lang="es-MX" dirty="0"/>
              <a:t>El COMAEM, asume integro el proceso iniciado por la AMFEM. En el año de 2003, el consejo inicia la revisión de los estándares a la luz de la experiencia acumulada en los años previos buscando esclarecer y actualizarlos, se concluyó con un nuevo documento donde se establecen 79 estándares para el proceso de acreditación.</a:t>
            </a:r>
          </a:p>
          <a:p>
            <a:r>
              <a:rPr lang="es-MX" dirty="0"/>
              <a:t>En 2006, se inicia un proceso de análisis del sistema el cual después de múltiples reuniones con verificadores y Consejeros concluye con la publicación de un nuevo instrumento. </a:t>
            </a:r>
          </a:p>
        </p:txBody>
      </p:sp>
      <p:sp>
        <p:nvSpPr>
          <p:cNvPr id="3" name="2 Marcador de pie de página"/>
          <p:cNvSpPr>
            <a:spLocks noGrp="1"/>
          </p:cNvSpPr>
          <p:nvPr>
            <p:ph type="ftr" sz="quarter" idx="11"/>
          </p:nvPr>
        </p:nvSpPr>
        <p:spPr/>
        <p:txBody>
          <a:bodyPr/>
          <a:lstStyle/>
          <a:p>
            <a:r>
              <a:rPr lang="es-MX" dirty="0"/>
              <a:t>AVANCES ACREDITACIÓN - AMFEM 2016</a:t>
            </a:r>
          </a:p>
        </p:txBody>
      </p:sp>
      <p:sp>
        <p:nvSpPr>
          <p:cNvPr id="4" name="3 Título"/>
          <p:cNvSpPr>
            <a:spLocks noGrp="1"/>
          </p:cNvSpPr>
          <p:nvPr>
            <p:ph type="title"/>
          </p:nvPr>
        </p:nvSpPr>
        <p:spPr/>
        <p:txBody>
          <a:bodyPr/>
          <a:lstStyle/>
          <a:p>
            <a:r>
              <a:rPr lang="es-MX" dirty="0"/>
              <a:t>Antecedentes del COMAEM</a:t>
            </a:r>
          </a:p>
        </p:txBody>
      </p:sp>
    </p:spTree>
    <p:extLst>
      <p:ext uri="{BB962C8B-B14F-4D97-AF65-F5344CB8AC3E}">
        <p14:creationId xmlns:p14="http://schemas.microsoft.com/office/powerpoint/2010/main" val="16728979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4837</TotalTime>
  <Words>830</Words>
  <Application>Microsoft Office PowerPoint</Application>
  <PresentationFormat>Presentación en pantalla (4:3)</PresentationFormat>
  <Paragraphs>101</Paragraphs>
  <Slides>14</Slides>
  <Notes>2</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14</vt:i4>
      </vt:variant>
    </vt:vector>
  </HeadingPairs>
  <TitlesOfParts>
    <vt:vector size="23" baseType="lpstr">
      <vt:lpstr>MS Mincho</vt:lpstr>
      <vt:lpstr>Calibri</vt:lpstr>
      <vt:lpstr>Cambria</vt:lpstr>
      <vt:lpstr>Lucida Sans Unicode</vt:lpstr>
      <vt:lpstr>Times New Roman</vt:lpstr>
      <vt:lpstr>Verdana</vt:lpstr>
      <vt:lpstr>Wingdings 2</vt:lpstr>
      <vt:lpstr>Wingdings 3</vt:lpstr>
      <vt:lpstr>Concurrencia</vt:lpstr>
      <vt:lpstr>Avances de la acreditación nacional en América Latina: experiencias y perspectivas</vt:lpstr>
      <vt:lpstr>Antecedentes</vt:lpstr>
      <vt:lpstr>Antecedentes</vt:lpstr>
      <vt:lpstr>Antecedentes</vt:lpstr>
      <vt:lpstr>Antecedentes</vt:lpstr>
      <vt:lpstr>Antecedentes</vt:lpstr>
      <vt:lpstr>Antecedentes</vt:lpstr>
      <vt:lpstr>Creación del Consejo Mexicano para la Acreditación de Educación Médica</vt:lpstr>
      <vt:lpstr>Antecedentes del COMAEM</vt:lpstr>
      <vt:lpstr>Antecedentes del COMAEM</vt:lpstr>
      <vt:lpstr>Instrumentos de Autoevaluación COMAEM</vt:lpstr>
      <vt:lpstr>Actualmente</vt:lpstr>
      <vt:lpstr>Actualmente</vt:lpstr>
      <vt:lpstr>Gracias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Escuela de Medicina del Futuro</dc:title>
  <dc:creator>Dr. León</dc:creator>
  <cp:lastModifiedBy>Juan José Domínguez Robert</cp:lastModifiedBy>
  <cp:revision>173</cp:revision>
  <dcterms:created xsi:type="dcterms:W3CDTF">2014-05-13T15:39:07Z</dcterms:created>
  <dcterms:modified xsi:type="dcterms:W3CDTF">2016-06-16T16:23:06Z</dcterms:modified>
</cp:coreProperties>
</file>