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99" r:id="rId1"/>
  </p:sldMasterIdLst>
  <p:notesMasterIdLst>
    <p:notesMasterId r:id="rId30"/>
  </p:notesMasterIdLst>
  <p:handoutMasterIdLst>
    <p:handoutMasterId r:id="rId31"/>
  </p:handoutMasterIdLst>
  <p:sldIdLst>
    <p:sldId id="2785" r:id="rId2"/>
    <p:sldId id="2786" r:id="rId3"/>
    <p:sldId id="2787" r:id="rId4"/>
    <p:sldId id="2793" r:id="rId5"/>
    <p:sldId id="2780" r:id="rId6"/>
    <p:sldId id="2781" r:id="rId7"/>
    <p:sldId id="2753" r:id="rId8"/>
    <p:sldId id="2744" r:id="rId9"/>
    <p:sldId id="2653" r:id="rId10"/>
    <p:sldId id="2791" r:id="rId11"/>
    <p:sldId id="2784" r:id="rId12"/>
    <p:sldId id="2796" r:id="rId13"/>
    <p:sldId id="2755" r:id="rId14"/>
    <p:sldId id="2756" r:id="rId15"/>
    <p:sldId id="2758" r:id="rId16"/>
    <p:sldId id="2757" r:id="rId17"/>
    <p:sldId id="2760" r:id="rId18"/>
    <p:sldId id="2747" r:id="rId19"/>
    <p:sldId id="2792" r:id="rId20"/>
    <p:sldId id="2777" r:id="rId21"/>
    <p:sldId id="2749" r:id="rId22"/>
    <p:sldId id="2794" r:id="rId23"/>
    <p:sldId id="2748" r:id="rId24"/>
    <p:sldId id="2664" r:id="rId25"/>
    <p:sldId id="2710" r:id="rId26"/>
    <p:sldId id="2746" r:id="rId27"/>
    <p:sldId id="2716" r:id="rId28"/>
    <p:sldId id="2795" r:id="rId29"/>
  </p:sldIdLst>
  <p:sldSz cx="9144000" cy="6858000" type="screen4x3"/>
  <p:notesSz cx="6858000" cy="92202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6600FF"/>
    <a:srgbClr val="F2ACF4"/>
    <a:srgbClr val="FF0000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762" autoAdjust="0"/>
    <p:restoredTop sz="94630" autoAdjust="0"/>
  </p:normalViewPr>
  <p:slideViewPr>
    <p:cSldViewPr showGuides="1">
      <p:cViewPr varScale="1">
        <p:scale>
          <a:sx n="68" d="100"/>
          <a:sy n="68" d="100"/>
        </p:scale>
        <p:origin x="6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6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-108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B5D85D-E1A7-4B9D-A49C-82A0582A8FBC}" type="doc">
      <dgm:prSet loTypeId="urn:microsoft.com/office/officeart/2005/8/layout/process1" loCatId="process" qsTypeId="urn:microsoft.com/office/officeart/2005/8/quickstyle/simple4" qsCatId="simple" csTypeId="urn:microsoft.com/office/officeart/2005/8/colors/accent4_2" csCatId="accent4" phldr="1"/>
      <dgm:spPr/>
    </dgm:pt>
    <dgm:pt modelId="{8DB4A57C-AE6A-4C5E-A9B8-697AE91B193C}">
      <dgm:prSet phldrT="[Texto]" custT="1"/>
      <dgm:spPr/>
      <dgm:t>
        <a:bodyPr/>
        <a:lstStyle/>
        <a:p>
          <a:r>
            <a:rPr lang="es-MX" sz="1500" b="0" dirty="0">
              <a:latin typeface="Arial" panose="020B0604020202020204" pitchFamily="34" charset="0"/>
              <a:cs typeface="Arial" panose="020B0604020202020204" pitchFamily="34" charset="0"/>
            </a:rPr>
            <a:t>- El incremento en la demanda educativa</a:t>
          </a:r>
        </a:p>
        <a:p>
          <a:r>
            <a:rPr lang="es-MX" sz="1500" b="0" dirty="0">
              <a:latin typeface="Arial" panose="020B0604020202020204" pitchFamily="34" charset="0"/>
              <a:cs typeface="Arial" panose="020B0604020202020204" pitchFamily="34" charset="0"/>
            </a:rPr>
            <a:t>- Diversificación de opciones y modalidades centradas en el aprendizaje</a:t>
          </a:r>
        </a:p>
        <a:p>
          <a:r>
            <a:rPr lang="es-MX" sz="1500" b="0" dirty="0">
              <a:latin typeface="Arial" panose="020B0604020202020204" pitchFamily="34" charset="0"/>
              <a:cs typeface="Arial" panose="020B0604020202020204" pitchFamily="34" charset="0"/>
            </a:rPr>
            <a:t>- La formalización y multiplicación de la oferta mediante e-</a:t>
          </a:r>
          <a:r>
            <a:rPr lang="es-MX" sz="1500" b="0" dirty="0" err="1">
              <a:latin typeface="Arial" panose="020B0604020202020204" pitchFamily="34" charset="0"/>
              <a:cs typeface="Arial" panose="020B0604020202020204" pitchFamily="34" charset="0"/>
            </a:rPr>
            <a:t>learning</a:t>
          </a:r>
          <a:r>
            <a:rPr lang="es-MX" sz="15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s-MX" sz="1500" b="0" dirty="0">
              <a:latin typeface="Arial" panose="020B0604020202020204" pitchFamily="34" charset="0"/>
              <a:cs typeface="Arial" panose="020B0604020202020204" pitchFamily="34" charset="0"/>
            </a:rPr>
            <a:t>- Intensificación de la colaboración internacional</a:t>
          </a:r>
          <a:endParaRPr lang="es-CO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DF2D4D-0B2A-40DE-8C95-687B203FFE35}" type="parTrans" cxnId="{3C57E9CE-0CD1-4BFC-B0F9-474276B86CFB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A926F8-F1A8-4EC9-BB98-44A896C7A041}" type="sibTrans" cxnId="{3C57E9CE-0CD1-4BFC-B0F9-474276B86CFB}">
      <dgm:prSet custT="1"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28FD0-B758-4FCC-A6C4-8A2D7EABA6C9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2800" b="1" dirty="0">
              <a:latin typeface="Arial" panose="020B0604020202020204" pitchFamily="34" charset="0"/>
              <a:cs typeface="Arial" panose="020B0604020202020204" pitchFamily="34" charset="0"/>
            </a:rPr>
            <a:t>Hace inevitable que las IES</a:t>
          </a:r>
          <a:endParaRPr lang="es-CO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3AD050-29BF-408B-8ACF-097E1355D4BE}" type="parTrans" cxnId="{113F17C7-D6A0-4BC5-86D6-817CCC51BA2D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AFC389-8BB9-47F5-B894-E913DF70233E}" type="sibTrans" cxnId="{113F17C7-D6A0-4BC5-86D6-817CCC51BA2D}">
      <dgm:prSet custT="1"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81FBC5-DB56-447A-B4F3-6E5830883C77}">
      <dgm:prSet phldrT="[Texto]" custT="1"/>
      <dgm:spPr/>
      <dgm:t>
        <a:bodyPr/>
        <a:lstStyle/>
        <a:p>
          <a:r>
            <a:rPr lang="es-MX" sz="1400" b="0" dirty="0">
              <a:latin typeface="Arial" panose="020B0604020202020204" pitchFamily="34" charset="0"/>
              <a:cs typeface="Arial" panose="020B0604020202020204" pitchFamily="34" charset="0"/>
            </a:rPr>
            <a:t>- Revisión del camino andado.</a:t>
          </a:r>
        </a:p>
        <a:p>
          <a:r>
            <a:rPr lang="es-MX" sz="1400" b="0" dirty="0">
              <a:latin typeface="Arial" panose="020B0604020202020204" pitchFamily="34" charset="0"/>
              <a:cs typeface="Arial" panose="020B0604020202020204" pitchFamily="34" charset="0"/>
            </a:rPr>
            <a:t>- Prepararse para brindar alternativas de formación, orientadas a fomentar el desarrollo de nuevas competencias y conocimientos.</a:t>
          </a:r>
        </a:p>
        <a:p>
          <a:endParaRPr lang="es-MX" sz="14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MX" sz="14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MX" sz="1400" b="0" dirty="0">
              <a:latin typeface="Arial" panose="020B0604020202020204" pitchFamily="34" charset="0"/>
              <a:cs typeface="Arial" panose="020B0604020202020204" pitchFamily="34" charset="0"/>
            </a:rPr>
            <a:t>Hacer frente a los fenómenos económicos, políticos y sociales, caracterizados por la globalización.</a:t>
          </a:r>
          <a:endParaRPr lang="es-CO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4DD9C3-673E-425D-A91C-80996FAD8690}" type="parTrans" cxnId="{7FEC21B9-7C39-4736-B7BA-BFBC4A68B17C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EDC68C-2819-4F79-A4CB-FB9A0772416F}" type="sibTrans" cxnId="{7FEC21B9-7C39-4736-B7BA-BFBC4A68B17C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EF736E-2DEE-4E7E-8F78-FCA82432727A}" type="pres">
      <dgm:prSet presAssocID="{ECB5D85D-E1A7-4B9D-A49C-82A0582A8FBC}" presName="Name0" presStyleCnt="0">
        <dgm:presLayoutVars>
          <dgm:dir/>
          <dgm:resizeHandles val="exact"/>
        </dgm:presLayoutVars>
      </dgm:prSet>
      <dgm:spPr/>
    </dgm:pt>
    <dgm:pt modelId="{E77E08F0-4AA3-438F-B34B-024CFAB2A554}" type="pres">
      <dgm:prSet presAssocID="{8DB4A57C-AE6A-4C5E-A9B8-697AE91B193C}" presName="node" presStyleLbl="node1" presStyleIdx="0" presStyleCnt="3">
        <dgm:presLayoutVars>
          <dgm:bulletEnabled val="1"/>
        </dgm:presLayoutVars>
      </dgm:prSet>
      <dgm:spPr/>
    </dgm:pt>
    <dgm:pt modelId="{A1BA8019-B8D4-48AE-BD04-CBC6AA74F806}" type="pres">
      <dgm:prSet presAssocID="{D1A926F8-F1A8-4EC9-BB98-44A896C7A041}" presName="sibTrans" presStyleLbl="sibTrans2D1" presStyleIdx="0" presStyleCnt="2"/>
      <dgm:spPr/>
    </dgm:pt>
    <dgm:pt modelId="{6C7490CA-3D35-4A59-BD95-EBCEF9CAAC80}" type="pres">
      <dgm:prSet presAssocID="{D1A926F8-F1A8-4EC9-BB98-44A896C7A041}" presName="connectorText" presStyleLbl="sibTrans2D1" presStyleIdx="0" presStyleCnt="2"/>
      <dgm:spPr/>
    </dgm:pt>
    <dgm:pt modelId="{FF1A03B6-FF79-46C3-876A-E16F89AA112A}" type="pres">
      <dgm:prSet presAssocID="{EE928FD0-B758-4FCC-A6C4-8A2D7EABA6C9}" presName="node" presStyleLbl="node1" presStyleIdx="1" presStyleCnt="3">
        <dgm:presLayoutVars>
          <dgm:bulletEnabled val="1"/>
        </dgm:presLayoutVars>
      </dgm:prSet>
      <dgm:spPr/>
    </dgm:pt>
    <dgm:pt modelId="{969A4BA6-7E77-452F-9108-8C7A2412C93C}" type="pres">
      <dgm:prSet presAssocID="{A4AFC389-8BB9-47F5-B894-E913DF70233E}" presName="sibTrans" presStyleLbl="sibTrans2D1" presStyleIdx="1" presStyleCnt="2"/>
      <dgm:spPr/>
    </dgm:pt>
    <dgm:pt modelId="{E024B37C-2CF1-4E72-930A-B90ECFE7D742}" type="pres">
      <dgm:prSet presAssocID="{A4AFC389-8BB9-47F5-B894-E913DF70233E}" presName="connectorText" presStyleLbl="sibTrans2D1" presStyleIdx="1" presStyleCnt="2"/>
      <dgm:spPr/>
    </dgm:pt>
    <dgm:pt modelId="{52434A66-5457-49B5-93BD-64196125BD74}" type="pres">
      <dgm:prSet presAssocID="{1B81FBC5-DB56-447A-B4F3-6E5830883C77}" presName="node" presStyleLbl="node1" presStyleIdx="2" presStyleCnt="3">
        <dgm:presLayoutVars>
          <dgm:bulletEnabled val="1"/>
        </dgm:presLayoutVars>
      </dgm:prSet>
      <dgm:spPr/>
    </dgm:pt>
  </dgm:ptLst>
  <dgm:cxnLst>
    <dgm:cxn modelId="{6955CD0A-74F1-4377-89D4-89EBD764EA37}" type="presOf" srcId="{A4AFC389-8BB9-47F5-B894-E913DF70233E}" destId="{E024B37C-2CF1-4E72-930A-B90ECFE7D742}" srcOrd="1" destOrd="0" presId="urn:microsoft.com/office/officeart/2005/8/layout/process1"/>
    <dgm:cxn modelId="{7FEC21B9-7C39-4736-B7BA-BFBC4A68B17C}" srcId="{ECB5D85D-E1A7-4B9D-A49C-82A0582A8FBC}" destId="{1B81FBC5-DB56-447A-B4F3-6E5830883C77}" srcOrd="2" destOrd="0" parTransId="{0D4DD9C3-673E-425D-A91C-80996FAD8690}" sibTransId="{2CEDC68C-2819-4F79-A4CB-FB9A0772416F}"/>
    <dgm:cxn modelId="{FC4A7B53-9725-49F1-BC98-A4F3D5690CDC}" type="presOf" srcId="{EE928FD0-B758-4FCC-A6C4-8A2D7EABA6C9}" destId="{FF1A03B6-FF79-46C3-876A-E16F89AA112A}" srcOrd="0" destOrd="0" presId="urn:microsoft.com/office/officeart/2005/8/layout/process1"/>
    <dgm:cxn modelId="{113F17C7-D6A0-4BC5-86D6-817CCC51BA2D}" srcId="{ECB5D85D-E1A7-4B9D-A49C-82A0582A8FBC}" destId="{EE928FD0-B758-4FCC-A6C4-8A2D7EABA6C9}" srcOrd="1" destOrd="0" parTransId="{863AD050-29BF-408B-8ACF-097E1355D4BE}" sibTransId="{A4AFC389-8BB9-47F5-B894-E913DF70233E}"/>
    <dgm:cxn modelId="{B33F3D45-6142-4FAA-9E71-DAA477F54AF0}" type="presOf" srcId="{8DB4A57C-AE6A-4C5E-A9B8-697AE91B193C}" destId="{E77E08F0-4AA3-438F-B34B-024CFAB2A554}" srcOrd="0" destOrd="0" presId="urn:microsoft.com/office/officeart/2005/8/layout/process1"/>
    <dgm:cxn modelId="{FAA67D61-89EB-48F0-952E-164992368D2C}" type="presOf" srcId="{A4AFC389-8BB9-47F5-B894-E913DF70233E}" destId="{969A4BA6-7E77-452F-9108-8C7A2412C93C}" srcOrd="0" destOrd="0" presId="urn:microsoft.com/office/officeart/2005/8/layout/process1"/>
    <dgm:cxn modelId="{7FF07C9D-0C5B-4446-8900-0D9BEC8F7879}" type="presOf" srcId="{1B81FBC5-DB56-447A-B4F3-6E5830883C77}" destId="{52434A66-5457-49B5-93BD-64196125BD74}" srcOrd="0" destOrd="0" presId="urn:microsoft.com/office/officeart/2005/8/layout/process1"/>
    <dgm:cxn modelId="{BF37F240-899A-4822-B2EA-7AFC778A11A9}" type="presOf" srcId="{ECB5D85D-E1A7-4B9D-A49C-82A0582A8FBC}" destId="{26EF736E-2DEE-4E7E-8F78-FCA82432727A}" srcOrd="0" destOrd="0" presId="urn:microsoft.com/office/officeart/2005/8/layout/process1"/>
    <dgm:cxn modelId="{EB6D6837-7402-4DD5-8F37-C3E933DB13EF}" type="presOf" srcId="{D1A926F8-F1A8-4EC9-BB98-44A896C7A041}" destId="{6C7490CA-3D35-4A59-BD95-EBCEF9CAAC80}" srcOrd="1" destOrd="0" presId="urn:microsoft.com/office/officeart/2005/8/layout/process1"/>
    <dgm:cxn modelId="{3C57E9CE-0CD1-4BFC-B0F9-474276B86CFB}" srcId="{ECB5D85D-E1A7-4B9D-A49C-82A0582A8FBC}" destId="{8DB4A57C-AE6A-4C5E-A9B8-697AE91B193C}" srcOrd="0" destOrd="0" parTransId="{16DF2D4D-0B2A-40DE-8C95-687B203FFE35}" sibTransId="{D1A926F8-F1A8-4EC9-BB98-44A896C7A041}"/>
    <dgm:cxn modelId="{40DA06CF-C2D5-41CA-8E24-829E5B3F3700}" type="presOf" srcId="{D1A926F8-F1A8-4EC9-BB98-44A896C7A041}" destId="{A1BA8019-B8D4-48AE-BD04-CBC6AA74F806}" srcOrd="0" destOrd="0" presId="urn:microsoft.com/office/officeart/2005/8/layout/process1"/>
    <dgm:cxn modelId="{FC7563CD-F65E-4E93-9A54-E005AAEF817D}" type="presParOf" srcId="{26EF736E-2DEE-4E7E-8F78-FCA82432727A}" destId="{E77E08F0-4AA3-438F-B34B-024CFAB2A554}" srcOrd="0" destOrd="0" presId="urn:microsoft.com/office/officeart/2005/8/layout/process1"/>
    <dgm:cxn modelId="{5558D318-91AE-46C3-8E4B-4B831260E5D0}" type="presParOf" srcId="{26EF736E-2DEE-4E7E-8F78-FCA82432727A}" destId="{A1BA8019-B8D4-48AE-BD04-CBC6AA74F806}" srcOrd="1" destOrd="0" presId="urn:microsoft.com/office/officeart/2005/8/layout/process1"/>
    <dgm:cxn modelId="{0CBDAFE0-8942-4000-B9B3-9E18F6532178}" type="presParOf" srcId="{A1BA8019-B8D4-48AE-BD04-CBC6AA74F806}" destId="{6C7490CA-3D35-4A59-BD95-EBCEF9CAAC80}" srcOrd="0" destOrd="0" presId="urn:microsoft.com/office/officeart/2005/8/layout/process1"/>
    <dgm:cxn modelId="{C711B388-8CC5-4FCF-93AE-5C6C64EE788F}" type="presParOf" srcId="{26EF736E-2DEE-4E7E-8F78-FCA82432727A}" destId="{FF1A03B6-FF79-46C3-876A-E16F89AA112A}" srcOrd="2" destOrd="0" presId="urn:microsoft.com/office/officeart/2005/8/layout/process1"/>
    <dgm:cxn modelId="{A734A128-E02A-40B8-9B3C-9ACFC6676CEA}" type="presParOf" srcId="{26EF736E-2DEE-4E7E-8F78-FCA82432727A}" destId="{969A4BA6-7E77-452F-9108-8C7A2412C93C}" srcOrd="3" destOrd="0" presId="urn:microsoft.com/office/officeart/2005/8/layout/process1"/>
    <dgm:cxn modelId="{B30551D6-62D5-4BC2-8A58-6261182D1686}" type="presParOf" srcId="{969A4BA6-7E77-452F-9108-8C7A2412C93C}" destId="{E024B37C-2CF1-4E72-930A-B90ECFE7D742}" srcOrd="0" destOrd="0" presId="urn:microsoft.com/office/officeart/2005/8/layout/process1"/>
    <dgm:cxn modelId="{F305273E-C8C1-4983-9759-A1A0C7A94578}" type="presParOf" srcId="{26EF736E-2DEE-4E7E-8F78-FCA82432727A}" destId="{52434A66-5457-49B5-93BD-64196125BD7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E08F0-4AA3-438F-B34B-024CFAB2A554}">
      <dsp:nvSpPr>
        <dsp:cNvPr id="0" name=""/>
        <dsp:cNvSpPr/>
      </dsp:nvSpPr>
      <dsp:spPr>
        <a:xfrm>
          <a:off x="7151" y="544279"/>
          <a:ext cx="2137526" cy="3463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kern="1200" dirty="0">
              <a:latin typeface="Arial" panose="020B0604020202020204" pitchFamily="34" charset="0"/>
              <a:cs typeface="Arial" panose="020B0604020202020204" pitchFamily="34" charset="0"/>
            </a:rPr>
            <a:t>- El incremento en la demanda educativa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kern="1200" dirty="0">
              <a:latin typeface="Arial" panose="020B0604020202020204" pitchFamily="34" charset="0"/>
              <a:cs typeface="Arial" panose="020B0604020202020204" pitchFamily="34" charset="0"/>
            </a:rPr>
            <a:t>- Diversificación de opciones y modalidades centradas en el aprendizaje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kern="1200" dirty="0">
              <a:latin typeface="Arial" panose="020B0604020202020204" pitchFamily="34" charset="0"/>
              <a:cs typeface="Arial" panose="020B0604020202020204" pitchFamily="34" charset="0"/>
            </a:rPr>
            <a:t>- La formalización y multiplicación de la oferta mediante e-</a:t>
          </a:r>
          <a:r>
            <a:rPr lang="es-MX" sz="1500" b="0" kern="1200" dirty="0" err="1">
              <a:latin typeface="Arial" panose="020B0604020202020204" pitchFamily="34" charset="0"/>
              <a:cs typeface="Arial" panose="020B0604020202020204" pitchFamily="34" charset="0"/>
            </a:rPr>
            <a:t>learning</a:t>
          </a:r>
          <a:r>
            <a:rPr lang="es-MX" sz="15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kern="1200" dirty="0">
              <a:latin typeface="Arial" panose="020B0604020202020204" pitchFamily="34" charset="0"/>
              <a:cs typeface="Arial" panose="020B0604020202020204" pitchFamily="34" charset="0"/>
            </a:rPr>
            <a:t>- Intensificación de la colaboración internacional</a:t>
          </a:r>
          <a:endParaRPr lang="es-CO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757" y="606885"/>
        <a:ext cx="2012314" cy="3338508"/>
      </dsp:txXfrm>
    </dsp:sp>
    <dsp:sp modelId="{A1BA8019-B8D4-48AE-BD04-CBC6AA74F806}">
      <dsp:nvSpPr>
        <dsp:cNvPr id="0" name=""/>
        <dsp:cNvSpPr/>
      </dsp:nvSpPr>
      <dsp:spPr>
        <a:xfrm>
          <a:off x="2358430" y="2011086"/>
          <a:ext cx="453155" cy="530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58430" y="2117107"/>
        <a:ext cx="317209" cy="318064"/>
      </dsp:txXfrm>
    </dsp:sp>
    <dsp:sp modelId="{FF1A03B6-FF79-46C3-876A-E16F89AA112A}">
      <dsp:nvSpPr>
        <dsp:cNvPr id="0" name=""/>
        <dsp:cNvSpPr/>
      </dsp:nvSpPr>
      <dsp:spPr>
        <a:xfrm>
          <a:off x="2999688" y="544279"/>
          <a:ext cx="2137526" cy="346372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latin typeface="Arial" panose="020B0604020202020204" pitchFamily="34" charset="0"/>
              <a:cs typeface="Arial" panose="020B0604020202020204" pitchFamily="34" charset="0"/>
            </a:rPr>
            <a:t>Hace inevitable que las IES</a:t>
          </a:r>
          <a:endParaRPr lang="es-CO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62294" y="606885"/>
        <a:ext cx="2012314" cy="3338508"/>
      </dsp:txXfrm>
    </dsp:sp>
    <dsp:sp modelId="{969A4BA6-7E77-452F-9108-8C7A2412C93C}">
      <dsp:nvSpPr>
        <dsp:cNvPr id="0" name=""/>
        <dsp:cNvSpPr/>
      </dsp:nvSpPr>
      <dsp:spPr>
        <a:xfrm>
          <a:off x="5350967" y="2011086"/>
          <a:ext cx="453155" cy="530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50967" y="2117107"/>
        <a:ext cx="317209" cy="318064"/>
      </dsp:txXfrm>
    </dsp:sp>
    <dsp:sp modelId="{52434A66-5457-49B5-93BD-64196125BD74}">
      <dsp:nvSpPr>
        <dsp:cNvPr id="0" name=""/>
        <dsp:cNvSpPr/>
      </dsp:nvSpPr>
      <dsp:spPr>
        <a:xfrm>
          <a:off x="5992225" y="544279"/>
          <a:ext cx="2137526" cy="3463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kern="1200" dirty="0">
              <a:latin typeface="Arial" panose="020B0604020202020204" pitchFamily="34" charset="0"/>
              <a:cs typeface="Arial" panose="020B0604020202020204" pitchFamily="34" charset="0"/>
            </a:rPr>
            <a:t>- Revisión del camino andado.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kern="1200" dirty="0">
              <a:latin typeface="Arial" panose="020B0604020202020204" pitchFamily="34" charset="0"/>
              <a:cs typeface="Arial" panose="020B0604020202020204" pitchFamily="34" charset="0"/>
            </a:rPr>
            <a:t>- Prepararse para brindar alternativas de formación, orientadas a fomentar el desarrollo de nuevas competencias y conocimientos.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kern="1200" dirty="0">
              <a:latin typeface="Arial" panose="020B0604020202020204" pitchFamily="34" charset="0"/>
              <a:cs typeface="Arial" panose="020B0604020202020204" pitchFamily="34" charset="0"/>
            </a:rPr>
            <a:t>Hacer frente a los fenómenos económicos, políticos y sociales, caracterizados por la globalización.</a:t>
          </a:r>
          <a:endParaRPr lang="es-CO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54831" y="606885"/>
        <a:ext cx="2012314" cy="3338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5823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C1CF1BC-797C-4A39-BC87-9BF16CAD9A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6326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39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2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79913"/>
            <a:ext cx="5486400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2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5823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AC3F65F-E23D-45F1-9704-C03DD084AB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740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3F65F-E23D-45F1-9704-C03DD084AB52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346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C8EA16-E9B3-4E19-97A2-900A3F20EF25}" type="slidenum">
              <a:rPr kumimoji="0" lang="es-ES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altLang="es-C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17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altLang="es-CO">
              <a:latin typeface="Arial" panose="020B0604020202020204" pitchFamily="34" charset="0"/>
            </a:endParaRPr>
          </a:p>
        </p:txBody>
      </p:sp>
      <p:sp>
        <p:nvSpPr>
          <p:cNvPr id="50181" name="3 Marcador de número de diapositiva"/>
          <p:cNvSpPr txBox="1">
            <a:spLocks noGrp="1"/>
          </p:cNvSpPr>
          <p:nvPr/>
        </p:nvSpPr>
        <p:spPr bwMode="auto">
          <a:xfrm>
            <a:off x="3884613" y="875823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54F9F-902A-427B-9079-22DCB63368C0}" type="slidenum">
              <a:rPr kumimoji="0" lang="es-ES" altLang="es-C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altLang="es-C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5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3F65F-E23D-45F1-9704-C03DD084AB52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063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3F65F-E23D-45F1-9704-C03DD084AB52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0318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3F65F-E23D-45F1-9704-C03DD084AB52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989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0" y="616585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305480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s-CO" b="1"/>
              <a:t>Copyright ©</a:t>
            </a:r>
            <a:r>
              <a:rPr lang="es-ES" b="1"/>
              <a:t> </a:t>
            </a:r>
            <a:r>
              <a:rPr lang="es-CO" b="1"/>
              <a:t>Universidad CES</a:t>
            </a:r>
          </a:p>
          <a:p>
            <a:pPr>
              <a:defRPr/>
            </a:pPr>
            <a:r>
              <a:rPr lang="es-CO" b="1"/>
              <a:t>Está prohibida la reproducción y transmisión total o parcial de este material,</a:t>
            </a:r>
          </a:p>
          <a:p>
            <a:pPr>
              <a:defRPr/>
            </a:pPr>
            <a:r>
              <a:rPr lang="es-CO" b="1"/>
              <a:t>por cualquier medio o con cualquier propósito, con o sin fines comerciales, </a:t>
            </a:r>
          </a:p>
          <a:p>
            <a:pPr>
              <a:defRPr/>
            </a:pPr>
            <a:r>
              <a:rPr lang="es-CO" b="1"/>
              <a:t>sin la autorización escrita de la Universidad CES.</a:t>
            </a:r>
            <a:endParaRPr lang="es-ES" b="1"/>
          </a:p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23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0" y="616585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305480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s-CO" b="1"/>
              <a:t>Copyright ©</a:t>
            </a:r>
            <a:r>
              <a:rPr lang="es-ES" b="1"/>
              <a:t> </a:t>
            </a:r>
            <a:r>
              <a:rPr lang="es-CO" b="1"/>
              <a:t>Universidad CES</a:t>
            </a:r>
          </a:p>
          <a:p>
            <a:pPr>
              <a:defRPr/>
            </a:pPr>
            <a:r>
              <a:rPr lang="es-CO" b="1"/>
              <a:t>Está prohibida la reproducción y transmisión total o parcial de este material,</a:t>
            </a:r>
          </a:p>
          <a:p>
            <a:pPr>
              <a:defRPr/>
            </a:pPr>
            <a:r>
              <a:rPr lang="es-CO" b="1"/>
              <a:t>por cualquier medio o con cualquier propósito, con o sin fines comerciales, </a:t>
            </a:r>
          </a:p>
          <a:p>
            <a:pPr>
              <a:defRPr/>
            </a:pPr>
            <a:r>
              <a:rPr lang="es-CO" b="1"/>
              <a:t>sin la autorización escrita de la Universidad CES.</a:t>
            </a:r>
            <a:endParaRPr lang="es-ES" b="1"/>
          </a:p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16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0" y="616585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305480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s-CO" b="1"/>
              <a:t>Copyright ©</a:t>
            </a:r>
            <a:r>
              <a:rPr lang="es-ES" b="1"/>
              <a:t> </a:t>
            </a:r>
            <a:r>
              <a:rPr lang="es-CO" b="1"/>
              <a:t>Universidad CES</a:t>
            </a:r>
          </a:p>
          <a:p>
            <a:pPr>
              <a:defRPr/>
            </a:pPr>
            <a:r>
              <a:rPr lang="es-CO" b="1"/>
              <a:t>Está prohibida la reproducción y transmisión total o parcial de este material,</a:t>
            </a:r>
          </a:p>
          <a:p>
            <a:pPr>
              <a:defRPr/>
            </a:pPr>
            <a:r>
              <a:rPr lang="es-CO" b="1"/>
              <a:t>por cualquier medio o con cualquier propósito, con o sin fines comerciales, </a:t>
            </a:r>
          </a:p>
          <a:p>
            <a:pPr>
              <a:defRPr/>
            </a:pPr>
            <a:r>
              <a:rPr lang="es-CO" b="1"/>
              <a:t>sin la autorización escrita de la Universidad CES.</a:t>
            </a:r>
            <a:endParaRPr lang="es-ES" b="1"/>
          </a:p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829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0" y="616585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305480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s-CO" b="1"/>
              <a:t>Copyright ©</a:t>
            </a:r>
            <a:r>
              <a:rPr lang="es-ES" b="1"/>
              <a:t> </a:t>
            </a:r>
            <a:r>
              <a:rPr lang="es-CO" b="1"/>
              <a:t>Universidad CES</a:t>
            </a:r>
          </a:p>
          <a:p>
            <a:pPr>
              <a:defRPr/>
            </a:pPr>
            <a:r>
              <a:rPr lang="es-CO" b="1"/>
              <a:t>Está prohibida la reproducción y transmisión total o parcial de este material,</a:t>
            </a:r>
          </a:p>
          <a:p>
            <a:pPr>
              <a:defRPr/>
            </a:pPr>
            <a:r>
              <a:rPr lang="es-CO" b="1"/>
              <a:t>por cualquier medio o con cualquier propósito, con o sin fines comerciales, </a:t>
            </a:r>
          </a:p>
          <a:p>
            <a:pPr>
              <a:defRPr/>
            </a:pPr>
            <a:r>
              <a:rPr lang="es-CO" b="1"/>
              <a:t>sin la autorización escrita de la Universidad CES.</a:t>
            </a:r>
            <a:endParaRPr lang="es-ES" b="1"/>
          </a:p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311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0" y="6165850"/>
            <a:ext cx="91440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prstClr val="black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s-CO">
                <a:solidFill>
                  <a:srgbClr val="305480"/>
                </a:solidFill>
              </a:rPr>
              <a:t>Copyright ©</a:t>
            </a:r>
            <a:r>
              <a:rPr lang="es-ES">
                <a:solidFill>
                  <a:srgbClr val="305480"/>
                </a:solidFill>
              </a:rPr>
              <a:t> </a:t>
            </a:r>
            <a:r>
              <a:rPr lang="es-CO">
                <a:solidFill>
                  <a:srgbClr val="305480"/>
                </a:solidFill>
              </a:rPr>
              <a:t>Universidad CES</a:t>
            </a:r>
          </a:p>
          <a:p>
            <a:pPr>
              <a:defRPr/>
            </a:pPr>
            <a:r>
              <a:rPr lang="es-CO">
                <a:solidFill>
                  <a:srgbClr val="305480"/>
                </a:solidFill>
              </a:rPr>
              <a:t>Está prohibida la reproducción y transmisión total o parcial de este material,</a:t>
            </a:r>
          </a:p>
          <a:p>
            <a:pPr>
              <a:defRPr/>
            </a:pPr>
            <a:r>
              <a:rPr lang="es-CO">
                <a:solidFill>
                  <a:srgbClr val="305480"/>
                </a:solidFill>
              </a:rPr>
              <a:t>por cualquier medio o con cualquier propósito, con o sin fines comerciales, </a:t>
            </a:r>
          </a:p>
          <a:p>
            <a:pPr>
              <a:defRPr/>
            </a:pPr>
            <a:r>
              <a:rPr lang="es-CO">
                <a:solidFill>
                  <a:srgbClr val="305480"/>
                </a:solidFill>
              </a:rPr>
              <a:t>sin la autorización escrita de la Universidad CES.</a:t>
            </a:r>
            <a:endParaRPr lang="es-ES">
              <a:solidFill>
                <a:srgbClr val="305480"/>
              </a:solidFill>
            </a:endParaRPr>
          </a:p>
          <a:p>
            <a:pPr>
              <a:defRPr/>
            </a:pPr>
            <a:endParaRPr lang="es-E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2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0" y="6165850"/>
            <a:ext cx="91440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0">
                <a:solidFill>
                  <a:srgbClr val="30548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b="1">
                <a:latin typeface="Arial Narrow" pitchFamily="34" charset="0"/>
              </a:rPr>
              <a:t>Copyright ©</a:t>
            </a:r>
            <a:r>
              <a:rPr lang="es-ES" b="1">
                <a:latin typeface="Arial Narrow" pitchFamily="34" charset="0"/>
              </a:rPr>
              <a:t> </a:t>
            </a:r>
            <a:r>
              <a:rPr lang="es-CO" b="1">
                <a:latin typeface="Arial Narrow" pitchFamily="34" charset="0"/>
              </a:rPr>
              <a:t>Universidad CES</a:t>
            </a:r>
          </a:p>
          <a:p>
            <a:pPr>
              <a:defRPr/>
            </a:pPr>
            <a:r>
              <a:rPr lang="es-CO" b="1">
                <a:latin typeface="Arial Narrow" pitchFamily="34" charset="0"/>
              </a:rPr>
              <a:t>Está prohibida la reproducción y transmisión total o parcial de este material,</a:t>
            </a:r>
          </a:p>
          <a:p>
            <a:pPr>
              <a:defRPr/>
            </a:pPr>
            <a:r>
              <a:rPr lang="es-CO" b="1">
                <a:latin typeface="Arial Narrow" pitchFamily="34" charset="0"/>
              </a:rPr>
              <a:t>por cualquier medio o con cualquier propósito, con o sin fines comerciales, </a:t>
            </a:r>
          </a:p>
          <a:p>
            <a:pPr>
              <a:defRPr/>
            </a:pPr>
            <a:r>
              <a:rPr lang="es-CO" b="1">
                <a:latin typeface="Arial Narrow" pitchFamily="34" charset="0"/>
              </a:rPr>
              <a:t>sin la autorización escrita de la Universidad CES.</a:t>
            </a:r>
            <a:endParaRPr lang="es-ES" b="1">
              <a:latin typeface="Arial Narrow" pitchFamily="34" charset="0"/>
            </a:endParaRPr>
          </a:p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4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0" y="616585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305480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s-CO" b="1"/>
              <a:t>Copyright ©</a:t>
            </a:r>
            <a:r>
              <a:rPr lang="es-ES" b="1"/>
              <a:t> </a:t>
            </a:r>
            <a:r>
              <a:rPr lang="es-CO" b="1"/>
              <a:t>Universidad CES</a:t>
            </a:r>
          </a:p>
          <a:p>
            <a:pPr>
              <a:defRPr/>
            </a:pPr>
            <a:r>
              <a:rPr lang="es-CO" b="1"/>
              <a:t>Está prohibida la reproducción y transmisión total o parcial de este material,</a:t>
            </a:r>
          </a:p>
          <a:p>
            <a:pPr>
              <a:defRPr/>
            </a:pPr>
            <a:r>
              <a:rPr lang="es-CO" b="1"/>
              <a:t>por cualquier medio o con cualquier propósito, con o sin fines comerciales, </a:t>
            </a:r>
          </a:p>
          <a:p>
            <a:pPr>
              <a:defRPr/>
            </a:pPr>
            <a:r>
              <a:rPr lang="es-CO" b="1"/>
              <a:t>sin la autorización escrita de la Universidad CES.</a:t>
            </a:r>
            <a:endParaRPr lang="es-ES" b="1"/>
          </a:p>
          <a:p>
            <a:pPr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57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83" r:id="rId1"/>
    <p:sldLayoutId id="2147489284" r:id="rId2"/>
    <p:sldLayoutId id="2147489285" r:id="rId3"/>
    <p:sldLayoutId id="2147489286" r:id="rId4"/>
    <p:sldLayoutId id="2147489293" r:id="rId5"/>
    <p:sldLayoutId id="2147489298" r:id="rId6"/>
    <p:sldLayoutId id="2147489289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1" y="141070"/>
            <a:ext cx="9144000" cy="4824535"/>
          </a:xfrm>
          <a:prstGeom prst="rect">
            <a:avLst/>
          </a:prstGeom>
        </p:spPr>
      </p:pic>
      <p:sp>
        <p:nvSpPr>
          <p:cNvPr id="44036" name="CuadroTexto 1"/>
          <p:cNvSpPr txBox="1">
            <a:spLocks noChangeArrowheads="1"/>
          </p:cNvSpPr>
          <p:nvPr/>
        </p:nvSpPr>
        <p:spPr bwMode="auto">
          <a:xfrm>
            <a:off x="0" y="3140968"/>
            <a:ext cx="912859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Avances de la acreditación nacional en América Latina: Experiencias, Perspectivas</a:t>
            </a:r>
            <a:endParaRPr lang="es-CO" altLang="es-CO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5140414"/>
            <a:ext cx="9145324" cy="648072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CO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Jorge Julián Osorio Gómez, MD.</a:t>
            </a:r>
          </a:p>
          <a:p>
            <a:pPr fontAlgn="auto">
              <a:spcAft>
                <a:spcPts val="0"/>
              </a:spcAft>
              <a:defRPr/>
            </a:pPr>
            <a:r>
              <a:rPr lang="es-CO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Rector Universidad CES</a:t>
            </a:r>
            <a:endParaRPr lang="es-ES" sz="1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332656"/>
            <a:ext cx="1480819" cy="14808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79" y="-10634"/>
            <a:ext cx="1298502" cy="2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82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3624545"/>
            <a:ext cx="9137904" cy="1322832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1877301" y="3802125"/>
            <a:ext cx="51828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altLang="es-CO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Globalización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332656"/>
            <a:ext cx="1480819" cy="148081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79" y="-10634"/>
            <a:ext cx="1298502" cy="2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37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949280"/>
            <a:ext cx="9143999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12" name="CuadroTexto 1"/>
          <p:cNvSpPr txBox="1">
            <a:spLocks noChangeArrowheads="1"/>
          </p:cNvSpPr>
          <p:nvPr/>
        </p:nvSpPr>
        <p:spPr bwMode="auto">
          <a:xfrm>
            <a:off x="0" y="5067267"/>
            <a:ext cx="9143999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CO" altLang="es-CO" sz="5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Articulación con bloques económicos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251"/>
            <a:ext cx="4572000" cy="60986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95736" y="332656"/>
            <a:ext cx="25202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CO" sz="2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96144"/>
            <a:ext cx="357301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2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5445224"/>
            <a:ext cx="9145324" cy="648072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251"/>
            <a:ext cx="4572000" cy="60986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195736" y="332656"/>
            <a:ext cx="25202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CO" sz="2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Globalización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92421490"/>
              </p:ext>
            </p:extLst>
          </p:nvPr>
        </p:nvGraphicFramePr>
        <p:xfrm>
          <a:off x="503548" y="1397000"/>
          <a:ext cx="813690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Conector recto de flecha 2"/>
          <p:cNvCxnSpPr/>
          <p:nvPr/>
        </p:nvCxnSpPr>
        <p:spPr>
          <a:xfrm>
            <a:off x="7524328" y="3861048"/>
            <a:ext cx="0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589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uadroTexto 1"/>
          <p:cNvSpPr txBox="1">
            <a:spLocks noChangeArrowheads="1"/>
          </p:cNvSpPr>
          <p:nvPr/>
        </p:nvSpPr>
        <p:spPr bwMode="auto">
          <a:xfrm>
            <a:off x="3375124" y="1910941"/>
            <a:ext cx="5364087" cy="36132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ctr"/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</a:t>
            </a:r>
            <a:r>
              <a:rPr lang="es-MX" sz="2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Acreditación </a:t>
            </a:r>
            <a:r>
              <a:rPr lang="es-MX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 que desarrollar una capacidad para operar en el ámbito internacional en el cumplimiento de sus funciones básicas.</a:t>
            </a:r>
          </a:p>
          <a:p>
            <a:pPr marL="457200" indent="-457200" algn="ctr"/>
            <a:endParaRPr lang="es-MX" sz="2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/>
            <a:r>
              <a:rPr lang="es-MX" altLang="es-CO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MX" altLang="es-CO" sz="2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Agencias Nacionales de Acreditación </a:t>
            </a:r>
            <a:r>
              <a:rPr lang="es-MX" altLang="es-CO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 confrontando la creciente necesidad de “acreditarse” ellas mismas a nivel internacional.</a:t>
            </a:r>
            <a:endParaRPr lang="es-CO" altLang="es-CO" sz="2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251"/>
            <a:ext cx="4572000" cy="60986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95736" y="332656"/>
            <a:ext cx="25202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CO" sz="2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56206"/>
            <a:ext cx="2619548" cy="272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82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uadroTexto 1"/>
          <p:cNvSpPr txBox="1">
            <a:spLocks noChangeArrowheads="1"/>
          </p:cNvSpPr>
          <p:nvPr/>
        </p:nvSpPr>
        <p:spPr bwMode="auto">
          <a:xfrm>
            <a:off x="288033" y="1534569"/>
            <a:ext cx="4716015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MX" altLang="es-CO" sz="2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Las </a:t>
            </a:r>
            <a:r>
              <a:rPr lang="es-MX" altLang="es-CO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“decisiones de acreditación” </a:t>
            </a:r>
            <a:r>
              <a:rPr lang="es-MX" altLang="es-CO" sz="2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deben tener una validez o aceptación internacional, ya que los mercados profesionales y las redes científicas en las que se insertan los egresados de los programas acreditados, crecientemente operan en la dimensión transnacional.</a:t>
            </a:r>
            <a:endParaRPr lang="es-CO" altLang="es-CO" sz="25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251"/>
            <a:ext cx="4572000" cy="60986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95736" y="332656"/>
            <a:ext cx="25202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CO" sz="2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9535"/>
            <a:ext cx="3863240" cy="325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93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uadroTexto 1"/>
          <p:cNvSpPr txBox="1">
            <a:spLocks noChangeArrowheads="1"/>
          </p:cNvSpPr>
          <p:nvPr/>
        </p:nvSpPr>
        <p:spPr bwMode="auto">
          <a:xfrm>
            <a:off x="3851920" y="1413063"/>
            <a:ext cx="4716015" cy="40318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MX" altLang="es-CO" sz="2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Es importante hacer una distinción entre el concepto de “</a:t>
            </a:r>
            <a:r>
              <a:rPr lang="es-MX" altLang="es-CO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internacional</a:t>
            </a:r>
            <a:r>
              <a:rPr lang="es-MX" altLang="es-CO" sz="2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”, como proceso que se basa en una colaboración entre agencias nacionales de acreditación y en un proceso de </a:t>
            </a:r>
            <a:r>
              <a:rPr lang="es-MX" altLang="es-CO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reconocimiento mutuo</a:t>
            </a:r>
            <a:r>
              <a:rPr lang="es-MX" altLang="es-CO" sz="25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s-MX" altLang="es-CO" sz="2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de sus metodologías y actos de acreditación.</a:t>
            </a:r>
            <a:endParaRPr lang="es-CO" altLang="es-CO" sz="25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251"/>
            <a:ext cx="4572000" cy="60986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95736" y="332656"/>
            <a:ext cx="25202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CO" sz="2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67941"/>
            <a:ext cx="2990124" cy="232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2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uadroTexto 1"/>
          <p:cNvSpPr txBox="1">
            <a:spLocks noChangeArrowheads="1"/>
          </p:cNvSpPr>
          <p:nvPr/>
        </p:nvSpPr>
        <p:spPr bwMode="auto">
          <a:xfrm>
            <a:off x="4247456" y="2290645"/>
            <a:ext cx="4896544" cy="28253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es-MX" altLang="es-CO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Espacio Iberoamericano del Conocimiento.</a:t>
            </a:r>
          </a:p>
          <a:p>
            <a:pPr marL="457200" indent="-457200"/>
            <a:r>
              <a:rPr lang="es-MX" altLang="es-CO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Espacio Europeo de la Educación Superior y la Investigación.</a:t>
            </a:r>
          </a:p>
          <a:p>
            <a:pPr marL="457200" indent="-457200"/>
            <a:r>
              <a:rPr lang="es-MX" altLang="es-CO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Espacio ALCUE (América Latina y el Caribe - Europa).</a:t>
            </a:r>
            <a:endParaRPr lang="es-CO" altLang="es-CO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251"/>
            <a:ext cx="4572000" cy="60986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95736" y="332656"/>
            <a:ext cx="25202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CO" sz="2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8" y="2356776"/>
            <a:ext cx="3467015" cy="27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6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251"/>
            <a:ext cx="4572000" cy="60986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95736" y="332656"/>
            <a:ext cx="25202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CO" sz="2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Globalización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111293" y="2348880"/>
            <a:ext cx="57811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1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Acreditación de países Iberoamericanos:  diseñar y  desarrollar este Proyecto Piloto para la Acreditación </a:t>
            </a:r>
            <a:r>
              <a:rPr lang="es-ES" sz="21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Internacional (Regional) de Programas de Pregrado.</a:t>
            </a:r>
          </a:p>
          <a:p>
            <a:pPr>
              <a:buNone/>
            </a:pPr>
            <a:endParaRPr lang="es-ES" sz="21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buNone/>
            </a:pPr>
            <a:r>
              <a:rPr lang="es-MX" sz="21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En este proyecto piloto están participando las agencias nacionales de acreditación de Argentina (CONEAU), Colombia (CNA), Costa Rica (SINAES), Cuba (JAN), Ecuador (CONEA) y Perú (ANR).</a:t>
            </a:r>
            <a:endParaRPr lang="es-ES" sz="21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1521" y="1257581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25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Red Iberoamericana para la Acreditación de la Calidad de la Educación Superior (RIACES)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2201" t="11555" r="77299" b="69126"/>
          <a:stretch/>
        </p:blipFill>
        <p:spPr>
          <a:xfrm>
            <a:off x="971600" y="3068960"/>
            <a:ext cx="1751219" cy="20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95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949280"/>
            <a:ext cx="9143999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12" name="CuadroTexto 1"/>
          <p:cNvSpPr txBox="1">
            <a:spLocks noChangeArrowheads="1"/>
          </p:cNvSpPr>
          <p:nvPr/>
        </p:nvSpPr>
        <p:spPr bwMode="auto">
          <a:xfrm>
            <a:off x="29145" y="5202156"/>
            <a:ext cx="9143999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CO" altLang="es-CO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Negocio de acreditadores: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CO" altLang="es-CO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Articulación con agencias de país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251"/>
            <a:ext cx="4572000" cy="60986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95736" y="332656"/>
            <a:ext cx="25202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CO" sz="2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55" y="1109980"/>
            <a:ext cx="4049777" cy="404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22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3624545"/>
            <a:ext cx="9137904" cy="1322832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2089693" y="3802125"/>
            <a:ext cx="47580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altLang="es-CO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332656"/>
            <a:ext cx="1480819" cy="148081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79" y="-10634"/>
            <a:ext cx="1298502" cy="2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5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172"/>
            <a:ext cx="6566371" cy="60986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131840" y="1101172"/>
            <a:ext cx="3434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altLang="es-CO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Tabla de contenido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1717751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/>
              <a:t>1.Calidad y acreditación. Definición y puntos críticos </a:t>
            </a:r>
          </a:p>
          <a:p>
            <a:r>
              <a:rPr lang="es-MX" sz="2000" b="1" dirty="0"/>
              <a:t>2.    Papel de los organismos académicos y profesionales</a:t>
            </a:r>
          </a:p>
          <a:p>
            <a:r>
              <a:rPr lang="es-MX" sz="2000" b="1" dirty="0"/>
              <a:t>3.    Será posible un acoplamiento y armonización entre los procedimientos y las metodologías de la acreditación nacional y la acreditación internacional?</a:t>
            </a:r>
          </a:p>
          <a:p>
            <a:r>
              <a:rPr lang="es-MX" sz="2000" b="1" dirty="0"/>
              <a:t>4.    Cómo ir de la acreditación nacional a la acreditación internacional? Experiencias y formas de hacerlo</a:t>
            </a:r>
          </a:p>
          <a:p>
            <a:r>
              <a:rPr lang="es-MX" sz="2000" b="1" dirty="0"/>
              <a:t>5.    Hay alternativas distintas a la acreditación para lograr la calidad en la educación médica? </a:t>
            </a:r>
          </a:p>
          <a:p>
            <a:r>
              <a:rPr lang="es-MX" sz="2000" b="1" dirty="0"/>
              <a:t>6.    ¿Cómo evaluar el impacto de la acreditación en los servicios de salud?</a:t>
            </a:r>
          </a:p>
          <a:p>
            <a:r>
              <a:rPr lang="es-MX" sz="2000" b="1" dirty="0"/>
              <a:t>7.    ¿Actitud y rol de los evaluadores externos para la acreditación internacional?</a:t>
            </a:r>
          </a:p>
          <a:p>
            <a:r>
              <a:rPr lang="es-MX" sz="2000" b="1" dirty="0"/>
              <a:t>8.    ¿impacto en las competencias clínicas o paraclínicas?</a:t>
            </a:r>
          </a:p>
          <a:p>
            <a:r>
              <a:rPr lang="es-MX" sz="2000" b="1" dirty="0"/>
              <a:t>9.    Realidades y experiencias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2915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uadroTexto 1"/>
          <p:cNvSpPr txBox="1">
            <a:spLocks noChangeArrowheads="1"/>
          </p:cNvSpPr>
          <p:nvPr/>
        </p:nvSpPr>
        <p:spPr bwMode="auto">
          <a:xfrm>
            <a:off x="1979711" y="1247291"/>
            <a:ext cx="518457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Terminología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54063" y="2636911"/>
            <a:ext cx="40638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32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Habilitación.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32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Registro.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32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Reconocimiento.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32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Acreditación.</a:t>
            </a:r>
            <a:endParaRPr kumimoji="0" lang="es-ES" sz="32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251"/>
            <a:ext cx="4572000" cy="60986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195736" y="332656"/>
            <a:ext cx="25202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CO" sz="2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643" y="2314913"/>
            <a:ext cx="4129001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6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2 Rectángulo"/>
          <p:cNvSpPr>
            <a:spLocks noChangeArrowheads="1"/>
          </p:cNvSpPr>
          <p:nvPr/>
        </p:nvSpPr>
        <p:spPr bwMode="auto">
          <a:xfrm>
            <a:off x="-107950" y="1773238"/>
            <a:ext cx="87931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2800" b="1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UNO</a:t>
            </a:r>
            <a:endParaRPr lang="es-CO" altLang="es-CO" sz="2800" b="1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0" y="2453710"/>
            <a:ext cx="4572000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ctr">
              <a:spcBef>
                <a:spcPct val="0"/>
              </a:spcBef>
              <a:defRPr/>
            </a:pPr>
            <a:r>
              <a:rPr lang="es-MX" altLang="es-CO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Considera estructura organizacional, funcionamiento.</a:t>
            </a:r>
          </a:p>
          <a:p>
            <a:pPr marL="457200" indent="-457200" algn="ctr">
              <a:spcBef>
                <a:spcPct val="0"/>
              </a:spcBef>
              <a:defRPr/>
            </a:pPr>
            <a:endParaRPr lang="es-MX" altLang="es-CO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457200" indent="-457200" algn="ctr">
              <a:spcBef>
                <a:spcPct val="0"/>
              </a:spcBef>
              <a:defRPr/>
            </a:pPr>
            <a:r>
              <a:rPr lang="es-MX" altLang="es-CO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Valora la parte material (planta física y equipamiento), contenidos, la organización curricular y actores.</a:t>
            </a:r>
            <a:endParaRPr lang="es-CO" altLang="es-CO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251"/>
            <a:ext cx="4572000" cy="60986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195736" y="332656"/>
            <a:ext cx="25202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CO" sz="2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</a:t>
            </a:r>
          </a:p>
        </p:txBody>
      </p:sp>
      <p:sp>
        <p:nvSpPr>
          <p:cNvPr id="9" name="CuadroTexto 1"/>
          <p:cNvSpPr txBox="1">
            <a:spLocks noChangeArrowheads="1"/>
          </p:cNvSpPr>
          <p:nvPr/>
        </p:nvSpPr>
        <p:spPr bwMode="auto">
          <a:xfrm>
            <a:off x="467544" y="1247291"/>
            <a:ext cx="792087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s-MX" altLang="es-CO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Proceso de evaluación integral</a:t>
            </a:r>
            <a:endParaRPr kumimoji="0" lang="es-CO" altLang="es-CO" sz="4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95525"/>
            <a:ext cx="2846832" cy="324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00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3624545"/>
            <a:ext cx="9137904" cy="1322832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2195492" y="3802125"/>
            <a:ext cx="4546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altLang="es-CO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Prospectiva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332656"/>
            <a:ext cx="1480819" cy="148081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79" y="-10634"/>
            <a:ext cx="1298502" cy="2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11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949280"/>
            <a:ext cx="9143999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12" name="CuadroTexto 1"/>
          <p:cNvSpPr txBox="1">
            <a:spLocks noChangeArrowheads="1"/>
          </p:cNvSpPr>
          <p:nvPr/>
        </p:nvSpPr>
        <p:spPr bwMode="auto">
          <a:xfrm>
            <a:off x="0" y="5067267"/>
            <a:ext cx="9143999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CO" altLang="es-CO" sz="5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La base de análisis son las competencias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251"/>
            <a:ext cx="4572000" cy="60986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95736" y="332656"/>
            <a:ext cx="25202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CO" sz="2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Prospectiva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10" y="1209776"/>
            <a:ext cx="3459779" cy="392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21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5949280"/>
            <a:ext cx="9143999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18" name="2 Rectángulo"/>
          <p:cNvSpPr>
            <a:spLocks noChangeArrowheads="1"/>
          </p:cNvSpPr>
          <p:nvPr/>
        </p:nvSpPr>
        <p:spPr bwMode="auto">
          <a:xfrm>
            <a:off x="-107950" y="1773238"/>
            <a:ext cx="87931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2800" b="1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UNO</a:t>
            </a:r>
            <a:endParaRPr lang="es-CO" altLang="es-CO" sz="2800" b="1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0" y="5544549"/>
            <a:ext cx="9121751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CO" altLang="es-CO" sz="5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Tendencias educativas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251"/>
            <a:ext cx="4572000" cy="60986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195736" y="332656"/>
            <a:ext cx="25202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CO" sz="2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Prospectiva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8496"/>
            <a:ext cx="2986820" cy="18689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9" b="6485"/>
          <a:stretch/>
        </p:blipFill>
        <p:spPr>
          <a:xfrm>
            <a:off x="5902259" y="2420887"/>
            <a:ext cx="3241739" cy="18527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43" y="2382166"/>
            <a:ext cx="2703193" cy="187841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5949280"/>
            <a:ext cx="9143999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18" name="2 Rectángulo"/>
          <p:cNvSpPr>
            <a:spLocks noChangeArrowheads="1"/>
          </p:cNvSpPr>
          <p:nvPr/>
        </p:nvSpPr>
        <p:spPr bwMode="auto">
          <a:xfrm>
            <a:off x="-107950" y="1773238"/>
            <a:ext cx="87931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2800" b="1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UNO</a:t>
            </a:r>
            <a:endParaRPr lang="es-CO" altLang="es-CO" sz="2800" b="1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0" y="4941168"/>
            <a:ext cx="9143999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CO" altLang="es-CO" sz="5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Foco de evaluación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CO" altLang="es-CO" sz="5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Facultad - Programas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251"/>
            <a:ext cx="4572000" cy="60986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195736" y="332656"/>
            <a:ext cx="25202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CO" sz="2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Prospectiva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655" y="1595212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57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5949280"/>
            <a:ext cx="9143999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18" name="2 Rectángulo"/>
          <p:cNvSpPr>
            <a:spLocks noChangeArrowheads="1"/>
          </p:cNvSpPr>
          <p:nvPr/>
        </p:nvSpPr>
        <p:spPr bwMode="auto">
          <a:xfrm>
            <a:off x="-107950" y="1773238"/>
            <a:ext cx="87931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2800" b="1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UNO</a:t>
            </a:r>
            <a:endParaRPr lang="es-CO" altLang="es-CO" sz="2800" b="1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1" y="5267742"/>
            <a:ext cx="9143999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CO" altLang="es-CO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La evaluación debe hacerse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CO" altLang="es-CO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por pares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251"/>
            <a:ext cx="4572000" cy="60986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195736" y="332656"/>
            <a:ext cx="25202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CO" sz="2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Prospectiva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59" y="1435877"/>
            <a:ext cx="4987280" cy="349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58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4085709" y="2070719"/>
            <a:ext cx="4752528" cy="31700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85800" indent="-685800">
              <a:spcBef>
                <a:spcPct val="0"/>
              </a:spcBef>
              <a:defRPr/>
            </a:pPr>
            <a:r>
              <a:rPr lang="es-CO" altLang="es-CO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Qué acreditar.</a:t>
            </a:r>
          </a:p>
          <a:p>
            <a:pPr marL="685800" indent="-685800">
              <a:spcBef>
                <a:spcPct val="0"/>
              </a:spcBef>
              <a:defRPr/>
            </a:pPr>
            <a:endParaRPr lang="es-CO" altLang="es-CO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685800" indent="-685800">
              <a:spcBef>
                <a:spcPct val="0"/>
              </a:spcBef>
              <a:defRPr/>
            </a:pPr>
            <a:r>
              <a:rPr lang="es-CO" altLang="es-CO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Nuevos indicadores de acreditación.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251"/>
            <a:ext cx="4572000" cy="60986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95736" y="332656"/>
            <a:ext cx="25202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CO" sz="2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Prospectiva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t="11150" r="11151" b="12201"/>
          <a:stretch/>
        </p:blipFill>
        <p:spPr>
          <a:xfrm>
            <a:off x="461140" y="1855569"/>
            <a:ext cx="364972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34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12479" y="5733256"/>
            <a:ext cx="6548514" cy="76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CO" sz="105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Copyright ©</a:t>
            </a:r>
            <a:r>
              <a:rPr lang="es-ES" sz="105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105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 CES</a:t>
            </a:r>
          </a:p>
          <a:p>
            <a:r>
              <a:rPr lang="es-CO" sz="105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Está prohibida la reproducción y transmisión total o parcial de este material, por cualquier medio o con cualquier propósito, con o sin fines comerciales, sin la autorización escrita de la Universidad CES.</a:t>
            </a:r>
            <a:endParaRPr lang="es-ES" sz="105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2 CuadroTexto"/>
          <p:cNvSpPr txBox="1"/>
          <p:nvPr/>
        </p:nvSpPr>
        <p:spPr>
          <a:xfrm>
            <a:off x="1651970" y="2996952"/>
            <a:ext cx="584006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¡Muchas gracias!</a:t>
            </a:r>
          </a:p>
          <a:p>
            <a:pPr algn="ctr"/>
            <a:r>
              <a:rPr lang="es-CO" sz="24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josorio@ces.edu.co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332656"/>
            <a:ext cx="1480819" cy="14808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79" y="-10634"/>
            <a:ext cx="1298502" cy="2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8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3624545"/>
            <a:ext cx="9137904" cy="1322832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593291" y="3802125"/>
            <a:ext cx="77508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altLang="es-CO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Reflexiones iniciales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332656"/>
            <a:ext cx="1480819" cy="148081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79" y="-10634"/>
            <a:ext cx="1298502" cy="2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2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251"/>
            <a:ext cx="4572000" cy="609864"/>
          </a:xfrm>
          <a:prstGeom prst="rect">
            <a:avLst/>
          </a:prstGeom>
        </p:spPr>
      </p:pic>
      <p:sp>
        <p:nvSpPr>
          <p:cNvPr id="17412" name="CuadroTexto 1"/>
          <p:cNvSpPr txBox="1">
            <a:spLocks noChangeArrowheads="1"/>
          </p:cNvSpPr>
          <p:nvPr/>
        </p:nvSpPr>
        <p:spPr bwMode="auto">
          <a:xfrm>
            <a:off x="539552" y="1988840"/>
            <a:ext cx="8064896" cy="31700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CO" altLang="es-CO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“No hay nada más irreal que la academia.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s-CO" altLang="es-CO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CO" altLang="es-CO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No hay nada más antiacadémico que la realidad”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79512" y="332656"/>
            <a:ext cx="53134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altLang="es-CO" sz="2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Reflexiones iniciales</a:t>
            </a:r>
          </a:p>
        </p:txBody>
      </p:sp>
    </p:spTree>
    <p:extLst>
      <p:ext uri="{BB962C8B-B14F-4D97-AF65-F5344CB8AC3E}">
        <p14:creationId xmlns:p14="http://schemas.microsoft.com/office/powerpoint/2010/main" val="829005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número de diapositiva"/>
          <p:cNvSpPr txBox="1">
            <a:spLocks noGrp="1"/>
          </p:cNvSpPr>
          <p:nvPr/>
        </p:nvSpPr>
        <p:spPr bwMode="auto">
          <a:xfrm>
            <a:off x="8196263" y="6356350"/>
            <a:ext cx="9477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1A0CEA-0B11-4DC6-B578-8A2E7FE388B2}" type="slidenum">
              <a:rPr kumimoji="0" lang="es-ES" altLang="es-CO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altLang="es-CO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" y="5949280"/>
            <a:ext cx="914399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ge_eff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42" y="1412776"/>
            <a:ext cx="4464515" cy="479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251"/>
            <a:ext cx="4572000" cy="60986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79512" y="332656"/>
            <a:ext cx="53134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altLang="es-CO" sz="2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Reflexiones iniciales</a:t>
            </a:r>
          </a:p>
        </p:txBody>
      </p:sp>
    </p:spTree>
    <p:extLst>
      <p:ext uri="{BB962C8B-B14F-4D97-AF65-F5344CB8AC3E}">
        <p14:creationId xmlns:p14="http://schemas.microsoft.com/office/powerpoint/2010/main" val="65971289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949280"/>
            <a:ext cx="9143999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 descr="illusions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1045" y="1196752"/>
            <a:ext cx="6641910" cy="528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251"/>
            <a:ext cx="4572000" cy="60986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79512" y="332656"/>
            <a:ext cx="53134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altLang="es-CO" sz="2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Reflexiones iniciales</a:t>
            </a:r>
          </a:p>
        </p:txBody>
      </p:sp>
    </p:spTree>
    <p:extLst>
      <p:ext uri="{BB962C8B-B14F-4D97-AF65-F5344CB8AC3E}">
        <p14:creationId xmlns:p14="http://schemas.microsoft.com/office/powerpoint/2010/main" val="1044720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5949280"/>
            <a:ext cx="9143999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4" name="2 Rectángulo"/>
          <p:cNvSpPr>
            <a:spLocks noChangeArrowheads="1"/>
          </p:cNvSpPr>
          <p:nvPr/>
        </p:nvSpPr>
        <p:spPr bwMode="auto">
          <a:xfrm>
            <a:off x="-107950" y="1773238"/>
            <a:ext cx="87931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2800" b="1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UNO</a:t>
            </a:r>
            <a:endParaRPr lang="es-CO" altLang="es-CO" sz="2800" b="1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CuadroTexto 1"/>
          <p:cNvSpPr txBox="1">
            <a:spLocks noChangeArrowheads="1"/>
          </p:cNvSpPr>
          <p:nvPr/>
        </p:nvSpPr>
        <p:spPr bwMode="auto">
          <a:xfrm>
            <a:off x="0" y="4892097"/>
            <a:ext cx="915147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Las Universidades están cambiando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5445224"/>
            <a:ext cx="9145324" cy="648072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s-ES" sz="1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251"/>
            <a:ext cx="4572000" cy="60986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79512" y="332656"/>
            <a:ext cx="53134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altLang="es-CO" sz="2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Reflexiones iniciales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6638"/>
            <a:ext cx="6588224" cy="345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20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5949280"/>
            <a:ext cx="9143999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4" name="2 Rectángulo"/>
          <p:cNvSpPr>
            <a:spLocks noChangeArrowheads="1"/>
          </p:cNvSpPr>
          <p:nvPr/>
        </p:nvSpPr>
        <p:spPr bwMode="auto">
          <a:xfrm>
            <a:off x="-107950" y="1773238"/>
            <a:ext cx="87931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2800" b="1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UNO</a:t>
            </a:r>
            <a:endParaRPr lang="es-CO" altLang="es-CO" sz="2800" b="1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CuadroTexto 1"/>
          <p:cNvSpPr txBox="1">
            <a:spLocks noChangeArrowheads="1"/>
          </p:cNvSpPr>
          <p:nvPr/>
        </p:nvSpPr>
        <p:spPr bwMode="auto">
          <a:xfrm>
            <a:off x="0" y="4054705"/>
            <a:ext cx="915147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¿Es necesaria la calidad o es primordial un sistema de calidad?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5445224"/>
            <a:ext cx="9145324" cy="648072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s-ES" sz="1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251"/>
            <a:ext cx="4572000" cy="60986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79512" y="332656"/>
            <a:ext cx="53134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altLang="es-CO" sz="2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Reflexiones iniciales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79" y="1064425"/>
            <a:ext cx="3645442" cy="28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6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 descr="image002"/>
          <p:cNvSpPr>
            <a:spLocks noChangeAspect="1" noChangeArrowheads="1"/>
          </p:cNvSpPr>
          <p:nvPr/>
        </p:nvSpPr>
        <p:spPr bwMode="auto">
          <a:xfrm>
            <a:off x="127000" y="46038"/>
            <a:ext cx="38004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AutoShape 3" descr="image002"/>
          <p:cNvSpPr>
            <a:spLocks noChangeAspect="1" noChangeArrowheads="1"/>
          </p:cNvSpPr>
          <p:nvPr/>
        </p:nvSpPr>
        <p:spPr bwMode="auto">
          <a:xfrm>
            <a:off x="2671763" y="1871663"/>
            <a:ext cx="38004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" y="5949280"/>
            <a:ext cx="914399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251"/>
            <a:ext cx="4572000" cy="60986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79512" y="332656"/>
            <a:ext cx="53134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altLang="es-CO" sz="2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Reflexiones iniciales</a:t>
            </a: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type="subTitle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46" b="7910"/>
          <a:stretch/>
        </p:blipFill>
        <p:spPr>
          <a:xfrm>
            <a:off x="1115616" y="1412776"/>
            <a:ext cx="7317581" cy="4968552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11212</TotalTime>
  <Words>658</Words>
  <Application>Microsoft Office PowerPoint</Application>
  <PresentationFormat>Presentación en pantalla (4:3)</PresentationFormat>
  <Paragraphs>103</Paragraphs>
  <Slides>28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MS PGothic</vt:lpstr>
      <vt:lpstr>Arial</vt:lpstr>
      <vt:lpstr>Arial Narrow</vt:lpstr>
      <vt:lpstr>Calibri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Ins. de Ciencias de la Salud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jcorrea</dc:creator>
  <cp:lastModifiedBy>Juan José Domínguez Robert</cp:lastModifiedBy>
  <cp:revision>606</cp:revision>
  <dcterms:created xsi:type="dcterms:W3CDTF">2007-02-19T14:28:46Z</dcterms:created>
  <dcterms:modified xsi:type="dcterms:W3CDTF">2016-06-16T16:15:00Z</dcterms:modified>
</cp:coreProperties>
</file>