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11"/>
  </p:notesMasterIdLst>
  <p:handoutMasterIdLst>
    <p:handoutMasterId r:id="rId12"/>
  </p:handoutMasterIdLst>
  <p:sldIdLst>
    <p:sldId id="495" r:id="rId2"/>
    <p:sldId id="487" r:id="rId3"/>
    <p:sldId id="488" r:id="rId4"/>
    <p:sldId id="489" r:id="rId5"/>
    <p:sldId id="490" r:id="rId6"/>
    <p:sldId id="497" r:id="rId7"/>
    <p:sldId id="491" r:id="rId8"/>
    <p:sldId id="498" r:id="rId9"/>
    <p:sldId id="480" r:id="rId10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A5A"/>
    <a:srgbClr val="CC3300"/>
    <a:srgbClr val="8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4" autoAdjust="0"/>
    <p:restoredTop sz="93010" autoAdjust="0"/>
  </p:normalViewPr>
  <p:slideViewPr>
    <p:cSldViewPr>
      <p:cViewPr>
        <p:scale>
          <a:sx n="100" d="100"/>
          <a:sy n="100" d="100"/>
        </p:scale>
        <p:origin x="-219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3AD93A-237E-47A1-95E8-D1474008824A}" type="datetimeFigureOut">
              <a:rPr lang="es-ES"/>
              <a:pPr>
                <a:defRPr/>
              </a:pPr>
              <a:t>09/06/2016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186BB14-DFD6-4B0A-A949-EBB2467449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586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384D1A0-2B70-4CC1-8CD8-0C9F01ADE85F}" type="datetimeFigureOut">
              <a:rPr lang="es-ES"/>
              <a:pPr>
                <a:defRPr/>
              </a:pPr>
              <a:t>09/06/2016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F7CEE98-D706-4232-8E0C-5BA5427F84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648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0B3038-3313-433B-81C7-84F5C8FD9205}" type="datetimeFigureOut">
              <a:rPr lang="es-ES" smtClean="0"/>
              <a:pPr>
                <a:defRPr/>
              </a:pPr>
              <a:t>09/06/2016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67EF1C-B526-4983-B788-DB071048A5B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C3690E-88E6-4D57-B274-58770A842CB6}" type="datetimeFigureOut">
              <a:rPr lang="es-ES" smtClean="0"/>
              <a:pPr>
                <a:defRPr/>
              </a:pPr>
              <a:t>09/06/2016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0E1DBE-6C7B-4F20-A170-02329EC3905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1842C6-565C-4D2C-8CA7-D11B192C0901}" type="datetimeFigureOut">
              <a:rPr lang="es-ES" smtClean="0"/>
              <a:pPr>
                <a:defRPr/>
              </a:pPr>
              <a:t>09/06/2016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3341D9-8D5C-45E8-8CAC-BEDC6A9CCCF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C3690E-88E6-4D57-B274-58770A842CB6}" type="datetimeFigureOut">
              <a:rPr lang="es-ES" smtClean="0"/>
              <a:pPr>
                <a:defRPr/>
              </a:pPr>
              <a:t>09/06/2016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0E1DBE-6C7B-4F20-A170-02329EC3905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C3690E-88E6-4D57-B274-58770A842CB6}" type="datetimeFigureOut">
              <a:rPr lang="es-ES" smtClean="0"/>
              <a:pPr>
                <a:defRPr/>
              </a:pPr>
              <a:t>09/06/2016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0E1DBE-6C7B-4F20-A170-02329EC3905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5FFE06-D056-4C37-8619-08F86831A3CF}" type="datetimeFigureOut">
              <a:rPr lang="es-ES" smtClean="0"/>
              <a:pPr>
                <a:defRPr/>
              </a:pPr>
              <a:t>09/06/2016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A0BE20-502E-40D6-82BF-69BF6E4A80C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11BF2E-8685-4DA1-ACAF-2A4010D4F4F8}" type="datetimeFigureOut">
              <a:rPr lang="es-ES" smtClean="0"/>
              <a:pPr>
                <a:defRPr/>
              </a:pPr>
              <a:t>09/06/2016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3043A2-11E7-452C-8A2E-AC269B9516E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C3690E-88E6-4D57-B274-58770A842CB6}" type="datetimeFigureOut">
              <a:rPr lang="es-ES" smtClean="0"/>
              <a:pPr>
                <a:defRPr/>
              </a:pPr>
              <a:t>09/06/2016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0E1DBE-6C7B-4F20-A170-02329EC3905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361755-A7F6-4A60-BE23-731FE5957F81}" type="datetimeFigureOut">
              <a:rPr lang="es-ES" smtClean="0"/>
              <a:pPr>
                <a:defRPr/>
              </a:pPr>
              <a:t>09/06/2016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AB268A-6365-4971-AF2A-C2B0936916F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2BC3690E-88E6-4D57-B274-58770A842CB6}" type="datetimeFigureOut">
              <a:rPr lang="es-ES" smtClean="0"/>
              <a:pPr>
                <a:defRPr/>
              </a:pPr>
              <a:t>09/06/2016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0E1DBE-6C7B-4F20-A170-02329EC3905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4DD389D-7DEA-4177-9699-D7AF7E658FBB}" type="datetimeFigureOut">
              <a:rPr lang="es-ES" smtClean="0"/>
              <a:pPr>
                <a:defRPr/>
              </a:pPr>
              <a:t>09/06/2016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95A946-06DD-4AA7-8BDD-EA8FF218443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BC3690E-88E6-4D57-B274-58770A842CB6}" type="datetimeFigureOut">
              <a:rPr lang="es-ES" smtClean="0"/>
              <a:pPr>
                <a:defRPr/>
              </a:pPr>
              <a:t>09/06/2016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80E1DBE-6C7B-4F20-A170-02329EC3905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6336" r="19903" b="74241"/>
          <a:stretch/>
        </p:blipFill>
        <p:spPr bwMode="auto">
          <a:xfrm>
            <a:off x="2761" y="0"/>
            <a:ext cx="9141239" cy="175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695686" y="3791115"/>
            <a:ext cx="781208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es-AR" sz="2500" b="1" i="0" u="none" strike="noStrike" kern="1200" cap="none" spc="0" normalizeH="0" baseline="0" dirty="0" smtClean="0">
                <a:ln>
                  <a:noFill/>
                </a:ln>
                <a:solidFill>
                  <a:srgbClr val="1F1A5A"/>
                </a:solidFill>
                <a:effectLst/>
                <a:uLnTx/>
                <a:uFillTx/>
                <a:latin typeface="Tw Cen MT" pitchFamily="34" charset="0"/>
              </a:rPr>
              <a:t>Foro: “AVANCES EN LA ACREDITACIÓN</a:t>
            </a:r>
            <a:r>
              <a:rPr kumimoji="0" lang="es-AR" sz="2500" b="1" i="0" u="none" strike="noStrike" kern="1200" cap="none" spc="0" normalizeH="0" dirty="0" smtClean="0">
                <a:ln>
                  <a:noFill/>
                </a:ln>
                <a:solidFill>
                  <a:srgbClr val="1F1A5A"/>
                </a:solidFill>
                <a:effectLst/>
                <a:uLnTx/>
                <a:uFillTx/>
                <a:latin typeface="Tw Cen MT" pitchFamily="34" charset="0"/>
              </a:rPr>
              <a:t> NACIONAL EN AMÉRICA LATINA: EXPERIENCIAS, PERSPECTIVAS”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es-ES" sz="2000" b="1" dirty="0" smtClean="0">
                <a:solidFill>
                  <a:srgbClr val="1F1A5A"/>
                </a:solidFill>
                <a:latin typeface="Tw Cen MT" pitchFamily="34" charset="0"/>
              </a:rPr>
              <a:t>- 16 de junio de 2016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1A5A"/>
                </a:solidFill>
                <a:effectLst/>
                <a:uLnTx/>
                <a:uFillTx/>
                <a:latin typeface="Tw Cen MT" pitchFamily="34" charset="0"/>
              </a:rPr>
              <a:t>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1F1A5A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Prof. GERARDO OMAR LARROZA</a:t>
            </a: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>
          <a:xfrm>
            <a:off x="4080062" y="1948826"/>
            <a:ext cx="3709416" cy="138664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1726954" cy="159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733094" y="3083388"/>
            <a:ext cx="1944216" cy="3600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ACREDITACION</a:t>
            </a:r>
            <a:endParaRPr lang="es-AR" sz="20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655822" y="3088680"/>
            <a:ext cx="2156538" cy="3600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CERTIFICACION Y RECERTIFICACION</a:t>
            </a:r>
            <a:endParaRPr lang="es-AR" sz="20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746420" y="4437112"/>
            <a:ext cx="1508466" cy="3600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Obligatorio</a:t>
            </a:r>
            <a:endParaRPr lang="es-AR" sz="20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057276" y="4437112"/>
            <a:ext cx="1508466" cy="3600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Voluntario</a:t>
            </a:r>
            <a:endParaRPr lang="es-AR" sz="20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500653" y="2142182"/>
            <a:ext cx="0" cy="8454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6773654" y="2132856"/>
            <a:ext cx="0" cy="8454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525182" y="3519661"/>
            <a:ext cx="0" cy="8454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6773654" y="3519661"/>
            <a:ext cx="0" cy="8454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500653" y="2132856"/>
            <a:ext cx="427300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 txBox="1">
            <a:spLocks/>
          </p:cNvSpPr>
          <p:nvPr/>
        </p:nvSpPr>
        <p:spPr>
          <a:xfrm>
            <a:off x="3498998" y="1700808"/>
            <a:ext cx="2266544" cy="648072"/>
          </a:xfrm>
          <a:prstGeom prst="rect">
            <a:avLst/>
          </a:prstGeom>
          <a:solidFill>
            <a:srgbClr val="1F1A5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CALIDAD</a:t>
            </a:r>
            <a:endParaRPr lang="es-AR" sz="3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>
          <a:xfrm>
            <a:off x="1253263" y="260647"/>
            <a:ext cx="1988415" cy="74330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5" y="260648"/>
            <a:ext cx="925726" cy="854803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6625640" y="6407750"/>
            <a:ext cx="21948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hangingPunct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s-ES" sz="1100" b="1" dirty="0">
                <a:solidFill>
                  <a:srgbClr val="800000"/>
                </a:solidFill>
                <a:latin typeface="Tw Cen MT" pitchFamily="34" charset="0"/>
              </a:rPr>
              <a:t>Prof. GERARDO OMAR LARROZA</a:t>
            </a:r>
            <a:endParaRPr lang="es-MX" sz="1100" b="1" dirty="0">
              <a:solidFill>
                <a:srgbClr val="80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47664" y="1715128"/>
            <a:ext cx="2266544" cy="648072"/>
          </a:xfrm>
          <a:prstGeom prst="rect">
            <a:avLst/>
          </a:prstGeom>
          <a:solidFill>
            <a:srgbClr val="1F1A5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5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ACREDITACION</a:t>
            </a:r>
            <a:endParaRPr lang="es-AR" sz="25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708828" y="3290086"/>
            <a:ext cx="1944216" cy="13630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5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CONEAU</a:t>
            </a:r>
          </a:p>
          <a:p>
            <a:r>
              <a:rPr lang="es-AR" sz="15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(Comisión Nacional de Evaluación y Acreditación Universitaria)</a:t>
            </a:r>
            <a:endParaRPr lang="es-AR" sz="15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2618244" y="2363200"/>
            <a:ext cx="0" cy="8454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 Título"/>
          <p:cNvSpPr txBox="1">
            <a:spLocks/>
          </p:cNvSpPr>
          <p:nvPr/>
        </p:nvSpPr>
        <p:spPr>
          <a:xfrm>
            <a:off x="3814208" y="3299546"/>
            <a:ext cx="1944216" cy="503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Art. 43º</a:t>
            </a:r>
            <a:endParaRPr lang="es-AR" sz="20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940152" y="3299304"/>
            <a:ext cx="1944216" cy="503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Necesidad o </a:t>
            </a:r>
          </a:p>
          <a:p>
            <a:r>
              <a:rPr lang="es-AR" sz="20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Interés público</a:t>
            </a:r>
            <a:endParaRPr lang="es-AR" sz="20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453590" y="3529377"/>
            <a:ext cx="7212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362932" y="3515328"/>
            <a:ext cx="7212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>
          <a:xfrm>
            <a:off x="1253263" y="260647"/>
            <a:ext cx="1988415" cy="74330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5" y="260648"/>
            <a:ext cx="925726" cy="854803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6625640" y="6407750"/>
            <a:ext cx="21948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hangingPunct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s-ES" sz="1100" b="1" dirty="0">
                <a:solidFill>
                  <a:srgbClr val="800000"/>
                </a:solidFill>
                <a:latin typeface="Tw Cen MT" pitchFamily="34" charset="0"/>
              </a:rPr>
              <a:t>Prof. GERARDO OMAR LARROZA</a:t>
            </a:r>
            <a:endParaRPr lang="es-MX" sz="1100" b="1" dirty="0">
              <a:solidFill>
                <a:srgbClr val="80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2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47664" y="1787136"/>
            <a:ext cx="2266544" cy="648072"/>
          </a:xfrm>
          <a:prstGeom prst="rect">
            <a:avLst/>
          </a:prstGeom>
          <a:solidFill>
            <a:srgbClr val="1F1A5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5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ACREDITACION</a:t>
            </a:r>
            <a:endParaRPr lang="es-AR" sz="25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112060" y="1413018"/>
            <a:ext cx="1944216" cy="503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Autoevaluación</a:t>
            </a:r>
            <a:endParaRPr lang="es-AR" sz="20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763688" y="3637510"/>
            <a:ext cx="1944216" cy="503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Dictamen</a:t>
            </a:r>
            <a:endParaRPr lang="es-AR" sz="20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3347864" y="3754591"/>
            <a:ext cx="1008112" cy="1348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Título"/>
          <p:cNvSpPr txBox="1">
            <a:spLocks/>
          </p:cNvSpPr>
          <p:nvPr/>
        </p:nvSpPr>
        <p:spPr>
          <a:xfrm>
            <a:off x="5076056" y="2406810"/>
            <a:ext cx="2592288" cy="503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Evaluación de pares</a:t>
            </a:r>
            <a:endParaRPr lang="es-AR" sz="20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3923928" y="1664925"/>
            <a:ext cx="1080120" cy="4179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endCxn id="9" idx="1"/>
          </p:cNvCxnSpPr>
          <p:nvPr/>
        </p:nvCxnSpPr>
        <p:spPr>
          <a:xfrm>
            <a:off x="3923928" y="2111173"/>
            <a:ext cx="1152128" cy="5475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Título"/>
          <p:cNvSpPr txBox="1">
            <a:spLocks/>
          </p:cNvSpPr>
          <p:nvPr/>
        </p:nvSpPr>
        <p:spPr>
          <a:xfrm>
            <a:off x="1403648" y="5013418"/>
            <a:ext cx="2592288" cy="503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Períodos: 3 a 6 años</a:t>
            </a:r>
            <a:endParaRPr lang="es-AR" sz="20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4499992" y="3502683"/>
            <a:ext cx="1944216" cy="503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Requerimientos</a:t>
            </a:r>
            <a:endParaRPr lang="es-AR" sz="20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4499992" y="4077072"/>
            <a:ext cx="2160240" cy="503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Recomendaciones</a:t>
            </a:r>
            <a:endParaRPr lang="es-AR" sz="20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3347864" y="3889417"/>
            <a:ext cx="1008112" cy="439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2699792" y="4077072"/>
            <a:ext cx="0" cy="9363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H="1">
            <a:off x="2680936" y="2492896"/>
            <a:ext cx="2244" cy="12616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>
          <a:xfrm>
            <a:off x="1253263" y="260647"/>
            <a:ext cx="1988415" cy="743303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5" y="260648"/>
            <a:ext cx="925726" cy="854803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6625640" y="6407750"/>
            <a:ext cx="21948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hangingPunct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s-ES" sz="1100" b="1" dirty="0">
                <a:solidFill>
                  <a:srgbClr val="800000"/>
                </a:solidFill>
                <a:latin typeface="Tw Cen MT" pitchFamily="34" charset="0"/>
              </a:rPr>
              <a:t>Prof. GERARDO OMAR LARROZA</a:t>
            </a:r>
            <a:endParaRPr lang="es-MX" sz="1100" b="1" dirty="0">
              <a:solidFill>
                <a:srgbClr val="80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4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9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2699792" y="2492896"/>
            <a:ext cx="3312368" cy="50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Tw Cen MT" pitchFamily="34" charset="0"/>
              </a:rPr>
              <a:t>Contexto Institucional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lang="es-ES" sz="2400" b="1" dirty="0">
              <a:solidFill>
                <a:srgbClr val="800000"/>
              </a:solidFill>
              <a:latin typeface="Tw Cen MT" pitchFamily="34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2713532" y="3068960"/>
            <a:ext cx="3312368" cy="50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Tw Cen MT" pitchFamily="34" charset="0"/>
              </a:rPr>
              <a:t>Cuerpo Académico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lang="es-ES" sz="2400" b="1" dirty="0">
              <a:solidFill>
                <a:srgbClr val="800000"/>
              </a:solidFill>
              <a:latin typeface="Tw Cen MT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2713532" y="3647162"/>
            <a:ext cx="3312368" cy="50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Tw Cen MT" pitchFamily="34" charset="0"/>
              </a:rPr>
              <a:t>Planes de Estudio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lang="es-ES" sz="2400" b="1" dirty="0">
              <a:solidFill>
                <a:srgbClr val="800000"/>
              </a:solidFill>
              <a:latin typeface="Tw Cen MT" pitchFamily="34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2713532" y="4223226"/>
            <a:ext cx="3672408" cy="50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Tw Cen MT" pitchFamily="34" charset="0"/>
              </a:rPr>
              <a:t>Alumnos y Graduados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lang="es-ES" sz="2400" b="1" dirty="0">
              <a:solidFill>
                <a:srgbClr val="800000"/>
              </a:solidFill>
              <a:latin typeface="Tw Cen MT" pitchFamily="34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2713532" y="4799290"/>
            <a:ext cx="4680520" cy="50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Tw Cen MT" pitchFamily="34" charset="0"/>
              </a:rPr>
              <a:t>Infraestructura y Equipamiento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lang="es-ES" sz="2400" b="1" dirty="0">
              <a:solidFill>
                <a:srgbClr val="800000"/>
              </a:solidFill>
              <a:latin typeface="Tw Cen MT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59966" y="1412776"/>
            <a:ext cx="4110535" cy="648072"/>
          </a:xfrm>
          <a:prstGeom prst="rect">
            <a:avLst/>
          </a:prstGeom>
          <a:solidFill>
            <a:srgbClr val="1F1A5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5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AUTOEVALUACION</a:t>
            </a:r>
            <a:endParaRPr lang="es-AR" sz="25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>
          <a:xfrm>
            <a:off x="1253263" y="260647"/>
            <a:ext cx="1988415" cy="74330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5" y="260648"/>
            <a:ext cx="925726" cy="854803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6625640" y="6407750"/>
            <a:ext cx="21948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hangingPunct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s-ES" sz="1100" b="1" dirty="0">
                <a:solidFill>
                  <a:srgbClr val="800000"/>
                </a:solidFill>
                <a:latin typeface="Tw Cen MT" pitchFamily="34" charset="0"/>
              </a:rPr>
              <a:t>Prof. GERARDO OMAR LARROZA</a:t>
            </a:r>
            <a:endParaRPr lang="es-MX" sz="1100" b="1" dirty="0">
              <a:solidFill>
                <a:srgbClr val="80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2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53317"/>
              </p:ext>
            </p:extLst>
          </p:nvPr>
        </p:nvGraphicFramePr>
        <p:xfrm>
          <a:off x="457201" y="1268762"/>
          <a:ext cx="8229598" cy="3347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627"/>
                <a:gridCol w="1028627"/>
                <a:gridCol w="1028627"/>
                <a:gridCol w="1028627"/>
                <a:gridCol w="1028627"/>
                <a:gridCol w="1028627"/>
                <a:gridCol w="1028627"/>
                <a:gridCol w="1029209"/>
              </a:tblGrid>
              <a:tr h="57606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COMPARACION DE PATRONES Y ESTANDARES MCYE 535/99 Y NUEVA PROPUESTA DE AFACIMERA </a:t>
                      </a:r>
                      <a:endParaRPr lang="es-A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 smtClean="0">
                          <a:effectLst/>
                        </a:rPr>
                        <a:t>(</a:t>
                      </a:r>
                      <a:r>
                        <a:rPr lang="es-AR" sz="1200" dirty="0">
                          <a:effectLst/>
                        </a:rPr>
                        <a:t>Principales aspectos)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 dirty="0">
                          <a:effectLst/>
                        </a:rPr>
                        <a:t>Características Principales</a:t>
                      </a:r>
                      <a:endParaRPr lang="es-A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 dirty="0">
                          <a:effectLst/>
                        </a:rPr>
                        <a:t>Carga horaria mínima total</a:t>
                      </a:r>
                      <a:endParaRPr lang="es-A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 dirty="0">
                          <a:effectLst/>
                        </a:rPr>
                        <a:t>Criterios de intensidad de formación práctica</a:t>
                      </a:r>
                      <a:endParaRPr lang="es-A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 dirty="0">
                          <a:effectLst/>
                        </a:rPr>
                        <a:t>Contenidos Mínimos</a:t>
                      </a:r>
                      <a:endParaRPr lang="es-A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 dirty="0">
                          <a:effectLst/>
                        </a:rPr>
                        <a:t>Alcances del Título</a:t>
                      </a:r>
                      <a:endParaRPr lang="es-A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 dirty="0">
                          <a:effectLst/>
                        </a:rPr>
                        <a:t>Estándares</a:t>
                      </a:r>
                      <a:endParaRPr lang="es-A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082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 dirty="0">
                          <a:effectLst/>
                        </a:rPr>
                        <a:t>Patrones y estándares MCYE 535/99</a:t>
                      </a:r>
                      <a:endParaRPr lang="es-A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En Anexo</a:t>
                      </a:r>
                      <a:endParaRPr lang="es-A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En Anexo</a:t>
                      </a:r>
                      <a:endParaRPr lang="es-A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Listado Exhaustivo</a:t>
                      </a:r>
                      <a:endParaRPr lang="es-A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Formulación inicial</a:t>
                      </a:r>
                      <a:endParaRPr lang="es-A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11 Capítulos</a:t>
                      </a:r>
                      <a:endParaRPr lang="es-A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126 Estándares</a:t>
                      </a:r>
                      <a:endParaRPr lang="es-A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Formulación: “Debe, Debería y Puede”</a:t>
                      </a:r>
                      <a:endParaRPr lang="es-A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</a:tr>
              <a:tr h="824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 dirty="0">
                          <a:effectLst/>
                        </a:rPr>
                        <a:t>Resolución </a:t>
                      </a:r>
                      <a:endParaRPr lang="es-AR" sz="1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 dirty="0" smtClean="0">
                          <a:effectLst/>
                        </a:rPr>
                        <a:t>Nº 1314/03</a:t>
                      </a:r>
                      <a:endParaRPr lang="es-A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Incluida en estándares</a:t>
                      </a:r>
                      <a:endParaRPr lang="es-A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Incluidos en estándares</a:t>
                      </a:r>
                      <a:endParaRPr lang="es-A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Concepto de “core curriculum”</a:t>
                      </a:r>
                      <a:endParaRPr lang="es-A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Se mantiene la misma formulación</a:t>
                      </a:r>
                      <a:endParaRPr lang="es-A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9 Capítulos</a:t>
                      </a:r>
                      <a:endParaRPr lang="es-A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67 Estándares</a:t>
                      </a:r>
                      <a:endParaRPr lang="es-A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</a:rPr>
                        <a:t>Formulación “Debe”</a:t>
                      </a:r>
                      <a:endParaRPr lang="es-A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5" marR="628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9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339600" y="1196752"/>
            <a:ext cx="2744568" cy="1584176"/>
          </a:xfrm>
          <a:prstGeom prst="rect">
            <a:avLst/>
          </a:prstGeom>
          <a:solidFill>
            <a:srgbClr val="1F1A5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CONEAU</a:t>
            </a:r>
          </a:p>
          <a:p>
            <a:r>
              <a:rPr lang="es-AR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(miembros y técnicos)</a:t>
            </a:r>
          </a:p>
          <a:p>
            <a:r>
              <a:rPr lang="es-AR" sz="15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Nacionalidad burocrática </a:t>
            </a:r>
          </a:p>
          <a:p>
            <a:r>
              <a:rPr lang="es-AR" sz="15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Vs.</a:t>
            </a:r>
          </a:p>
          <a:p>
            <a:r>
              <a:rPr lang="es-AR" sz="15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Nacionalidad política</a:t>
            </a:r>
            <a:endParaRPr lang="es-AR" sz="15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300192" y="2912764"/>
            <a:ext cx="1368152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Tipo de control </a:t>
            </a:r>
          </a:p>
          <a:p>
            <a:r>
              <a:rPr lang="es-AR" sz="1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ejercido</a:t>
            </a:r>
            <a:endParaRPr lang="es-AR" sz="12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flipH="1">
            <a:off x="1691680" y="2912764"/>
            <a:ext cx="1549998" cy="123631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1 Título"/>
          <p:cNvSpPr txBox="1">
            <a:spLocks/>
          </p:cNvSpPr>
          <p:nvPr/>
        </p:nvSpPr>
        <p:spPr>
          <a:xfrm>
            <a:off x="1068714" y="4437112"/>
            <a:ext cx="2744568" cy="1584176"/>
          </a:xfrm>
          <a:prstGeom prst="rect">
            <a:avLst/>
          </a:prstGeom>
          <a:solidFill>
            <a:srgbClr val="1F1A5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EVAULADORES</a:t>
            </a:r>
          </a:p>
          <a:p>
            <a:r>
              <a:rPr lang="es-AR" sz="15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Aportes del </a:t>
            </a:r>
          </a:p>
          <a:p>
            <a:r>
              <a:rPr lang="es-AR" sz="15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conocimiento experto</a:t>
            </a:r>
          </a:p>
          <a:p>
            <a:r>
              <a:rPr lang="es-AR" sz="15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Vs.</a:t>
            </a:r>
          </a:p>
          <a:p>
            <a:r>
              <a:rPr lang="es-AR" sz="15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Poder y autoridad en el campo</a:t>
            </a:r>
            <a:endParaRPr lang="es-AR" sz="15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5715864" y="4437112"/>
            <a:ext cx="2744568" cy="1584176"/>
          </a:xfrm>
          <a:prstGeom prst="rect">
            <a:avLst/>
          </a:prstGeom>
          <a:solidFill>
            <a:srgbClr val="1F1A5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EVALUADOS</a:t>
            </a:r>
          </a:p>
          <a:p>
            <a:r>
              <a:rPr lang="es-AR" sz="15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Simulación</a:t>
            </a:r>
          </a:p>
          <a:p>
            <a:r>
              <a:rPr lang="es-AR" sz="15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Vs.</a:t>
            </a:r>
          </a:p>
          <a:p>
            <a:r>
              <a:rPr lang="es-AR" sz="15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Cambio</a:t>
            </a:r>
            <a:endParaRPr lang="es-AR" sz="15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5436096" y="3649216"/>
            <a:ext cx="1080120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Grado de </a:t>
            </a:r>
          </a:p>
          <a:p>
            <a:r>
              <a:rPr lang="es-AR" sz="1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legitimidad</a:t>
            </a:r>
            <a:endParaRPr lang="es-AR" sz="12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6291928" y="6021288"/>
            <a:ext cx="1805186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Valor dado al juicio del evaluador</a:t>
            </a:r>
            <a:endParaRPr lang="es-AR" sz="12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1 Título"/>
          <p:cNvSpPr txBox="1">
            <a:spLocks/>
          </p:cNvSpPr>
          <p:nvPr/>
        </p:nvSpPr>
        <p:spPr>
          <a:xfrm>
            <a:off x="2835544" y="3648039"/>
            <a:ext cx="1152128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El lugar dado </a:t>
            </a:r>
          </a:p>
          <a:p>
            <a:r>
              <a:rPr lang="es-AR" sz="1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a su saber</a:t>
            </a:r>
            <a:endParaRPr lang="es-AR" sz="12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1 Título"/>
          <p:cNvSpPr txBox="1">
            <a:spLocks/>
          </p:cNvSpPr>
          <p:nvPr/>
        </p:nvSpPr>
        <p:spPr>
          <a:xfrm>
            <a:off x="1115616" y="2915617"/>
            <a:ext cx="1805186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Grado de formalismo</a:t>
            </a:r>
          </a:p>
          <a:p>
            <a:r>
              <a:rPr lang="es-AR" sz="1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de instrumentos</a:t>
            </a:r>
            <a:endParaRPr lang="es-AR" sz="12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1 Título"/>
          <p:cNvSpPr txBox="1">
            <a:spLocks/>
          </p:cNvSpPr>
          <p:nvPr/>
        </p:nvSpPr>
        <p:spPr>
          <a:xfrm>
            <a:off x="1539400" y="6021288"/>
            <a:ext cx="1805186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Tipo de rol ejercido</a:t>
            </a:r>
            <a:endParaRPr lang="es-AR" sz="12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6228184" y="2912764"/>
            <a:ext cx="1238378" cy="1308324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H="1">
            <a:off x="1835816" y="2996952"/>
            <a:ext cx="1656064" cy="130452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6084168" y="3128788"/>
            <a:ext cx="1158106" cy="116430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H="1">
            <a:off x="3987672" y="5013176"/>
            <a:ext cx="1557300" cy="1676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flipH="1">
            <a:off x="3987672" y="5212432"/>
            <a:ext cx="1557300" cy="1676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4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>
          <a:xfrm>
            <a:off x="1253263" y="260647"/>
            <a:ext cx="1988415" cy="743303"/>
          </a:xfrm>
          <a:prstGeom prst="rect">
            <a:avLst/>
          </a:prstGeom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5" y="260648"/>
            <a:ext cx="925726" cy="854803"/>
          </a:xfrm>
          <a:prstGeom prst="rect">
            <a:avLst/>
          </a:prstGeom>
        </p:spPr>
      </p:pic>
      <p:sp>
        <p:nvSpPr>
          <p:cNvPr id="58" name="57 Rectángulo"/>
          <p:cNvSpPr/>
          <p:nvPr/>
        </p:nvSpPr>
        <p:spPr>
          <a:xfrm>
            <a:off x="6625640" y="6407750"/>
            <a:ext cx="21948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hangingPunct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s-ES" sz="1100" b="1" dirty="0">
                <a:solidFill>
                  <a:srgbClr val="800000"/>
                </a:solidFill>
                <a:latin typeface="Tw Cen MT" pitchFamily="34" charset="0"/>
              </a:rPr>
              <a:t>Prof. GERARDO OMAR LARROZA</a:t>
            </a:r>
            <a:endParaRPr lang="es-MX" sz="1100" b="1" dirty="0">
              <a:solidFill>
                <a:srgbClr val="80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8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971600" y="2492896"/>
            <a:ext cx="74168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Tw Cen MT" pitchFamily="34" charset="0"/>
              </a:rPr>
              <a:t>Homologación de los procesos de acreditación a nivel internacional.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Movilidad de profesionales</a:t>
            </a:r>
            <a:r>
              <a:rPr kumimoji="0" lang="es-E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y habilitación de prácticas.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s-ES" sz="2400" b="1" baseline="0" dirty="0" smtClean="0">
                <a:solidFill>
                  <a:srgbClr val="002060"/>
                </a:solidFill>
                <a:latin typeface="Tw Cen MT" pitchFamily="34" charset="0"/>
              </a:rPr>
              <a:t>Certificación</a:t>
            </a:r>
            <a:r>
              <a:rPr lang="es-ES" sz="2400" b="1" dirty="0" smtClean="0">
                <a:solidFill>
                  <a:srgbClr val="002060"/>
                </a:solidFill>
                <a:latin typeface="Tw Cen MT" pitchFamily="34" charset="0"/>
              </a:rPr>
              <a:t> y Recertificación de especialidades.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lang="es-ES" sz="2400" b="1" dirty="0">
              <a:solidFill>
                <a:srgbClr val="800000"/>
              </a:solidFill>
              <a:latin typeface="Tw Cen MT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59966" y="1412776"/>
            <a:ext cx="4110535" cy="648072"/>
          </a:xfrm>
          <a:prstGeom prst="rect">
            <a:avLst/>
          </a:prstGeom>
          <a:solidFill>
            <a:srgbClr val="1F1A5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5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DESAFIOS</a:t>
            </a:r>
            <a:endParaRPr lang="es-AR" sz="25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>
          <a:xfrm>
            <a:off x="1253263" y="260647"/>
            <a:ext cx="1988415" cy="74330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5" y="260648"/>
            <a:ext cx="925726" cy="854803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625640" y="6407750"/>
            <a:ext cx="21948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hangingPunct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s-ES" sz="1100" b="1" dirty="0">
                <a:solidFill>
                  <a:srgbClr val="800000"/>
                </a:solidFill>
                <a:latin typeface="Tw Cen MT" pitchFamily="34" charset="0"/>
              </a:rPr>
              <a:t>Prof. GERARDO OMAR LARROZA</a:t>
            </a:r>
            <a:endParaRPr lang="es-MX" sz="1100" b="1" dirty="0">
              <a:solidFill>
                <a:srgbClr val="80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5192" name="Rectangle 2"/>
          <p:cNvSpPr txBox="1">
            <a:spLocks/>
          </p:cNvSpPr>
          <p:nvPr/>
        </p:nvSpPr>
        <p:spPr bwMode="auto">
          <a:xfrm>
            <a:off x="1750219" y="5661248"/>
            <a:ext cx="56435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None/>
            </a:pPr>
            <a:r>
              <a:rPr lang="es-MX" sz="4000" b="1" dirty="0">
                <a:solidFill>
                  <a:srgbClr val="002060"/>
                </a:solidFill>
              </a:rPr>
              <a:t>MUCHAS GRACIAS!!</a:t>
            </a:r>
          </a:p>
        </p:txBody>
      </p:sp>
    </p:spTree>
    <p:extLst>
      <p:ext uri="{BB962C8B-B14F-4D97-AF65-F5344CB8AC3E}">
        <p14:creationId xmlns:p14="http://schemas.microsoft.com/office/powerpoint/2010/main" val="30306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4354</TotalTime>
  <Words>285</Words>
  <Application>Microsoft Office PowerPoint</Application>
  <PresentationFormat>Presentación en pantalla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facmed</dc:creator>
  <cp:lastModifiedBy>Claudia</cp:lastModifiedBy>
  <cp:revision>162</cp:revision>
  <dcterms:created xsi:type="dcterms:W3CDTF">2007-11-23T16:07:20Z</dcterms:created>
  <dcterms:modified xsi:type="dcterms:W3CDTF">2016-06-09T21:49:54Z</dcterms:modified>
</cp:coreProperties>
</file>