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49"/>
  </p:handoutMasterIdLst>
  <p:sldIdLst>
    <p:sldId id="256" r:id="rId2"/>
    <p:sldId id="273" r:id="rId3"/>
    <p:sldId id="258" r:id="rId4"/>
    <p:sldId id="274" r:id="rId5"/>
    <p:sldId id="275" r:id="rId6"/>
    <p:sldId id="276" r:id="rId7"/>
    <p:sldId id="261" r:id="rId8"/>
    <p:sldId id="262" r:id="rId9"/>
    <p:sldId id="277" r:id="rId10"/>
    <p:sldId id="278" r:id="rId11"/>
    <p:sldId id="279" r:id="rId12"/>
    <p:sldId id="280" r:id="rId13"/>
    <p:sldId id="281" r:id="rId14"/>
    <p:sldId id="319" r:id="rId15"/>
    <p:sldId id="322" r:id="rId16"/>
    <p:sldId id="321" r:id="rId17"/>
    <p:sldId id="282" r:id="rId18"/>
    <p:sldId id="316" r:id="rId19"/>
    <p:sldId id="317" r:id="rId20"/>
    <p:sldId id="283" r:id="rId21"/>
    <p:sldId id="284" r:id="rId22"/>
    <p:sldId id="285" r:id="rId23"/>
    <p:sldId id="328" r:id="rId24"/>
    <p:sldId id="286" r:id="rId25"/>
    <p:sldId id="287" r:id="rId26"/>
    <p:sldId id="288" r:id="rId27"/>
    <p:sldId id="290" r:id="rId28"/>
    <p:sldId id="291" r:id="rId29"/>
    <p:sldId id="292" r:id="rId30"/>
    <p:sldId id="293" r:id="rId31"/>
    <p:sldId id="294" r:id="rId32"/>
    <p:sldId id="295" r:id="rId33"/>
    <p:sldId id="296" r:id="rId34"/>
    <p:sldId id="297" r:id="rId35"/>
    <p:sldId id="298" r:id="rId36"/>
    <p:sldId id="299" r:id="rId37"/>
    <p:sldId id="300" r:id="rId38"/>
    <p:sldId id="315" r:id="rId39"/>
    <p:sldId id="323" r:id="rId40"/>
    <p:sldId id="301" r:id="rId41"/>
    <p:sldId id="324" r:id="rId42"/>
    <p:sldId id="302" r:id="rId43"/>
    <p:sldId id="303" r:id="rId44"/>
    <p:sldId id="309" r:id="rId45"/>
    <p:sldId id="310" r:id="rId46"/>
    <p:sldId id="311" r:id="rId47"/>
    <p:sldId id="313" r:id="rId4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576" y="72"/>
      </p:cViewPr>
      <p:guideLst>
        <p:guide orient="horz" pos="2160"/>
        <p:guide pos="2880"/>
      </p:guideLst>
    </p:cSldViewPr>
  </p:slideViewPr>
  <p:notesTextViewPr>
    <p:cViewPr>
      <p:scale>
        <a:sx n="100" d="100"/>
        <a:sy n="100" d="100"/>
      </p:scale>
      <p:origin x="0" y="0"/>
    </p:cViewPr>
  </p:notesTextViewPr>
  <p:notesViewPr>
    <p:cSldViewPr>
      <p:cViewPr varScale="1">
        <p:scale>
          <a:sx n="70" d="100"/>
          <a:sy n="70" d="100"/>
        </p:scale>
        <p:origin x="-3294"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2DD817D-A2AC-43EF-8EA5-B2A72ECB328A}" type="datetimeFigureOut">
              <a:rPr lang="es-ES" smtClean="0"/>
              <a:pPr/>
              <a:t>16/06/2016</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2AF392E-64AF-4A5F-BD1D-36E5CBA515FC}" type="slidenum">
              <a:rPr lang="es-ES" smtClean="0"/>
              <a:pPr/>
              <a:t>‹Nº›</a:t>
            </a:fld>
            <a:endParaRPr lang="es-ES"/>
          </a:p>
        </p:txBody>
      </p:sp>
    </p:spTree>
    <p:extLst>
      <p:ext uri="{BB962C8B-B14F-4D97-AF65-F5344CB8AC3E}">
        <p14:creationId xmlns:p14="http://schemas.microsoft.com/office/powerpoint/2010/main" val="197736794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32AF62C7-E5B8-49C5-A322-30853EE08DDD}" type="datetimeFigureOut">
              <a:rPr lang="es-ES" smtClean="0"/>
              <a:pPr/>
              <a:t>16/06/2016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532A4EB-8C05-45B7-BA4F-1222957CD704}" type="slidenum">
              <a:rPr lang="es-ES" smtClean="0"/>
              <a:pPr/>
              <a:t>‹Nº›</a:t>
            </a:fld>
            <a:endParaRPr lang="es-ES"/>
          </a:p>
        </p:txBody>
      </p:sp>
    </p:spTree>
    <p:extLst>
      <p:ext uri="{BB962C8B-B14F-4D97-AF65-F5344CB8AC3E}">
        <p14:creationId xmlns:p14="http://schemas.microsoft.com/office/powerpoint/2010/main" val="2032919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32AF62C7-E5B8-49C5-A322-30853EE08DDD}" type="datetimeFigureOut">
              <a:rPr lang="es-ES" smtClean="0"/>
              <a:pPr/>
              <a:t>16/06/2016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532A4EB-8C05-45B7-BA4F-1222957CD704}" type="slidenum">
              <a:rPr lang="es-ES" smtClean="0"/>
              <a:pPr/>
              <a:t>‹Nº›</a:t>
            </a:fld>
            <a:endParaRPr lang="es-ES"/>
          </a:p>
        </p:txBody>
      </p:sp>
      <p:pic>
        <p:nvPicPr>
          <p:cNvPr id="7" name="4 Marcador de contenido" descr="Fondo sin logos 2.JPG"/>
          <p:cNvPicPr>
            <a:picLocks noChangeAspect="1"/>
          </p:cNvPicPr>
          <p:nvPr userDrawn="1"/>
        </p:nvPicPr>
        <p:blipFill>
          <a:blip r:embed="rId2"/>
          <a:stretch>
            <a:fillRect/>
          </a:stretch>
        </p:blipFill>
        <p:spPr>
          <a:xfrm>
            <a:off x="0" y="0"/>
            <a:ext cx="9144000" cy="6858000"/>
          </a:xfrm>
          <a:prstGeom prst="rect">
            <a:avLst/>
          </a:prstGeom>
        </p:spPr>
      </p:pic>
      <p:pic>
        <p:nvPicPr>
          <p:cNvPr id="8" name="Picture 2" descr="http://www.amfem.edu.mx/vallarta2014/wp-content/uploads/2013/04/logotransparente-300x284.png"/>
          <p:cNvPicPr>
            <a:picLocks noChangeAspect="1" noChangeArrowheads="1"/>
          </p:cNvPicPr>
          <p:nvPr userDrawn="1"/>
        </p:nvPicPr>
        <p:blipFill>
          <a:blip r:embed="rId3"/>
          <a:srcRect/>
          <a:stretch>
            <a:fillRect/>
          </a:stretch>
        </p:blipFill>
        <p:spPr bwMode="auto">
          <a:xfrm>
            <a:off x="7500926" y="0"/>
            <a:ext cx="1643074" cy="1555443"/>
          </a:xfrm>
          <a:prstGeom prst="rect">
            <a:avLst/>
          </a:prstGeom>
          <a:noFill/>
        </p:spPr>
      </p:pic>
      <p:pic>
        <p:nvPicPr>
          <p:cNvPr id="9" name="8 Imagen" descr="LOGO_SECCIÃ“N_SIMULACIÃ“N_AMFEM_FINAL.jpg"/>
          <p:cNvPicPr>
            <a:picLocks noChangeAspect="1"/>
          </p:cNvPicPr>
          <p:nvPr userDrawn="1"/>
        </p:nvPicPr>
        <p:blipFill>
          <a:blip r:embed="rId4" cstate="print"/>
          <a:stretch>
            <a:fillRect/>
          </a:stretch>
        </p:blipFill>
        <p:spPr>
          <a:xfrm>
            <a:off x="642910" y="0"/>
            <a:ext cx="1428728" cy="1442644"/>
          </a:xfrm>
          <a:prstGeom prst="rect">
            <a:avLst/>
          </a:prstGeom>
        </p:spPr>
      </p:pic>
    </p:spTree>
    <p:extLst>
      <p:ext uri="{BB962C8B-B14F-4D97-AF65-F5344CB8AC3E}">
        <p14:creationId xmlns:p14="http://schemas.microsoft.com/office/powerpoint/2010/main" val="2523184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32AF62C7-E5B8-49C5-A322-30853EE08DDD}" type="datetimeFigureOut">
              <a:rPr lang="es-ES" smtClean="0"/>
              <a:pPr/>
              <a:t>16/06/2016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532A4EB-8C05-45B7-BA4F-1222957CD704}" type="slidenum">
              <a:rPr lang="es-ES" smtClean="0"/>
              <a:pPr/>
              <a:t>‹Nº›</a:t>
            </a:fld>
            <a:endParaRPr lang="es-ES"/>
          </a:p>
        </p:txBody>
      </p:sp>
      <p:pic>
        <p:nvPicPr>
          <p:cNvPr id="7" name="4 Marcador de contenido" descr="Fondo sin logos 2.JPG"/>
          <p:cNvPicPr>
            <a:picLocks noChangeAspect="1"/>
          </p:cNvPicPr>
          <p:nvPr userDrawn="1"/>
        </p:nvPicPr>
        <p:blipFill>
          <a:blip r:embed="rId2"/>
          <a:stretch>
            <a:fillRect/>
          </a:stretch>
        </p:blipFill>
        <p:spPr>
          <a:xfrm>
            <a:off x="0" y="0"/>
            <a:ext cx="9144000" cy="6858000"/>
          </a:xfrm>
          <a:prstGeom prst="rect">
            <a:avLst/>
          </a:prstGeom>
        </p:spPr>
      </p:pic>
      <p:pic>
        <p:nvPicPr>
          <p:cNvPr id="8" name="Picture 2" descr="http://www.amfem.edu.mx/vallarta2014/wp-content/uploads/2013/04/logotransparente-300x284.png"/>
          <p:cNvPicPr>
            <a:picLocks noChangeAspect="1" noChangeArrowheads="1"/>
          </p:cNvPicPr>
          <p:nvPr userDrawn="1"/>
        </p:nvPicPr>
        <p:blipFill>
          <a:blip r:embed="rId3"/>
          <a:srcRect/>
          <a:stretch>
            <a:fillRect/>
          </a:stretch>
        </p:blipFill>
        <p:spPr bwMode="auto">
          <a:xfrm>
            <a:off x="7500926" y="0"/>
            <a:ext cx="1643074" cy="1555443"/>
          </a:xfrm>
          <a:prstGeom prst="rect">
            <a:avLst/>
          </a:prstGeom>
          <a:noFill/>
        </p:spPr>
      </p:pic>
      <p:pic>
        <p:nvPicPr>
          <p:cNvPr id="9" name="8 Imagen" descr="LOGO_SECCIÃ“N_SIMULACIÃ“N_AMFEM_FINAL.jpg"/>
          <p:cNvPicPr>
            <a:picLocks noChangeAspect="1"/>
          </p:cNvPicPr>
          <p:nvPr userDrawn="1"/>
        </p:nvPicPr>
        <p:blipFill>
          <a:blip r:embed="rId4" cstate="print"/>
          <a:stretch>
            <a:fillRect/>
          </a:stretch>
        </p:blipFill>
        <p:spPr>
          <a:xfrm>
            <a:off x="642910" y="0"/>
            <a:ext cx="1428728" cy="1442644"/>
          </a:xfrm>
          <a:prstGeom prst="rect">
            <a:avLst/>
          </a:prstGeom>
        </p:spPr>
      </p:pic>
    </p:spTree>
    <p:extLst>
      <p:ext uri="{BB962C8B-B14F-4D97-AF65-F5344CB8AC3E}">
        <p14:creationId xmlns:p14="http://schemas.microsoft.com/office/powerpoint/2010/main" val="614366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32AF62C7-E5B8-49C5-A322-30853EE08DDD}" type="datetimeFigureOut">
              <a:rPr lang="es-ES" smtClean="0"/>
              <a:pPr/>
              <a:t>16/06/2016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532A4EB-8C05-45B7-BA4F-1222957CD704}" type="slidenum">
              <a:rPr lang="es-ES" smtClean="0"/>
              <a:pPr/>
              <a:t>‹Nº›</a:t>
            </a:fld>
            <a:endParaRPr lang="es-ES"/>
          </a:p>
        </p:txBody>
      </p:sp>
    </p:spTree>
    <p:extLst>
      <p:ext uri="{BB962C8B-B14F-4D97-AF65-F5344CB8AC3E}">
        <p14:creationId xmlns:p14="http://schemas.microsoft.com/office/powerpoint/2010/main" val="70845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32AF62C7-E5B8-49C5-A322-30853EE08DDD}" type="datetimeFigureOut">
              <a:rPr lang="es-ES" smtClean="0"/>
              <a:pPr/>
              <a:t>16/06/2016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532A4EB-8C05-45B7-BA4F-1222957CD704}" type="slidenum">
              <a:rPr lang="es-ES" smtClean="0"/>
              <a:pPr/>
              <a:t>‹Nº›</a:t>
            </a:fld>
            <a:endParaRPr lang="es-ES"/>
          </a:p>
        </p:txBody>
      </p:sp>
    </p:spTree>
    <p:extLst>
      <p:ext uri="{BB962C8B-B14F-4D97-AF65-F5344CB8AC3E}">
        <p14:creationId xmlns:p14="http://schemas.microsoft.com/office/powerpoint/2010/main" val="637093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32AF62C7-E5B8-49C5-A322-30853EE08DDD}" type="datetimeFigureOut">
              <a:rPr lang="es-ES" smtClean="0"/>
              <a:pPr/>
              <a:t>16/06/2016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532A4EB-8C05-45B7-BA4F-1222957CD704}" type="slidenum">
              <a:rPr lang="es-ES" smtClean="0"/>
              <a:pPr/>
              <a:t>‹Nº›</a:t>
            </a:fld>
            <a:endParaRPr lang="es-ES"/>
          </a:p>
        </p:txBody>
      </p:sp>
      <p:pic>
        <p:nvPicPr>
          <p:cNvPr id="8" name="4 Marcador de contenido" descr="Fondo sin logos 2.JPG"/>
          <p:cNvPicPr>
            <a:picLocks noChangeAspect="1"/>
          </p:cNvPicPr>
          <p:nvPr userDrawn="1"/>
        </p:nvPicPr>
        <p:blipFill>
          <a:blip r:embed="rId2"/>
          <a:stretch>
            <a:fillRect/>
          </a:stretch>
        </p:blipFill>
        <p:spPr>
          <a:xfrm>
            <a:off x="0" y="0"/>
            <a:ext cx="9144000" cy="6858000"/>
          </a:xfrm>
          <a:prstGeom prst="rect">
            <a:avLst/>
          </a:prstGeom>
        </p:spPr>
      </p:pic>
      <p:pic>
        <p:nvPicPr>
          <p:cNvPr id="9" name="Picture 2" descr="http://www.amfem.edu.mx/vallarta2014/wp-content/uploads/2013/04/logotransparente-300x284.png"/>
          <p:cNvPicPr>
            <a:picLocks noChangeAspect="1" noChangeArrowheads="1"/>
          </p:cNvPicPr>
          <p:nvPr userDrawn="1"/>
        </p:nvPicPr>
        <p:blipFill>
          <a:blip r:embed="rId3"/>
          <a:srcRect/>
          <a:stretch>
            <a:fillRect/>
          </a:stretch>
        </p:blipFill>
        <p:spPr bwMode="auto">
          <a:xfrm>
            <a:off x="7500926" y="0"/>
            <a:ext cx="1643074" cy="1555443"/>
          </a:xfrm>
          <a:prstGeom prst="rect">
            <a:avLst/>
          </a:prstGeom>
          <a:noFill/>
        </p:spPr>
      </p:pic>
      <p:pic>
        <p:nvPicPr>
          <p:cNvPr id="10" name="9 Imagen" descr="LOGO_SECCIÃ“N_SIMULACIÃ“N_AMFEM_FINAL.jpg"/>
          <p:cNvPicPr>
            <a:picLocks noChangeAspect="1"/>
          </p:cNvPicPr>
          <p:nvPr userDrawn="1"/>
        </p:nvPicPr>
        <p:blipFill>
          <a:blip r:embed="rId4" cstate="print"/>
          <a:stretch>
            <a:fillRect/>
          </a:stretch>
        </p:blipFill>
        <p:spPr>
          <a:xfrm>
            <a:off x="714348" y="0"/>
            <a:ext cx="1428728" cy="1442644"/>
          </a:xfrm>
          <a:prstGeom prst="rect">
            <a:avLst/>
          </a:prstGeom>
        </p:spPr>
      </p:pic>
    </p:spTree>
    <p:extLst>
      <p:ext uri="{BB962C8B-B14F-4D97-AF65-F5344CB8AC3E}">
        <p14:creationId xmlns:p14="http://schemas.microsoft.com/office/powerpoint/2010/main" val="390034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32AF62C7-E5B8-49C5-A322-30853EE08DDD}" type="datetimeFigureOut">
              <a:rPr lang="es-ES" smtClean="0"/>
              <a:pPr/>
              <a:t>16/06/2016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532A4EB-8C05-45B7-BA4F-1222957CD704}" type="slidenum">
              <a:rPr lang="es-ES" smtClean="0"/>
              <a:pPr/>
              <a:t>‹Nº›</a:t>
            </a:fld>
            <a:endParaRPr lang="es-ES"/>
          </a:p>
        </p:txBody>
      </p:sp>
    </p:spTree>
    <p:extLst>
      <p:ext uri="{BB962C8B-B14F-4D97-AF65-F5344CB8AC3E}">
        <p14:creationId xmlns:p14="http://schemas.microsoft.com/office/powerpoint/2010/main" val="386368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32AF62C7-E5B8-49C5-A322-30853EE08DDD}" type="datetimeFigureOut">
              <a:rPr lang="es-ES" smtClean="0"/>
              <a:pPr/>
              <a:t>16/06/2016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532A4EB-8C05-45B7-BA4F-1222957CD704}" type="slidenum">
              <a:rPr lang="es-ES" smtClean="0"/>
              <a:pPr/>
              <a:t>‹Nº›</a:t>
            </a:fld>
            <a:endParaRPr lang="es-ES"/>
          </a:p>
        </p:txBody>
      </p:sp>
      <p:pic>
        <p:nvPicPr>
          <p:cNvPr id="6" name="4 Marcador de contenido" descr="Fondo sin logos 2.JPG"/>
          <p:cNvPicPr>
            <a:picLocks noChangeAspect="1"/>
          </p:cNvPicPr>
          <p:nvPr userDrawn="1"/>
        </p:nvPicPr>
        <p:blipFill>
          <a:blip r:embed="rId2"/>
          <a:stretch>
            <a:fillRect/>
          </a:stretch>
        </p:blipFill>
        <p:spPr>
          <a:xfrm>
            <a:off x="0" y="0"/>
            <a:ext cx="9144000" cy="6858000"/>
          </a:xfrm>
          <a:prstGeom prst="rect">
            <a:avLst/>
          </a:prstGeom>
        </p:spPr>
      </p:pic>
      <p:pic>
        <p:nvPicPr>
          <p:cNvPr id="7" name="Picture 2" descr="http://www.amfem.edu.mx/vallarta2014/wp-content/uploads/2013/04/logotransparente-300x284.png"/>
          <p:cNvPicPr>
            <a:picLocks noChangeAspect="1" noChangeArrowheads="1"/>
          </p:cNvPicPr>
          <p:nvPr userDrawn="1"/>
        </p:nvPicPr>
        <p:blipFill>
          <a:blip r:embed="rId3"/>
          <a:srcRect/>
          <a:stretch>
            <a:fillRect/>
          </a:stretch>
        </p:blipFill>
        <p:spPr bwMode="auto">
          <a:xfrm>
            <a:off x="7500926" y="0"/>
            <a:ext cx="1643074" cy="1555443"/>
          </a:xfrm>
          <a:prstGeom prst="rect">
            <a:avLst/>
          </a:prstGeom>
          <a:noFill/>
        </p:spPr>
      </p:pic>
      <p:pic>
        <p:nvPicPr>
          <p:cNvPr id="8" name="7 Imagen" descr="LOGO_SECCIÃ“N_SIMULACIÃ“N_AMFEM_FINAL.jpg"/>
          <p:cNvPicPr>
            <a:picLocks noChangeAspect="1"/>
          </p:cNvPicPr>
          <p:nvPr userDrawn="1"/>
        </p:nvPicPr>
        <p:blipFill>
          <a:blip r:embed="rId4" cstate="print"/>
          <a:stretch>
            <a:fillRect/>
          </a:stretch>
        </p:blipFill>
        <p:spPr>
          <a:xfrm>
            <a:off x="642910" y="0"/>
            <a:ext cx="1428728" cy="1442644"/>
          </a:xfrm>
          <a:prstGeom prst="rect">
            <a:avLst/>
          </a:prstGeom>
        </p:spPr>
      </p:pic>
    </p:spTree>
    <p:extLst>
      <p:ext uri="{BB962C8B-B14F-4D97-AF65-F5344CB8AC3E}">
        <p14:creationId xmlns:p14="http://schemas.microsoft.com/office/powerpoint/2010/main" val="3869087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2AF62C7-E5B8-49C5-A322-30853EE08DDD}" type="datetimeFigureOut">
              <a:rPr lang="es-ES" smtClean="0"/>
              <a:pPr/>
              <a:t>16/06/2016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532A4EB-8C05-45B7-BA4F-1222957CD704}" type="slidenum">
              <a:rPr lang="es-ES" smtClean="0"/>
              <a:pPr/>
              <a:t>‹Nº›</a:t>
            </a:fld>
            <a:endParaRPr lang="es-ES"/>
          </a:p>
        </p:txBody>
      </p:sp>
      <p:pic>
        <p:nvPicPr>
          <p:cNvPr id="5" name="4 Marcador de contenido" descr="Fondo sin logos 2.JPG"/>
          <p:cNvPicPr>
            <a:picLocks noChangeAspect="1"/>
          </p:cNvPicPr>
          <p:nvPr userDrawn="1"/>
        </p:nvPicPr>
        <p:blipFill>
          <a:blip r:embed="rId2"/>
          <a:stretch>
            <a:fillRect/>
          </a:stretch>
        </p:blipFill>
        <p:spPr>
          <a:xfrm>
            <a:off x="0" y="0"/>
            <a:ext cx="9144000" cy="6858000"/>
          </a:xfrm>
          <a:prstGeom prst="rect">
            <a:avLst/>
          </a:prstGeom>
        </p:spPr>
      </p:pic>
      <p:pic>
        <p:nvPicPr>
          <p:cNvPr id="6" name="Picture 2" descr="http://www.amfem.edu.mx/vallarta2014/wp-content/uploads/2013/04/logotransparente-300x284.png"/>
          <p:cNvPicPr>
            <a:picLocks noChangeAspect="1" noChangeArrowheads="1"/>
          </p:cNvPicPr>
          <p:nvPr userDrawn="1"/>
        </p:nvPicPr>
        <p:blipFill>
          <a:blip r:embed="rId3"/>
          <a:srcRect/>
          <a:stretch>
            <a:fillRect/>
          </a:stretch>
        </p:blipFill>
        <p:spPr bwMode="auto">
          <a:xfrm>
            <a:off x="7500926" y="0"/>
            <a:ext cx="1643074" cy="1555443"/>
          </a:xfrm>
          <a:prstGeom prst="rect">
            <a:avLst/>
          </a:prstGeom>
          <a:noFill/>
        </p:spPr>
      </p:pic>
      <p:pic>
        <p:nvPicPr>
          <p:cNvPr id="7" name="6 Imagen" descr="LOGO_SECCIÃ“N_SIMULACIÃ“N_AMFEM_FINAL.jpg"/>
          <p:cNvPicPr>
            <a:picLocks noChangeAspect="1"/>
          </p:cNvPicPr>
          <p:nvPr userDrawn="1"/>
        </p:nvPicPr>
        <p:blipFill>
          <a:blip r:embed="rId4" cstate="print"/>
          <a:stretch>
            <a:fillRect/>
          </a:stretch>
        </p:blipFill>
        <p:spPr>
          <a:xfrm>
            <a:off x="642910" y="0"/>
            <a:ext cx="1428728" cy="1442644"/>
          </a:xfrm>
          <a:prstGeom prst="rect">
            <a:avLst/>
          </a:prstGeom>
        </p:spPr>
      </p:pic>
    </p:spTree>
    <p:extLst>
      <p:ext uri="{BB962C8B-B14F-4D97-AF65-F5344CB8AC3E}">
        <p14:creationId xmlns:p14="http://schemas.microsoft.com/office/powerpoint/2010/main" val="922775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32AF62C7-E5B8-49C5-A322-30853EE08DDD}" type="datetimeFigureOut">
              <a:rPr lang="es-ES" smtClean="0"/>
              <a:pPr/>
              <a:t>16/06/2016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532A4EB-8C05-45B7-BA4F-1222957CD704}" type="slidenum">
              <a:rPr lang="es-ES" smtClean="0"/>
              <a:pPr/>
              <a:t>‹Nº›</a:t>
            </a:fld>
            <a:endParaRPr lang="es-ES"/>
          </a:p>
        </p:txBody>
      </p:sp>
      <p:pic>
        <p:nvPicPr>
          <p:cNvPr id="8" name="4 Marcador de contenido" descr="Fondo sin logos 2.JPG"/>
          <p:cNvPicPr>
            <a:picLocks noChangeAspect="1"/>
          </p:cNvPicPr>
          <p:nvPr userDrawn="1"/>
        </p:nvPicPr>
        <p:blipFill>
          <a:blip r:embed="rId2"/>
          <a:stretch>
            <a:fillRect/>
          </a:stretch>
        </p:blipFill>
        <p:spPr>
          <a:xfrm>
            <a:off x="0" y="0"/>
            <a:ext cx="9144000" cy="6858000"/>
          </a:xfrm>
          <a:prstGeom prst="rect">
            <a:avLst/>
          </a:prstGeom>
        </p:spPr>
      </p:pic>
      <p:pic>
        <p:nvPicPr>
          <p:cNvPr id="9" name="Picture 2" descr="http://www.amfem.edu.mx/vallarta2014/wp-content/uploads/2013/04/logotransparente-300x284.png"/>
          <p:cNvPicPr>
            <a:picLocks noChangeAspect="1" noChangeArrowheads="1"/>
          </p:cNvPicPr>
          <p:nvPr userDrawn="1"/>
        </p:nvPicPr>
        <p:blipFill>
          <a:blip r:embed="rId3"/>
          <a:srcRect/>
          <a:stretch>
            <a:fillRect/>
          </a:stretch>
        </p:blipFill>
        <p:spPr bwMode="auto">
          <a:xfrm>
            <a:off x="7500926" y="0"/>
            <a:ext cx="1643074" cy="1555443"/>
          </a:xfrm>
          <a:prstGeom prst="rect">
            <a:avLst/>
          </a:prstGeom>
          <a:noFill/>
        </p:spPr>
      </p:pic>
      <p:pic>
        <p:nvPicPr>
          <p:cNvPr id="10" name="9 Imagen" descr="LOGO_SECCIÃ“N_SIMULACIÃ“N_AMFEM_FINAL.jpg"/>
          <p:cNvPicPr>
            <a:picLocks noChangeAspect="1"/>
          </p:cNvPicPr>
          <p:nvPr userDrawn="1"/>
        </p:nvPicPr>
        <p:blipFill>
          <a:blip r:embed="rId4" cstate="print"/>
          <a:stretch>
            <a:fillRect/>
          </a:stretch>
        </p:blipFill>
        <p:spPr>
          <a:xfrm>
            <a:off x="642910" y="0"/>
            <a:ext cx="1428728" cy="1442644"/>
          </a:xfrm>
          <a:prstGeom prst="rect">
            <a:avLst/>
          </a:prstGeom>
        </p:spPr>
      </p:pic>
    </p:spTree>
    <p:extLst>
      <p:ext uri="{BB962C8B-B14F-4D97-AF65-F5344CB8AC3E}">
        <p14:creationId xmlns:p14="http://schemas.microsoft.com/office/powerpoint/2010/main" val="2531222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32AF62C7-E5B8-49C5-A322-30853EE08DDD}" type="datetimeFigureOut">
              <a:rPr lang="es-ES" smtClean="0"/>
              <a:pPr/>
              <a:t>16/06/2016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532A4EB-8C05-45B7-BA4F-1222957CD704}" type="slidenum">
              <a:rPr lang="es-ES" smtClean="0"/>
              <a:pPr/>
              <a:t>‹Nº›</a:t>
            </a:fld>
            <a:endParaRPr lang="es-ES"/>
          </a:p>
        </p:txBody>
      </p:sp>
      <p:pic>
        <p:nvPicPr>
          <p:cNvPr id="8" name="4 Marcador de contenido" descr="Fondo sin logos 2.JPG"/>
          <p:cNvPicPr>
            <a:picLocks noChangeAspect="1"/>
          </p:cNvPicPr>
          <p:nvPr userDrawn="1"/>
        </p:nvPicPr>
        <p:blipFill>
          <a:blip r:embed="rId2"/>
          <a:stretch>
            <a:fillRect/>
          </a:stretch>
        </p:blipFill>
        <p:spPr>
          <a:xfrm>
            <a:off x="0" y="0"/>
            <a:ext cx="9144000" cy="6858000"/>
          </a:xfrm>
          <a:prstGeom prst="rect">
            <a:avLst/>
          </a:prstGeom>
        </p:spPr>
      </p:pic>
      <p:pic>
        <p:nvPicPr>
          <p:cNvPr id="9" name="Picture 2" descr="http://www.amfem.edu.mx/vallarta2014/wp-content/uploads/2013/04/logotransparente-300x284.png"/>
          <p:cNvPicPr>
            <a:picLocks noChangeAspect="1" noChangeArrowheads="1"/>
          </p:cNvPicPr>
          <p:nvPr userDrawn="1"/>
        </p:nvPicPr>
        <p:blipFill>
          <a:blip r:embed="rId3"/>
          <a:srcRect/>
          <a:stretch>
            <a:fillRect/>
          </a:stretch>
        </p:blipFill>
        <p:spPr bwMode="auto">
          <a:xfrm>
            <a:off x="7500926" y="0"/>
            <a:ext cx="1643074" cy="1555443"/>
          </a:xfrm>
          <a:prstGeom prst="rect">
            <a:avLst/>
          </a:prstGeom>
          <a:noFill/>
        </p:spPr>
      </p:pic>
      <p:pic>
        <p:nvPicPr>
          <p:cNvPr id="10" name="9 Imagen" descr="LOGO_SECCIÃ“N_SIMULACIÃ“N_AMFEM_FINAL.jpg"/>
          <p:cNvPicPr>
            <a:picLocks noChangeAspect="1"/>
          </p:cNvPicPr>
          <p:nvPr userDrawn="1"/>
        </p:nvPicPr>
        <p:blipFill>
          <a:blip r:embed="rId4" cstate="print"/>
          <a:stretch>
            <a:fillRect/>
          </a:stretch>
        </p:blipFill>
        <p:spPr>
          <a:xfrm>
            <a:off x="642910" y="0"/>
            <a:ext cx="1428728" cy="1442644"/>
          </a:xfrm>
          <a:prstGeom prst="rect">
            <a:avLst/>
          </a:prstGeom>
        </p:spPr>
      </p:pic>
    </p:spTree>
    <p:extLst>
      <p:ext uri="{BB962C8B-B14F-4D97-AF65-F5344CB8AC3E}">
        <p14:creationId xmlns:p14="http://schemas.microsoft.com/office/powerpoint/2010/main" val="3545111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AF62C7-E5B8-49C5-A322-30853EE08DDD}" type="datetimeFigureOut">
              <a:rPr lang="es-ES" smtClean="0"/>
              <a:pPr/>
              <a:t>16/06/2016</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2A4EB-8C05-45B7-BA4F-1222957CD704}" type="slidenum">
              <a:rPr lang="es-ES" smtClean="0"/>
              <a:pPr/>
              <a:t>‹Nº›</a:t>
            </a:fld>
            <a:endParaRPr lang="es-ES"/>
          </a:p>
        </p:txBody>
      </p:sp>
    </p:spTree>
    <p:extLst>
      <p:ext uri="{BB962C8B-B14F-4D97-AF65-F5344CB8AC3E}">
        <p14:creationId xmlns:p14="http://schemas.microsoft.com/office/powerpoint/2010/main" val="2703287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prendizajeexperiencial.com/"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2051720" y="2780928"/>
            <a:ext cx="6643734" cy="1470025"/>
          </a:xfrm>
        </p:spPr>
        <p:txBody>
          <a:bodyPr/>
          <a:lstStyle/>
          <a:p>
            <a:r>
              <a:rPr lang="es-ES" dirty="0"/>
              <a:t>ANDRAGOGIA Y SIMULACION MEDICA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676405" y="613775"/>
            <a:ext cx="2793305" cy="369332"/>
          </a:xfrm>
          <a:prstGeom prst="rect">
            <a:avLst/>
          </a:prstGeom>
          <a:noFill/>
        </p:spPr>
        <p:txBody>
          <a:bodyPr wrap="square" rtlCol="0">
            <a:spAutoFit/>
          </a:bodyPr>
          <a:lstStyle/>
          <a:p>
            <a:endParaRPr lang="es-MX" dirty="0"/>
          </a:p>
        </p:txBody>
      </p:sp>
      <p:pic>
        <p:nvPicPr>
          <p:cNvPr id="5" name="Imagen 1"/>
          <p:cNvPicPr>
            <a:picLocks noChangeAspect="1"/>
          </p:cNvPicPr>
          <p:nvPr/>
        </p:nvPicPr>
        <p:blipFill>
          <a:blip r:embed="rId2"/>
          <a:stretch>
            <a:fillRect/>
          </a:stretch>
        </p:blipFill>
        <p:spPr>
          <a:xfrm>
            <a:off x="3536118" y="798441"/>
            <a:ext cx="1701800" cy="2362200"/>
          </a:xfrm>
          <a:prstGeom prst="rect">
            <a:avLst/>
          </a:prstGeom>
        </p:spPr>
      </p:pic>
      <p:sp>
        <p:nvSpPr>
          <p:cNvPr id="6" name="Rectángulo 2"/>
          <p:cNvSpPr/>
          <p:nvPr/>
        </p:nvSpPr>
        <p:spPr>
          <a:xfrm>
            <a:off x="2039256" y="3935436"/>
            <a:ext cx="5341055" cy="1631216"/>
          </a:xfrm>
          <a:prstGeom prst="rect">
            <a:avLst/>
          </a:prstGeom>
        </p:spPr>
        <p:txBody>
          <a:bodyPr wrap="square">
            <a:spAutoFit/>
          </a:bodyPr>
          <a:lstStyle/>
          <a:p>
            <a:pPr algn="just"/>
            <a:r>
              <a:rPr lang="es-ES" sz="2000" dirty="0">
                <a:solidFill>
                  <a:srgbClr val="000090"/>
                </a:solidFill>
              </a:rPr>
              <a:t>Lev Semyonovich Vygotsky (1924),Psicólogo Soviético que demostró que el  aprendizaje se realiza en interacción con otros y el medio donde se desarrolla el individuo. </a:t>
            </a:r>
          </a:p>
          <a:p>
            <a:pPr algn="just"/>
            <a:r>
              <a:rPr lang="es-ES" sz="2000" b="1" dirty="0">
                <a:solidFill>
                  <a:srgbClr val="000090"/>
                </a:solidFill>
              </a:rPr>
              <a:t>El contexto del aprendizaje es muy importante</a:t>
            </a:r>
            <a:r>
              <a:rPr lang="es-ES" sz="2000" dirty="0">
                <a:solidFill>
                  <a:srgbClr val="000090"/>
                </a:solidFill>
              </a:rPr>
              <a:t>.</a:t>
            </a:r>
          </a:p>
        </p:txBody>
      </p:sp>
    </p:spTree>
    <p:extLst>
      <p:ext uri="{BB962C8B-B14F-4D97-AF65-F5344CB8AC3E}">
        <p14:creationId xmlns:p14="http://schemas.microsoft.com/office/powerpoint/2010/main" val="1467181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676405" y="613775"/>
            <a:ext cx="2793305" cy="369332"/>
          </a:xfrm>
          <a:prstGeom prst="rect">
            <a:avLst/>
          </a:prstGeom>
          <a:noFill/>
        </p:spPr>
        <p:txBody>
          <a:bodyPr wrap="square" rtlCol="0">
            <a:spAutoFit/>
          </a:bodyPr>
          <a:lstStyle/>
          <a:p>
            <a:endParaRPr lang="es-MX" dirty="0"/>
          </a:p>
        </p:txBody>
      </p:sp>
      <p:pic>
        <p:nvPicPr>
          <p:cNvPr id="5" name="Imagen 1"/>
          <p:cNvPicPr>
            <a:picLocks noChangeAspect="1"/>
          </p:cNvPicPr>
          <p:nvPr/>
        </p:nvPicPr>
        <p:blipFill>
          <a:blip r:embed="rId2"/>
          <a:stretch>
            <a:fillRect/>
          </a:stretch>
        </p:blipFill>
        <p:spPr>
          <a:xfrm>
            <a:off x="3676650" y="875820"/>
            <a:ext cx="1790700" cy="2362200"/>
          </a:xfrm>
          <a:prstGeom prst="rect">
            <a:avLst/>
          </a:prstGeom>
        </p:spPr>
      </p:pic>
      <p:sp>
        <p:nvSpPr>
          <p:cNvPr id="6" name="Rectángulo 2"/>
          <p:cNvSpPr/>
          <p:nvPr/>
        </p:nvSpPr>
        <p:spPr>
          <a:xfrm>
            <a:off x="2286000" y="3671768"/>
            <a:ext cx="4572000" cy="2031325"/>
          </a:xfrm>
          <a:prstGeom prst="rect">
            <a:avLst/>
          </a:prstGeom>
        </p:spPr>
        <p:txBody>
          <a:bodyPr>
            <a:spAutoFit/>
          </a:bodyPr>
          <a:lstStyle/>
          <a:p>
            <a:pPr algn="just"/>
            <a:r>
              <a:rPr lang="es-ES" dirty="0">
                <a:solidFill>
                  <a:srgbClr val="000090"/>
                </a:solidFill>
              </a:rPr>
              <a:t>David Paul Ausubel (1969) Psiquiatra y Psicopedagogo  americano preconiza que el Aprendizaje se construye cuando  es significativo para el sujeto, </a:t>
            </a:r>
            <a:r>
              <a:rPr lang="es-ES" b="1" dirty="0">
                <a:solidFill>
                  <a:srgbClr val="000090"/>
                </a:solidFill>
              </a:rPr>
              <a:t>el aprendizaje previo que tiene el sujeto, es importante reconocerlo para obtener aprendizaje significativo</a:t>
            </a:r>
          </a:p>
        </p:txBody>
      </p:sp>
    </p:spTree>
    <p:extLst>
      <p:ext uri="{BB962C8B-B14F-4D97-AF65-F5344CB8AC3E}">
        <p14:creationId xmlns:p14="http://schemas.microsoft.com/office/powerpoint/2010/main" val="1033626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676405" y="613775"/>
            <a:ext cx="2793305" cy="369332"/>
          </a:xfrm>
          <a:prstGeom prst="rect">
            <a:avLst/>
          </a:prstGeom>
          <a:noFill/>
        </p:spPr>
        <p:txBody>
          <a:bodyPr wrap="square" rtlCol="0">
            <a:spAutoFit/>
          </a:bodyPr>
          <a:lstStyle/>
          <a:p>
            <a:endParaRPr lang="es-MX" dirty="0"/>
          </a:p>
        </p:txBody>
      </p:sp>
      <p:pic>
        <p:nvPicPr>
          <p:cNvPr id="5" name="Imagen 3"/>
          <p:cNvPicPr>
            <a:picLocks noChangeAspect="1"/>
          </p:cNvPicPr>
          <p:nvPr/>
        </p:nvPicPr>
        <p:blipFill>
          <a:blip r:embed="rId2"/>
          <a:stretch>
            <a:fillRect/>
          </a:stretch>
        </p:blipFill>
        <p:spPr>
          <a:xfrm>
            <a:off x="3622927" y="532267"/>
            <a:ext cx="1435100" cy="2362200"/>
          </a:xfrm>
          <a:prstGeom prst="rect">
            <a:avLst/>
          </a:prstGeom>
        </p:spPr>
      </p:pic>
      <p:sp>
        <p:nvSpPr>
          <p:cNvPr id="6" name="Marcador de contenido 2"/>
          <p:cNvSpPr>
            <a:spLocks noGrp="1"/>
          </p:cNvSpPr>
          <p:nvPr>
            <p:ph idx="1"/>
          </p:nvPr>
        </p:nvSpPr>
        <p:spPr>
          <a:xfrm>
            <a:off x="1763688" y="1600201"/>
            <a:ext cx="5544616" cy="4061048"/>
          </a:xfrm>
        </p:spPr>
        <p:txBody>
          <a:bodyPr>
            <a:normAutofit fontScale="92500" lnSpcReduction="10000"/>
          </a:bodyPr>
          <a:lstStyle/>
          <a:p>
            <a:endParaRPr lang="es-ES" sz="2400" dirty="0"/>
          </a:p>
          <a:p>
            <a:endParaRPr lang="es-ES" sz="2400" dirty="0"/>
          </a:p>
          <a:p>
            <a:endParaRPr lang="es-ES" sz="2400" dirty="0"/>
          </a:p>
          <a:p>
            <a:pPr marL="0" indent="0">
              <a:buNone/>
            </a:pPr>
            <a:endParaRPr lang="es-ES" sz="2400" dirty="0"/>
          </a:p>
          <a:p>
            <a:pPr marL="0" indent="0">
              <a:buNone/>
            </a:pPr>
            <a:r>
              <a:rPr lang="es-ES" sz="2000" dirty="0"/>
              <a:t>Para </a:t>
            </a:r>
            <a:r>
              <a:rPr lang="es-ES" sz="2000" b="1" dirty="0"/>
              <a:t>John Dewey, </a:t>
            </a:r>
            <a:r>
              <a:rPr lang="es-ES" sz="2000" dirty="0"/>
              <a:t>(1938)</a:t>
            </a:r>
            <a:r>
              <a:rPr lang="es-ES" sz="2000" b="1" dirty="0"/>
              <a:t> </a:t>
            </a:r>
            <a:r>
              <a:rPr lang="es-ES" sz="2000" i="1" dirty="0"/>
              <a:t>"toda auténtica educación se efectúa mediante la experiencia"</a:t>
            </a:r>
            <a:r>
              <a:rPr lang="es-ES" sz="2000" dirty="0"/>
              <a:t>. "La única manera de prepararse para la vida social es participar en la vida social."</a:t>
            </a:r>
          </a:p>
          <a:p>
            <a:pPr marL="0" indent="0">
              <a:buNone/>
            </a:pPr>
            <a:r>
              <a:rPr lang="es-ES" sz="2000" b="1" dirty="0">
                <a:solidFill>
                  <a:srgbClr val="000090"/>
                </a:solidFill>
                <a:hlinkClick r:id="rId3"/>
              </a:rPr>
              <a:t>El Aprendizaje Experiencial </a:t>
            </a:r>
            <a:r>
              <a:rPr lang="es-ES" sz="2000" dirty="0">
                <a:solidFill>
                  <a:srgbClr val="000090"/>
                </a:solidFill>
                <a:hlinkClick r:id="rId3"/>
              </a:rPr>
              <a:t>es activo y genera cambios en las personas y en sus entornos,  y que no sólo va al interior del cuerpo y del alma del que aprende, sino que utiliza y transforma los ambientes físicos y sociales</a:t>
            </a:r>
            <a:r>
              <a:rPr lang="es-ES" sz="2000" u="sng" dirty="0">
                <a:solidFill>
                  <a:srgbClr val="000090"/>
                </a:solidFill>
                <a:hlinkClick r:id="rId3"/>
              </a:rPr>
              <a:t>.</a:t>
            </a:r>
            <a:endParaRPr lang="es-ES" sz="2000" dirty="0">
              <a:solidFill>
                <a:srgbClr val="000090"/>
              </a:solidFill>
            </a:endParaRPr>
          </a:p>
        </p:txBody>
      </p:sp>
    </p:spTree>
    <p:extLst>
      <p:ext uri="{BB962C8B-B14F-4D97-AF65-F5344CB8AC3E}">
        <p14:creationId xmlns:p14="http://schemas.microsoft.com/office/powerpoint/2010/main" val="851293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676405" y="613775"/>
            <a:ext cx="2793305" cy="369332"/>
          </a:xfrm>
          <a:prstGeom prst="rect">
            <a:avLst/>
          </a:prstGeom>
          <a:noFill/>
        </p:spPr>
        <p:txBody>
          <a:bodyPr wrap="square" rtlCol="0">
            <a:spAutoFit/>
          </a:bodyPr>
          <a:lstStyle/>
          <a:p>
            <a:endParaRPr lang="es-MX" dirty="0"/>
          </a:p>
        </p:txBody>
      </p:sp>
      <p:pic>
        <p:nvPicPr>
          <p:cNvPr id="5" name="Picture 6"/>
          <p:cNvPicPr>
            <a:picLocks noChangeAspect="1"/>
          </p:cNvPicPr>
          <p:nvPr/>
        </p:nvPicPr>
        <p:blipFill>
          <a:blip r:embed="rId2"/>
          <a:stretch>
            <a:fillRect/>
          </a:stretch>
        </p:blipFill>
        <p:spPr>
          <a:xfrm>
            <a:off x="3131840" y="30607"/>
            <a:ext cx="2209800" cy="1905000"/>
          </a:xfrm>
          <a:prstGeom prst="rect">
            <a:avLst/>
          </a:prstGeom>
        </p:spPr>
      </p:pic>
      <p:sp>
        <p:nvSpPr>
          <p:cNvPr id="6" name="Title 5"/>
          <p:cNvSpPr txBox="1">
            <a:spLocks/>
          </p:cNvSpPr>
          <p:nvPr/>
        </p:nvSpPr>
        <p:spPr>
          <a:xfrm>
            <a:off x="755576" y="1916832"/>
            <a:ext cx="8136904" cy="1125262"/>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err="1">
                <a:solidFill>
                  <a:srgbClr val="002060"/>
                </a:solidFill>
              </a:rPr>
              <a:t>Ciclo</a:t>
            </a:r>
            <a:r>
              <a:rPr lang="en-US" sz="3600" b="1" dirty="0">
                <a:solidFill>
                  <a:srgbClr val="002060"/>
                </a:solidFill>
              </a:rPr>
              <a:t> de </a:t>
            </a:r>
            <a:r>
              <a:rPr lang="en-US" sz="3600" b="1" dirty="0" err="1">
                <a:solidFill>
                  <a:srgbClr val="002060"/>
                </a:solidFill>
              </a:rPr>
              <a:t>Aprendizaje</a:t>
            </a:r>
            <a:r>
              <a:rPr lang="en-US" sz="3600" b="1" dirty="0">
                <a:solidFill>
                  <a:srgbClr val="002060"/>
                </a:solidFill>
              </a:rPr>
              <a:t> </a:t>
            </a:r>
            <a:r>
              <a:rPr lang="en-US" sz="3600" b="1" dirty="0" err="1">
                <a:solidFill>
                  <a:srgbClr val="002060"/>
                </a:solidFill>
              </a:rPr>
              <a:t>Experiencial</a:t>
            </a:r>
            <a:endParaRPr lang="en-US" sz="3600" b="1" dirty="0">
              <a:solidFill>
                <a:srgbClr val="002060"/>
              </a:solidFill>
            </a:endParaRPr>
          </a:p>
          <a:p>
            <a:r>
              <a:rPr lang="en-US" sz="3600" b="1" dirty="0">
                <a:solidFill>
                  <a:srgbClr val="002060"/>
                </a:solidFill>
              </a:rPr>
              <a:t> (David Kolb-1970)</a:t>
            </a:r>
          </a:p>
        </p:txBody>
      </p:sp>
      <p:pic>
        <p:nvPicPr>
          <p:cNvPr id="7" name="Picture 3"/>
          <p:cNvPicPr>
            <a:picLocks noChangeAspect="1"/>
          </p:cNvPicPr>
          <p:nvPr/>
        </p:nvPicPr>
        <p:blipFill>
          <a:blip r:embed="rId3"/>
          <a:stretch>
            <a:fillRect/>
          </a:stretch>
        </p:blipFill>
        <p:spPr>
          <a:xfrm>
            <a:off x="827584" y="2987458"/>
            <a:ext cx="8030029" cy="3870542"/>
          </a:xfrm>
          <a:prstGeom prst="rect">
            <a:avLst/>
          </a:prstGeom>
        </p:spPr>
      </p:pic>
    </p:spTree>
    <p:extLst>
      <p:ext uri="{BB962C8B-B14F-4D97-AF65-F5344CB8AC3E}">
        <p14:creationId xmlns:p14="http://schemas.microsoft.com/office/powerpoint/2010/main" val="1525636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763688" y="2420888"/>
            <a:ext cx="6120680" cy="1815882"/>
          </a:xfrm>
          <a:prstGeom prst="rect">
            <a:avLst/>
          </a:prstGeom>
        </p:spPr>
        <p:txBody>
          <a:bodyPr wrap="square">
            <a:spAutoFit/>
          </a:bodyPr>
          <a:lstStyle/>
          <a:p>
            <a:r>
              <a:rPr lang="es-ES" sz="2800" b="1" dirty="0">
                <a:solidFill>
                  <a:srgbClr val="000090"/>
                </a:solidFill>
              </a:rPr>
              <a:t>“Experiencia no es lo que le sucede al</a:t>
            </a:r>
          </a:p>
          <a:p>
            <a:r>
              <a:rPr lang="es-ES" sz="2800" b="1" dirty="0">
                <a:solidFill>
                  <a:srgbClr val="000090"/>
                </a:solidFill>
              </a:rPr>
              <a:t>hombre sino lo que el hombre hace</a:t>
            </a:r>
          </a:p>
          <a:p>
            <a:r>
              <a:rPr lang="es-ES" sz="2800" b="1" dirty="0">
                <a:solidFill>
                  <a:srgbClr val="000090"/>
                </a:solidFill>
              </a:rPr>
              <a:t> con lo que le sucede”</a:t>
            </a:r>
          </a:p>
          <a:p>
            <a:pPr algn="r"/>
            <a:r>
              <a:rPr lang="es-ES" sz="2800" b="1" dirty="0">
                <a:solidFill>
                  <a:srgbClr val="000090"/>
                </a:solidFill>
              </a:rPr>
              <a:t>Aldous Huxley.</a:t>
            </a:r>
            <a:r>
              <a:rPr lang="es-ES" dirty="0"/>
              <a:t>	</a:t>
            </a:r>
          </a:p>
        </p:txBody>
      </p:sp>
    </p:spTree>
    <p:extLst>
      <p:ext uri="{BB962C8B-B14F-4D97-AF65-F5344CB8AC3E}">
        <p14:creationId xmlns:p14="http://schemas.microsoft.com/office/powerpoint/2010/main" val="2091106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p:nvPr/>
        </p:nvSpPr>
        <p:spPr>
          <a:xfrm>
            <a:off x="1412745" y="1412776"/>
            <a:ext cx="7324595" cy="4862869"/>
          </a:xfrm>
          <a:prstGeom prst="rect">
            <a:avLst/>
          </a:prstGeom>
        </p:spPr>
        <p:txBody>
          <a:bodyPr wrap="square">
            <a:spAutoFit/>
          </a:bodyPr>
          <a:lstStyle/>
          <a:p>
            <a:pPr algn="ctr"/>
            <a:r>
              <a:rPr lang="es-MX" b="1" dirty="0">
                <a:solidFill>
                  <a:srgbClr val="000090"/>
                </a:solidFill>
              </a:rPr>
              <a:t> </a:t>
            </a:r>
            <a:r>
              <a:rPr lang="es-MX" sz="3200" b="1" dirty="0">
                <a:solidFill>
                  <a:srgbClr val="000090"/>
                </a:solidFill>
              </a:rPr>
              <a:t>Aprendizaje Emocional</a:t>
            </a:r>
          </a:p>
          <a:p>
            <a:endParaRPr lang="es-MX" sz="3200" b="1" dirty="0">
              <a:solidFill>
                <a:srgbClr val="000090"/>
              </a:solidFill>
            </a:endParaRPr>
          </a:p>
          <a:p>
            <a:endParaRPr lang="es-MX" b="1" dirty="0">
              <a:solidFill>
                <a:srgbClr val="000090"/>
              </a:solidFill>
            </a:endParaRPr>
          </a:p>
          <a:p>
            <a:pPr marL="285750" indent="-285750" algn="just">
              <a:buFont typeface="Arial" panose="020B0604020202020204" pitchFamily="34" charset="0"/>
              <a:buChar char="•"/>
            </a:pPr>
            <a:r>
              <a:rPr lang="es-MX" sz="2400" b="1" dirty="0">
                <a:solidFill>
                  <a:srgbClr val="000090"/>
                </a:solidFill>
              </a:rPr>
              <a:t>Los estados emocionales  durante la experiencia del aprendizaje influyen en la retención y activación  del conocimiento</a:t>
            </a:r>
          </a:p>
          <a:p>
            <a:pPr marL="285750" indent="-285750" algn="just">
              <a:buFont typeface="Arial" panose="020B0604020202020204" pitchFamily="34" charset="0"/>
              <a:buChar char="•"/>
            </a:pPr>
            <a:endParaRPr lang="es-MX" b="1" dirty="0">
              <a:solidFill>
                <a:srgbClr val="000090"/>
              </a:solidFill>
            </a:endParaRPr>
          </a:p>
          <a:p>
            <a:pPr marL="285750" indent="-285750" algn="just">
              <a:buFont typeface="Arial" panose="020B0604020202020204" pitchFamily="34" charset="0"/>
              <a:buChar char="•"/>
            </a:pPr>
            <a:r>
              <a:rPr lang="es-MX" sz="2400" b="1" dirty="0">
                <a:solidFill>
                  <a:srgbClr val="000090"/>
                </a:solidFill>
              </a:rPr>
              <a:t>Los estados de alta activación  hacen el aprendizaje mas indeleble</a:t>
            </a:r>
          </a:p>
          <a:p>
            <a:pPr algn="just"/>
            <a:endParaRPr lang="es-MX" b="1" dirty="0">
              <a:solidFill>
                <a:srgbClr val="000090"/>
              </a:solidFill>
            </a:endParaRPr>
          </a:p>
          <a:p>
            <a:pPr marL="285750" indent="-285750" algn="just">
              <a:buFont typeface="Arial" panose="020B0604020202020204" pitchFamily="34" charset="0"/>
              <a:buChar char="•"/>
            </a:pPr>
            <a:r>
              <a:rPr lang="es-MX" sz="2400" b="1" dirty="0">
                <a:solidFill>
                  <a:srgbClr val="000090"/>
                </a:solidFill>
              </a:rPr>
              <a:t>El desempeño  mejora  cuando se logra que el estado emocional durante el aprendizaje analógico y equivalente sea similar al de la practica clinica real .</a:t>
            </a:r>
          </a:p>
        </p:txBody>
      </p:sp>
    </p:spTree>
    <p:extLst>
      <p:ext uri="{BB962C8B-B14F-4D97-AF65-F5344CB8AC3E}">
        <p14:creationId xmlns:p14="http://schemas.microsoft.com/office/powerpoint/2010/main" val="1321066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331640" y="2780928"/>
            <a:ext cx="7488832" cy="1758057"/>
          </a:xfrm>
        </p:spPr>
        <p:txBody>
          <a:bodyPr>
            <a:normAutofit fontScale="90000"/>
          </a:bodyPr>
          <a:lstStyle/>
          <a:p>
            <a:r>
              <a:rPr lang="es-ES" b="1" dirty="0">
                <a:solidFill>
                  <a:srgbClr val="002060"/>
                </a:solidFill>
              </a:rPr>
              <a:t>Modelo Circunflejo del Aprendizaje Emocional de Russell </a:t>
            </a:r>
          </a:p>
        </p:txBody>
      </p:sp>
    </p:spTree>
    <p:extLst>
      <p:ext uri="{BB962C8B-B14F-4D97-AF65-F5344CB8AC3E}">
        <p14:creationId xmlns:p14="http://schemas.microsoft.com/office/powerpoint/2010/main" val="1776532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676405" y="613775"/>
            <a:ext cx="2793305" cy="369332"/>
          </a:xfrm>
          <a:prstGeom prst="rect">
            <a:avLst/>
          </a:prstGeom>
          <a:noFill/>
        </p:spPr>
        <p:txBody>
          <a:bodyPr wrap="square" rtlCol="0">
            <a:spAutoFit/>
          </a:bodyPr>
          <a:lstStyle/>
          <a:p>
            <a:endParaRPr lang="es-MX"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96699"/>
            <a:ext cx="1306285" cy="17728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2 Título"/>
          <p:cNvSpPr>
            <a:spLocks noGrp="1"/>
          </p:cNvSpPr>
          <p:nvPr>
            <p:ph type="title"/>
          </p:nvPr>
        </p:nvSpPr>
        <p:spPr>
          <a:xfrm>
            <a:off x="1475656" y="1628800"/>
            <a:ext cx="7070942" cy="1143000"/>
          </a:xfrm>
        </p:spPr>
        <p:txBody>
          <a:bodyPr>
            <a:normAutofit/>
          </a:bodyPr>
          <a:lstStyle/>
          <a:p>
            <a:r>
              <a:rPr lang="es-ES" sz="2400" b="1" dirty="0">
                <a:solidFill>
                  <a:srgbClr val="002060"/>
                </a:solidFill>
              </a:rPr>
              <a:t>Modelo Circunflejo de las Emociones </a:t>
            </a:r>
            <a:br>
              <a:rPr lang="es-ES" sz="2400" b="1" dirty="0">
                <a:solidFill>
                  <a:srgbClr val="002060"/>
                </a:solidFill>
              </a:rPr>
            </a:br>
            <a:r>
              <a:rPr lang="es-ES" sz="2400" b="1" dirty="0">
                <a:solidFill>
                  <a:srgbClr val="002060"/>
                </a:solidFill>
              </a:rPr>
              <a:t>y el Aprendizaje de Russel (1980)</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620824"/>
            <a:ext cx="6768752" cy="4237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Elipse 7"/>
          <p:cNvSpPr/>
          <p:nvPr/>
        </p:nvSpPr>
        <p:spPr>
          <a:xfrm>
            <a:off x="4827718" y="3861048"/>
            <a:ext cx="496675" cy="35094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98382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11561" y="0"/>
            <a:ext cx="8539532" cy="6858000"/>
          </a:xfrm>
          <a:prstGeom prst="rect">
            <a:avLst/>
          </a:prstGeom>
        </p:spPr>
      </p:pic>
    </p:spTree>
    <p:extLst>
      <p:ext uri="{BB962C8B-B14F-4D97-AF65-F5344CB8AC3E}">
        <p14:creationId xmlns:p14="http://schemas.microsoft.com/office/powerpoint/2010/main" val="1842519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1" y="1196752"/>
            <a:ext cx="4680520" cy="56612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329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676405" y="613775"/>
            <a:ext cx="2793305" cy="369332"/>
          </a:xfrm>
          <a:prstGeom prst="rect">
            <a:avLst/>
          </a:prstGeom>
          <a:noFill/>
        </p:spPr>
        <p:txBody>
          <a:bodyPr wrap="square" rtlCol="0">
            <a:spAutoFit/>
          </a:bodyPr>
          <a:lstStyle/>
          <a:p>
            <a:endParaRPr lang="es-MX" dirty="0"/>
          </a:p>
        </p:txBody>
      </p:sp>
      <p:pic>
        <p:nvPicPr>
          <p:cNvPr id="5" name="Picture 2" descr="C:\Users\jgarcia\Pictures\fe389bf6ef827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438" y="1412776"/>
            <a:ext cx="1350964" cy="20320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Imagen 1"/>
          <p:cNvPicPr>
            <a:picLocks noChangeAspect="1"/>
          </p:cNvPicPr>
          <p:nvPr/>
        </p:nvPicPr>
        <p:blipFill>
          <a:blip r:embed="rId3"/>
          <a:stretch>
            <a:fillRect/>
          </a:stretch>
        </p:blipFill>
        <p:spPr>
          <a:xfrm>
            <a:off x="5412524" y="1412776"/>
            <a:ext cx="1511300" cy="2032000"/>
          </a:xfrm>
          <a:prstGeom prst="rect">
            <a:avLst/>
          </a:prstGeom>
        </p:spPr>
      </p:pic>
      <p:sp>
        <p:nvSpPr>
          <p:cNvPr id="7" name="Rectángulo 2"/>
          <p:cNvSpPr/>
          <p:nvPr/>
        </p:nvSpPr>
        <p:spPr>
          <a:xfrm>
            <a:off x="1944642" y="3573016"/>
            <a:ext cx="5471885" cy="2862322"/>
          </a:xfrm>
          <a:prstGeom prst="rect">
            <a:avLst/>
          </a:prstGeom>
        </p:spPr>
        <p:txBody>
          <a:bodyPr wrap="square">
            <a:spAutoFit/>
          </a:bodyPr>
          <a:lstStyle/>
          <a:p>
            <a:pPr algn="just"/>
            <a:r>
              <a:rPr lang="es-ES" dirty="0">
                <a:solidFill>
                  <a:srgbClr val="000090"/>
                </a:solidFill>
              </a:rPr>
              <a:t>Alexander Kapp  (1883)  Alemán, creo el Concepto de Andragogia, y   Malcolm Shepherd Knowles (1970)  Americano creo la Teoría de la Andragogia, Padre de la Educación de Adultos.</a:t>
            </a:r>
          </a:p>
          <a:p>
            <a:pPr algn="just"/>
            <a:endParaRPr lang="es-ES" dirty="0">
              <a:solidFill>
                <a:srgbClr val="000090"/>
              </a:solidFill>
            </a:endParaRPr>
          </a:p>
          <a:p>
            <a:pPr algn="just"/>
            <a:r>
              <a:rPr lang="es-ES" b="1" dirty="0">
                <a:solidFill>
                  <a:srgbClr val="000090"/>
                </a:solidFill>
              </a:rPr>
              <a:t>La Andragogia es la disciplina que se ocupa de la educación y el aprendizaje del adulto. </a:t>
            </a:r>
          </a:p>
          <a:p>
            <a:pPr algn="just"/>
            <a:r>
              <a:rPr lang="es-ES" dirty="0">
                <a:solidFill>
                  <a:srgbClr val="000090"/>
                </a:solidFill>
              </a:rPr>
              <a:t>Desde el punto de vista psico-social, el crecimiento del ser humano, a diferencia de otras especies, se manifiesta de manera ininterrumpida y permanente.</a:t>
            </a:r>
          </a:p>
        </p:txBody>
      </p:sp>
    </p:spTree>
    <p:extLst>
      <p:ext uri="{BB962C8B-B14F-4D97-AF65-F5344CB8AC3E}">
        <p14:creationId xmlns:p14="http://schemas.microsoft.com/office/powerpoint/2010/main" val="4284354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827773" y="613775"/>
            <a:ext cx="2641937" cy="369332"/>
          </a:xfrm>
          <a:prstGeom prst="rect">
            <a:avLst/>
          </a:prstGeom>
          <a:noFill/>
        </p:spPr>
        <p:txBody>
          <a:bodyPr wrap="square" rtlCol="0">
            <a:spAutoFit/>
          </a:bodyPr>
          <a:lstStyle/>
          <a:p>
            <a:endParaRPr lang="es-MX" dirty="0"/>
          </a:p>
        </p:txBody>
      </p:sp>
      <p:pic>
        <p:nvPicPr>
          <p:cNvPr id="5" name="Imagen 1"/>
          <p:cNvPicPr>
            <a:picLocks noChangeAspect="1"/>
          </p:cNvPicPr>
          <p:nvPr/>
        </p:nvPicPr>
        <p:blipFill rotWithShape="1">
          <a:blip r:embed="rId2"/>
          <a:srcRect l="5365" t="6106" r="5911" b="19905"/>
          <a:stretch/>
        </p:blipFill>
        <p:spPr>
          <a:xfrm>
            <a:off x="539552" y="0"/>
            <a:ext cx="8604448" cy="6858000"/>
          </a:xfrm>
          <a:prstGeom prst="rect">
            <a:avLst/>
          </a:prstGeom>
        </p:spPr>
      </p:pic>
    </p:spTree>
    <p:extLst>
      <p:ext uri="{BB962C8B-B14F-4D97-AF65-F5344CB8AC3E}">
        <p14:creationId xmlns:p14="http://schemas.microsoft.com/office/powerpoint/2010/main" val="2398548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rotWithShape="1">
          <a:blip r:embed="rId2"/>
          <a:srcRect l="5482" t="8662" r="5162" b="7546"/>
          <a:stretch/>
        </p:blipFill>
        <p:spPr>
          <a:xfrm>
            <a:off x="611560" y="0"/>
            <a:ext cx="8532440" cy="6858000"/>
          </a:xfrm>
          <a:prstGeom prst="rect">
            <a:avLst/>
          </a:prstGeom>
        </p:spPr>
      </p:pic>
      <p:sp>
        <p:nvSpPr>
          <p:cNvPr id="5" name="CuadroTexto 4"/>
          <p:cNvSpPr txBox="1"/>
          <p:nvPr/>
        </p:nvSpPr>
        <p:spPr>
          <a:xfrm>
            <a:off x="9888219" y="3518792"/>
            <a:ext cx="184666" cy="369332"/>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2449310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rotWithShape="1">
          <a:blip r:embed="rId2"/>
          <a:srcRect l="4416" t="6797" r="5464" b="6479"/>
          <a:stretch/>
        </p:blipFill>
        <p:spPr>
          <a:xfrm>
            <a:off x="611560" y="0"/>
            <a:ext cx="8532440" cy="6858000"/>
          </a:xfrm>
          <a:prstGeom prst="rect">
            <a:avLst/>
          </a:prstGeom>
        </p:spPr>
      </p:pic>
    </p:spTree>
    <p:extLst>
      <p:ext uri="{BB962C8B-B14F-4D97-AF65-F5344CB8AC3E}">
        <p14:creationId xmlns:p14="http://schemas.microsoft.com/office/powerpoint/2010/main" val="2269218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ortiz\AppData\Local\Microsoft\Windows\Temporary Internet Files\Content.Outlook\EMJA2QSV\FachadaACSNoch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614191"/>
            <a:ext cx="8031725" cy="52449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97694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690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5" name="4 Rectángulo"/>
          <p:cNvSpPr/>
          <p:nvPr/>
        </p:nvSpPr>
        <p:spPr>
          <a:xfrm>
            <a:off x="789139" y="812178"/>
            <a:ext cx="8079287" cy="5170646"/>
          </a:xfrm>
          <a:prstGeom prst="rect">
            <a:avLst/>
          </a:prstGeom>
        </p:spPr>
        <p:txBody>
          <a:bodyPr wrap="square">
            <a:spAutoFit/>
          </a:bodyPr>
          <a:lstStyle/>
          <a:p>
            <a:endParaRPr lang="es-ES" sz="2800" dirty="0">
              <a:solidFill>
                <a:prstClr val="black"/>
              </a:solidFill>
            </a:endParaRPr>
          </a:p>
          <a:p>
            <a:endParaRPr lang="es-ES" sz="2800" dirty="0">
              <a:solidFill>
                <a:prstClr val="black"/>
              </a:solidFill>
            </a:endParaRPr>
          </a:p>
          <a:p>
            <a:pPr algn="just"/>
            <a:r>
              <a:rPr lang="es-ES" sz="2800" dirty="0">
                <a:solidFill>
                  <a:prstClr val="black"/>
                </a:solidFill>
              </a:rPr>
              <a:t>     </a:t>
            </a:r>
            <a:r>
              <a:rPr lang="es-ES" sz="2800" dirty="0">
                <a:solidFill>
                  <a:srgbClr val="002060"/>
                </a:solidFill>
              </a:rPr>
              <a:t>La simulación cumple con el marco teórico del proceso de aprender a través de la experiencia, el cual consiste en fijar las metas, practicar, reflexionar y conceptualizar. </a:t>
            </a:r>
            <a:r>
              <a:rPr lang="en-US" sz="2800" dirty="0">
                <a:solidFill>
                  <a:srgbClr val="002060"/>
                </a:solidFill>
              </a:rPr>
              <a:t> </a:t>
            </a:r>
          </a:p>
          <a:p>
            <a:endParaRPr lang="en-US" dirty="0">
              <a:solidFill>
                <a:srgbClr val="002060"/>
              </a:solidFill>
            </a:endParaRPr>
          </a:p>
          <a:p>
            <a:pPr algn="r"/>
            <a:endParaRPr lang="en-US" sz="1600" dirty="0">
              <a:solidFill>
                <a:srgbClr val="002060"/>
              </a:solidFill>
            </a:endParaRPr>
          </a:p>
          <a:p>
            <a:pPr algn="r"/>
            <a:endParaRPr lang="en-US" sz="1600" dirty="0">
              <a:solidFill>
                <a:srgbClr val="002060"/>
              </a:solidFill>
            </a:endParaRPr>
          </a:p>
          <a:p>
            <a:pPr algn="r"/>
            <a:endParaRPr lang="en-US" sz="1600" dirty="0">
              <a:solidFill>
                <a:srgbClr val="002060"/>
              </a:solidFill>
            </a:endParaRPr>
          </a:p>
          <a:p>
            <a:pPr algn="r"/>
            <a:endParaRPr lang="en-US" sz="1600" dirty="0">
              <a:solidFill>
                <a:srgbClr val="002060"/>
              </a:solidFill>
            </a:endParaRPr>
          </a:p>
          <a:p>
            <a:pPr algn="r"/>
            <a:endParaRPr lang="en-US" sz="1600" dirty="0">
              <a:solidFill>
                <a:srgbClr val="002060"/>
              </a:solidFill>
            </a:endParaRPr>
          </a:p>
          <a:p>
            <a:pPr algn="r"/>
            <a:r>
              <a:rPr lang="en-US" sz="1600" dirty="0" err="1">
                <a:solidFill>
                  <a:srgbClr val="002060"/>
                </a:solidFill>
              </a:rPr>
              <a:t>Maestre</a:t>
            </a:r>
            <a:r>
              <a:rPr lang="en-US" sz="1600" dirty="0">
                <a:solidFill>
                  <a:srgbClr val="002060"/>
                </a:solidFill>
              </a:rPr>
              <a:t> JM, Alonso A. Interdisciplinary human simulation. En: Wilson L., </a:t>
            </a:r>
            <a:r>
              <a:rPr lang="en-US" sz="1600" dirty="0" err="1">
                <a:solidFill>
                  <a:srgbClr val="002060"/>
                </a:solidFill>
              </a:rPr>
              <a:t>Rockstraw</a:t>
            </a:r>
            <a:r>
              <a:rPr lang="en-US" sz="1600" dirty="0">
                <a:solidFill>
                  <a:srgbClr val="002060"/>
                </a:solidFill>
              </a:rPr>
              <a:t> L., editors. Human Simulation for Nursing and Health Professions. New York: Springer Publishing Company; 2011.</a:t>
            </a:r>
            <a:endParaRPr lang="es-ES" sz="1600" dirty="0">
              <a:solidFill>
                <a:srgbClr val="002060"/>
              </a:solidFill>
            </a:endParaRPr>
          </a:p>
          <a:p>
            <a:pPr algn="r"/>
            <a:endParaRPr lang="es-ES" sz="1600" dirty="0">
              <a:solidFill>
                <a:prstClr val="black"/>
              </a:solidFill>
            </a:endParaRPr>
          </a:p>
        </p:txBody>
      </p:sp>
    </p:spTree>
    <p:extLst>
      <p:ext uri="{BB962C8B-B14F-4D97-AF65-F5344CB8AC3E}">
        <p14:creationId xmlns:p14="http://schemas.microsoft.com/office/powerpoint/2010/main" val="544756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4" name="Título 8"/>
          <p:cNvSpPr>
            <a:spLocks noGrp="1"/>
          </p:cNvSpPr>
          <p:nvPr>
            <p:ph type="title"/>
          </p:nvPr>
        </p:nvSpPr>
        <p:spPr>
          <a:xfrm>
            <a:off x="1187624" y="1844824"/>
            <a:ext cx="6624736" cy="1728192"/>
          </a:xfrm>
        </p:spPr>
        <p:txBody>
          <a:bodyPr>
            <a:noAutofit/>
          </a:bodyPr>
          <a:lstStyle/>
          <a:p>
            <a:r>
              <a:rPr lang="fr-FR" sz="1800" b="1" dirty="0">
                <a:solidFill>
                  <a:srgbClr val="002060"/>
                </a:solidFill>
              </a:rPr>
              <a:t>Angélique Marie Le Boursier-Du Coudray (1714-1794), Matrona con </a:t>
            </a:r>
            <a:r>
              <a:rPr lang="fr-FR" sz="1800" b="1" dirty="0" err="1">
                <a:solidFill>
                  <a:srgbClr val="002060"/>
                </a:solidFill>
              </a:rPr>
              <a:t>Titulo</a:t>
            </a:r>
            <a:r>
              <a:rPr lang="fr-FR" sz="1800" b="1" dirty="0">
                <a:solidFill>
                  <a:srgbClr val="002060"/>
                </a:solidFill>
              </a:rPr>
              <a:t> en 1740, que recorrio Francia con su Simulador de Parto, enseñando a las mujeres campesinas el oficio de Partera. « La </a:t>
            </a:r>
            <a:r>
              <a:rPr lang="fr-FR" sz="1800" b="1" dirty="0" err="1">
                <a:solidFill>
                  <a:srgbClr val="002060"/>
                </a:solidFill>
              </a:rPr>
              <a:t>Maquina</a:t>
            </a:r>
            <a:r>
              <a:rPr lang="fr-FR" sz="1800" b="1" dirty="0">
                <a:solidFill>
                  <a:srgbClr val="002060"/>
                </a:solidFill>
              </a:rPr>
              <a:t> de </a:t>
            </a:r>
            <a:r>
              <a:rPr lang="fr-FR" sz="1800" b="1" dirty="0" err="1">
                <a:solidFill>
                  <a:srgbClr val="002060"/>
                </a:solidFill>
              </a:rPr>
              <a:t>Parir</a:t>
            </a:r>
            <a:r>
              <a:rPr lang="fr-FR" sz="1800" b="1" dirty="0">
                <a:solidFill>
                  <a:srgbClr val="002060"/>
                </a:solidFill>
              </a:rPr>
              <a:t> » </a:t>
            </a:r>
            <a:r>
              <a:rPr lang="fr-FR" sz="1800" b="1" dirty="0" err="1">
                <a:solidFill>
                  <a:srgbClr val="002060"/>
                </a:solidFill>
              </a:rPr>
              <a:t>Museo</a:t>
            </a:r>
            <a:r>
              <a:rPr lang="fr-FR" sz="1800" b="1" dirty="0">
                <a:solidFill>
                  <a:srgbClr val="002060"/>
                </a:solidFill>
              </a:rPr>
              <a:t> de Flaubert  en Rouen Francia.</a:t>
            </a:r>
            <a:br>
              <a:rPr lang="es-ES" sz="1800" dirty="0"/>
            </a:br>
            <a:endParaRPr lang="es-ES" sz="1800" dirty="0">
              <a:solidFill>
                <a:srgbClr val="800000"/>
              </a:solidFill>
            </a:endParaRPr>
          </a:p>
        </p:txBody>
      </p:sp>
      <p:pic>
        <p:nvPicPr>
          <p:cNvPr id="6" name="Picture 2" descr="C:\Users\jgarcia\AppData\Local\Microsoft\Windows\Temporary Internet Files\Content.IE5\C8YGF62I\la fot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3266" b="13266"/>
          <a:stretch>
            <a:fillRect/>
          </a:stretch>
        </p:blipFill>
        <p:spPr bwMode="auto">
          <a:xfrm>
            <a:off x="2073057" y="3429000"/>
            <a:ext cx="4731191" cy="327322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1 CuadroTexto"/>
          <p:cNvSpPr txBox="1"/>
          <p:nvPr/>
        </p:nvSpPr>
        <p:spPr>
          <a:xfrm>
            <a:off x="676405" y="613775"/>
            <a:ext cx="2793305" cy="369332"/>
          </a:xfrm>
          <a:prstGeom prst="rect">
            <a:avLst/>
          </a:prstGeom>
          <a:noFill/>
        </p:spPr>
        <p:txBody>
          <a:bodyPr wrap="square" rtlCol="0">
            <a:spAutoFit/>
          </a:bodyPr>
          <a:lstStyle/>
          <a:p>
            <a:endParaRPr lang="es-MX" dirty="0"/>
          </a:p>
        </p:txBody>
      </p:sp>
      <p:pic>
        <p:nvPicPr>
          <p:cNvPr id="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79" r="19198" b="37530"/>
          <a:stretch/>
        </p:blipFill>
        <p:spPr bwMode="auto">
          <a:xfrm>
            <a:off x="3275856" y="-111345"/>
            <a:ext cx="1562172" cy="18195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947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513.JPG"/>
          <p:cNvPicPr>
            <a:picLocks noChangeAspect="1"/>
          </p:cNvPicPr>
          <p:nvPr/>
        </p:nvPicPr>
        <p:blipFill>
          <a:blip r:embed="rId2"/>
          <a:stretch>
            <a:fillRect/>
          </a:stretch>
        </p:blipFill>
        <p:spPr>
          <a:xfrm>
            <a:off x="0" y="0"/>
            <a:ext cx="9143999" cy="6857999"/>
          </a:xfrm>
          <a:prstGeom prst="rect">
            <a:avLst/>
          </a:prstGeom>
        </p:spPr>
      </p:pic>
    </p:spTree>
    <p:extLst>
      <p:ext uri="{BB962C8B-B14F-4D97-AF65-F5344CB8AC3E}">
        <p14:creationId xmlns:p14="http://schemas.microsoft.com/office/powerpoint/2010/main" val="506953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5" name="4 Rectángulo"/>
          <p:cNvSpPr/>
          <p:nvPr/>
        </p:nvSpPr>
        <p:spPr>
          <a:xfrm>
            <a:off x="683568" y="2132856"/>
            <a:ext cx="8204548" cy="3323987"/>
          </a:xfrm>
          <a:prstGeom prst="rect">
            <a:avLst/>
          </a:prstGeom>
        </p:spPr>
        <p:txBody>
          <a:bodyPr wrap="square">
            <a:spAutoFit/>
          </a:bodyPr>
          <a:lstStyle/>
          <a:p>
            <a:pPr algn="just"/>
            <a:r>
              <a:rPr lang="es-ES" sz="2800" dirty="0">
                <a:solidFill>
                  <a:prstClr val="black"/>
                </a:solidFill>
              </a:rPr>
              <a:t>     </a:t>
            </a:r>
            <a:r>
              <a:rPr lang="es-ES" sz="2800" dirty="0">
                <a:solidFill>
                  <a:srgbClr val="002060"/>
                </a:solidFill>
              </a:rPr>
              <a:t>Se reflexiona sobre la experiencia y se utiliza para tomar decisiones y resolver problemas. Motivandose para emprender nuevas experiencias y reiniciar el ciclo.</a:t>
            </a:r>
          </a:p>
          <a:p>
            <a:endParaRPr lang="es-ES" dirty="0">
              <a:solidFill>
                <a:srgbClr val="002060"/>
              </a:solidFill>
            </a:endParaRPr>
          </a:p>
          <a:p>
            <a:endParaRPr lang="es-E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r>
              <a:rPr lang="en-US" dirty="0" err="1">
                <a:solidFill>
                  <a:srgbClr val="002060"/>
                </a:solidFill>
              </a:rPr>
              <a:t>Maestre</a:t>
            </a:r>
            <a:r>
              <a:rPr lang="en-US" dirty="0">
                <a:solidFill>
                  <a:srgbClr val="002060"/>
                </a:solidFill>
              </a:rPr>
              <a:t> JM, Alonso A. Interdisciplinary human simulation: Wilson L., </a:t>
            </a:r>
            <a:r>
              <a:rPr lang="en-US" dirty="0" err="1">
                <a:solidFill>
                  <a:srgbClr val="002060"/>
                </a:solidFill>
              </a:rPr>
              <a:t>Rockstraw</a:t>
            </a:r>
            <a:r>
              <a:rPr lang="en-US" dirty="0">
                <a:solidFill>
                  <a:srgbClr val="002060"/>
                </a:solidFill>
              </a:rPr>
              <a:t> L., editors. New York: Springer Publishing Company; 2011.</a:t>
            </a:r>
            <a:endParaRPr lang="es-ES" dirty="0">
              <a:solidFill>
                <a:srgbClr val="002060"/>
              </a:solidFill>
            </a:endParaRPr>
          </a:p>
        </p:txBody>
      </p:sp>
    </p:spTree>
    <p:extLst>
      <p:ext uri="{BB962C8B-B14F-4D97-AF65-F5344CB8AC3E}">
        <p14:creationId xmlns:p14="http://schemas.microsoft.com/office/powerpoint/2010/main" val="4117271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198.JPG"/>
          <p:cNvPicPr>
            <a:picLocks noChangeAspect="1"/>
          </p:cNvPicPr>
          <p:nvPr/>
        </p:nvPicPr>
        <p:blipFill>
          <a:blip r:embed="rId2"/>
          <a:stretch>
            <a:fillRect/>
          </a:stretch>
        </p:blipFill>
        <p:spPr>
          <a:xfrm>
            <a:off x="1259632" y="1628800"/>
            <a:ext cx="6480720" cy="4608512"/>
          </a:xfrm>
          <a:prstGeom prst="rect">
            <a:avLst/>
          </a:prstGeom>
        </p:spPr>
      </p:pic>
    </p:spTree>
    <p:extLst>
      <p:ext uri="{BB962C8B-B14F-4D97-AF65-F5344CB8AC3E}">
        <p14:creationId xmlns:p14="http://schemas.microsoft.com/office/powerpoint/2010/main" val="3935113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jgarcia\Pictures\1037229250 LIBRO.jpg"/>
          <p:cNvPicPr>
            <a:picLocks noChangeAspect="1" noChangeArrowheads="1"/>
          </p:cNvPicPr>
          <p:nvPr/>
        </p:nvPicPr>
        <p:blipFill rotWithShape="1">
          <a:blip r:embed="rId2">
            <a:extLst>
              <a:ext uri="{28A0092B-C50C-407E-A947-70E740481C1C}">
                <a14:useLocalDpi xmlns:a14="http://schemas.microsoft.com/office/drawing/2010/main" val="0"/>
              </a:ext>
            </a:extLst>
          </a:blip>
          <a:srcRect l="22049" r="22674"/>
          <a:stretch/>
        </p:blipFill>
        <p:spPr bwMode="auto">
          <a:xfrm>
            <a:off x="2771800" y="1340768"/>
            <a:ext cx="4043578" cy="53768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499519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5" name="4 Rectángulo"/>
          <p:cNvSpPr/>
          <p:nvPr/>
        </p:nvSpPr>
        <p:spPr>
          <a:xfrm>
            <a:off x="1259632" y="1556792"/>
            <a:ext cx="7369073" cy="4647427"/>
          </a:xfrm>
          <a:prstGeom prst="rect">
            <a:avLst/>
          </a:prstGeom>
        </p:spPr>
        <p:txBody>
          <a:bodyPr wrap="square">
            <a:spAutoFit/>
          </a:bodyPr>
          <a:lstStyle/>
          <a:p>
            <a:pPr algn="just"/>
            <a:r>
              <a:rPr lang="es-ES" sz="2800" dirty="0">
                <a:solidFill>
                  <a:srgbClr val="002060"/>
                </a:solidFill>
              </a:rPr>
              <a:t>     La simulación es una metodología docente y el simulador su instrumento. Para cada objetivo docente hay un modelo de simulador apropiado. El mérito de un simulador no es su complejidad sino su utilidad para el objetivo docente que se propone. </a:t>
            </a:r>
          </a:p>
          <a:p>
            <a:pPr algn="just"/>
            <a:endParaRPr lang="es-ES" sz="2800" dirty="0">
              <a:solidFill>
                <a:srgbClr val="002060"/>
              </a:solidFill>
            </a:endParaRPr>
          </a:p>
          <a:p>
            <a:pPr algn="just"/>
            <a:endParaRPr lang="es-ES" sz="2800" dirty="0">
              <a:solidFill>
                <a:srgbClr val="002060"/>
              </a:solidFill>
            </a:endParaRPr>
          </a:p>
          <a:p>
            <a:pPr algn="just"/>
            <a:endParaRPr lang="es-ES" dirty="0">
              <a:solidFill>
                <a:srgbClr val="002060"/>
              </a:solidFill>
            </a:endParaRPr>
          </a:p>
          <a:p>
            <a:pPr algn="just"/>
            <a:r>
              <a:rPr lang="en-US" dirty="0">
                <a:solidFill>
                  <a:srgbClr val="002060"/>
                </a:solidFill>
              </a:rPr>
              <a:t>Dunn WF, Murphy JG, </a:t>
            </a:r>
            <a:r>
              <a:rPr lang="en-US" dirty="0" err="1">
                <a:solidFill>
                  <a:srgbClr val="002060"/>
                </a:solidFill>
              </a:rPr>
              <a:t>Ziv</a:t>
            </a:r>
            <a:r>
              <a:rPr lang="en-US" dirty="0">
                <a:solidFill>
                  <a:srgbClr val="002060"/>
                </a:solidFill>
              </a:rPr>
              <a:t> A. Re-engineering healthcare via medical simulation tools. Chest. 2011; 140:840-3.</a:t>
            </a:r>
            <a:endParaRPr lang="es-ES" dirty="0">
              <a:solidFill>
                <a:srgbClr val="002060"/>
              </a:solidFill>
            </a:endParaRPr>
          </a:p>
          <a:p>
            <a:pPr algn="just"/>
            <a:endParaRPr lang="es-ES" dirty="0">
              <a:solidFill>
                <a:prstClr val="black"/>
              </a:solidFill>
            </a:endParaRPr>
          </a:p>
        </p:txBody>
      </p:sp>
    </p:spTree>
    <p:extLst>
      <p:ext uri="{BB962C8B-B14F-4D97-AF65-F5344CB8AC3E}">
        <p14:creationId xmlns:p14="http://schemas.microsoft.com/office/powerpoint/2010/main" val="1570441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505.JPG"/>
          <p:cNvPicPr>
            <a:picLocks noChangeAspect="1"/>
          </p:cNvPicPr>
          <p:nvPr/>
        </p:nvPicPr>
        <p:blipFill>
          <a:blip r:embed="rId2"/>
          <a:stretch>
            <a:fillRect/>
          </a:stretch>
        </p:blipFill>
        <p:spPr>
          <a:xfrm>
            <a:off x="1475656" y="1700808"/>
            <a:ext cx="6408712" cy="4464496"/>
          </a:xfrm>
          <a:prstGeom prst="rect">
            <a:avLst/>
          </a:prstGeom>
        </p:spPr>
      </p:pic>
    </p:spTree>
    <p:extLst>
      <p:ext uri="{BB962C8B-B14F-4D97-AF65-F5344CB8AC3E}">
        <p14:creationId xmlns:p14="http://schemas.microsoft.com/office/powerpoint/2010/main" val="1733972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4" name="3 Rectángulo"/>
          <p:cNvSpPr/>
          <p:nvPr/>
        </p:nvSpPr>
        <p:spPr>
          <a:xfrm>
            <a:off x="827584" y="1412776"/>
            <a:ext cx="8061727" cy="5386090"/>
          </a:xfrm>
          <a:prstGeom prst="rect">
            <a:avLst/>
          </a:prstGeom>
        </p:spPr>
        <p:txBody>
          <a:bodyPr wrap="square">
            <a:spAutoFit/>
          </a:bodyPr>
          <a:lstStyle/>
          <a:p>
            <a:pPr algn="just"/>
            <a:r>
              <a:rPr lang="es-ES" sz="2800" dirty="0">
                <a:solidFill>
                  <a:prstClr val="black"/>
                </a:solidFill>
              </a:rPr>
              <a:t>    </a:t>
            </a:r>
            <a:r>
              <a:rPr lang="es-ES" sz="2800" dirty="0">
                <a:solidFill>
                  <a:srgbClr val="002060"/>
                </a:solidFill>
              </a:rPr>
              <a:t>La simulación permite practicar en un entorno realista sin riesgo para pacientes y profesionales, facilita la estandarización de contenidos docentes,  detecta deficiencias formativas y promueve la integración de conocimientos y habilidades clínicas complejas.</a:t>
            </a:r>
          </a:p>
          <a:p>
            <a:endParaRPr lang="es-ES" sz="2800" dirty="0">
              <a:solidFill>
                <a:srgbClr val="002060"/>
              </a:solidFill>
            </a:endParaRPr>
          </a:p>
          <a:p>
            <a:r>
              <a:rPr lang="es-ES" sz="2800" dirty="0">
                <a:solidFill>
                  <a:srgbClr val="002060"/>
                </a:solidFill>
              </a:rPr>
              <a:t>        Ambiente  seguro  que genera aprendizaje a partir de la propia experiencia, la reflexión personal y el trabajo en equipo. </a:t>
            </a:r>
          </a:p>
          <a:p>
            <a:endParaRPr lang="es-ES" sz="2800" dirty="0">
              <a:solidFill>
                <a:srgbClr val="002060"/>
              </a:solidFill>
            </a:endParaRPr>
          </a:p>
          <a:p>
            <a:r>
              <a:rPr lang="en-US" dirty="0">
                <a:solidFill>
                  <a:srgbClr val="002060"/>
                </a:solidFill>
              </a:rPr>
              <a:t>Dunn WF, Murphy JG, </a:t>
            </a:r>
            <a:r>
              <a:rPr lang="en-US" dirty="0" err="1">
                <a:solidFill>
                  <a:srgbClr val="002060"/>
                </a:solidFill>
              </a:rPr>
              <a:t>Ziv</a:t>
            </a:r>
            <a:r>
              <a:rPr lang="en-US" dirty="0">
                <a:solidFill>
                  <a:srgbClr val="002060"/>
                </a:solidFill>
              </a:rPr>
              <a:t> A. Re-engineering healthcare via medical simulation tools. Chest. 2011; 140:840-3.</a:t>
            </a:r>
            <a:endParaRPr lang="es-ES" dirty="0">
              <a:solidFill>
                <a:srgbClr val="002060"/>
              </a:solidFill>
            </a:endParaRPr>
          </a:p>
        </p:txBody>
      </p:sp>
    </p:spTree>
    <p:extLst>
      <p:ext uri="{BB962C8B-B14F-4D97-AF65-F5344CB8AC3E}">
        <p14:creationId xmlns:p14="http://schemas.microsoft.com/office/powerpoint/2010/main" val="4020216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228.JPG"/>
          <p:cNvPicPr>
            <a:picLocks noChangeAspect="1"/>
          </p:cNvPicPr>
          <p:nvPr/>
        </p:nvPicPr>
        <p:blipFill>
          <a:blip r:embed="rId2"/>
          <a:stretch>
            <a:fillRect/>
          </a:stretch>
        </p:blipFill>
        <p:spPr>
          <a:xfrm>
            <a:off x="1547664" y="1988840"/>
            <a:ext cx="6876256" cy="4725144"/>
          </a:xfrm>
          <a:prstGeom prst="rect">
            <a:avLst/>
          </a:prstGeom>
        </p:spPr>
      </p:pic>
    </p:spTree>
    <p:extLst>
      <p:ext uri="{BB962C8B-B14F-4D97-AF65-F5344CB8AC3E}">
        <p14:creationId xmlns:p14="http://schemas.microsoft.com/office/powerpoint/2010/main" val="2007651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4" name="3 Rectángulo"/>
          <p:cNvSpPr/>
          <p:nvPr/>
        </p:nvSpPr>
        <p:spPr>
          <a:xfrm>
            <a:off x="676405" y="1556792"/>
            <a:ext cx="8467595" cy="4370428"/>
          </a:xfrm>
          <a:prstGeom prst="rect">
            <a:avLst/>
          </a:prstGeom>
        </p:spPr>
        <p:txBody>
          <a:bodyPr wrap="square">
            <a:spAutoFit/>
          </a:bodyPr>
          <a:lstStyle/>
          <a:p>
            <a:pPr algn="just"/>
            <a:r>
              <a:rPr lang="es-ES" sz="2800" dirty="0">
                <a:solidFill>
                  <a:prstClr val="black"/>
                </a:solidFill>
              </a:rPr>
              <a:t>    </a:t>
            </a:r>
            <a:r>
              <a:rPr lang="es-ES" sz="2800" dirty="0">
                <a:solidFill>
                  <a:srgbClr val="002060"/>
                </a:solidFill>
              </a:rPr>
              <a:t>La simulación, unida a un Debriefing de buena calidad, permite a los participantes analizar , mejorar o cambiar  sus modelos mentales. Sirve de instrumento para desarrollar una cultura organizacional  y facilita el desarrollo profesional; ayuda a desarrollar alternativas y acciones nuevas, logrando mejores resultados , en la atención medica de los pacientes.</a:t>
            </a:r>
          </a:p>
          <a:p>
            <a:pPr algn="just"/>
            <a:endParaRPr lang="es-ES" sz="2800" dirty="0">
              <a:solidFill>
                <a:srgbClr val="002060"/>
              </a:solidFill>
            </a:endParaRPr>
          </a:p>
          <a:p>
            <a:endParaRPr lang="es-ES" dirty="0">
              <a:solidFill>
                <a:srgbClr val="002060"/>
              </a:solidFill>
            </a:endParaRPr>
          </a:p>
          <a:p>
            <a:r>
              <a:rPr lang="en-US" dirty="0">
                <a:solidFill>
                  <a:srgbClr val="002060"/>
                </a:solidFill>
              </a:rPr>
              <a:t>Lachman VD, Smith ME, Donnelly GF. Teaching innovation. </a:t>
            </a:r>
            <a:r>
              <a:rPr lang="en-US" dirty="0" err="1">
                <a:solidFill>
                  <a:srgbClr val="002060"/>
                </a:solidFill>
              </a:rPr>
              <a:t>Nurs</a:t>
            </a:r>
            <a:r>
              <a:rPr lang="en-US" dirty="0">
                <a:solidFill>
                  <a:srgbClr val="002060"/>
                </a:solidFill>
              </a:rPr>
              <a:t> Admin Q. 2006; 33:205-11</a:t>
            </a:r>
            <a:endParaRPr lang="es-ES" dirty="0">
              <a:solidFill>
                <a:srgbClr val="002060"/>
              </a:solidFill>
            </a:endParaRPr>
          </a:p>
        </p:txBody>
      </p:sp>
    </p:spTree>
    <p:extLst>
      <p:ext uri="{BB962C8B-B14F-4D97-AF65-F5344CB8AC3E}">
        <p14:creationId xmlns:p14="http://schemas.microsoft.com/office/powerpoint/2010/main" val="26013556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pic>
        <p:nvPicPr>
          <p:cNvPr id="5" name="Imagen 4"/>
          <p:cNvPicPr>
            <a:picLocks noChangeAspect="1"/>
          </p:cNvPicPr>
          <p:nvPr/>
        </p:nvPicPr>
        <p:blipFill>
          <a:blip r:embed="rId2"/>
          <a:stretch>
            <a:fillRect/>
          </a:stretch>
        </p:blipFill>
        <p:spPr>
          <a:xfrm>
            <a:off x="2002974" y="1412776"/>
            <a:ext cx="5118100" cy="5118100"/>
          </a:xfrm>
          <a:prstGeom prst="rect">
            <a:avLst/>
          </a:prstGeom>
        </p:spPr>
      </p:pic>
    </p:spTree>
    <p:extLst>
      <p:ext uri="{BB962C8B-B14F-4D97-AF65-F5344CB8AC3E}">
        <p14:creationId xmlns:p14="http://schemas.microsoft.com/office/powerpoint/2010/main" val="1020090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4"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5"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6"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7" name="1 Título"/>
          <p:cNvSpPr txBox="1">
            <a:spLocks/>
          </p:cNvSpPr>
          <p:nvPr/>
        </p:nvSpPr>
        <p:spPr>
          <a:xfrm>
            <a:off x="685800" y="243567"/>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dirty="0">
                <a:solidFill>
                  <a:srgbClr val="000090"/>
                </a:solidFill>
              </a:rPr>
              <a:t>Modelos Mentales</a:t>
            </a:r>
          </a:p>
        </p:txBody>
      </p:sp>
      <p:sp>
        <p:nvSpPr>
          <p:cNvPr id="8" name="2 Subtítulo"/>
          <p:cNvSpPr txBox="1">
            <a:spLocks/>
          </p:cNvSpPr>
          <p:nvPr/>
        </p:nvSpPr>
        <p:spPr>
          <a:xfrm>
            <a:off x="1691680" y="2852936"/>
            <a:ext cx="6509657" cy="212271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ES" b="1" dirty="0" err="1">
                <a:solidFill>
                  <a:srgbClr val="000090"/>
                </a:solidFill>
              </a:rPr>
              <a:t>Biologia</a:t>
            </a:r>
            <a:r>
              <a:rPr lang="es-ES" b="1" dirty="0">
                <a:solidFill>
                  <a:srgbClr val="000090"/>
                </a:solidFill>
              </a:rPr>
              <a:t> y </a:t>
            </a:r>
            <a:r>
              <a:rPr lang="es-ES" b="1" dirty="0" err="1">
                <a:solidFill>
                  <a:srgbClr val="000090"/>
                </a:solidFill>
              </a:rPr>
              <a:t>Genetica</a:t>
            </a:r>
            <a:endParaRPr lang="es-ES" b="1" dirty="0">
              <a:solidFill>
                <a:srgbClr val="000090"/>
              </a:solidFill>
            </a:endParaRPr>
          </a:p>
          <a:p>
            <a:r>
              <a:rPr lang="es-ES" b="1" dirty="0">
                <a:solidFill>
                  <a:srgbClr val="000090"/>
                </a:solidFill>
              </a:rPr>
              <a:t>Cultura ( Contexto)</a:t>
            </a:r>
          </a:p>
          <a:p>
            <a:r>
              <a:rPr lang="es-ES" b="1" dirty="0">
                <a:solidFill>
                  <a:srgbClr val="000090"/>
                </a:solidFill>
              </a:rPr>
              <a:t>Historia Personal ( Experiencia)</a:t>
            </a:r>
          </a:p>
          <a:p>
            <a:r>
              <a:rPr lang="es-ES" b="1" dirty="0">
                <a:solidFill>
                  <a:srgbClr val="000090"/>
                </a:solidFill>
              </a:rPr>
              <a:t>Lenguaje</a:t>
            </a:r>
          </a:p>
          <a:p>
            <a:endParaRPr lang="es-ES" dirty="0"/>
          </a:p>
          <a:p>
            <a:endParaRPr lang="es-ES" dirty="0"/>
          </a:p>
          <a:p>
            <a:endParaRPr lang="es-ES" dirty="0"/>
          </a:p>
          <a:p>
            <a:endParaRPr lang="es-ES" dirty="0"/>
          </a:p>
        </p:txBody>
      </p:sp>
    </p:spTree>
    <p:extLst>
      <p:ext uri="{BB962C8B-B14F-4D97-AF65-F5344CB8AC3E}">
        <p14:creationId xmlns:p14="http://schemas.microsoft.com/office/powerpoint/2010/main" val="597079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3" name="Rectángulo 2"/>
          <p:cNvSpPr/>
          <p:nvPr/>
        </p:nvSpPr>
        <p:spPr>
          <a:xfrm>
            <a:off x="1115616" y="1772816"/>
            <a:ext cx="4536504" cy="4093429"/>
          </a:xfrm>
          <a:prstGeom prst="rect">
            <a:avLst/>
          </a:prstGeom>
        </p:spPr>
        <p:txBody>
          <a:bodyPr wrap="square">
            <a:spAutoFit/>
          </a:bodyPr>
          <a:lstStyle/>
          <a:p>
            <a:r>
              <a:rPr lang="es-ES" sz="3600" b="1" dirty="0">
                <a:solidFill>
                  <a:srgbClr val="002060"/>
                </a:solidFill>
              </a:rPr>
              <a:t>Modelos Mentales</a:t>
            </a:r>
            <a:endParaRPr lang="es-ES" sz="2800" dirty="0">
              <a:solidFill>
                <a:srgbClr val="002060"/>
              </a:solidFill>
            </a:endParaRPr>
          </a:p>
          <a:p>
            <a:endParaRPr lang="es-ES" sz="2800" b="1" dirty="0">
              <a:solidFill>
                <a:srgbClr val="000090"/>
              </a:solidFill>
            </a:endParaRPr>
          </a:p>
          <a:p>
            <a:r>
              <a:rPr lang="es-ES" sz="2800" dirty="0">
                <a:solidFill>
                  <a:srgbClr val="002060"/>
                </a:solidFill>
              </a:rPr>
              <a:t>Suposiciones </a:t>
            </a:r>
          </a:p>
          <a:p>
            <a:r>
              <a:rPr lang="es-ES" sz="2800" dirty="0">
                <a:solidFill>
                  <a:srgbClr val="002060"/>
                </a:solidFill>
              </a:rPr>
              <a:t>Sentimientos</a:t>
            </a:r>
          </a:p>
          <a:p>
            <a:r>
              <a:rPr lang="es-ES" sz="2800" dirty="0">
                <a:solidFill>
                  <a:srgbClr val="002060"/>
                </a:solidFill>
              </a:rPr>
              <a:t>Metas</a:t>
            </a:r>
          </a:p>
          <a:p>
            <a:r>
              <a:rPr lang="es-ES" sz="2800" dirty="0">
                <a:solidFill>
                  <a:srgbClr val="002060"/>
                </a:solidFill>
              </a:rPr>
              <a:t>Reglas</a:t>
            </a:r>
          </a:p>
          <a:p>
            <a:r>
              <a:rPr lang="es-ES" sz="2800" dirty="0">
                <a:solidFill>
                  <a:srgbClr val="002060"/>
                </a:solidFill>
              </a:rPr>
              <a:t>Conocimiento Base </a:t>
            </a:r>
          </a:p>
          <a:p>
            <a:r>
              <a:rPr lang="es-ES" sz="2800" dirty="0">
                <a:solidFill>
                  <a:srgbClr val="002060"/>
                </a:solidFill>
              </a:rPr>
              <a:t>Conciencia de Situación</a:t>
            </a:r>
          </a:p>
          <a:p>
            <a:r>
              <a:rPr lang="es-ES" sz="2800" dirty="0">
                <a:solidFill>
                  <a:srgbClr val="002060"/>
                </a:solidFill>
              </a:rPr>
              <a:t>Influencia del Contexto </a:t>
            </a:r>
          </a:p>
        </p:txBody>
      </p:sp>
    </p:spTree>
    <p:extLst>
      <p:ext uri="{BB962C8B-B14F-4D97-AF65-F5344CB8AC3E}">
        <p14:creationId xmlns:p14="http://schemas.microsoft.com/office/powerpoint/2010/main" val="2088301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563888" y="476672"/>
            <a:ext cx="1440160" cy="1656184"/>
          </a:xfrm>
          <a:prstGeom prst="rect">
            <a:avLst/>
          </a:prstGeom>
        </p:spPr>
      </p:pic>
      <p:pic>
        <p:nvPicPr>
          <p:cNvPr id="9" name="Imagen 8"/>
          <p:cNvPicPr>
            <a:picLocks noChangeAspect="1"/>
          </p:cNvPicPr>
          <p:nvPr/>
        </p:nvPicPr>
        <p:blipFill>
          <a:blip r:embed="rId3"/>
          <a:stretch>
            <a:fillRect/>
          </a:stretch>
        </p:blipFill>
        <p:spPr>
          <a:xfrm>
            <a:off x="2483768" y="2353142"/>
            <a:ext cx="4320480" cy="4503936"/>
          </a:xfrm>
          <a:prstGeom prst="rect">
            <a:avLst/>
          </a:prstGeom>
        </p:spPr>
      </p:pic>
    </p:spTree>
    <p:extLst>
      <p:ext uri="{BB962C8B-B14F-4D97-AF65-F5344CB8AC3E}">
        <p14:creationId xmlns:p14="http://schemas.microsoft.com/office/powerpoint/2010/main" val="2169059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27584" y="1628800"/>
            <a:ext cx="8003232" cy="4525963"/>
          </a:xfrm>
        </p:spPr>
        <p:txBody>
          <a:bodyPr>
            <a:normAutofit/>
          </a:bodyPr>
          <a:lstStyle/>
          <a:p>
            <a:pPr marL="0" indent="0">
              <a:buNone/>
            </a:pPr>
            <a:endParaRPr lang="es-ES" sz="2600" dirty="0">
              <a:solidFill>
                <a:prstClr val="black"/>
              </a:solidFill>
            </a:endParaRPr>
          </a:p>
          <a:p>
            <a:pPr marL="0" indent="0">
              <a:buNone/>
            </a:pPr>
            <a:r>
              <a:rPr lang="es-ES" sz="2600" dirty="0">
                <a:solidFill>
                  <a:prstClr val="black"/>
                </a:solidFill>
              </a:rPr>
              <a:t>  </a:t>
            </a:r>
            <a:r>
              <a:rPr lang="es-ES" sz="2400" b="1" dirty="0">
                <a:solidFill>
                  <a:srgbClr val="000090"/>
                </a:solidFill>
              </a:rPr>
              <a:t>“La vida es el arte de sacar conclusiones suficientes a partir de datos insuficientes.” </a:t>
            </a:r>
          </a:p>
          <a:p>
            <a:pPr marL="0" indent="0">
              <a:buNone/>
            </a:pPr>
            <a:r>
              <a:rPr lang="es-ES" sz="2400" b="1" dirty="0">
                <a:solidFill>
                  <a:srgbClr val="000090"/>
                </a:solidFill>
              </a:rPr>
              <a:t>    “ El inferir se convierte en un riesgo para decidir una acción futura.”</a:t>
            </a:r>
          </a:p>
          <a:p>
            <a:pPr marL="0" indent="0">
              <a:buNone/>
            </a:pPr>
            <a:r>
              <a:rPr lang="es-ES" sz="2400" b="1" dirty="0">
                <a:solidFill>
                  <a:srgbClr val="000090"/>
                </a:solidFill>
              </a:rPr>
              <a:t>“Los modelos mentales son las imágenes, supuestos e historias que llevamos en la mente acerca de nosotros, de los demás y de todos los aspectos de nuestras relaciones con nuestro entorno. Son siempre insuficientes.”</a:t>
            </a:r>
          </a:p>
          <a:p>
            <a:pPr algn="r"/>
            <a:r>
              <a:rPr lang="es-ES" sz="2400" b="1" dirty="0">
                <a:solidFill>
                  <a:srgbClr val="000090"/>
                </a:solidFill>
              </a:rPr>
              <a:t>Samuel Butler</a:t>
            </a:r>
          </a:p>
          <a:p>
            <a:endParaRPr lang="es-ES" dirty="0"/>
          </a:p>
          <a:p>
            <a:endParaRPr lang="es-ES" dirty="0"/>
          </a:p>
          <a:p>
            <a:endParaRPr lang="es-ES" dirty="0"/>
          </a:p>
        </p:txBody>
      </p:sp>
    </p:spTree>
    <p:extLst>
      <p:ext uri="{BB962C8B-B14F-4D97-AF65-F5344CB8AC3E}">
        <p14:creationId xmlns:p14="http://schemas.microsoft.com/office/powerpoint/2010/main" val="2746461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83568" y="1628800"/>
            <a:ext cx="8280920" cy="4968552"/>
          </a:xfrm>
          <a:prstGeom prst="rect">
            <a:avLst/>
          </a:prstGeom>
        </p:spPr>
      </p:pic>
    </p:spTree>
    <p:extLst>
      <p:ext uri="{BB962C8B-B14F-4D97-AF65-F5344CB8AC3E}">
        <p14:creationId xmlns:p14="http://schemas.microsoft.com/office/powerpoint/2010/main" val="6280274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772816"/>
            <a:ext cx="8229600" cy="4525963"/>
          </a:xfrm>
        </p:spPr>
        <p:txBody>
          <a:bodyPr>
            <a:normAutofit/>
          </a:bodyPr>
          <a:lstStyle/>
          <a:p>
            <a:pPr>
              <a:buNone/>
            </a:pPr>
            <a:endParaRPr lang="en-US" dirty="0"/>
          </a:p>
          <a:p>
            <a:r>
              <a:rPr lang="en-US" dirty="0"/>
              <a:t>El Debriefing </a:t>
            </a:r>
            <a:r>
              <a:rPr lang="en-US" dirty="0" err="1"/>
              <a:t>es</a:t>
            </a:r>
            <a:r>
              <a:rPr lang="en-US" dirty="0"/>
              <a:t> el ‘‘ Alma y Corazon ‘‘ de la </a:t>
            </a:r>
            <a:r>
              <a:rPr lang="en-US" dirty="0" err="1"/>
              <a:t>experiencia</a:t>
            </a:r>
            <a:r>
              <a:rPr lang="en-US" dirty="0"/>
              <a:t> en Simulacion Clinica. </a:t>
            </a:r>
          </a:p>
          <a:p>
            <a:pPr>
              <a:buNone/>
            </a:pPr>
            <a:endParaRPr lang="en-US" dirty="0"/>
          </a:p>
          <a:p>
            <a:pPr>
              <a:buNone/>
            </a:pPr>
            <a:endParaRPr lang="en-US" sz="2400" dirty="0"/>
          </a:p>
          <a:p>
            <a:pPr algn="r">
              <a:buNone/>
            </a:pPr>
            <a:r>
              <a:rPr lang="en-US" sz="2400" dirty="0" err="1"/>
              <a:t>Rall</a:t>
            </a:r>
            <a:r>
              <a:rPr lang="en-US" sz="2400" dirty="0"/>
              <a:t>, </a:t>
            </a:r>
            <a:r>
              <a:rPr lang="en-US" sz="2400" dirty="0" err="1"/>
              <a:t>Mansel</a:t>
            </a:r>
            <a:r>
              <a:rPr lang="en-US" sz="2400" dirty="0"/>
              <a:t> </a:t>
            </a:r>
            <a:r>
              <a:rPr lang="en-US" sz="2400" dirty="0" err="1"/>
              <a:t>y</a:t>
            </a:r>
            <a:r>
              <a:rPr lang="en-US" sz="2400" dirty="0"/>
              <a:t> Howard  (2000)</a:t>
            </a:r>
          </a:p>
        </p:txBody>
      </p:sp>
      <p:pic>
        <p:nvPicPr>
          <p:cNvPr id="4" name="Picture 3"/>
          <p:cNvPicPr>
            <a:picLocks noChangeAspect="1"/>
          </p:cNvPicPr>
          <p:nvPr/>
        </p:nvPicPr>
        <p:blipFill>
          <a:blip r:embed="rId2"/>
          <a:stretch>
            <a:fillRect/>
          </a:stretch>
        </p:blipFill>
        <p:spPr>
          <a:xfrm>
            <a:off x="1187624" y="3717032"/>
            <a:ext cx="3175000" cy="2808312"/>
          </a:xfrm>
          <a:prstGeom prst="rect">
            <a:avLst/>
          </a:prstGeom>
        </p:spPr>
      </p:pic>
    </p:spTree>
    <p:extLst>
      <p:ext uri="{BB962C8B-B14F-4D97-AF65-F5344CB8AC3E}">
        <p14:creationId xmlns:p14="http://schemas.microsoft.com/office/powerpoint/2010/main" val="42557276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39752" y="1196752"/>
            <a:ext cx="3888432" cy="1143000"/>
          </a:xfrm>
        </p:spPr>
        <p:txBody>
          <a:bodyPr>
            <a:normAutofit/>
          </a:bodyPr>
          <a:lstStyle/>
          <a:p>
            <a:r>
              <a:rPr lang="es-ES" sz="3600" dirty="0" err="1"/>
              <a:t>Debriefing</a:t>
            </a:r>
            <a:endParaRPr lang="es-ES" sz="3600" dirty="0"/>
          </a:p>
        </p:txBody>
      </p:sp>
      <p:pic>
        <p:nvPicPr>
          <p:cNvPr id="4" name="Imagen 3"/>
          <p:cNvPicPr>
            <a:picLocks noChangeAspect="1"/>
          </p:cNvPicPr>
          <p:nvPr/>
        </p:nvPicPr>
        <p:blipFill>
          <a:blip r:embed="rId2"/>
          <a:stretch>
            <a:fillRect/>
          </a:stretch>
        </p:blipFill>
        <p:spPr>
          <a:xfrm>
            <a:off x="1259632" y="2204864"/>
            <a:ext cx="6840760" cy="4176464"/>
          </a:xfrm>
          <a:prstGeom prst="rect">
            <a:avLst/>
          </a:prstGeom>
        </p:spPr>
      </p:pic>
    </p:spTree>
    <p:extLst>
      <p:ext uri="{BB962C8B-B14F-4D97-AF65-F5344CB8AC3E}">
        <p14:creationId xmlns:p14="http://schemas.microsoft.com/office/powerpoint/2010/main" val="3863947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3" name="2 Rectángulo"/>
          <p:cNvSpPr/>
          <p:nvPr/>
        </p:nvSpPr>
        <p:spPr>
          <a:xfrm>
            <a:off x="774596" y="2060848"/>
            <a:ext cx="8367387" cy="3785652"/>
          </a:xfrm>
          <a:prstGeom prst="rect">
            <a:avLst/>
          </a:prstGeom>
        </p:spPr>
        <p:txBody>
          <a:bodyPr wrap="square">
            <a:spAutoFit/>
          </a:bodyPr>
          <a:lstStyle/>
          <a:p>
            <a:pPr algn="just"/>
            <a:r>
              <a:rPr lang="es-ES" sz="2400" dirty="0">
                <a:solidFill>
                  <a:prstClr val="black"/>
                </a:solidFill>
              </a:rPr>
              <a:t>     </a:t>
            </a:r>
            <a:r>
              <a:rPr lang="es-ES" sz="2400" dirty="0">
                <a:solidFill>
                  <a:srgbClr val="002060"/>
                </a:solidFill>
              </a:rPr>
              <a:t>La simulación crea un entorno seguro en el cual los profesionales pueden reflexionar acerca de su práctica. La experiencia nos ha demostrado que las intervenciones educativas basadas en la simulación producen cambios a largo plazo y reducen significativamente las complicaciones en la practica profesional.</a:t>
            </a:r>
          </a:p>
          <a:p>
            <a:pPr algn="just"/>
            <a:endParaRPr lang="es-ES" sz="2400" dirty="0">
              <a:solidFill>
                <a:srgbClr val="002060"/>
              </a:solidFill>
            </a:endParaRPr>
          </a:p>
          <a:p>
            <a:pPr algn="just"/>
            <a:endParaRPr lang="es-ES" dirty="0">
              <a:solidFill>
                <a:srgbClr val="002060"/>
              </a:solidFill>
            </a:endParaRPr>
          </a:p>
          <a:p>
            <a:endParaRPr lang="es-ES" dirty="0">
              <a:solidFill>
                <a:srgbClr val="002060"/>
              </a:solidFill>
            </a:endParaRPr>
          </a:p>
          <a:p>
            <a:r>
              <a:rPr lang="en-US" dirty="0">
                <a:solidFill>
                  <a:srgbClr val="002060"/>
                </a:solidFill>
              </a:rPr>
              <a:t>Dunn WF, Murphy JG, </a:t>
            </a:r>
            <a:r>
              <a:rPr lang="en-US" dirty="0" err="1">
                <a:solidFill>
                  <a:srgbClr val="002060"/>
                </a:solidFill>
              </a:rPr>
              <a:t>Ziv</a:t>
            </a:r>
            <a:r>
              <a:rPr lang="en-US" dirty="0">
                <a:solidFill>
                  <a:srgbClr val="002060"/>
                </a:solidFill>
              </a:rPr>
              <a:t> A. Re-engineering healthcare via medical simulation tools. Chest. 2011; 140:840-3.</a:t>
            </a:r>
            <a:endParaRPr lang="es-ES" dirty="0">
              <a:solidFill>
                <a:srgbClr val="002060"/>
              </a:solidFill>
            </a:endParaRPr>
          </a:p>
        </p:txBody>
      </p:sp>
    </p:spTree>
    <p:extLst>
      <p:ext uri="{BB962C8B-B14F-4D97-AF65-F5344CB8AC3E}">
        <p14:creationId xmlns:p14="http://schemas.microsoft.com/office/powerpoint/2010/main" val="3809563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4" name="3 Rectángulo"/>
          <p:cNvSpPr/>
          <p:nvPr/>
        </p:nvSpPr>
        <p:spPr>
          <a:xfrm>
            <a:off x="1085474" y="1941680"/>
            <a:ext cx="7426796" cy="4401205"/>
          </a:xfrm>
          <a:prstGeom prst="rect">
            <a:avLst/>
          </a:prstGeom>
        </p:spPr>
        <p:txBody>
          <a:bodyPr wrap="square">
            <a:spAutoFit/>
          </a:bodyPr>
          <a:lstStyle/>
          <a:p>
            <a:pPr algn="just"/>
            <a:r>
              <a:rPr lang="es-ES" sz="2800" dirty="0">
                <a:solidFill>
                  <a:srgbClr val="000090"/>
                </a:solidFill>
              </a:rPr>
              <a:t>El uso educativo de la simulación se basa en distintos principios psicopedagógicos derivados de la Andragogia: </a:t>
            </a:r>
          </a:p>
          <a:p>
            <a:pPr algn="just"/>
            <a:endParaRPr lang="es-ES" sz="2800" dirty="0">
              <a:solidFill>
                <a:srgbClr val="000090"/>
              </a:solidFill>
            </a:endParaRPr>
          </a:p>
          <a:p>
            <a:pPr algn="just"/>
            <a:r>
              <a:rPr lang="es-ES" sz="2800" dirty="0">
                <a:solidFill>
                  <a:srgbClr val="000090"/>
                </a:solidFill>
              </a:rPr>
              <a:t>Aprendizaje autónomo, </a:t>
            </a:r>
          </a:p>
          <a:p>
            <a:pPr algn="just"/>
            <a:r>
              <a:rPr lang="es-ES" sz="2800" dirty="0">
                <a:solidFill>
                  <a:srgbClr val="000090"/>
                </a:solidFill>
              </a:rPr>
              <a:t>Aprendizaje significativo,</a:t>
            </a:r>
          </a:p>
          <a:p>
            <a:pPr algn="just"/>
            <a:r>
              <a:rPr lang="es-ES" sz="2800" dirty="0">
                <a:solidFill>
                  <a:srgbClr val="000090"/>
                </a:solidFill>
              </a:rPr>
              <a:t>Aprendizaje cooperativo</a:t>
            </a:r>
          </a:p>
          <a:p>
            <a:pPr algn="just"/>
            <a:r>
              <a:rPr lang="es-ES" sz="2800" dirty="0">
                <a:solidFill>
                  <a:srgbClr val="000090"/>
                </a:solidFill>
              </a:rPr>
              <a:t>Aprendizaje reflexivo </a:t>
            </a:r>
          </a:p>
          <a:p>
            <a:pPr algn="just"/>
            <a:r>
              <a:rPr lang="es-ES" sz="2800" dirty="0">
                <a:solidFill>
                  <a:srgbClr val="000090"/>
                </a:solidFill>
              </a:rPr>
              <a:t>Aprendizaje activo </a:t>
            </a:r>
          </a:p>
          <a:p>
            <a:pPr algn="just"/>
            <a:r>
              <a:rPr lang="es-ES" sz="2800" dirty="0">
                <a:solidFill>
                  <a:srgbClr val="000090"/>
                </a:solidFill>
              </a:rPr>
              <a:t>Aprendizaje experiencial</a:t>
            </a:r>
          </a:p>
        </p:txBody>
      </p:sp>
    </p:spTree>
    <p:extLst>
      <p:ext uri="{BB962C8B-B14F-4D97-AF65-F5344CB8AC3E}">
        <p14:creationId xmlns:p14="http://schemas.microsoft.com/office/powerpoint/2010/main" val="27879351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4"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5" name="Título 1"/>
          <p:cNvSpPr>
            <a:spLocks noGrp="1"/>
          </p:cNvSpPr>
          <p:nvPr>
            <p:ph type="title"/>
          </p:nvPr>
        </p:nvSpPr>
        <p:spPr>
          <a:xfrm>
            <a:off x="710654" y="1700808"/>
            <a:ext cx="8016658" cy="1352812"/>
          </a:xfrm>
        </p:spPr>
        <p:txBody>
          <a:bodyPr>
            <a:noAutofit/>
          </a:bodyPr>
          <a:lstStyle/>
          <a:p>
            <a:r>
              <a:rPr lang="es-ES" sz="3600" b="1" dirty="0">
                <a:solidFill>
                  <a:srgbClr val="002060"/>
                </a:solidFill>
              </a:rPr>
              <a:t>Objetivos de los Centros </a:t>
            </a:r>
            <a:br>
              <a:rPr lang="es-ES" sz="3600" b="1" dirty="0">
                <a:solidFill>
                  <a:srgbClr val="002060"/>
                </a:solidFill>
              </a:rPr>
            </a:br>
            <a:r>
              <a:rPr lang="es-ES" sz="3600" b="1" dirty="0">
                <a:solidFill>
                  <a:srgbClr val="002060"/>
                </a:solidFill>
              </a:rPr>
              <a:t>de Simulación Medica.</a:t>
            </a:r>
            <a:br>
              <a:rPr lang="es-ES" sz="4000" dirty="0"/>
            </a:br>
            <a:endParaRPr lang="es-ES" sz="4000" dirty="0"/>
          </a:p>
        </p:txBody>
      </p:sp>
      <p:sp>
        <p:nvSpPr>
          <p:cNvPr id="6" name="Marcador de contenido 2"/>
          <p:cNvSpPr>
            <a:spLocks noGrp="1"/>
          </p:cNvSpPr>
          <p:nvPr>
            <p:ph idx="1"/>
          </p:nvPr>
        </p:nvSpPr>
        <p:spPr>
          <a:xfrm>
            <a:off x="755576" y="3068960"/>
            <a:ext cx="8116865" cy="3499399"/>
          </a:xfrm>
        </p:spPr>
        <p:txBody>
          <a:bodyPr>
            <a:normAutofit/>
          </a:bodyPr>
          <a:lstStyle/>
          <a:p>
            <a:pPr marL="0" indent="0">
              <a:buNone/>
            </a:pPr>
            <a:r>
              <a:rPr lang="es-ES" sz="2400" b="1" i="1" dirty="0"/>
              <a:t>▪ </a:t>
            </a:r>
            <a:r>
              <a:rPr lang="es-ES" sz="2400" dirty="0">
                <a:solidFill>
                  <a:srgbClr val="002060"/>
                </a:solidFill>
              </a:rPr>
              <a:t>Administrativo: </a:t>
            </a:r>
            <a:r>
              <a:rPr lang="es-ES" sz="2400" dirty="0" err="1">
                <a:solidFill>
                  <a:srgbClr val="002060"/>
                </a:solidFill>
              </a:rPr>
              <a:t>Gestion</a:t>
            </a:r>
            <a:r>
              <a:rPr lang="es-ES" sz="2400" dirty="0">
                <a:solidFill>
                  <a:srgbClr val="002060"/>
                </a:solidFill>
              </a:rPr>
              <a:t> inter e institucional en la práctica de la Simulacion Medica. </a:t>
            </a:r>
          </a:p>
          <a:p>
            <a:pPr marL="0" indent="0">
              <a:buNone/>
            </a:pPr>
            <a:r>
              <a:rPr lang="es-ES" sz="2400" b="1" i="1" dirty="0">
                <a:solidFill>
                  <a:srgbClr val="002060"/>
                </a:solidFill>
              </a:rPr>
              <a:t>▪ </a:t>
            </a:r>
            <a:r>
              <a:rPr lang="es-ES" sz="2400" b="1" dirty="0">
                <a:solidFill>
                  <a:srgbClr val="002060"/>
                </a:solidFill>
              </a:rPr>
              <a:t>Educativo: Colaborar en el posicionamiento de la SC como modelo andragógico en el currículo de las carreras de la Salud;</a:t>
            </a:r>
          </a:p>
          <a:p>
            <a:pPr marL="0" indent="0">
              <a:buNone/>
            </a:pPr>
            <a:r>
              <a:rPr lang="es-ES" sz="2400" b="1" i="1" dirty="0">
                <a:solidFill>
                  <a:srgbClr val="002060"/>
                </a:solidFill>
              </a:rPr>
              <a:t>▪ </a:t>
            </a:r>
            <a:r>
              <a:rPr lang="es-ES" sz="2400" dirty="0">
                <a:solidFill>
                  <a:srgbClr val="002060"/>
                </a:solidFill>
              </a:rPr>
              <a:t>Investigación: Contribuir a la investigación clínico – educativa; </a:t>
            </a:r>
          </a:p>
          <a:p>
            <a:pPr marL="0" indent="0">
              <a:buNone/>
            </a:pPr>
            <a:r>
              <a:rPr lang="es-ES" sz="2400" b="1" i="1" dirty="0">
                <a:solidFill>
                  <a:srgbClr val="002060"/>
                </a:solidFill>
              </a:rPr>
              <a:t>▪ </a:t>
            </a:r>
            <a:r>
              <a:rPr lang="es-ES" sz="2400" dirty="0">
                <a:solidFill>
                  <a:srgbClr val="002060"/>
                </a:solidFill>
              </a:rPr>
              <a:t>Social: Ser el mediador en la calidad de atención médica y seguridad del paciente.</a:t>
            </a:r>
          </a:p>
        </p:txBody>
      </p:sp>
    </p:spTree>
    <p:extLst>
      <p:ext uri="{BB962C8B-B14F-4D97-AF65-F5344CB8AC3E}">
        <p14:creationId xmlns:p14="http://schemas.microsoft.com/office/powerpoint/2010/main" val="1802920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4"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7"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1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13" name="Título 1"/>
          <p:cNvSpPr>
            <a:spLocks noGrp="1"/>
          </p:cNvSpPr>
          <p:nvPr>
            <p:ph type="title"/>
          </p:nvPr>
        </p:nvSpPr>
        <p:spPr>
          <a:xfrm>
            <a:off x="676405" y="1124744"/>
            <a:ext cx="8254652" cy="1143000"/>
          </a:xfrm>
        </p:spPr>
        <p:txBody>
          <a:bodyPr>
            <a:noAutofit/>
          </a:bodyPr>
          <a:lstStyle/>
          <a:p>
            <a:r>
              <a:rPr lang="es-ES" sz="3200" b="1" dirty="0">
                <a:solidFill>
                  <a:srgbClr val="002060"/>
                </a:solidFill>
              </a:rPr>
              <a:t>Fases y requisitos a cumplir </a:t>
            </a:r>
            <a:br>
              <a:rPr lang="es-ES" sz="3200" b="1" dirty="0">
                <a:solidFill>
                  <a:srgbClr val="002060"/>
                </a:solidFill>
              </a:rPr>
            </a:br>
            <a:r>
              <a:rPr lang="es-ES" sz="3200" b="1" dirty="0">
                <a:solidFill>
                  <a:srgbClr val="002060"/>
                </a:solidFill>
              </a:rPr>
              <a:t> Programa de Simulación Medica</a:t>
            </a:r>
          </a:p>
        </p:txBody>
      </p:sp>
      <p:sp>
        <p:nvSpPr>
          <p:cNvPr id="14" name="Marcador de contenido 2"/>
          <p:cNvSpPr>
            <a:spLocks noGrp="1"/>
          </p:cNvSpPr>
          <p:nvPr>
            <p:ph idx="1"/>
          </p:nvPr>
        </p:nvSpPr>
        <p:spPr>
          <a:xfrm>
            <a:off x="712320" y="2996952"/>
            <a:ext cx="8254652" cy="3763472"/>
          </a:xfrm>
        </p:spPr>
        <p:txBody>
          <a:bodyPr>
            <a:normAutofit/>
          </a:bodyPr>
          <a:lstStyle/>
          <a:p>
            <a:pPr algn="just"/>
            <a:r>
              <a:rPr lang="es-ES" sz="2800" dirty="0">
                <a:solidFill>
                  <a:srgbClr val="002060"/>
                </a:solidFill>
              </a:rPr>
              <a:t>I. Fundamentarse en un estricto Plan  de estudios de la Carrera.</a:t>
            </a:r>
          </a:p>
          <a:p>
            <a:pPr algn="just"/>
            <a:r>
              <a:rPr lang="es-ES" sz="2800" dirty="0">
                <a:solidFill>
                  <a:srgbClr val="002060"/>
                </a:solidFill>
              </a:rPr>
              <a:t>II. Contar con tutores debidamente capacitados.</a:t>
            </a:r>
          </a:p>
          <a:p>
            <a:pPr algn="just"/>
            <a:r>
              <a:rPr lang="es-ES" sz="2800" dirty="0">
                <a:solidFill>
                  <a:srgbClr val="002060"/>
                </a:solidFill>
              </a:rPr>
              <a:t>III. Poseer simulación lo más realista posible.</a:t>
            </a:r>
          </a:p>
          <a:p>
            <a:pPr algn="just"/>
            <a:r>
              <a:rPr lang="es-ES" sz="2800" dirty="0">
                <a:solidFill>
                  <a:srgbClr val="002060"/>
                </a:solidFill>
              </a:rPr>
              <a:t>IV. Establecer un número mínimo de prácticas a realizar por los estudiantes, preferiblemente desarrolladas en equipo; escenarios clinicos.</a:t>
            </a:r>
          </a:p>
        </p:txBody>
      </p:sp>
    </p:spTree>
    <p:extLst>
      <p:ext uri="{BB962C8B-B14F-4D97-AF65-F5344CB8AC3E}">
        <p14:creationId xmlns:p14="http://schemas.microsoft.com/office/powerpoint/2010/main" val="3830698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4"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8"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9" name="Título 1"/>
          <p:cNvSpPr>
            <a:spLocks noGrp="1"/>
          </p:cNvSpPr>
          <p:nvPr>
            <p:ph type="title"/>
          </p:nvPr>
        </p:nvSpPr>
        <p:spPr>
          <a:xfrm>
            <a:off x="704827" y="1844824"/>
            <a:ext cx="8229600" cy="1143000"/>
          </a:xfrm>
        </p:spPr>
        <p:txBody>
          <a:bodyPr>
            <a:noAutofit/>
          </a:bodyPr>
          <a:lstStyle/>
          <a:p>
            <a:r>
              <a:rPr lang="es-ES" sz="3200" b="1" dirty="0">
                <a:solidFill>
                  <a:srgbClr val="002060"/>
                </a:solidFill>
              </a:rPr>
              <a:t>Fases y requisitos a cumplir </a:t>
            </a:r>
            <a:br>
              <a:rPr lang="es-ES" sz="3200" b="1" dirty="0">
                <a:solidFill>
                  <a:srgbClr val="002060"/>
                </a:solidFill>
              </a:rPr>
            </a:br>
            <a:r>
              <a:rPr lang="es-ES" sz="3200" b="1" dirty="0">
                <a:solidFill>
                  <a:srgbClr val="002060"/>
                </a:solidFill>
              </a:rPr>
              <a:t> programa de Simulación Medica</a:t>
            </a:r>
          </a:p>
        </p:txBody>
      </p:sp>
      <p:sp>
        <p:nvSpPr>
          <p:cNvPr id="10" name="Marcador de contenido 2"/>
          <p:cNvSpPr>
            <a:spLocks noGrp="1"/>
          </p:cNvSpPr>
          <p:nvPr>
            <p:ph idx="1"/>
          </p:nvPr>
        </p:nvSpPr>
        <p:spPr>
          <a:xfrm>
            <a:off x="677118" y="2649255"/>
            <a:ext cx="8204549" cy="4208745"/>
          </a:xfrm>
        </p:spPr>
        <p:txBody>
          <a:bodyPr/>
          <a:lstStyle/>
          <a:p>
            <a:endParaRPr lang="es-ES" b="1" dirty="0">
              <a:solidFill>
                <a:srgbClr val="002060"/>
              </a:solidFill>
            </a:endParaRPr>
          </a:p>
          <a:p>
            <a:pPr algn="just"/>
            <a:r>
              <a:rPr lang="es-ES" sz="2800" dirty="0">
                <a:solidFill>
                  <a:srgbClr val="002060"/>
                </a:solidFill>
              </a:rPr>
              <a:t>V. </a:t>
            </a:r>
            <a:r>
              <a:rPr lang="es-ES" sz="2800" dirty="0" err="1">
                <a:solidFill>
                  <a:srgbClr val="002060"/>
                </a:solidFill>
              </a:rPr>
              <a:t>Debriefing</a:t>
            </a:r>
            <a:r>
              <a:rPr lang="es-ES" sz="2800" dirty="0">
                <a:solidFill>
                  <a:srgbClr val="002060"/>
                </a:solidFill>
              </a:rPr>
              <a:t>, reflexión al finalizar la sesión de simulación.</a:t>
            </a:r>
          </a:p>
          <a:p>
            <a:pPr algn="just"/>
            <a:r>
              <a:rPr lang="es-ES" sz="2800" dirty="0">
                <a:solidFill>
                  <a:srgbClr val="002060"/>
                </a:solidFill>
              </a:rPr>
              <a:t>VI. Permitir la transferencia de lo aprendido a la práctica con sus limitantes.</a:t>
            </a:r>
          </a:p>
          <a:p>
            <a:pPr algn="just"/>
            <a:r>
              <a:rPr lang="es-ES" sz="2800" dirty="0">
                <a:solidFill>
                  <a:srgbClr val="002060"/>
                </a:solidFill>
              </a:rPr>
              <a:t>VII. Evaluar y acreditar sus resultados periódicamente.</a:t>
            </a:r>
          </a:p>
          <a:p>
            <a:pPr marL="0" indent="0">
              <a:buNone/>
            </a:pPr>
            <a:endParaRPr lang="es-ES" dirty="0"/>
          </a:p>
        </p:txBody>
      </p:sp>
    </p:spTree>
    <p:extLst>
      <p:ext uri="{BB962C8B-B14F-4D97-AF65-F5344CB8AC3E}">
        <p14:creationId xmlns:p14="http://schemas.microsoft.com/office/powerpoint/2010/main" val="22358590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4" name="1 CuadroTexto"/>
          <p:cNvSpPr txBox="1"/>
          <p:nvPr/>
        </p:nvSpPr>
        <p:spPr>
          <a:xfrm>
            <a:off x="676405" y="613775"/>
            <a:ext cx="2793305" cy="369332"/>
          </a:xfrm>
          <a:prstGeom prst="rect">
            <a:avLst/>
          </a:prstGeom>
          <a:noFill/>
        </p:spPr>
        <p:txBody>
          <a:bodyPr wrap="square" rtlCol="0">
            <a:spAutoFit/>
          </a:bodyPr>
          <a:lstStyle/>
          <a:p>
            <a:endParaRPr lang="es-MX" dirty="0"/>
          </a:p>
        </p:txBody>
      </p:sp>
      <p:sp>
        <p:nvSpPr>
          <p:cNvPr id="8" name="1 CuadroTexto"/>
          <p:cNvSpPr txBox="1"/>
          <p:nvPr/>
        </p:nvSpPr>
        <p:spPr>
          <a:xfrm>
            <a:off x="676405" y="613775"/>
            <a:ext cx="2793305" cy="369332"/>
          </a:xfrm>
          <a:prstGeom prst="rect">
            <a:avLst/>
          </a:prstGeom>
          <a:noFill/>
        </p:spPr>
        <p:txBody>
          <a:bodyPr wrap="square" rtlCol="0">
            <a:spAutoFit/>
          </a:bodyPr>
          <a:lstStyle/>
          <a:p>
            <a:endParaRPr lang="es-MX" dirty="0"/>
          </a:p>
        </p:txBody>
      </p:sp>
      <p:pic>
        <p:nvPicPr>
          <p:cNvPr id="11" name="Imagen 10"/>
          <p:cNvPicPr>
            <a:picLocks noChangeAspect="1"/>
          </p:cNvPicPr>
          <p:nvPr/>
        </p:nvPicPr>
        <p:blipFill>
          <a:blip r:embed="rId2"/>
          <a:stretch>
            <a:fillRect/>
          </a:stretch>
        </p:blipFill>
        <p:spPr>
          <a:xfrm>
            <a:off x="2555776" y="1772816"/>
            <a:ext cx="3816424" cy="4738413"/>
          </a:xfrm>
          <a:prstGeom prst="rect">
            <a:avLst/>
          </a:prstGeom>
        </p:spPr>
      </p:pic>
    </p:spTree>
    <p:extLst>
      <p:ext uri="{BB962C8B-B14F-4D97-AF65-F5344CB8AC3E}">
        <p14:creationId xmlns:p14="http://schemas.microsoft.com/office/powerpoint/2010/main" val="4161035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1"/>
          <p:cNvPicPr>
            <a:picLocks noChangeAspect="1"/>
          </p:cNvPicPr>
          <p:nvPr/>
        </p:nvPicPr>
        <p:blipFill>
          <a:blip r:embed="rId2"/>
          <a:stretch>
            <a:fillRect/>
          </a:stretch>
        </p:blipFill>
        <p:spPr>
          <a:xfrm>
            <a:off x="1115616" y="1700808"/>
            <a:ext cx="7740351" cy="5157192"/>
          </a:xfrm>
          <a:prstGeom prst="rect">
            <a:avLst/>
          </a:prstGeom>
        </p:spPr>
      </p:pic>
    </p:spTree>
    <p:extLst>
      <p:ext uri="{BB962C8B-B14F-4D97-AF65-F5344CB8AC3E}">
        <p14:creationId xmlns:p14="http://schemas.microsoft.com/office/powerpoint/2010/main" val="155986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a:spLocks noGrp="1"/>
          </p:cNvSpPr>
          <p:nvPr>
            <p:ph idx="1"/>
          </p:nvPr>
        </p:nvSpPr>
        <p:spPr>
          <a:xfrm>
            <a:off x="676406" y="1196751"/>
            <a:ext cx="8229600" cy="5126019"/>
          </a:xfrm>
        </p:spPr>
        <p:txBody>
          <a:bodyPr>
            <a:normAutofit fontScale="77500" lnSpcReduction="20000"/>
          </a:bodyPr>
          <a:lstStyle/>
          <a:p>
            <a:pPr marL="0" indent="0">
              <a:buNone/>
            </a:pPr>
            <a:r>
              <a:rPr lang="es-ES" dirty="0">
                <a:solidFill>
                  <a:srgbClr val="000000"/>
                </a:solidFill>
              </a:rPr>
              <a:t> </a:t>
            </a:r>
          </a:p>
          <a:p>
            <a:pPr marL="0" indent="0">
              <a:buNone/>
            </a:pPr>
            <a:r>
              <a:rPr lang="es-ES" b="1" dirty="0">
                <a:solidFill>
                  <a:srgbClr val="000090"/>
                </a:solidFill>
              </a:rPr>
              <a:t>•  La </a:t>
            </a:r>
            <a:r>
              <a:rPr lang="es-ES" b="1" i="1" dirty="0">
                <a:solidFill>
                  <a:srgbClr val="000090"/>
                </a:solidFill>
              </a:rPr>
              <a:t>Paidagogía</a:t>
            </a:r>
            <a:r>
              <a:rPr lang="es-ES" b="1" dirty="0">
                <a:solidFill>
                  <a:srgbClr val="000090"/>
                </a:solidFill>
              </a:rPr>
              <a:t>, estudia la educación de niños en su etapa de preescolar de 3 hasta 6 años de edad.</a:t>
            </a:r>
          </a:p>
          <a:p>
            <a:pPr marL="0" indent="0">
              <a:buNone/>
            </a:pPr>
            <a:endParaRPr lang="es-ES" b="1" dirty="0">
              <a:solidFill>
                <a:srgbClr val="000090"/>
              </a:solidFill>
            </a:endParaRPr>
          </a:p>
          <a:p>
            <a:pPr marL="0" indent="0">
              <a:buNone/>
            </a:pPr>
            <a:r>
              <a:rPr lang="es-ES" b="1" dirty="0">
                <a:solidFill>
                  <a:srgbClr val="000090"/>
                </a:solidFill>
              </a:rPr>
              <a:t>•  La </a:t>
            </a:r>
            <a:r>
              <a:rPr lang="es-ES" b="1" i="1" dirty="0">
                <a:solidFill>
                  <a:srgbClr val="000090"/>
                </a:solidFill>
              </a:rPr>
              <a:t>Pedagogía</a:t>
            </a:r>
            <a:r>
              <a:rPr lang="es-ES" b="1" dirty="0">
                <a:solidFill>
                  <a:srgbClr val="000090"/>
                </a:solidFill>
              </a:rPr>
              <a:t> estudia la educación del niño en su etapa de Educación Básica.</a:t>
            </a:r>
          </a:p>
          <a:p>
            <a:pPr marL="0" indent="0">
              <a:buNone/>
            </a:pPr>
            <a:endParaRPr lang="es-ES" b="1" dirty="0">
              <a:solidFill>
                <a:srgbClr val="000090"/>
              </a:solidFill>
            </a:endParaRPr>
          </a:p>
          <a:p>
            <a:pPr marL="0" indent="0">
              <a:buNone/>
            </a:pPr>
            <a:r>
              <a:rPr lang="es-ES" b="1" dirty="0">
                <a:solidFill>
                  <a:srgbClr val="000090"/>
                </a:solidFill>
              </a:rPr>
              <a:t>•  La </a:t>
            </a:r>
            <a:r>
              <a:rPr lang="es-ES" b="1" i="1" dirty="0">
                <a:solidFill>
                  <a:srgbClr val="000090"/>
                </a:solidFill>
              </a:rPr>
              <a:t>Hebegogía</a:t>
            </a:r>
            <a:r>
              <a:rPr lang="es-ES" b="1" dirty="0">
                <a:solidFill>
                  <a:srgbClr val="000090"/>
                </a:solidFill>
              </a:rPr>
              <a:t> estudia la educación del adolescente en su etapa de Educación Media y Diversificada.</a:t>
            </a:r>
          </a:p>
          <a:p>
            <a:pPr marL="0" indent="0">
              <a:buNone/>
            </a:pPr>
            <a:endParaRPr lang="es-ES" b="1" dirty="0">
              <a:solidFill>
                <a:srgbClr val="000090"/>
              </a:solidFill>
            </a:endParaRPr>
          </a:p>
          <a:p>
            <a:pPr marL="0" indent="0">
              <a:buNone/>
            </a:pPr>
            <a:r>
              <a:rPr lang="es-ES" b="1" dirty="0">
                <a:solidFill>
                  <a:srgbClr val="000090"/>
                </a:solidFill>
              </a:rPr>
              <a:t>•  La </a:t>
            </a:r>
            <a:r>
              <a:rPr lang="es-ES" b="1" i="1" dirty="0">
                <a:solidFill>
                  <a:srgbClr val="000090"/>
                </a:solidFill>
              </a:rPr>
              <a:t>Andragogía</a:t>
            </a:r>
            <a:r>
              <a:rPr lang="es-ES" b="1" dirty="0">
                <a:solidFill>
                  <a:srgbClr val="000090"/>
                </a:solidFill>
              </a:rPr>
              <a:t> estudia la educación de las personas adultas hasta la madurez.</a:t>
            </a:r>
          </a:p>
          <a:p>
            <a:pPr marL="0" indent="0">
              <a:buNone/>
            </a:pPr>
            <a:endParaRPr lang="es-ES" b="1" dirty="0">
              <a:solidFill>
                <a:srgbClr val="000090"/>
              </a:solidFill>
            </a:endParaRPr>
          </a:p>
          <a:p>
            <a:pPr marL="0" indent="0">
              <a:buNone/>
            </a:pPr>
            <a:r>
              <a:rPr lang="es-ES" b="1" dirty="0">
                <a:solidFill>
                  <a:srgbClr val="000090"/>
                </a:solidFill>
              </a:rPr>
              <a:t>•  La </a:t>
            </a:r>
            <a:r>
              <a:rPr lang="es-ES" b="1" i="1" dirty="0" err="1">
                <a:solidFill>
                  <a:srgbClr val="000090"/>
                </a:solidFill>
              </a:rPr>
              <a:t>Gerontogogía</a:t>
            </a:r>
            <a:r>
              <a:rPr lang="es-ES" b="1" dirty="0">
                <a:solidFill>
                  <a:srgbClr val="000090"/>
                </a:solidFill>
              </a:rPr>
              <a:t> estudia la educación de adultos mayores.</a:t>
            </a:r>
          </a:p>
        </p:txBody>
      </p:sp>
    </p:spTree>
    <p:extLst>
      <p:ext uri="{BB962C8B-B14F-4D97-AF65-F5344CB8AC3E}">
        <p14:creationId xmlns:p14="http://schemas.microsoft.com/office/powerpoint/2010/main" val="2269736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Título"/>
          <p:cNvSpPr txBox="1">
            <a:spLocks/>
          </p:cNvSpPr>
          <p:nvPr/>
        </p:nvSpPr>
        <p:spPr>
          <a:xfrm>
            <a:off x="1043608" y="1772816"/>
            <a:ext cx="7709770" cy="990491"/>
          </a:xfrm>
          <a:prstGeom prst="rect">
            <a:avLst/>
          </a:prstGeom>
        </p:spPr>
        <p:txBody>
          <a:bodyPr vert="horz" lIns="91440" tIns="45720" rIns="91440" bIns="45720" rtlCol="0"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dirty="0"/>
              <a:t>Diferencias en el Aprendizaje</a:t>
            </a:r>
            <a:br>
              <a:rPr lang="es-ES" dirty="0"/>
            </a:br>
            <a:r>
              <a:rPr lang="es-ES" dirty="0"/>
              <a:t>en Niños y Adultos</a:t>
            </a:r>
            <a:endParaRPr lang="es-MX" dirty="0"/>
          </a:p>
        </p:txBody>
      </p:sp>
      <p:graphicFrame>
        <p:nvGraphicFramePr>
          <p:cNvPr id="8" name="5 Tabla"/>
          <p:cNvGraphicFramePr>
            <a:graphicFrameLocks noGrp="1"/>
          </p:cNvGraphicFramePr>
          <p:nvPr>
            <p:extLst>
              <p:ext uri="{D42A27DB-BD31-4B8C-83A1-F6EECF244321}">
                <p14:modId xmlns:p14="http://schemas.microsoft.com/office/powerpoint/2010/main" val="3851903910"/>
              </p:ext>
            </p:extLst>
          </p:nvPr>
        </p:nvGraphicFramePr>
        <p:xfrm>
          <a:off x="1907704" y="2996952"/>
          <a:ext cx="6096000" cy="3608124"/>
        </p:xfrm>
        <a:graphic>
          <a:graphicData uri="http://schemas.openxmlformats.org/drawingml/2006/table">
            <a:tbl>
              <a:tblPr firstRow="1" bandRow="1">
                <a:tableStyleId>{5C22544A-7EE6-4342-B048-85BDC9FD1C3A}</a:tableStyleId>
              </a:tblPr>
              <a:tblGrid>
                <a:gridCol w="3037562">
                  <a:extLst>
                    <a:ext uri="{9D8B030D-6E8A-4147-A177-3AD203B41FA5}">
                      <a16:colId xmlns:a16="http://schemas.microsoft.com/office/drawing/2014/main" val="20000"/>
                    </a:ext>
                  </a:extLst>
                </a:gridCol>
                <a:gridCol w="3058438">
                  <a:extLst>
                    <a:ext uri="{9D8B030D-6E8A-4147-A177-3AD203B41FA5}">
                      <a16:colId xmlns:a16="http://schemas.microsoft.com/office/drawing/2014/main" val="20001"/>
                    </a:ext>
                  </a:extLst>
                </a:gridCol>
              </a:tblGrid>
              <a:tr h="1032772">
                <a:tc>
                  <a:txBody>
                    <a:bodyPr/>
                    <a:lstStyle/>
                    <a:p>
                      <a:r>
                        <a:rPr lang="es-ES" dirty="0"/>
                        <a:t>Adultos</a:t>
                      </a:r>
                    </a:p>
                  </a:txBody>
                  <a:tcPr/>
                </a:tc>
                <a:tc>
                  <a:txBody>
                    <a:bodyPr/>
                    <a:lstStyle/>
                    <a:p>
                      <a:r>
                        <a:rPr lang="es-ES" dirty="0"/>
                        <a:t>Niños</a:t>
                      </a:r>
                    </a:p>
                  </a:txBody>
                  <a:tcPr/>
                </a:tc>
                <a:extLst>
                  <a:ext uri="{0D108BD9-81ED-4DB2-BD59-A6C34878D82A}">
                    <a16:rowId xmlns:a16="http://schemas.microsoft.com/office/drawing/2014/main" val="10000"/>
                  </a:ext>
                </a:extLst>
              </a:tr>
              <a:tr h="643838">
                <a:tc>
                  <a:txBody>
                    <a:bodyPr/>
                    <a:lstStyle/>
                    <a:p>
                      <a:r>
                        <a:rPr lang="es-ES" b="1" dirty="0">
                          <a:solidFill>
                            <a:schemeClr val="tx2"/>
                          </a:solidFill>
                        </a:rPr>
                        <a:t>Crean</a:t>
                      </a:r>
                    </a:p>
                  </a:txBody>
                  <a:tcPr/>
                </a:tc>
                <a:tc>
                  <a:txBody>
                    <a:bodyPr/>
                    <a:lstStyle/>
                    <a:p>
                      <a:r>
                        <a:rPr lang="es-ES" b="1" dirty="0">
                          <a:solidFill>
                            <a:schemeClr val="tx2"/>
                          </a:solidFill>
                        </a:rPr>
                        <a:t>Consumen</a:t>
                      </a:r>
                    </a:p>
                  </a:txBody>
                  <a:tcPr/>
                </a:tc>
                <a:extLst>
                  <a:ext uri="{0D108BD9-81ED-4DB2-BD59-A6C34878D82A}">
                    <a16:rowId xmlns:a16="http://schemas.microsoft.com/office/drawing/2014/main" val="10001"/>
                  </a:ext>
                </a:extLst>
              </a:tr>
              <a:tr h="643838">
                <a:tc>
                  <a:txBody>
                    <a:bodyPr/>
                    <a:lstStyle/>
                    <a:p>
                      <a:r>
                        <a:rPr lang="es-ES" b="1" dirty="0">
                          <a:solidFill>
                            <a:schemeClr val="tx2"/>
                          </a:solidFill>
                        </a:rPr>
                        <a:t>Exploran</a:t>
                      </a:r>
                    </a:p>
                  </a:txBody>
                  <a:tcPr/>
                </a:tc>
                <a:tc>
                  <a:txBody>
                    <a:bodyPr/>
                    <a:lstStyle/>
                    <a:p>
                      <a:r>
                        <a:rPr lang="es-ES" b="1" dirty="0">
                          <a:solidFill>
                            <a:schemeClr val="tx2"/>
                          </a:solidFill>
                        </a:rPr>
                        <a:t>Ven</a:t>
                      </a:r>
                    </a:p>
                  </a:txBody>
                  <a:tcPr/>
                </a:tc>
                <a:extLst>
                  <a:ext uri="{0D108BD9-81ED-4DB2-BD59-A6C34878D82A}">
                    <a16:rowId xmlns:a16="http://schemas.microsoft.com/office/drawing/2014/main" val="10002"/>
                  </a:ext>
                </a:extLst>
              </a:tr>
              <a:tr h="643838">
                <a:tc>
                  <a:txBody>
                    <a:bodyPr/>
                    <a:lstStyle/>
                    <a:p>
                      <a:r>
                        <a:rPr lang="es-ES" b="1" dirty="0">
                          <a:solidFill>
                            <a:schemeClr val="tx2"/>
                          </a:solidFill>
                        </a:rPr>
                        <a:t>Descubren</a:t>
                      </a:r>
                    </a:p>
                  </a:txBody>
                  <a:tcPr/>
                </a:tc>
                <a:tc>
                  <a:txBody>
                    <a:bodyPr/>
                    <a:lstStyle/>
                    <a:p>
                      <a:r>
                        <a:rPr lang="es-ES" b="1" dirty="0">
                          <a:solidFill>
                            <a:schemeClr val="tx2"/>
                          </a:solidFill>
                        </a:rPr>
                        <a:t>Verifican</a:t>
                      </a:r>
                    </a:p>
                  </a:txBody>
                  <a:tcPr/>
                </a:tc>
                <a:extLst>
                  <a:ext uri="{0D108BD9-81ED-4DB2-BD59-A6C34878D82A}">
                    <a16:rowId xmlns:a16="http://schemas.microsoft.com/office/drawing/2014/main" val="10003"/>
                  </a:ext>
                </a:extLst>
              </a:tr>
              <a:tr h="643838">
                <a:tc>
                  <a:txBody>
                    <a:bodyPr/>
                    <a:lstStyle/>
                    <a:p>
                      <a:r>
                        <a:rPr lang="es-ES" b="1" dirty="0">
                          <a:solidFill>
                            <a:schemeClr val="tx2"/>
                          </a:solidFill>
                        </a:rPr>
                        <a:t>Razonan</a:t>
                      </a:r>
                    </a:p>
                  </a:txBody>
                  <a:tcPr/>
                </a:tc>
                <a:tc>
                  <a:txBody>
                    <a:bodyPr/>
                    <a:lstStyle/>
                    <a:p>
                      <a:r>
                        <a:rPr lang="es-ES" b="1" dirty="0">
                          <a:solidFill>
                            <a:schemeClr val="tx2"/>
                          </a:solidFill>
                        </a:rPr>
                        <a:t>Recuerdan</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00291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5 Rectángulo"/>
          <p:cNvSpPr>
            <a:spLocks noGrp="1"/>
          </p:cNvSpPr>
          <p:nvPr>
            <p:ph type="ctrTitle"/>
          </p:nvPr>
        </p:nvSpPr>
        <p:spPr>
          <a:xfrm>
            <a:off x="1475656" y="2708920"/>
            <a:ext cx="6643734" cy="1077218"/>
          </a:xfrm>
          <a:prstGeom prst="rect">
            <a:avLst/>
          </a:prstGeom>
        </p:spPr>
        <p:txBody>
          <a:bodyPr>
            <a:spAutoFit/>
          </a:bodyPr>
          <a:lstStyle/>
          <a:p>
            <a:r>
              <a:rPr lang="es-ES" sz="3200" b="1" dirty="0">
                <a:solidFill>
                  <a:srgbClr val="000090"/>
                </a:solidFill>
              </a:rPr>
              <a:t>"Andragogia es al adulto, como Pedagogía al Niño".</a:t>
            </a:r>
          </a:p>
        </p:txBody>
      </p:sp>
    </p:spTree>
    <p:extLst>
      <p:ext uri="{BB962C8B-B14F-4D97-AF65-F5344CB8AC3E}">
        <p14:creationId xmlns:p14="http://schemas.microsoft.com/office/powerpoint/2010/main" val="429095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CuadroTexto"/>
          <p:cNvSpPr txBox="1"/>
          <p:nvPr/>
        </p:nvSpPr>
        <p:spPr>
          <a:xfrm>
            <a:off x="676405" y="613775"/>
            <a:ext cx="2793305" cy="369332"/>
          </a:xfrm>
          <a:prstGeom prst="rect">
            <a:avLst/>
          </a:prstGeom>
          <a:noFill/>
        </p:spPr>
        <p:txBody>
          <a:bodyPr wrap="square" rtlCol="0">
            <a:spAutoFit/>
          </a:bodyPr>
          <a:lstStyle/>
          <a:p>
            <a:endParaRPr lang="es-MX" dirty="0"/>
          </a:p>
        </p:txBody>
      </p:sp>
      <p:pic>
        <p:nvPicPr>
          <p:cNvPr id="5" name="Imagen 2"/>
          <p:cNvPicPr>
            <a:picLocks noChangeAspect="1"/>
          </p:cNvPicPr>
          <p:nvPr/>
        </p:nvPicPr>
        <p:blipFill>
          <a:blip r:embed="rId2"/>
          <a:stretch>
            <a:fillRect/>
          </a:stretch>
        </p:blipFill>
        <p:spPr>
          <a:xfrm>
            <a:off x="3131840" y="431629"/>
            <a:ext cx="2387600" cy="2794000"/>
          </a:xfrm>
          <a:prstGeom prst="rect">
            <a:avLst/>
          </a:prstGeom>
        </p:spPr>
      </p:pic>
      <p:sp>
        <p:nvSpPr>
          <p:cNvPr id="6" name="Rectángulo 3"/>
          <p:cNvSpPr/>
          <p:nvPr/>
        </p:nvSpPr>
        <p:spPr>
          <a:xfrm>
            <a:off x="2286000" y="3521174"/>
            <a:ext cx="4572000" cy="2862322"/>
          </a:xfrm>
          <a:prstGeom prst="rect">
            <a:avLst/>
          </a:prstGeom>
        </p:spPr>
        <p:txBody>
          <a:bodyPr>
            <a:spAutoFit/>
          </a:bodyPr>
          <a:lstStyle/>
          <a:p>
            <a:pPr algn="just"/>
            <a:r>
              <a:rPr lang="es-ES" dirty="0">
                <a:solidFill>
                  <a:srgbClr val="000090"/>
                </a:solidFill>
              </a:rPr>
              <a:t>Jean Piaget  (1950) Psicólogo y Filosofo Suizo, uno de los creadores del Constructivismo, el cual se obtiene cuando el sujeto interactúa con el objeto del conocimiento y crea nuevos aprendizajes.</a:t>
            </a:r>
          </a:p>
          <a:p>
            <a:pPr algn="just"/>
            <a:r>
              <a:rPr lang="es-ES" b="1" dirty="0">
                <a:solidFill>
                  <a:srgbClr val="000090"/>
                </a:solidFill>
              </a:rPr>
              <a:t>El Modelo Constructivista se centra en la persona, se fundamenta en sus experiencias previas, de las cuales construye nuevas estructuras mentales.</a:t>
            </a:r>
          </a:p>
          <a:p>
            <a:r>
              <a:rPr lang="es-ES" dirty="0"/>
              <a:t> </a:t>
            </a:r>
          </a:p>
        </p:txBody>
      </p:sp>
    </p:spTree>
    <p:extLst>
      <p:ext uri="{BB962C8B-B14F-4D97-AF65-F5344CB8AC3E}">
        <p14:creationId xmlns:p14="http://schemas.microsoft.com/office/powerpoint/2010/main" val="56462045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586</TotalTime>
  <Words>1169</Words>
  <Application>Microsoft Office PowerPoint</Application>
  <PresentationFormat>Presentación en pantalla (4:3)</PresentationFormat>
  <Paragraphs>143</Paragraphs>
  <Slides>47</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47</vt:i4>
      </vt:variant>
    </vt:vector>
  </HeadingPairs>
  <TitlesOfParts>
    <vt:vector size="50" baseType="lpstr">
      <vt:lpstr>Arial</vt:lpstr>
      <vt:lpstr>Calibri</vt:lpstr>
      <vt:lpstr>Tema de Office</vt:lpstr>
      <vt:lpstr>ANDRAGOGIA Y SIMULACION MEDICA</vt:lpstr>
      <vt:lpstr>Presentación de PowerPoint</vt:lpstr>
      <vt:lpstr>Presentación de PowerPoint</vt:lpstr>
      <vt:lpstr>Presentación de PowerPoint</vt:lpstr>
      <vt:lpstr>Presentación de PowerPoint</vt:lpstr>
      <vt:lpstr>Presentación de PowerPoint</vt:lpstr>
      <vt:lpstr>Presentación de PowerPoint</vt:lpstr>
      <vt:lpstr>"Andragogia es al adulto, como Pedagogía al Niño".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Modelo Circunflejo del Aprendizaje Emocional de Russell </vt:lpstr>
      <vt:lpstr>Modelo Circunflejo de las Emociones  y el Aprendizaje de Russel (1980)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Angélique Marie Le Boursier-Du Coudray (1714-1794), Matrona con Titulo en 1740, que recorrio Francia con su Simulador de Parto, enseñando a las mujeres campesinas el oficio de Partera. « La Maquina de Parir » Museo de Flaubert  en Rouen Francia.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Debriefing</vt:lpstr>
      <vt:lpstr>Presentación de PowerPoint</vt:lpstr>
      <vt:lpstr>Presentación de PowerPoint</vt:lpstr>
      <vt:lpstr>Objetivos de los Centros  de Simulación Medica. </vt:lpstr>
      <vt:lpstr>Fases y requisitos a cumplir   Programa de Simulación Medica</vt:lpstr>
      <vt:lpstr>Fases y requisitos a cumplir   programa de Simulación Medica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medicina</dc:creator>
  <cp:lastModifiedBy>Juan José Domínguez Robert</cp:lastModifiedBy>
  <cp:revision>46</cp:revision>
  <dcterms:created xsi:type="dcterms:W3CDTF">2015-04-14T14:51:17Z</dcterms:created>
  <dcterms:modified xsi:type="dcterms:W3CDTF">2016-06-16T14:57:01Z</dcterms:modified>
</cp:coreProperties>
</file>