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6" r:id="rId3"/>
    <p:sldId id="269" r:id="rId4"/>
    <p:sldId id="281" r:id="rId5"/>
    <p:sldId id="282" r:id="rId6"/>
    <p:sldId id="284" r:id="rId7"/>
    <p:sldId id="280" r:id="rId8"/>
    <p:sldId id="277" r:id="rId9"/>
    <p:sldId id="285" r:id="rId10"/>
    <p:sldId id="286" r:id="rId11"/>
    <p:sldId id="288" r:id="rId12"/>
    <p:sldId id="289" r:id="rId13"/>
    <p:sldId id="267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87" r:id="rId24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C5B7-2709-4D11-8CCA-28D7DECD768D}" type="datetimeFigureOut">
              <a:rPr lang="es-MX" smtClean="0"/>
              <a:pPr/>
              <a:t>15/06/2016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6735-5FFE-42E7-B302-2D9B387D3FE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92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vitado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6735-5FFE-42E7-B302-2D9B387D3FE6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4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USO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OTROS CENTROS: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disponer de un CCCC debería de servir para que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facultad decida en función de sus características propias y del perfil del tipo de egresado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ha declarado, qué competencias desea que sus estudiantes adquieran, para así incluirlos en su propio plan docente y definir los métodos didácticos y evaluativos a aplicar.</a:t>
            </a: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Una posibilidad interesante podría ser su </a:t>
            </a:r>
            <a:r>
              <a:rPr lang="es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adaptación a otras carreras sanitarias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(enfermeras, fisioterapeutas,…) a través de un procedimiento técnico que garantizase su acomodación a las peculiaridades de cada profesión.  Para ello se podría utilizar como listado inicial el utilizado en este proyecto, manteniendo aquellas competencias comunicacionales comunes y modificando o introduciendo aquellas específicas del colectivo a  estudio, para posteriormente seguir un procedimiento de consenso con un nuevo panel experto.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Salvo algunas excepciones de ciertas universidades y escuelas de medicina de los diferentes países participantes que definen con un mayor grado de concreción los objetivos comunicacionales en el grado estos, en su gran mayoría, se caracterizan por: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Ser muy escasos en número.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Ser muy heterogéneos en su naturaleza (difícil de distinguir si son propiamente comunicacionales o no) mezclados con objetivos de otros dominios o impartidos en otras áreas de conocimiento diferentes (psicología, ética, búsqueda de información científica y habilidades de presentación científica,…)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Estar abordados de una forma imprecisa como declaraciones de intención en vez de definir unos objetivos docentes metodológicamente robustos de los que pueda derivarse la metodología docente y evaluativa adecuada.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Relegar la comunicación a un segundo plano de las prioridades de enseñanza, en general, en el ámbito exclusivo de las prácticas de los estudiantes en los centros clínicos, sin un entrenamiento específico virtual o simulado y sin requisitos evaluativos.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No ser generalmente objeto de evaluación formal.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Predominar los objetivos de conocimiento frente a los conductuales o actitudinales.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Impartirse de forma aislada, es decir puntualmente en un estadio o asignatura concreta del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curriculum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(86, 165)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Ser abordadas sobre todo en los primeros años del mismo donde aun los alumnos no han tenido contacto con la clínica y los pacientes.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8A16C-137B-4B77-ACF6-B8291E05879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93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2DBB-617E-4DF1-BF94-E548DC6EB854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E2A3-E920-4835-8631-FB8AE6448B4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7070-F8D8-4D09-B9F9-293C7C7F4F33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E488-B2C6-4A70-B82C-16C20D8A659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6516-B965-431A-8B22-4DA43D7D3C42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1315-FE0D-4AC4-B642-EF21F51ECB8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1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6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2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3356-DCC4-43E4-9377-4CC10CC53101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D1AA-C805-478A-AAF2-AABF9155838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54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6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6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EC81-9EA0-4877-8B8C-BCA5727EF625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D9ED-2B8F-42F6-AA82-47A902D0A24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1CF0-164B-42D6-BA82-67979A5312E2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F151-3D28-4C4D-A5D0-219673CDD17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83D5-4DBE-4419-A005-EA31C5E095A2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F03B-9D02-4525-A6EB-D6546D739DE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2A2B-5430-42DE-B31A-9D09E0F0288F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9592-43D1-4469-986E-B8471D3C434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BB34-DA9E-430E-81D3-E55407ACBDD9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C419-99DE-4D21-A177-9D7AE095D35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2DF4-2BD6-4645-84A0-65E758EF4E4C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F80-EA35-4778-A0B0-E6EC3F156E2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FA87-A9ED-4813-949B-090EFB3C166B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2C9A-8E92-4B2E-A90E-54F5BE80631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4A157-F646-41C1-8DB8-BC0ADA5A3E61}" type="datetimeFigureOut">
              <a:rPr lang="es-CO"/>
              <a:pPr>
                <a:defRPr/>
              </a:pPr>
              <a:t>15/06/2016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AB6D6E-AD42-4A33-A1AF-CB27BE203D9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5AB267-1236-4DA3-8823-4B8905EA7E3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15/06/2016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A27E4D-9E5C-49EF-A139-C8BB84EDE28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10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57224" y="2643182"/>
            <a:ext cx="7772400" cy="1470025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¿Cómo enseñar la competencia de comunicación en medicina?</a:t>
            </a:r>
            <a:b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Una propuesta con base en el 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Core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Curricular </a:t>
            </a:r>
            <a:b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de Competencias Comunicacionales Iberoamericano (CCCC) </a:t>
            </a:r>
            <a:b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MX" sz="20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7058052" cy="1423982"/>
          </a:xfrm>
        </p:spPr>
        <p:txBody>
          <a:bodyPr/>
          <a:lstStyle/>
          <a:p>
            <a:endParaRPr lang="es-MX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MX" sz="1600" b="1" dirty="0" smtClean="0">
                <a:solidFill>
                  <a:srgbClr val="002060"/>
                </a:solidFill>
              </a:rPr>
              <a:t>Dra. </a:t>
            </a:r>
            <a:r>
              <a:rPr lang="es-MX" sz="1600" b="1" dirty="0" err="1" smtClean="0">
                <a:solidFill>
                  <a:srgbClr val="002060"/>
                </a:solidFill>
              </a:rPr>
              <a:t>Ma</a:t>
            </a:r>
            <a:r>
              <a:rPr lang="es-MX" sz="1600" b="1" dirty="0" smtClean="0">
                <a:solidFill>
                  <a:srgbClr val="002060"/>
                </a:solidFill>
              </a:rPr>
              <a:t> Teresa Cortés. Facultad de Medicina. UNAM. CDMX, México.</a:t>
            </a:r>
          </a:p>
          <a:p>
            <a:r>
              <a:rPr lang="es-MX" sz="1600" b="1" dirty="0" smtClean="0">
                <a:solidFill>
                  <a:srgbClr val="002060"/>
                </a:solidFill>
              </a:rPr>
              <a:t>Dra. Olga Francisca Salazar. Facultad de Medicina. Universidad de Antioquía. Medellín, Colombia</a:t>
            </a:r>
          </a:p>
          <a:p>
            <a:r>
              <a:rPr lang="es-MX" sz="1600" b="1" dirty="0" smtClean="0">
                <a:solidFill>
                  <a:srgbClr val="002060"/>
                </a:solidFill>
              </a:rPr>
              <a:t>Dra. Lila Paula </a:t>
            </a:r>
            <a:r>
              <a:rPr lang="es-MX" sz="1600" b="1" dirty="0" err="1" smtClean="0">
                <a:solidFill>
                  <a:srgbClr val="002060"/>
                </a:solidFill>
              </a:rPr>
              <a:t>Dupuy</a:t>
            </a:r>
            <a:r>
              <a:rPr lang="es-MX" sz="1600" b="1" dirty="0" smtClean="0">
                <a:solidFill>
                  <a:srgbClr val="002060"/>
                </a:solidFill>
              </a:rPr>
              <a:t>. Facultad de Medicina. Universidad Maimónides.</a:t>
            </a:r>
          </a:p>
          <a:p>
            <a:r>
              <a:rPr lang="es-MX" sz="1600" b="1" dirty="0" smtClean="0">
                <a:solidFill>
                  <a:srgbClr val="002060"/>
                </a:solidFill>
              </a:rPr>
              <a:t> Buenos Aires, Argentina</a:t>
            </a:r>
            <a:endParaRPr lang="es-MX" sz="1600" b="1" dirty="0">
              <a:solidFill>
                <a:srgbClr val="002060"/>
              </a:solidFill>
            </a:endParaRPr>
          </a:p>
        </p:txBody>
      </p:sp>
      <p:pic>
        <p:nvPicPr>
          <p:cNvPr id="6" name="5 Imagen" descr="head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57242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72560" cy="1285884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solidFill>
                  <a:srgbClr val="002060"/>
                </a:solidFill>
              </a:rPr>
              <a:t/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>
                <a:solidFill>
                  <a:srgbClr val="002060"/>
                </a:solidFill>
              </a:rPr>
              <a:t/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Consenso Iberoamericano sobre un  </a:t>
            </a:r>
            <a:r>
              <a:rPr lang="es-ES" sz="2800" b="1" dirty="0" err="1" smtClean="0">
                <a:solidFill>
                  <a:srgbClr val="002060"/>
                </a:solidFill>
              </a:rPr>
              <a:t>Core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Curriculum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de Competencias Comunicacionales en  Medicina(CCCC)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5" name="Shape 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42918"/>
            <a:ext cx="899714" cy="7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Subtítul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rgbClr val="002060"/>
              </a:buClr>
            </a:pPr>
            <a:endParaRPr lang="es-ES_tradnl" sz="2800" dirty="0" smtClean="0">
              <a:solidFill>
                <a:srgbClr val="002060"/>
              </a:solidFill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ü"/>
            </a:pPr>
            <a:endParaRPr lang="es-ES_tradnl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57158" y="1500174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8596" y="2071678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ES" dirty="0">
                <a:solidFill>
                  <a:prstClr val="black"/>
                </a:solidFill>
              </a:rPr>
              <a:t>Ruiz Moral Roger: Una propuesta conceptual para orientar el desarrollo de un currículo en habilidades de comunicación médico-paciente. </a:t>
            </a:r>
            <a:r>
              <a:rPr lang="es-ES" dirty="0" err="1">
                <a:solidFill>
                  <a:prstClr val="black"/>
                </a:solidFill>
              </a:rPr>
              <a:t>Educ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smtClean="0">
                <a:solidFill>
                  <a:prstClr val="black"/>
                </a:solidFill>
              </a:rPr>
              <a:t>Med.2015;16(1): 74-82 </a:t>
            </a:r>
          </a:p>
          <a:p>
            <a:pPr>
              <a:buFontTx/>
              <a:buChar char="•"/>
            </a:pPr>
            <a:endParaRPr lang="es-ES" dirty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r>
              <a:rPr lang="es-ES" dirty="0">
                <a:solidFill>
                  <a:prstClr val="black"/>
                </a:solidFill>
              </a:rPr>
              <a:t>Consenso experto iberoamericano sobre un </a:t>
            </a:r>
            <a:r>
              <a:rPr lang="es-ES" dirty="0" err="1">
                <a:solidFill>
                  <a:prstClr val="black"/>
                </a:solidFill>
              </a:rPr>
              <a:t>core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curriculum</a:t>
            </a:r>
            <a:r>
              <a:rPr lang="es-ES" dirty="0">
                <a:solidFill>
                  <a:prstClr val="black"/>
                </a:solidFill>
              </a:rPr>
              <a:t> de competencias (resultados de aprendizaje) comunicacionales (CCCC) para estudiantes de grado en medicina</a:t>
            </a:r>
            <a:r>
              <a:rPr lang="es-ES" dirty="0" smtClean="0">
                <a:solidFill>
                  <a:prstClr val="black"/>
                </a:solidFill>
              </a:rPr>
              <a:t>.   </a:t>
            </a:r>
            <a:r>
              <a:rPr lang="es-ES" dirty="0">
                <a:solidFill>
                  <a:prstClr val="black"/>
                </a:solidFill>
              </a:rPr>
              <a:t>En: Roger Ruiz Moral. Comunicación Clínica. Principios y habilidades para la práctica. Editorial Médica Panamericana. España 2015. 373-386 </a:t>
            </a:r>
            <a:endParaRPr lang="es-ES" dirty="0" smtClean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endParaRPr lang="es-ES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García 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Leonardo et 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al.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Latin American, Portuguese and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Spanish consensus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a core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communication curriculum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undergraduate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medical education.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BMC </a:t>
            </a:r>
            <a:r>
              <a:rPr lang="es-E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(2016) 16:99</a:t>
            </a: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Dra Tere Cortés\AppData\Local\Microsoft\Windows\INetCache\Content.Word\IMG_51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3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388" y="836613"/>
            <a:ext cx="8601075" cy="1901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b="1" dirty="0" smtClean="0">
                <a:solidFill>
                  <a:srgbClr val="002060"/>
                </a:solidFill>
              </a:rPr>
              <a:t>Estrategias  didácticas para</a:t>
            </a:r>
            <a:br>
              <a:rPr lang="es-CO" b="1" dirty="0" smtClean="0">
                <a:solidFill>
                  <a:srgbClr val="002060"/>
                </a:solidFill>
              </a:rPr>
            </a:br>
            <a:r>
              <a:rPr lang="es-CO" b="1" dirty="0" smtClean="0">
                <a:solidFill>
                  <a:srgbClr val="002060"/>
                </a:solidFill>
              </a:rPr>
              <a:t>la enseñanza de la comunicación </a:t>
            </a:r>
            <a:r>
              <a:rPr lang="es-CO" b="1" dirty="0" err="1" smtClean="0">
                <a:solidFill>
                  <a:srgbClr val="002060"/>
                </a:solidFill>
              </a:rPr>
              <a:t>intra</a:t>
            </a:r>
            <a:r>
              <a:rPr lang="es-CO" b="1" dirty="0" smtClean="0">
                <a:solidFill>
                  <a:srgbClr val="002060"/>
                </a:solidFill>
              </a:rPr>
              <a:t> e interpersonal en la formación médica</a:t>
            </a:r>
            <a:r>
              <a:rPr lang="es-CO" dirty="0" smtClean="0">
                <a:solidFill>
                  <a:srgbClr val="002060"/>
                </a:solidFill>
              </a:rPr>
              <a:t>   </a:t>
            </a:r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13315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76700"/>
            <a:ext cx="370681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3429000"/>
            <a:ext cx="32162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b="1" dirty="0">
                <a:solidFill>
                  <a:srgbClr val="002060"/>
                </a:solidFill>
                <a:ea typeface="+mj-ea"/>
                <a:cs typeface="+mj-cs"/>
              </a:rPr>
              <a:t>¿Por qué incluir en los planes de estudio estrategias para la enseñanza, el aprendizaje y la evaluación intencionada de la comunicación clínica</a:t>
            </a:r>
            <a:r>
              <a:rPr lang="es-CO" sz="2800" b="1" dirty="0" smtClean="0">
                <a:solidFill>
                  <a:srgbClr val="002060"/>
                </a:solidFill>
                <a:ea typeface="+mj-ea"/>
                <a:cs typeface="+mj-cs"/>
              </a:rPr>
              <a:t>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2800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b="1" dirty="0" smtClean="0">
                <a:solidFill>
                  <a:srgbClr val="002060"/>
                </a:solidFill>
              </a:rPr>
              <a:t>¿Cu</a:t>
            </a:r>
            <a:r>
              <a:rPr lang="es-CO" sz="2800" b="1" dirty="0">
                <a:solidFill>
                  <a:srgbClr val="002060"/>
                </a:solidFill>
              </a:rPr>
              <a:t>á</a:t>
            </a:r>
            <a:r>
              <a:rPr lang="es-CO" sz="2800" b="1" dirty="0" smtClean="0">
                <a:solidFill>
                  <a:srgbClr val="002060"/>
                </a:solidFill>
              </a:rPr>
              <a:t>les estrategias son más efectivas?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sz="2800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b="1" dirty="0" smtClean="0">
                <a:solidFill>
                  <a:srgbClr val="002060"/>
                </a:solidFill>
              </a:rPr>
              <a:t>¿Cómo evaluar los aprendizajes de las habilidades comunicativas?</a:t>
            </a:r>
            <a:endParaRPr lang="es-CO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 rtlCol="0">
            <a:normAutofit fontScale="9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3200" b="1" dirty="0">
                <a:solidFill>
                  <a:srgbClr val="FF0000"/>
                </a:solidFill>
                <a:ea typeface="+mn-ea"/>
                <a:cs typeface="+mn-cs"/>
              </a:rPr>
              <a:t>¿Por qué incluir </a:t>
            </a:r>
            <a:r>
              <a:rPr lang="es-CO" sz="3200" b="1" dirty="0" smtClean="0">
                <a:solidFill>
                  <a:srgbClr val="FF0000"/>
                </a:solidFill>
                <a:ea typeface="+mn-ea"/>
                <a:cs typeface="+mn-cs"/>
              </a:rPr>
              <a:t>en los planes de estudio estrategias </a:t>
            </a:r>
            <a:r>
              <a:rPr lang="es-CO" sz="3200" b="1" dirty="0">
                <a:solidFill>
                  <a:srgbClr val="FF0000"/>
                </a:solidFill>
                <a:ea typeface="+mn-ea"/>
                <a:cs typeface="+mn-cs"/>
              </a:rPr>
              <a:t>para la enseñanza, el aprendizaje y la evaluación intencionada de la </a:t>
            </a:r>
            <a:r>
              <a:rPr lang="es-CO" sz="3200" b="1" dirty="0" smtClean="0">
                <a:solidFill>
                  <a:srgbClr val="FF0000"/>
                </a:solidFill>
                <a:ea typeface="+mn-ea"/>
                <a:cs typeface="+mn-cs"/>
              </a:rPr>
              <a:t>comunicación clínica?</a:t>
            </a:r>
            <a:endParaRPr lang="es-CO" sz="32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2306638"/>
            <a:ext cx="8374062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002060"/>
                </a:solidFill>
              </a:rPr>
              <a:t>Porque se ha demostrado que son efectivas </a:t>
            </a:r>
            <a:r>
              <a:rPr lang="es-CO" sz="1400" dirty="0" smtClean="0">
                <a:solidFill>
                  <a:srgbClr val="002060"/>
                </a:solidFill>
              </a:rPr>
              <a:t>(1,2)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002060"/>
                </a:solidFill>
              </a:rPr>
              <a:t>Porque favorecen los procesos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dirty="0" smtClean="0">
                <a:solidFill>
                  <a:srgbClr val="002060"/>
                </a:solidFill>
              </a:rPr>
              <a:t>   de reflexión y retroalimentación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dirty="0" smtClean="0">
                <a:solidFill>
                  <a:srgbClr val="002060"/>
                </a:solidFill>
              </a:rPr>
              <a:t>   en los estudiantes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dirty="0" smtClean="0">
                <a:solidFill>
                  <a:srgbClr val="002060"/>
                </a:solidFill>
                <a:ea typeface="Calibri"/>
                <a:cs typeface="Calibri"/>
              </a:rPr>
              <a:t>1.Baile 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WF,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Blatner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A.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Teaching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communication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skills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: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using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action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methods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endParaRPr lang="es-ES" sz="1200" dirty="0" smtClean="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dirty="0" smtClean="0">
                <a:solidFill>
                  <a:srgbClr val="002060"/>
                </a:solidFill>
                <a:ea typeface="Calibri"/>
                <a:cs typeface="Calibri"/>
              </a:rPr>
              <a:t>to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enhance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role-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play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in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problem-based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learning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.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Simul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Healthc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. 2014;9(4):220-7.</a:t>
            </a:r>
            <a:endParaRPr lang="es-CO" sz="12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dirty="0" smtClean="0">
                <a:solidFill>
                  <a:srgbClr val="002060"/>
                </a:solidFill>
                <a:ea typeface="Calibri"/>
                <a:cs typeface="Calibri"/>
              </a:rPr>
              <a:t>2.Zalihic 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A,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Cerni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Obrdalj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E. "Fundamental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communication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skills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in medical </a:t>
            </a:r>
            <a:endParaRPr lang="es-ES" sz="1200" dirty="0" smtClean="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dirty="0" err="1" smtClean="0">
                <a:solidFill>
                  <a:srgbClr val="002060"/>
                </a:solidFill>
                <a:ea typeface="Calibri"/>
                <a:cs typeface="Calibri"/>
              </a:rPr>
              <a:t>practice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" as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minor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elective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subject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. Acta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Med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s-ES" sz="1200" dirty="0" err="1">
                <a:solidFill>
                  <a:srgbClr val="002060"/>
                </a:solidFill>
                <a:ea typeface="Calibri"/>
                <a:cs typeface="Calibri"/>
              </a:rPr>
              <a:t>Acad</a:t>
            </a:r>
            <a:r>
              <a:rPr lang="es-ES" sz="1200" dirty="0">
                <a:solidFill>
                  <a:srgbClr val="002060"/>
                </a:solidFill>
                <a:ea typeface="Calibri"/>
                <a:cs typeface="Calibri"/>
              </a:rPr>
              <a:t>. 2014;43(1):87-91.</a:t>
            </a:r>
            <a:endParaRPr lang="es-CO" sz="1200" dirty="0">
              <a:solidFill>
                <a:srgbClr val="002060"/>
              </a:solidFill>
              <a:ea typeface="Calibri"/>
              <a:cs typeface="Calibri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sz="1200" dirty="0">
              <a:solidFill>
                <a:srgbClr val="002060"/>
              </a:solidFill>
            </a:endParaRPr>
          </a:p>
        </p:txBody>
      </p:sp>
      <p:pic>
        <p:nvPicPr>
          <p:cNvPr id="15363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8613" y="4221163"/>
            <a:ext cx="348456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CO" sz="4000" b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s-CO" sz="40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s-CO" sz="4000" b="1" dirty="0" smtClean="0">
                <a:solidFill>
                  <a:srgbClr val="FF0000"/>
                </a:solidFill>
                <a:ea typeface="+mn-ea"/>
                <a:cs typeface="+mn-cs"/>
              </a:rPr>
              <a:t>¿</a:t>
            </a:r>
            <a:r>
              <a:rPr lang="es-CO" sz="4000" b="1" dirty="0">
                <a:solidFill>
                  <a:srgbClr val="FF0000"/>
                </a:solidFill>
                <a:ea typeface="+mn-ea"/>
                <a:cs typeface="+mn-cs"/>
              </a:rPr>
              <a:t>Cuales estrategias </a:t>
            </a:r>
            <a:r>
              <a:rPr lang="es-CO" sz="4000" b="1" dirty="0" smtClean="0">
                <a:solidFill>
                  <a:srgbClr val="FF0000"/>
                </a:solidFill>
                <a:ea typeface="+mn-ea"/>
                <a:cs typeface="+mn-cs"/>
              </a:rPr>
              <a:t>han mostrado más efectividad?</a:t>
            </a:r>
            <a:br>
              <a:rPr lang="es-CO" sz="40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s-CO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CO" sz="400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C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363" y="2071678"/>
            <a:ext cx="8910637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b="1" dirty="0" smtClean="0">
                <a:solidFill>
                  <a:srgbClr val="002060"/>
                </a:solidFill>
              </a:rPr>
              <a:t>Videograbación de entrevistas con pacientes reales o simulados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b="1" dirty="0" smtClean="0">
                <a:solidFill>
                  <a:srgbClr val="002060"/>
                </a:solidFill>
              </a:rPr>
              <a:t>Observación  directa de consultas y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CO" b="1" dirty="0" smtClean="0">
                <a:solidFill>
                  <a:srgbClr val="002060"/>
                </a:solidFill>
              </a:rPr>
              <a:t>     rondas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002060"/>
                </a:solidFill>
              </a:rPr>
              <a:t>Ejercicios de role </a:t>
            </a:r>
            <a:r>
              <a:rPr lang="es-CO" dirty="0" err="1" smtClean="0">
                <a:solidFill>
                  <a:srgbClr val="002060"/>
                </a:solidFill>
              </a:rPr>
              <a:t>playing</a:t>
            </a:r>
            <a:endParaRPr lang="es-CO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002060"/>
                </a:solidFill>
              </a:rPr>
              <a:t>Talleres y discusión de casos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dirty="0" smtClean="0">
                <a:solidFill>
                  <a:srgbClr val="002060"/>
                </a:solidFill>
              </a:rPr>
              <a:t>    en grupos pequeños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err="1" smtClean="0">
                <a:solidFill>
                  <a:srgbClr val="002060"/>
                </a:solidFill>
              </a:rPr>
              <a:t>Cineforo</a:t>
            </a:r>
            <a:r>
              <a:rPr lang="es-CO" dirty="0" smtClean="0">
                <a:solidFill>
                  <a:srgbClr val="002060"/>
                </a:solidFill>
              </a:rPr>
              <a:t> y discusión de obras literarias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300" dirty="0" smtClean="0">
              <a:solidFill>
                <a:srgbClr val="002060"/>
              </a:solidFill>
              <a:latin typeface="Arial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300" dirty="0" smtClean="0">
              <a:solidFill>
                <a:srgbClr val="002060"/>
              </a:solidFill>
              <a:latin typeface="Arial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/>
              </a:rPr>
              <a:t>    Henry SG, </a:t>
            </a:r>
            <a:r>
              <a:rPr lang="en-US" sz="1300" dirty="0" err="1" smtClean="0">
                <a:solidFill>
                  <a:srgbClr val="002060"/>
                </a:solidFill>
                <a:latin typeface="Arial"/>
              </a:rPr>
              <a:t>Holmboe</a:t>
            </a:r>
            <a:r>
              <a:rPr lang="en-US" sz="1300" dirty="0" smtClean="0">
                <a:solidFill>
                  <a:srgbClr val="002060"/>
                </a:solidFill>
                <a:latin typeface="Arial"/>
              </a:rPr>
              <a:t> ES, Frankel RM. Evidence-based competencies for improving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/>
              </a:rPr>
              <a:t>    skills in graduate medical education: a review with suggestions for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/>
              </a:rPr>
              <a:t>    implementation. Medical teacher. 2013 May 1;35(5):395-403.</a:t>
            </a:r>
            <a:endParaRPr lang="es-CO" sz="1300" dirty="0">
              <a:solidFill>
                <a:srgbClr val="002060"/>
              </a:solidFill>
            </a:endParaRPr>
          </a:p>
        </p:txBody>
      </p:sp>
      <p:pic>
        <p:nvPicPr>
          <p:cNvPr id="16387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997200"/>
            <a:ext cx="2355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</a:rPr>
              <a:t>¿Porqué?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950" y="1484313"/>
            <a:ext cx="8578850" cy="46418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tx2"/>
                </a:solidFill>
              </a:rPr>
              <a:t>Estimulan la reflexión de habilidades y actitudes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tx2"/>
                </a:solidFill>
              </a:rPr>
              <a:t>Refuerzan conocimientos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tx2"/>
                </a:solidFill>
              </a:rPr>
              <a:t>Favorecen el aprendizaje de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dirty="0">
                <a:solidFill>
                  <a:schemeClr val="tx2"/>
                </a:solidFill>
              </a:rPr>
              <a:t>    gestión de emociones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tx2"/>
                </a:solidFill>
              </a:rPr>
              <a:t>Dan seguridad  y confianza al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dirty="0">
                <a:solidFill>
                  <a:schemeClr val="tx2"/>
                </a:solidFill>
              </a:rPr>
              <a:t>    estudiante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>
                <a:solidFill>
                  <a:schemeClr val="tx2"/>
                </a:solidFill>
              </a:rPr>
              <a:t>Proveen un contexto de aplicación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3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        Padilla 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E, Sarmiento MP, Ramírez JA. Influencia de la comunicación del </a:t>
            </a:r>
            <a:endParaRPr lang="es-ES" sz="1500" dirty="0" smtClean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       profesional 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de </a:t>
            </a: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la 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salud en </a:t>
            </a: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la 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calidad de la atención a largo plazo. </a:t>
            </a:r>
            <a:endParaRPr lang="es-ES" sz="1500" dirty="0" smtClean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       </a:t>
            </a:r>
            <a:r>
              <a:rPr lang="es-ES" sz="1500" dirty="0" err="1" smtClean="0">
                <a:solidFill>
                  <a:schemeClr val="tx2"/>
                </a:solidFill>
                <a:ea typeface="Calibri"/>
                <a:cs typeface="Calibri"/>
              </a:rPr>
              <a:t>Rev</a:t>
            </a: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de Cal </a:t>
            </a:r>
            <a:r>
              <a:rPr lang="es-ES" sz="1500" dirty="0" err="1">
                <a:solidFill>
                  <a:schemeClr val="tx2"/>
                </a:solidFill>
                <a:ea typeface="Calibri"/>
                <a:cs typeface="Calibri"/>
              </a:rPr>
              <a:t>Asist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 2014;29(3):135-42.</a:t>
            </a:r>
            <a:endParaRPr lang="es-CO" sz="15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500" dirty="0" smtClean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        </a:t>
            </a:r>
            <a:r>
              <a:rPr lang="es-ES" sz="1500" dirty="0" err="1" smtClean="0">
                <a:solidFill>
                  <a:schemeClr val="tx2"/>
                </a:solidFill>
                <a:ea typeface="Calibri"/>
                <a:cs typeface="Calibri"/>
              </a:rPr>
              <a:t>Cófreces</a:t>
            </a: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Pedro, Deborah OS, D. S. La comunicación en la relación médico-paciente. </a:t>
            </a:r>
            <a:endParaRPr lang="es-ES" sz="1500" dirty="0" smtClean="0">
              <a:solidFill>
                <a:schemeClr val="tx2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500" dirty="0" smtClean="0">
                <a:solidFill>
                  <a:schemeClr val="tx2"/>
                </a:solidFill>
                <a:ea typeface="Calibri"/>
                <a:cs typeface="Calibri"/>
              </a:rPr>
              <a:t>        Análisis 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de la literatura científica entre 1990 y 2010. </a:t>
            </a:r>
            <a:r>
              <a:rPr lang="es-ES" sz="1500" dirty="0" err="1">
                <a:solidFill>
                  <a:schemeClr val="tx2"/>
                </a:solidFill>
                <a:ea typeface="Calibri"/>
                <a:cs typeface="Calibri"/>
              </a:rPr>
              <a:t>Rev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es-ES" sz="1500" dirty="0" err="1">
                <a:solidFill>
                  <a:schemeClr val="tx2"/>
                </a:solidFill>
                <a:ea typeface="Calibri"/>
                <a:cs typeface="Calibri"/>
              </a:rPr>
              <a:t>Com</a:t>
            </a:r>
            <a:r>
              <a:rPr lang="es-ES" sz="1500" dirty="0">
                <a:solidFill>
                  <a:schemeClr val="tx2"/>
                </a:solidFill>
                <a:ea typeface="Calibri"/>
                <a:cs typeface="Calibri"/>
              </a:rPr>
              <a:t> y Sal. 2014;4:19-34</a:t>
            </a:r>
            <a:r>
              <a:rPr lang="es-ES" sz="1500" dirty="0">
                <a:solidFill>
                  <a:srgbClr val="000000"/>
                </a:solidFill>
                <a:ea typeface="Calibri"/>
                <a:cs typeface="Calibri"/>
              </a:rPr>
              <a:t>.</a:t>
            </a:r>
            <a:endParaRPr lang="es-CO" sz="15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sz="1500" dirty="0"/>
          </a:p>
        </p:txBody>
      </p:sp>
      <p:pic>
        <p:nvPicPr>
          <p:cNvPr id="17411" name="4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149725"/>
            <a:ext cx="21383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5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638" y="2255838"/>
            <a:ext cx="311943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smtClean="0">
                <a:solidFill>
                  <a:srgbClr val="FF0000"/>
                </a:solidFill>
              </a:rPr>
              <a:t>¿Cómo hacerlo?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002060"/>
                </a:solidFill>
              </a:rPr>
              <a:t>Definir los criterios: de llegada(CCCC)  y de proceso, según el nivel de formación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002060"/>
                </a:solidFill>
              </a:rPr>
              <a:t>Trabajo en equipo entre los docentes, los estudiantes y administrativos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002060"/>
                </a:solidFill>
              </a:rPr>
              <a:t>Planeación, evaluación y ajustes dinámicos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>
                <a:solidFill>
                  <a:srgbClr val="002060"/>
                </a:solidFill>
              </a:rPr>
              <a:t>Articulación con otros sectores y áreas del conocimiento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700" dirty="0" smtClean="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dirty="0" smtClean="0">
                <a:solidFill>
                  <a:srgbClr val="002060"/>
                </a:solidFill>
                <a:ea typeface="Calibri"/>
                <a:cs typeface="Calibri"/>
              </a:rPr>
              <a:t>Anderson 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HA, Young J, </a:t>
            </a:r>
            <a:r>
              <a:rPr lang="en-US" sz="1700" dirty="0" err="1">
                <a:solidFill>
                  <a:srgbClr val="002060"/>
                </a:solidFill>
                <a:ea typeface="Calibri"/>
                <a:cs typeface="Calibri"/>
              </a:rPr>
              <a:t>Marrelli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 D, Black R, </a:t>
            </a:r>
            <a:r>
              <a:rPr lang="en-US" sz="1700" dirty="0" err="1">
                <a:solidFill>
                  <a:srgbClr val="002060"/>
                </a:solidFill>
                <a:ea typeface="Calibri"/>
                <a:cs typeface="Calibri"/>
              </a:rPr>
              <a:t>Lambreghts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 K, </a:t>
            </a:r>
            <a:r>
              <a:rPr lang="en-US" sz="1700" dirty="0" err="1">
                <a:solidFill>
                  <a:srgbClr val="002060"/>
                </a:solidFill>
                <a:ea typeface="Calibri"/>
                <a:cs typeface="Calibri"/>
              </a:rPr>
              <a:t>Twa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 MD. Training students with patient actors improves communication: a pilot study. </a:t>
            </a:r>
            <a:r>
              <a:rPr lang="en-US" sz="1700" dirty="0" err="1">
                <a:solidFill>
                  <a:srgbClr val="002060"/>
                </a:solidFill>
                <a:ea typeface="Calibri"/>
                <a:cs typeface="Calibri"/>
              </a:rPr>
              <a:t>Optom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 Vis Sci. 2014;91(1):121-8.</a:t>
            </a:r>
            <a:endParaRPr lang="es-CO" sz="17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dirty="0" smtClean="0">
                <a:solidFill>
                  <a:srgbClr val="002060"/>
                </a:solidFill>
                <a:ea typeface="Calibri"/>
                <a:cs typeface="Calibri"/>
              </a:rPr>
              <a:t>Blanch-</a:t>
            </a:r>
            <a:r>
              <a:rPr lang="en-US" sz="1700" dirty="0" err="1" smtClean="0">
                <a:solidFill>
                  <a:srgbClr val="002060"/>
                </a:solidFill>
                <a:ea typeface="Calibri"/>
                <a:cs typeface="Calibri"/>
              </a:rPr>
              <a:t>Hartigan</a:t>
            </a:r>
            <a:r>
              <a:rPr lang="en-US" sz="1700" dirty="0" smtClean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D. An effective training to increase accurate recognition of patient emotion cues. Patient </a:t>
            </a:r>
            <a:r>
              <a:rPr lang="en-US" sz="1700" dirty="0" err="1">
                <a:solidFill>
                  <a:srgbClr val="002060"/>
                </a:solidFill>
                <a:ea typeface="Calibri"/>
                <a:cs typeface="Calibri"/>
              </a:rPr>
              <a:t>Educ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 </a:t>
            </a:r>
            <a:r>
              <a:rPr lang="en-US" sz="1700" dirty="0" err="1">
                <a:solidFill>
                  <a:srgbClr val="002060"/>
                </a:solidFill>
                <a:ea typeface="Calibri"/>
                <a:cs typeface="Calibri"/>
              </a:rPr>
              <a:t>Couns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. 2012;89(2):274-80.</a:t>
            </a:r>
            <a:endParaRPr lang="es-CO" sz="17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dirty="0" smtClean="0">
                <a:solidFill>
                  <a:srgbClr val="002060"/>
                </a:solidFill>
                <a:ea typeface="Calibri"/>
                <a:cs typeface="Calibri"/>
              </a:rPr>
              <a:t>Brown 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J. Perspective: clinical communication education in the United Kingdom: some fresh insights. </a:t>
            </a:r>
            <a:r>
              <a:rPr lang="en-US" sz="1700" dirty="0" err="1">
                <a:solidFill>
                  <a:srgbClr val="002060"/>
                </a:solidFill>
                <a:ea typeface="Calibri"/>
                <a:cs typeface="Calibri"/>
              </a:rPr>
              <a:t>Acad</a:t>
            </a:r>
            <a:r>
              <a:rPr lang="en-US" sz="1700" dirty="0">
                <a:solidFill>
                  <a:srgbClr val="002060"/>
                </a:solidFill>
                <a:ea typeface="Calibri"/>
                <a:cs typeface="Calibri"/>
              </a:rPr>
              <a:t> Med. 2012;87(8):1101-4.</a:t>
            </a:r>
            <a:endParaRPr lang="es-CO" sz="1700" dirty="0">
              <a:solidFill>
                <a:srgbClr val="002060"/>
              </a:solidFill>
              <a:ea typeface="Calibri"/>
              <a:cs typeface="Calibri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549275"/>
            <a:ext cx="8447088" cy="1069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b="1" dirty="0" smtClean="0">
                <a:solidFill>
                  <a:srgbClr val="FF0000"/>
                </a:solidFill>
              </a:rPr>
              <a:t>“La evaluación dirige el aprendizaje”</a:t>
            </a:r>
            <a:br>
              <a:rPr lang="es-CO" b="1" dirty="0" smtClean="0">
                <a:solidFill>
                  <a:srgbClr val="FF0000"/>
                </a:solidFill>
              </a:rPr>
            </a:br>
            <a:r>
              <a:rPr lang="es-CO" sz="2200" b="1" i="1" dirty="0" smtClean="0">
                <a:solidFill>
                  <a:srgbClr val="FF0000"/>
                </a:solidFill>
              </a:rPr>
              <a:t>George Miller</a:t>
            </a:r>
            <a:endParaRPr lang="es-CO" sz="2200" b="1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4675" y="2000240"/>
            <a:ext cx="8569325" cy="4568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dirty="0" smtClean="0">
                <a:solidFill>
                  <a:srgbClr val="002060"/>
                </a:solidFill>
              </a:rPr>
              <a:t>ECOE (Evaluación </a:t>
            </a:r>
            <a:r>
              <a:rPr lang="es-CO" sz="2800" dirty="0">
                <a:solidFill>
                  <a:srgbClr val="002060"/>
                </a:solidFill>
              </a:rPr>
              <a:t>clínica objetiva </a:t>
            </a:r>
            <a:r>
              <a:rPr lang="es-CO" sz="2800" dirty="0" smtClean="0">
                <a:solidFill>
                  <a:srgbClr val="002060"/>
                </a:solidFill>
              </a:rPr>
              <a:t>estructurada)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dirty="0" err="1" smtClean="0">
                <a:solidFill>
                  <a:srgbClr val="002060"/>
                </a:solidFill>
              </a:rPr>
              <a:t>MiniCEX</a:t>
            </a:r>
            <a:r>
              <a:rPr lang="es-CO" sz="2800" dirty="0" smtClean="0">
                <a:solidFill>
                  <a:srgbClr val="002060"/>
                </a:solidFill>
              </a:rPr>
              <a:t> ( Observación estructurada de la práctica clínica)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dirty="0" smtClean="0">
                <a:solidFill>
                  <a:srgbClr val="002060"/>
                </a:solidFill>
              </a:rPr>
              <a:t>OSLER(Observación directa de la práctica clínica)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dirty="0" smtClean="0">
                <a:solidFill>
                  <a:srgbClr val="002060"/>
                </a:solidFill>
              </a:rPr>
              <a:t>Portafolio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dirty="0" smtClean="0">
                <a:solidFill>
                  <a:srgbClr val="002060"/>
                </a:solidFill>
              </a:rPr>
              <a:t>ABP (Aprendizaje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800" dirty="0" smtClean="0">
                <a:solidFill>
                  <a:srgbClr val="002060"/>
                </a:solidFill>
              </a:rPr>
              <a:t>   basado en problemas)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Arial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dirty="0"/>
          </a:p>
        </p:txBody>
      </p:sp>
      <p:pic>
        <p:nvPicPr>
          <p:cNvPr id="19459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25900"/>
            <a:ext cx="42481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smtClean="0">
                <a:solidFill>
                  <a:srgbClr val="FF0000"/>
                </a:solidFill>
              </a:rPr>
              <a:t>¿Cuánto o cómo me comunico?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dirty="0">
                <a:solidFill>
                  <a:srgbClr val="002060"/>
                </a:solidFill>
              </a:rPr>
              <a:t>Evaluación formativa vs. </a:t>
            </a:r>
            <a:r>
              <a:rPr lang="es-CO" sz="2800" dirty="0" err="1">
                <a:solidFill>
                  <a:srgbClr val="002060"/>
                </a:solidFill>
              </a:rPr>
              <a:t>sumativa</a:t>
            </a:r>
            <a:endParaRPr lang="es-CO" sz="28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dirty="0">
                <a:solidFill>
                  <a:srgbClr val="002060"/>
                </a:solidFill>
              </a:rPr>
              <a:t>Las escalas de evaluación de la comunicación clínica favorecen criterios </a:t>
            </a:r>
            <a:r>
              <a:rPr lang="es-CO" sz="2800" dirty="0" smtClean="0">
                <a:solidFill>
                  <a:srgbClr val="002060"/>
                </a:solidFill>
              </a:rPr>
              <a:t>de </a:t>
            </a:r>
            <a:r>
              <a:rPr lang="es-CO" sz="2800" dirty="0">
                <a:solidFill>
                  <a:srgbClr val="002060"/>
                </a:solidFill>
              </a:rPr>
              <a:t>validez, fiabilidad, reproducibilidad y transparencia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sz="2800" dirty="0">
                <a:solidFill>
                  <a:srgbClr val="002060"/>
                </a:solidFill>
              </a:rPr>
              <a:t>El objetivo que se pretende hace la diferencia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 smtClean="0">
              <a:solidFill>
                <a:srgbClr val="222222"/>
              </a:solidFill>
              <a:latin typeface="Arial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 err="1" smtClean="0">
                <a:solidFill>
                  <a:schemeClr val="tx2"/>
                </a:solidFill>
                <a:latin typeface="Arial"/>
              </a:rPr>
              <a:t>Schirmer</a:t>
            </a:r>
            <a:r>
              <a:rPr lang="en-US" sz="1400" dirty="0">
                <a:solidFill>
                  <a:schemeClr val="tx2"/>
                </a:solidFill>
                <a:latin typeface="Arial"/>
              </a:rPr>
              <a:t>, Julie M., et al. "Assessing </a:t>
            </a:r>
            <a:r>
              <a:rPr lang="en-US" sz="1400" dirty="0" smtClean="0">
                <a:solidFill>
                  <a:schemeClr val="tx2"/>
                </a:solidFill>
                <a:latin typeface="Arial"/>
              </a:rPr>
              <a:t>communication competence</a:t>
            </a:r>
            <a:r>
              <a:rPr lang="en-US" sz="1400" dirty="0">
                <a:solidFill>
                  <a:schemeClr val="tx2"/>
                </a:solidFill>
                <a:latin typeface="Arial"/>
              </a:rPr>
              <a:t>: a review of current tools."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i="1" dirty="0">
                <a:solidFill>
                  <a:schemeClr val="tx2"/>
                </a:solidFill>
                <a:latin typeface="Arial"/>
              </a:rPr>
              <a:t>Fam Med</a:t>
            </a:r>
            <a:r>
              <a:rPr lang="en-US" sz="1400" dirty="0">
                <a:solidFill>
                  <a:schemeClr val="tx2"/>
                </a:solidFill>
                <a:latin typeface="Arial"/>
              </a:rPr>
              <a:t> 37.3 (2005): </a:t>
            </a:r>
            <a:r>
              <a:rPr lang="en-US" sz="1300" dirty="0">
                <a:solidFill>
                  <a:schemeClr val="tx2"/>
                </a:solidFill>
                <a:latin typeface="Arial"/>
              </a:rPr>
              <a:t>184-192</a:t>
            </a:r>
            <a:r>
              <a:rPr lang="en-US" sz="1300" dirty="0" smtClean="0">
                <a:solidFill>
                  <a:schemeClr val="tx2"/>
                </a:solidFill>
                <a:latin typeface="Arial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/>
              </a:rPr>
              <a:t>Duffy, F. Daniel, et al. "Assessing competence in communication and interpersonal skills: the Kalamazoo II report." </a:t>
            </a:r>
            <a:r>
              <a:rPr lang="en-US" sz="1400" i="1" dirty="0" smtClean="0">
                <a:solidFill>
                  <a:schemeClr val="tx2"/>
                </a:solidFill>
                <a:latin typeface="Arial"/>
              </a:rPr>
              <a:t>Academic Medicine</a:t>
            </a:r>
            <a:r>
              <a:rPr lang="en-US" sz="1400" dirty="0" smtClean="0">
                <a:solidFill>
                  <a:schemeClr val="tx2"/>
                </a:solidFill>
                <a:latin typeface="Arial"/>
              </a:rPr>
              <a:t> 79.6 (2004): 495-507.</a:t>
            </a:r>
            <a:endParaRPr lang="es-CO" sz="13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/>
          <a:lstStyle/>
          <a:p>
            <a:pPr>
              <a:buNone/>
            </a:pPr>
            <a:endParaRPr lang="es-MX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MX" sz="2800" dirty="0" smtClean="0">
                <a:solidFill>
                  <a:srgbClr val="002060"/>
                </a:solidFill>
              </a:rPr>
              <a:t>La comunicación adecuada no es algo que dependa de la manera de ser de cada profesional.</a:t>
            </a:r>
          </a:p>
          <a:p>
            <a:pPr>
              <a:buNone/>
            </a:pPr>
            <a:endParaRPr lang="es-MX" sz="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MX" sz="2800" dirty="0" smtClean="0">
                <a:solidFill>
                  <a:srgbClr val="002060"/>
                </a:solidFill>
              </a:rPr>
              <a:t> Los problemas de comunicación médico-paciente son muy comunes y afectan negativamente el manejo médico.</a:t>
            </a: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357166"/>
            <a:ext cx="8143932" cy="128588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5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5300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4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 La comunicación en medicina.</a:t>
            </a: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Shape 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00042"/>
            <a:ext cx="899714" cy="7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72074"/>
            <a:ext cx="1214446" cy="10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smtClean="0">
                <a:solidFill>
                  <a:srgbClr val="FF0000"/>
                </a:solidFill>
              </a:rPr>
              <a:t>Aspectos clave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14843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/>
              <a:t>La capacitación de los docentes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/>
              <a:t>La transversalidad de las actividades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CO" dirty="0" smtClean="0"/>
              <a:t>La integración de áreas y disciplinas: clínicas, quirúrgicas, humanísticas, bioética </a:t>
            </a:r>
            <a:r>
              <a:rPr lang="es-CO" dirty="0" err="1" smtClean="0"/>
              <a:t>etc</a:t>
            </a:r>
            <a:endParaRPr lang="es-CO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O" dirty="0"/>
          </a:p>
        </p:txBody>
      </p:sp>
      <p:pic>
        <p:nvPicPr>
          <p:cNvPr id="21507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933825"/>
            <a:ext cx="363696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3914775"/>
            <a:ext cx="3683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2060"/>
                </a:solidFill>
              </a:rPr>
              <a:t>Para seguir reflexionando…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238" y="1557338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>
                <a:solidFill>
                  <a:srgbClr val="FF0000"/>
                </a:solidFill>
              </a:rPr>
              <a:t>¿</a:t>
            </a:r>
            <a:r>
              <a:rPr lang="es-CO" sz="2400" b="1" dirty="0" smtClean="0">
                <a:solidFill>
                  <a:srgbClr val="FF0000"/>
                </a:solidFill>
              </a:rPr>
              <a:t>Cuál ha sido el impacto de la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>
                <a:solidFill>
                  <a:srgbClr val="FF0000"/>
                </a:solidFill>
              </a:rPr>
              <a:t> inclusión de la comunicación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>
                <a:solidFill>
                  <a:srgbClr val="FF0000"/>
                </a:solidFill>
              </a:rPr>
              <a:t>como competencia a desarrollar en los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>
                <a:solidFill>
                  <a:srgbClr val="FF0000"/>
                </a:solidFill>
              </a:rPr>
              <a:t>estudiantes e medicina?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CO" dirty="0"/>
          </a:p>
        </p:txBody>
      </p:sp>
      <p:pic>
        <p:nvPicPr>
          <p:cNvPr id="22531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70288"/>
            <a:ext cx="42830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628775"/>
            <a:ext cx="3168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Presentación de los participantes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4525963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Nombre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Formación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Institución de procedencia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Actividades que desarrolla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Explicar brevemente porqué se inscribió en este taller y qué espera de él.</a:t>
            </a:r>
            <a:endParaRPr lang="es-MX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2000240"/>
            <a:ext cx="7829576" cy="4125923"/>
          </a:xfrm>
        </p:spPr>
        <p:txBody>
          <a:bodyPr/>
          <a:lstStyle/>
          <a:p>
            <a:pPr>
              <a:buNone/>
            </a:pPr>
            <a:r>
              <a:rPr lang="es-MX" sz="2400" dirty="0" smtClean="0">
                <a:solidFill>
                  <a:srgbClr val="002060"/>
                </a:solidFill>
              </a:rPr>
              <a:t>Los problemas de comunicación médico-paciente se relacionan con problemas y errores médicos:</a:t>
            </a:r>
          </a:p>
          <a:p>
            <a:r>
              <a:rPr lang="es-MX" sz="2400" dirty="0" smtClean="0">
                <a:solidFill>
                  <a:srgbClr val="002060"/>
                </a:solidFill>
              </a:rPr>
              <a:t>Inglaterra.  Más del 80% de los problemas médicos </a:t>
            </a:r>
          </a:p>
          <a:p>
            <a:pPr>
              <a:buNone/>
            </a:pPr>
            <a:r>
              <a:rPr lang="es-MX" sz="2400" dirty="0" smtClean="0">
                <a:solidFill>
                  <a:srgbClr val="002060"/>
                </a:solidFill>
              </a:rPr>
              <a:t>    se relacionan con falta de comunicación o comunicación inadecuada.</a:t>
            </a:r>
          </a:p>
          <a:p>
            <a:r>
              <a:rPr lang="es-MX" sz="2400" dirty="0" smtClean="0">
                <a:solidFill>
                  <a:srgbClr val="002060"/>
                </a:solidFill>
              </a:rPr>
              <a:t>México. Comisión Nacional de Arbitraje Médico “la mayor parte de las controversias y problemas que  se han atendido desde 1996 podrían haberse evitado con una adecuada relación médico paciente”</a:t>
            </a:r>
            <a:endParaRPr lang="es-MX" sz="2400" dirty="0">
              <a:solidFill>
                <a:srgbClr val="00206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357166"/>
            <a:ext cx="8001056" cy="1000132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5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5300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4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 La comunicación en medicina.</a:t>
            </a: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Shape 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00042"/>
            <a:ext cx="899714" cy="7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Imagen relacionad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643578"/>
            <a:ext cx="200023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/>
          <a:lstStyle/>
          <a:p>
            <a:pPr>
              <a:buNone/>
            </a:pPr>
            <a:endParaRPr lang="es-MX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MX" dirty="0" smtClean="0">
                <a:solidFill>
                  <a:srgbClr val="002060"/>
                </a:solidFill>
              </a:rPr>
              <a:t>La comunicación adecuada se puede enseñar y los beneficios posteriores en la práctica médica son demostrables, factibles  duraderos.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8596" y="357166"/>
            <a:ext cx="8143932" cy="128588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5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5300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4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La comunicación en medicina.</a:t>
            </a: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Shape 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00042"/>
            <a:ext cx="899714" cy="7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AutoShape 2" descr="Resultado de imagen para imagenes de medicos y paci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652" name="AutoShape 4" descr="Resultado de imagen para imagenes de medicos y paci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Resultado de imagen para imagenes de medicos y paciente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00570"/>
            <a:ext cx="2681614" cy="179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n para imagenes de preguntas o du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Resultado de imagen para imagenes de preguntas o du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0" name="AutoShape 6" descr="Resultado de imagen para imagenes de preguntas o du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4 Imagen" descr="Resultado de imagen para imagenes de preguntas o dud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62068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2060"/>
                </a:solidFill>
              </a:rPr>
              <a:t>Características actuales de la enseñanza y  los</a:t>
            </a:r>
          </a:p>
          <a:p>
            <a:pPr lvl="0"/>
            <a:r>
              <a:rPr lang="es-ES" sz="2400" b="1" dirty="0" smtClean="0">
                <a:solidFill>
                  <a:srgbClr val="002060"/>
                </a:solidFill>
              </a:rPr>
              <a:t> objetivos comunicaciones en las escuelas de </a:t>
            </a:r>
          </a:p>
          <a:p>
            <a:pPr lvl="0"/>
            <a:r>
              <a:rPr lang="es-ES" sz="2400" b="1" dirty="0" smtClean="0">
                <a:solidFill>
                  <a:srgbClr val="002060"/>
                </a:solidFill>
              </a:rPr>
              <a:t>medicina:</a:t>
            </a:r>
          </a:p>
          <a:p>
            <a:pPr lvl="0"/>
            <a:endParaRPr lang="es-ES" sz="3600" b="1" dirty="0" smtClean="0">
              <a:solidFill>
                <a:srgbClr val="002060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Son muy escasos los que realmente están explícitos.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Son muy heterogéneos. 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Estar abordados como declaraciones de intención.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Se relega la comunicación a un segundo plano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No ser generalmente objeto de evaluación formal.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Predominan los objetivos  a nivel de conocimiento teórico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Se impartirse de manera aislada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Son abordados los aspectos teóricos  en los primeros años 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5" name="Picture 2" descr="C:\Users\cristina.garcia\AppData\Local\Microsoft\Windows\Temporary Internet Files\Content.Outlook\6MKP8TRZ\logo_4c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557" y="260648"/>
            <a:ext cx="1134620" cy="109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72560" cy="1285884"/>
          </a:xfr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s-ES" sz="2800" b="1" dirty="0" smtClean="0">
                <a:solidFill>
                  <a:srgbClr val="002060"/>
                </a:solidFill>
              </a:rPr>
              <a:t/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>
                <a:solidFill>
                  <a:srgbClr val="002060"/>
                </a:solidFill>
              </a:rPr>
              <a:t/>
            </a:r>
            <a:br>
              <a:rPr lang="es-ES" sz="2800" b="1" dirty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Consenso Iberoamericano sobre un  </a:t>
            </a:r>
            <a:r>
              <a:rPr lang="es-ES" sz="2800" b="1" dirty="0" err="1" smtClean="0">
                <a:solidFill>
                  <a:srgbClr val="002060"/>
                </a:solidFill>
              </a:rPr>
              <a:t>Core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Curriculum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de Competencias Comunicacionales en  Medicina(CCCC)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br>
              <a:rPr lang="es-ES" sz="2800" b="1" dirty="0" smtClean="0">
                <a:solidFill>
                  <a:srgbClr val="002060"/>
                </a:solidFill>
              </a:rPr>
            </a:br>
            <a:endParaRPr lang="es-ES" sz="2800" b="1" dirty="0">
              <a:solidFill>
                <a:srgbClr val="002060"/>
              </a:solidFill>
            </a:endParaRPr>
          </a:p>
        </p:txBody>
      </p:sp>
      <p:pic>
        <p:nvPicPr>
          <p:cNvPr id="5" name="Shape 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42918"/>
            <a:ext cx="899714" cy="74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42910" y="1857364"/>
            <a:ext cx="8215370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es-ES" sz="2800" dirty="0" smtClean="0">
                <a:solidFill>
                  <a:srgbClr val="002060"/>
                </a:solidFill>
              </a:rPr>
              <a:t>46 expertos de 8 países de habla española y portuguesa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smtClean="0">
                <a:solidFill>
                  <a:srgbClr val="002060"/>
                </a:solidFill>
                <a:sym typeface="Symbol"/>
              </a:rPr>
              <a:t> </a:t>
            </a:r>
            <a:r>
              <a:rPr lang="es-ES" sz="2800" dirty="0" smtClean="0">
                <a:solidFill>
                  <a:srgbClr val="002060"/>
                </a:solidFill>
              </a:rPr>
              <a:t>136 competencias comunicacionales</a:t>
            </a:r>
          </a:p>
          <a:p>
            <a:pPr algn="just">
              <a:buNone/>
              <a:defRPr/>
            </a:pPr>
            <a:endParaRPr lang="es-ES" sz="800" dirty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Comunicación con el paciente (diada) </a:t>
            </a:r>
            <a:r>
              <a:rPr lang="es-MX" sz="2000" b="1" dirty="0" smtClean="0">
                <a:solidFill>
                  <a:srgbClr val="002060"/>
                </a:solidFill>
                <a:latin typeface="Arial"/>
                <a:ea typeface="Arial"/>
              </a:rPr>
              <a:t>65</a:t>
            </a:r>
            <a:endParaRPr lang="es-MX" sz="20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Comunicación con la familia del paciente </a:t>
            </a:r>
            <a:r>
              <a:rPr lang="es-MX" sz="2000" b="1" dirty="0" smtClean="0">
                <a:solidFill>
                  <a:srgbClr val="002060"/>
                </a:solidFill>
                <a:latin typeface="Arial"/>
                <a:ea typeface="Arial"/>
              </a:rPr>
              <a:t>12</a:t>
            </a:r>
            <a:endParaRPr lang="es-MX" sz="20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Comunicación </a:t>
            </a:r>
            <a:r>
              <a:rPr lang="es-MX" sz="2000" dirty="0" err="1" smtClean="0">
                <a:solidFill>
                  <a:srgbClr val="002060"/>
                </a:solidFill>
                <a:latin typeface="Arial"/>
                <a:ea typeface="Arial"/>
              </a:rPr>
              <a:t>intrapersonal</a:t>
            </a: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 (</a:t>
            </a:r>
            <a:r>
              <a:rPr lang="es-MX" sz="2000" dirty="0" err="1" smtClean="0">
                <a:solidFill>
                  <a:srgbClr val="002060"/>
                </a:solidFill>
                <a:latin typeface="Arial"/>
                <a:ea typeface="Arial"/>
              </a:rPr>
              <a:t>autopercepción</a:t>
            </a: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) </a:t>
            </a:r>
            <a:r>
              <a:rPr lang="es-MX" sz="2000" b="1" dirty="0" smtClean="0">
                <a:solidFill>
                  <a:srgbClr val="002060"/>
                </a:solidFill>
                <a:latin typeface="Arial"/>
                <a:ea typeface="Arial"/>
              </a:rPr>
              <a:t>13</a:t>
            </a:r>
            <a:endParaRPr lang="es-MX" sz="20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Comunicación Inter-</a:t>
            </a:r>
            <a:r>
              <a:rPr lang="es-MX" sz="2000" dirty="0" err="1" smtClean="0">
                <a:solidFill>
                  <a:srgbClr val="002060"/>
                </a:solidFill>
                <a:latin typeface="Arial"/>
                <a:ea typeface="Arial"/>
              </a:rPr>
              <a:t>intra</a:t>
            </a: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 profesional </a:t>
            </a:r>
            <a:r>
              <a:rPr lang="es-MX" sz="2000" b="1" dirty="0" smtClean="0">
                <a:solidFill>
                  <a:srgbClr val="002060"/>
                </a:solidFill>
                <a:latin typeface="Arial"/>
                <a:ea typeface="Arial"/>
              </a:rPr>
              <a:t>19</a:t>
            </a:r>
            <a:endParaRPr lang="es-MX" sz="20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Comunicación por diferentes canales </a:t>
            </a:r>
            <a:r>
              <a:rPr lang="es-MX" sz="2000" b="1" dirty="0" smtClean="0">
                <a:solidFill>
                  <a:srgbClr val="002060"/>
                </a:solidFill>
                <a:latin typeface="Arial"/>
                <a:ea typeface="Arial"/>
              </a:rPr>
              <a:t>14</a:t>
            </a:r>
            <a:endParaRPr lang="es-MX" sz="20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s-MX" sz="2000" dirty="0" smtClean="0">
                <a:solidFill>
                  <a:srgbClr val="002060"/>
                </a:solidFill>
                <a:latin typeface="Arial"/>
                <a:ea typeface="Arial"/>
              </a:rPr>
              <a:t>Comunicación en situaciones específicas </a:t>
            </a:r>
            <a:r>
              <a:rPr lang="es-MX" sz="2000" b="1" dirty="0" smtClean="0">
                <a:solidFill>
                  <a:srgbClr val="002060"/>
                </a:solidFill>
                <a:latin typeface="Arial"/>
                <a:ea typeface="Arial"/>
              </a:rPr>
              <a:t>13</a:t>
            </a:r>
          </a:p>
          <a:p>
            <a:pPr lvl="1">
              <a:buNone/>
            </a:pPr>
            <a:endParaRPr lang="es-MX" sz="2000" b="1" dirty="0" smtClean="0">
              <a:solidFill>
                <a:srgbClr val="002060"/>
              </a:solidFill>
              <a:latin typeface="Arial"/>
            </a:endParaRPr>
          </a:p>
          <a:p>
            <a:pPr lvl="2">
              <a:buFont typeface="Wingdings" pitchFamily="2" charset="2"/>
              <a:buChar char="ü"/>
            </a:pPr>
            <a:r>
              <a:rPr lang="es-MX" sz="2800" b="1" dirty="0" smtClean="0">
                <a:solidFill>
                  <a:srgbClr val="002060"/>
                </a:solidFill>
                <a:latin typeface="Arial"/>
              </a:rPr>
              <a:t>Evaluación y aplicación </a:t>
            </a:r>
            <a:endParaRPr lang="es-MX" sz="2800" dirty="0" smtClean="0">
              <a:solidFill>
                <a:srgbClr val="002060"/>
              </a:solidFill>
            </a:endParaRPr>
          </a:p>
          <a:p>
            <a:pPr algn="just">
              <a:buNone/>
              <a:defRPr/>
            </a:pPr>
            <a:endParaRPr lang="es-ES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Propósitos del taller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071678"/>
            <a:ext cx="8229600" cy="4525963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Identificar cómo y dónde se enseña la comunicación en nuestras escuelas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Analizar el Consenso Iberoamericano y su aplicación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Proponer formas de aplicación</a:t>
            </a:r>
            <a:endParaRPr lang="es-MX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Organización del taller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MX" sz="2400" dirty="0" smtClean="0">
                <a:solidFill>
                  <a:srgbClr val="002060"/>
                </a:solidFill>
              </a:rPr>
              <a:t>Revisar algunas estrategias didácticas y de evaluación de la comunicación en medicina.</a:t>
            </a:r>
          </a:p>
          <a:p>
            <a:pPr marL="514350" indent="-514350">
              <a:buAutoNum type="arabicPeriod"/>
            </a:pPr>
            <a:r>
              <a:rPr lang="es-MX" sz="2400" dirty="0" smtClean="0">
                <a:solidFill>
                  <a:srgbClr val="002060"/>
                </a:solidFill>
              </a:rPr>
              <a:t>Presentación de los participantes.</a:t>
            </a:r>
          </a:p>
          <a:p>
            <a:pPr marL="514350" indent="-514350">
              <a:buAutoNum type="arabicPeriod"/>
            </a:pPr>
            <a:r>
              <a:rPr lang="es-MX" sz="2400" dirty="0" smtClean="0">
                <a:solidFill>
                  <a:srgbClr val="002060"/>
                </a:solidFill>
              </a:rPr>
              <a:t>Analizar las competencias (conductas esperadas) definidas en el CCCC y su aplicación.  (Trabajo en equipos)</a:t>
            </a:r>
          </a:p>
          <a:p>
            <a:pPr marL="514350" indent="-514350">
              <a:buAutoNum type="arabicPeriod"/>
            </a:pPr>
            <a:r>
              <a:rPr lang="es-MX" sz="2400" dirty="0" smtClean="0">
                <a:solidFill>
                  <a:srgbClr val="002060"/>
                </a:solidFill>
              </a:rPr>
              <a:t>Proponer formas de incorporación del CCCC </a:t>
            </a:r>
          </a:p>
          <a:p>
            <a:pPr marL="514350" indent="-514350">
              <a:buNone/>
            </a:pPr>
            <a:r>
              <a:rPr lang="es-MX" sz="2400" dirty="0" smtClean="0">
                <a:solidFill>
                  <a:srgbClr val="002060"/>
                </a:solidFill>
              </a:rPr>
              <a:t>           (Trabajo en equipos)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MX" sz="2400" dirty="0" smtClean="0">
                <a:solidFill>
                  <a:srgbClr val="002060"/>
                </a:solidFill>
              </a:rPr>
              <a:t>Conclusiones finales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MX" sz="2400" dirty="0" smtClean="0">
                <a:solidFill>
                  <a:srgbClr val="002060"/>
                </a:solidFill>
              </a:rPr>
              <a:t>Evaluación del taller.</a:t>
            </a:r>
            <a:endParaRPr lang="es-MX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1394</Words>
  <Application>Microsoft Office PowerPoint</Application>
  <PresentationFormat>Presentación en pantalla (4:3)</PresentationFormat>
  <Paragraphs>173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 ¿Cómo enseñar la competencia de comunicación en medicina?  Una propuesta con base en el  Core Curricular   de Competencias Comunicacionales Iberoamericano (CCCC)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Consenso Iberoamericano sobre un  Core Curriculum  de Competencias Comunicacionales en  Medicina(CCCC)    </vt:lpstr>
      <vt:lpstr>Propósitos del taller</vt:lpstr>
      <vt:lpstr>Organización del taller</vt:lpstr>
      <vt:lpstr>  Consenso Iberoamericano sobre un  Core Curriculum  de Competencias Comunicacionales en  Medicina(CCCC)    </vt:lpstr>
      <vt:lpstr>Presentación de PowerPoint</vt:lpstr>
      <vt:lpstr>Estrategias  didácticas para la enseñanza de la comunicación intra e interpersonal en la formación médica   </vt:lpstr>
      <vt:lpstr>Presentación de PowerPoint</vt:lpstr>
      <vt:lpstr>¿Por qué incluir en los planes de estudio estrategias para la enseñanza, el aprendizaje y la evaluación intencionada de la comunicación clínica?</vt:lpstr>
      <vt:lpstr> ¿Cuales estrategias han mostrado más efectividad?  </vt:lpstr>
      <vt:lpstr>¿Porqué?</vt:lpstr>
      <vt:lpstr>¿Cómo hacerlo?</vt:lpstr>
      <vt:lpstr>“La evaluación dirige el aprendizaje” George Miller</vt:lpstr>
      <vt:lpstr>¿Cuánto o cómo me comunico?</vt:lpstr>
      <vt:lpstr>Aspectos clave</vt:lpstr>
      <vt:lpstr>Para seguir reflexionando…</vt:lpstr>
      <vt:lpstr>Presentación de los participantes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 didácticas para la enseñanza de la comunicación intra e interpersonal en Medicina</dc:title>
  <dc:creator>Familia PC</dc:creator>
  <cp:lastModifiedBy>Carmen González García</cp:lastModifiedBy>
  <cp:revision>51</cp:revision>
  <dcterms:created xsi:type="dcterms:W3CDTF">2016-06-12T12:13:51Z</dcterms:created>
  <dcterms:modified xsi:type="dcterms:W3CDTF">2016-06-15T21:56:43Z</dcterms:modified>
</cp:coreProperties>
</file>