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handoutMasterIdLst>
    <p:handoutMasterId r:id="rId33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301" r:id="rId14"/>
    <p:sldId id="284" r:id="rId15"/>
    <p:sldId id="285" r:id="rId16"/>
    <p:sldId id="287" r:id="rId17"/>
    <p:sldId id="289" r:id="rId18"/>
    <p:sldId id="257" r:id="rId19"/>
    <p:sldId id="258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286" r:id="rId30"/>
    <p:sldId id="302" r:id="rId3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05CD"/>
    <a:srgbClr val="5E9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2D444-6A25-417D-B50B-B09189786855}" type="datetimeFigureOut">
              <a:rPr lang="es-MX" smtClean="0"/>
              <a:t>18/07/2016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629F7-22AA-4BB0-B500-E0F97AC48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9090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90221-8138-44A6-83C8-D2C7399F2497}" type="datetimeFigureOut">
              <a:rPr lang="es-MX" smtClean="0"/>
              <a:t>18/07/2016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62E49-EEB1-466A-BC6C-E4ADB1FC33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899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owledge-nurture.com/downloads/NONAKA.pdf,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Al utilizar la palabra </a:t>
            </a:r>
            <a:r>
              <a:rPr lang="es-MX" i="1" dirty="0"/>
              <a:t>paradigma,</a:t>
            </a:r>
            <a:r>
              <a:rPr lang="es-MX" dirty="0"/>
              <a:t> es necesario tomar en cuenta el contexto en el cual se emplea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47C25-60BD-44EE-A165-B7E4F330A4EA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7241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resumen, en vista de la diferencia semántica que existe entre el significado del concepto definitorio de la REA y el contexto </a:t>
            </a:r>
            <a:r>
              <a:rPr lang="es-MX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científico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durante su vigencia establece aquello que debe ser observado, marcando pautas que indican el camino de interpretación para los resultados obtenidos de una </a:t>
            </a:r>
            <a:r>
              <a:rPr lang="es-MX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investigación, sobre todo cuando el término es usado para referirnos a u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“paradigma” que ya no satisface los requerimientos de una </a:t>
            </a:r>
            <a:r>
              <a:rPr lang="es-MX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ciencia 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 haber sido superado por nuevos hallazgos que invalidan los </a:t>
            </a:r>
            <a:r>
              <a:rPr lang="es-MX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conocimientos previos que le dan fundamento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que por consiguiente, debe ser sucedido por otro, es necesario tomar en cuenta el contexto en el cual se utiliza. la palabra </a:t>
            </a:r>
            <a:r>
              <a:rPr lang="es-MX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paradigma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47C25-60BD-44EE-A165-B7E4F330A4EA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50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/>
              <a:t>El ejemplo más relevante es el que </a:t>
            </a:r>
            <a:r>
              <a:rPr lang="es-MX" dirty="0" err="1"/>
              <a:t>Barr</a:t>
            </a:r>
            <a:r>
              <a:rPr lang="es-MX" dirty="0"/>
              <a:t> y </a:t>
            </a:r>
            <a:r>
              <a:rPr lang="es-MX" dirty="0" err="1"/>
              <a:t>Tagg</a:t>
            </a:r>
            <a:r>
              <a:rPr lang="es-MX" dirty="0"/>
              <a:t> llaman “Paradigma de enseñanza” bajo el cual el </a:t>
            </a:r>
            <a:r>
              <a:rPr lang="es-MX" i="1" dirty="0"/>
              <a:t>“propósito de las instituciones educativas es impartir instrucción o enseñanza” </a:t>
            </a:r>
            <a:r>
              <a:rPr lang="es-MX" dirty="0"/>
              <a:t>lo cual equivale a decir que el propósito de los servicios médicos es el de “llenar las camas de hospital”; es bajo este paradigma que el rol de los docentes se reduce a impartir clases porque presupone que </a:t>
            </a:r>
            <a:r>
              <a:rPr lang="es-ES" i="1" u="sng" dirty="0"/>
              <a:t>el “saber” es resultado del conocimiento científico impartido</a:t>
            </a:r>
            <a:r>
              <a:rPr lang="es-ES" i="1" dirty="0"/>
              <a:t>,</a:t>
            </a:r>
            <a:r>
              <a:rPr lang="es-ES" b="1" dirty="0"/>
              <a:t> </a:t>
            </a:r>
            <a:r>
              <a:rPr lang="es-ES" dirty="0"/>
              <a:t>este paradigma, como supuesto no cuestionado,</a:t>
            </a:r>
            <a:r>
              <a:rPr lang="es-MX" dirty="0"/>
              <a:t> </a:t>
            </a:r>
            <a:r>
              <a:rPr lang="es-ES" dirty="0"/>
              <a:t>da “fundamento” al concepto tradicional de enseñanza-aprendizaje como un proceso bimodal de causa-efecto, bajo el cual aún se proponen y se implementan tanto actualizaciones curriculares como formación de profesores.</a:t>
            </a:r>
          </a:p>
          <a:p>
            <a:r>
              <a:rPr lang="en-US" dirty="0"/>
              <a:t>Barr R. T., </a:t>
            </a:r>
            <a:r>
              <a:rPr lang="en-US" dirty="0" err="1"/>
              <a:t>Tagg</a:t>
            </a:r>
            <a:r>
              <a:rPr lang="en-US" dirty="0"/>
              <a:t> J., From Teaching to </a:t>
            </a:r>
            <a:r>
              <a:rPr lang="en-US" dirty="0" err="1"/>
              <a:t>Learnin</a:t>
            </a:r>
            <a:r>
              <a:rPr lang="en-US" dirty="0"/>
              <a:t>. </a:t>
            </a:r>
            <a:r>
              <a:rPr lang="es-ES" dirty="0"/>
              <a:t>A New </a:t>
            </a:r>
            <a:r>
              <a:rPr lang="es-ES" dirty="0" err="1"/>
              <a:t>Paradigm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Undergraduate</a:t>
            </a:r>
            <a:r>
              <a:rPr lang="es-ES" dirty="0"/>
              <a:t> </a:t>
            </a:r>
            <a:r>
              <a:rPr lang="es-ES" dirty="0" err="1"/>
              <a:t>Education</a:t>
            </a:r>
            <a:r>
              <a:rPr lang="es-ES" dirty="0"/>
              <a:t>, CHANGE, Vol. 27, No. 6, 1995, traducido y publicado por CIEES (Comités Interinstitucionales para Evaluación de la Educación Superior) en su folleto 24: Materiales de Apoyo a la Evaluación Educativa </a:t>
            </a:r>
            <a:endParaRPr lang="es-MX" dirty="0"/>
          </a:p>
          <a:p>
            <a:r>
              <a:rPr lang="es-ES" dirty="0"/>
              <a:t>IBE </a:t>
            </a: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Papers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Curriculum</a:t>
            </a:r>
            <a:r>
              <a:rPr lang="es-ES" dirty="0"/>
              <a:t> </a:t>
            </a:r>
            <a:r>
              <a:rPr lang="es-ES" dirty="0" err="1"/>
              <a:t>Issues</a:t>
            </a:r>
            <a:r>
              <a:rPr lang="es-ES" dirty="0"/>
              <a:t> Nº 8, </a:t>
            </a:r>
            <a:r>
              <a:rPr lang="es-ES" i="1" dirty="0"/>
              <a:t>Conocimiento Complejo y competencias</a:t>
            </a:r>
            <a:r>
              <a:rPr lang="es-ES" dirty="0"/>
              <a:t> </a:t>
            </a:r>
            <a:r>
              <a:rPr lang="es-ES" i="1" dirty="0"/>
              <a:t>Educativas, consultado en:</a:t>
            </a:r>
            <a:r>
              <a:rPr lang="es-ES" dirty="0"/>
              <a:t> http://www.ibe.unesco.org/fileadmin/user_upload/Publications/Working_Papers/knowledge_compet_ibewpci_8.pdf</a:t>
            </a:r>
            <a:endParaRPr lang="es-MX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/>
          </a:p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47C25-60BD-44EE-A165-B7E4F330A4EA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9956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47C25-60BD-44EE-A165-B7E4F330A4EA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40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Surgido durante el auge de la enseñanza basada en problemas (ABP) o </a:t>
            </a:r>
            <a:r>
              <a:rPr lang="es-MX" i="1" dirty="0" err="1"/>
              <a:t>Problem</a:t>
            </a:r>
            <a:r>
              <a:rPr lang="es-MX" i="1" dirty="0"/>
              <a:t> </a:t>
            </a:r>
            <a:r>
              <a:rPr lang="es-MX" i="1" dirty="0" err="1"/>
              <a:t>Based</a:t>
            </a:r>
            <a:r>
              <a:rPr lang="es-MX" i="1" dirty="0"/>
              <a:t> </a:t>
            </a:r>
            <a:r>
              <a:rPr lang="es-MX" i="1" dirty="0" err="1"/>
              <a:t>Learning</a:t>
            </a:r>
            <a:r>
              <a:rPr lang="es-MX" i="1" dirty="0"/>
              <a:t> (PBL)</a:t>
            </a:r>
            <a:r>
              <a:rPr lang="es-MX" dirty="0"/>
              <a:t> de la Universidad de </a:t>
            </a:r>
            <a:r>
              <a:rPr lang="es-MX" dirty="0" err="1"/>
              <a:t>McMaster</a:t>
            </a:r>
            <a:r>
              <a:rPr lang="es-MX" dirty="0"/>
              <a:t>, el que puede ser desarrollada independiente del contexto; aunque Norman y otros investigadores han aportado pruebas acerca de que esta “habilidad” no existe independiente del conocimiento contextual, este paradigma sigue vigente al establecer objetivos y propósitos educativos, con el riesgo de aceptar las exposiciones verbales memorizadas, del análisis de casos y problemas clínicos, como evidencia de niveles superiores de </a:t>
            </a:r>
            <a:r>
              <a:rPr lang="es-MX" i="1" dirty="0"/>
              <a:t>competencia médica</a:t>
            </a:r>
            <a:r>
              <a:rPr lang="es-MX" dirty="0"/>
              <a:t>. </a:t>
            </a:r>
            <a:r>
              <a:rPr lang="en-US" dirty="0"/>
              <a:t>Norman G., Research in clinical reasoning: past history and current </a:t>
            </a:r>
            <a:r>
              <a:rPr lang="en-US" dirty="0" err="1"/>
              <a:t>trends,The</a:t>
            </a:r>
            <a:r>
              <a:rPr lang="en-US" dirty="0"/>
              <a:t> Journal  of Medical Education, Volume 39, 4, pages 418-127. </a:t>
            </a:r>
            <a:r>
              <a:rPr lang="es-MX" dirty="0" err="1"/>
              <a:t>April</a:t>
            </a:r>
            <a:r>
              <a:rPr lang="es-MX" dirty="0"/>
              <a:t> 2005.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47C25-60BD-44EE-A165-B7E4F330A4EA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208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La creencia de que </a:t>
            </a:r>
            <a:r>
              <a:rPr lang="es-MX" i="1" dirty="0"/>
              <a:t>la meticulosidad es característica del clínico experto,</a:t>
            </a:r>
            <a:r>
              <a:rPr lang="es-MX" dirty="0"/>
              <a:t> es decir, que el dominar los detalles del método clínico, es una evidencia de mayor competencia profesional, también es un paradigma surgido durante la misma época; nuevamente, a pesar de que autores como </a:t>
            </a:r>
            <a:r>
              <a:rPr lang="es-MX" dirty="0" err="1"/>
              <a:t>Nonaka</a:t>
            </a:r>
            <a:r>
              <a:rPr lang="es-MX" dirty="0"/>
              <a:t> han explicado el papel del conocimiento “tácito”</a:t>
            </a:r>
            <a:r>
              <a:rPr lang="es-MX" baseline="30000" dirty="0"/>
              <a:t> </a:t>
            </a:r>
            <a:r>
              <a:rPr lang="es-MX" dirty="0"/>
              <a:t>, y que investigaciones posteriores aportan evidencia acerca de la forma en que los expertos resuelven problemas,  todavía hay programas de estudio orientados a la meticulosidad. </a:t>
            </a:r>
          </a:p>
          <a:p>
            <a:r>
              <a:rPr lang="es-MX" u="sng" dirty="0">
                <a:hlinkClick r:id="rId3"/>
              </a:rPr>
              <a:t>http://www.knowledge-nurture.com/downloads/NONAKA.pdf,</a:t>
            </a:r>
            <a:r>
              <a:rPr lang="es-MX" dirty="0"/>
              <a:t> </a:t>
            </a:r>
            <a:r>
              <a:rPr lang="es-MX" dirty="0" err="1"/>
              <a:t>accesado</a:t>
            </a:r>
            <a:r>
              <a:rPr lang="es-MX" dirty="0"/>
              <a:t> en 10/07/2014. </a:t>
            </a:r>
          </a:p>
          <a:p>
            <a:r>
              <a:rPr lang="en-US" dirty="0"/>
              <a:t>Norman G. Methods of </a:t>
            </a:r>
            <a:r>
              <a:rPr lang="en-US" dirty="0" err="1"/>
              <a:t>Sudent</a:t>
            </a:r>
            <a:r>
              <a:rPr lang="en-US" dirty="0"/>
              <a:t>  Assessment: A Critical </a:t>
            </a:r>
            <a:r>
              <a:rPr lang="en-US" dirty="0" err="1"/>
              <a:t>Reviev</a:t>
            </a:r>
            <a:r>
              <a:rPr lang="en-US" dirty="0"/>
              <a:t>. </a:t>
            </a:r>
            <a:r>
              <a:rPr lang="es-MX" dirty="0"/>
              <a:t>Conferencia 1er. </a:t>
            </a:r>
          </a:p>
          <a:p>
            <a:r>
              <a:rPr lang="es-MX" dirty="0"/>
              <a:t>    Congreso Internacional de Investigación en Educación Médica. Monterrey, México.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47C25-60BD-44EE-A165-B7E4F330A4EA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24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CBB8F66B-C4DF-441D-8002-2D4EBE213B5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1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F66B-C4DF-441D-8002-2D4EBE213B5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30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F66B-C4DF-441D-8002-2D4EBE213B5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17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221" y="6347646"/>
            <a:ext cx="803636" cy="200112"/>
          </a:xfrm>
        </p:spPr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70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F66B-C4DF-441D-8002-2D4EBE213B5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2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F66B-C4DF-441D-8002-2D4EBE213B5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3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0" y="2505075"/>
            <a:ext cx="3868340" cy="3684588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610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F66B-C4DF-441D-8002-2D4EBE213B5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0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F66B-C4DF-441D-8002-2D4EBE213B5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2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F66B-C4DF-441D-8002-2D4EBE213B5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F66B-C4DF-441D-8002-2D4EBE213B5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43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30224" y="6358032"/>
            <a:ext cx="8613775" cy="543877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1" y="4305301"/>
            <a:ext cx="2886635" cy="2590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67D42-4D5C-415F-8A07-57E9E0F95DA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732" y="634764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8F66B-C4DF-441D-8002-2D4EBE213B5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298" y="6493511"/>
            <a:ext cx="895023" cy="364489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2047161" y="6335345"/>
            <a:ext cx="618989" cy="22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FORO</a:t>
            </a:r>
            <a:endParaRPr lang="es-MX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918" y="6428727"/>
            <a:ext cx="1580032" cy="376734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883" y="6501386"/>
            <a:ext cx="561660" cy="223787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9" y="6581889"/>
            <a:ext cx="802387" cy="185001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617" y="6428728"/>
            <a:ext cx="389033" cy="38544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786" y="6442027"/>
            <a:ext cx="2216850" cy="372140"/>
          </a:xfrm>
          <a:prstGeom prst="rect">
            <a:avLst/>
          </a:prstGeom>
        </p:spPr>
      </p:pic>
      <p:sp>
        <p:nvSpPr>
          <p:cNvPr id="17" name="CuadroTexto 16"/>
          <p:cNvSpPr txBox="1"/>
          <p:nvPr userDrawn="1"/>
        </p:nvSpPr>
        <p:spPr>
          <a:xfrm>
            <a:off x="7517073" y="6563624"/>
            <a:ext cx="10154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i="1" dirty="0">
                <a:solidFill>
                  <a:schemeClr val="bg1"/>
                </a:solidFill>
              </a:rPr>
              <a:t>Dr. Harold </a:t>
            </a:r>
            <a:r>
              <a:rPr lang="es-MX" sz="900" i="1" dirty="0" err="1">
                <a:solidFill>
                  <a:schemeClr val="bg1"/>
                </a:solidFill>
              </a:rPr>
              <a:t>Amía</a:t>
            </a:r>
            <a:endParaRPr lang="es-MX" sz="900" dirty="0"/>
          </a:p>
        </p:txBody>
      </p:sp>
    </p:spTree>
    <p:extLst>
      <p:ext uri="{BB962C8B-B14F-4D97-AF65-F5344CB8AC3E}">
        <p14:creationId xmlns:p14="http://schemas.microsoft.com/office/powerpoint/2010/main" val="28076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4"/>
          <p:cNvSpPr txBox="1"/>
          <p:nvPr/>
        </p:nvSpPr>
        <p:spPr>
          <a:xfrm>
            <a:off x="239646" y="341552"/>
            <a:ext cx="4400594" cy="16052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3000" b="1" kern="1200" dirty="0">
                <a:ln w="12700" cap="flat" cmpd="sng" algn="ctr">
                  <a:solidFill>
                    <a:srgbClr val="FFC000"/>
                  </a:solidFill>
                  <a:prstDash val="solid"/>
                  <a:round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PROFESIONALISMO EN EDUCACIÓN MÉDICA</a:t>
            </a:r>
            <a:endParaRPr lang="es-MX" sz="30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82019" y="2153443"/>
            <a:ext cx="5258940" cy="872691"/>
          </a:xfrm>
        </p:spPr>
        <p:txBody>
          <a:bodyPr>
            <a:normAutofit fontScale="90000"/>
          </a:bodyPr>
          <a:lstStyle/>
          <a:p>
            <a:pPr algn="l"/>
            <a:r>
              <a:rPr lang="es-MX" sz="6700" b="1" dirty="0">
                <a:solidFill>
                  <a:srgbClr val="0070C0"/>
                </a:solidFill>
                <a:latin typeface="Copperplate Gothic Light" panose="020E0507020206020404" pitchFamily="34" charset="0"/>
              </a:rPr>
              <a:t>Paradigmas</a:t>
            </a:r>
            <a:r>
              <a:rPr lang="es-MX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842868" y="3575829"/>
            <a:ext cx="53950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MX" sz="5400" b="1" dirty="0">
                <a:solidFill>
                  <a:srgbClr val="0070C0"/>
                </a:solidFill>
                <a:latin typeface="Copperplate Gothic Light" panose="020E0507020206020404" pitchFamily="34" charset="0"/>
              </a:rPr>
              <a:t>Perspectivas</a:t>
            </a:r>
            <a:r>
              <a:rPr lang="es-MX" sz="5400" dirty="0">
                <a:solidFill>
                  <a:srgbClr val="0070C0"/>
                </a:solidFill>
                <a:latin typeface="+mj-lt"/>
              </a:rPr>
              <a:t>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3263705" y="2457674"/>
            <a:ext cx="296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rgbClr val="FF0000"/>
                </a:solidFill>
                <a:latin typeface="Copperplate Gothic Light" panose="020E0507020206020404" pitchFamily="34" charset="0"/>
              </a:rPr>
              <a:t>a superar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2892797" y="2863476"/>
            <a:ext cx="3649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b="1" dirty="0">
                <a:solidFill>
                  <a:srgbClr val="0070C0"/>
                </a:solidFill>
                <a:latin typeface="Copperplate Gothic Light" panose="020E0507020206020404" pitchFamily="34" charset="0"/>
              </a:rPr>
              <a:t>Modelos </a:t>
            </a:r>
            <a:r>
              <a:rPr lang="es-MX" sz="5400" dirty="0">
                <a:latin typeface="Copperplate Gothic Light" panose="020E0507020206020404" pitchFamily="34" charset="0"/>
              </a:rPr>
              <a:t> </a:t>
            </a:r>
            <a:r>
              <a:rPr lang="es-MX" sz="5400" dirty="0">
                <a:latin typeface="+mj-lt"/>
              </a:rPr>
              <a:t>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502855" y="3192543"/>
            <a:ext cx="2788597" cy="717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rgbClr val="FF0000"/>
                </a:solidFill>
                <a:latin typeface="Copperplate Gothic Light" panose="020E0507020206020404" pitchFamily="34" charset="0"/>
              </a:rPr>
              <a:t>a seguir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982352" y="3929162"/>
            <a:ext cx="3199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rgbClr val="FF0000"/>
                </a:solidFill>
                <a:latin typeface="Copperplate Gothic Light" panose="020E0507020206020404" pitchFamily="34" charset="0"/>
              </a:rPr>
              <a:t>a examinar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45588" y="4995079"/>
            <a:ext cx="7606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2205CD"/>
                </a:solidFill>
              </a:rPr>
              <a:t>Una óptica desde el nivel operativo curricular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827606" y="5491106"/>
            <a:ext cx="3137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2205CD"/>
                </a:solidFill>
              </a:rPr>
              <a:t>Dr. Harold </a:t>
            </a:r>
            <a:r>
              <a:rPr lang="es-MX" dirty="0" err="1">
                <a:solidFill>
                  <a:srgbClr val="2205CD"/>
                </a:solidFill>
              </a:rPr>
              <a:t>Alomía</a:t>
            </a:r>
            <a:r>
              <a:rPr lang="es-MX" dirty="0">
                <a:solidFill>
                  <a:srgbClr val="2205CD"/>
                </a:solidFill>
              </a:rPr>
              <a:t> Bartra, </a:t>
            </a:r>
            <a:r>
              <a:rPr lang="es-MX" dirty="0" err="1">
                <a:solidFill>
                  <a:srgbClr val="2205CD"/>
                </a:solidFill>
              </a:rPr>
              <a:t>MEd</a:t>
            </a:r>
            <a:r>
              <a:rPr lang="es-MX" dirty="0">
                <a:solidFill>
                  <a:srgbClr val="2205CD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812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000"/>
                            </p:stCondLst>
                            <p:childTnLst>
                              <p:par>
                                <p:cTn id="44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1"/>
      <p:bldP spid="14" grpId="0"/>
      <p:bldP spid="15" grpId="0"/>
      <p:bldP spid="16" grpId="0"/>
      <p:bldP spid="7" grpId="0"/>
      <p:bldP spid="8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6991" y="310661"/>
            <a:ext cx="7886700" cy="808892"/>
          </a:xfrm>
        </p:spPr>
        <p:txBody>
          <a:bodyPr>
            <a:noAutofit/>
          </a:bodyPr>
          <a:lstStyle/>
          <a:p>
            <a:pPr algn="ctr"/>
            <a:r>
              <a:rPr lang="es-MX" sz="3200" b="1" i="1" dirty="0">
                <a:solidFill>
                  <a:srgbClr val="2205CD"/>
                </a:solidFill>
                <a:latin typeface="+mn-lt"/>
              </a:rPr>
              <a:t>“Meticulosidad es característica</a:t>
            </a:r>
            <a:br>
              <a:rPr lang="es-MX" sz="3200" b="1" i="1" dirty="0">
                <a:solidFill>
                  <a:srgbClr val="2205CD"/>
                </a:solidFill>
                <a:latin typeface="+mn-lt"/>
              </a:rPr>
            </a:br>
            <a:r>
              <a:rPr lang="es-MX" sz="3200" b="1" i="1" dirty="0">
                <a:solidFill>
                  <a:srgbClr val="2205CD"/>
                </a:solidFill>
                <a:latin typeface="+mn-lt"/>
              </a:rPr>
              <a:t> del experto clínico”</a:t>
            </a:r>
            <a:endParaRPr lang="es-MX" sz="3200" dirty="0">
              <a:solidFill>
                <a:srgbClr val="2205CD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9568" y="1379276"/>
            <a:ext cx="7718181" cy="1443053"/>
          </a:xfrm>
        </p:spPr>
        <p:txBody>
          <a:bodyPr>
            <a:noAutofit/>
          </a:bodyPr>
          <a:lstStyle/>
          <a:p>
            <a:r>
              <a:rPr lang="es-MX" sz="2600" dirty="0">
                <a:solidFill>
                  <a:srgbClr val="0070C0"/>
                </a:solidFill>
              </a:rPr>
              <a:t>La creencia de que </a:t>
            </a:r>
            <a:r>
              <a:rPr lang="es-MX" sz="2600" i="1" dirty="0">
                <a:solidFill>
                  <a:srgbClr val="0070C0"/>
                </a:solidFill>
              </a:rPr>
              <a:t>la meticulosidad es característica del clínico experto,</a:t>
            </a:r>
            <a:r>
              <a:rPr lang="es-MX" sz="2600" dirty="0">
                <a:solidFill>
                  <a:srgbClr val="0070C0"/>
                </a:solidFill>
              </a:rPr>
              <a:t> </a:t>
            </a:r>
            <a:r>
              <a:rPr lang="es-MX" sz="2600" b="1" dirty="0">
                <a:solidFill>
                  <a:srgbClr val="0070C0"/>
                </a:solidFill>
              </a:rPr>
              <a:t>es decir, que el dominar los detalles del método clínico, es una evidencia de mayor competencia profesional.</a:t>
            </a:r>
            <a:endParaRPr lang="es-MX" sz="2600" b="1" i="1" dirty="0">
              <a:solidFill>
                <a:srgbClr val="0070C0"/>
              </a:solidFill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949569" y="1676400"/>
            <a:ext cx="7784122" cy="372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>
              <a:solidFill>
                <a:srgbClr val="5E913B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81050" y="761999"/>
            <a:ext cx="7886700" cy="808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/>
              <a:t>           </a:t>
            </a:r>
            <a:endParaRPr lang="es-MX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901521" y="2989757"/>
            <a:ext cx="7935201" cy="1595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600" dirty="0">
                <a:solidFill>
                  <a:srgbClr val="0070C0"/>
                </a:solidFill>
              </a:rPr>
              <a:t>…a pesar de que autores como </a:t>
            </a:r>
            <a:r>
              <a:rPr lang="es-MX" sz="2600" dirty="0" err="1">
                <a:solidFill>
                  <a:srgbClr val="0070C0"/>
                </a:solidFill>
              </a:rPr>
              <a:t>Nonaka</a:t>
            </a:r>
            <a:r>
              <a:rPr lang="es-MX" sz="2600" dirty="0">
                <a:solidFill>
                  <a:srgbClr val="0070C0"/>
                </a:solidFill>
              </a:rPr>
              <a:t> han explicado el papel del conocimiento “tácito”</a:t>
            </a:r>
            <a:r>
              <a:rPr lang="es-MX" sz="2600" baseline="30000" dirty="0">
                <a:solidFill>
                  <a:srgbClr val="0070C0"/>
                </a:solidFill>
              </a:rPr>
              <a:t> </a:t>
            </a:r>
            <a:r>
              <a:rPr lang="es-MX" sz="2600" dirty="0">
                <a:solidFill>
                  <a:srgbClr val="0070C0"/>
                </a:solidFill>
              </a:rPr>
              <a:t>, y que investigaciones posteriores aportan evidencia acerca de la forma en que los expertos resuelven problemas,</a:t>
            </a:r>
            <a:endParaRPr lang="es-MX" sz="2600" i="1" dirty="0">
              <a:solidFill>
                <a:srgbClr val="0070C0"/>
              </a:solidFill>
            </a:endParaRP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2612758" y="4865739"/>
            <a:ext cx="6168981" cy="7060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>
                <a:solidFill>
                  <a:srgbClr val="5E913B"/>
                </a:solidFill>
              </a:rPr>
              <a:t>…todavía hay programas de estudio orientados a la meticulosidad.</a:t>
            </a:r>
            <a:endParaRPr lang="es-MX" sz="2400" b="1" i="1" dirty="0">
              <a:solidFill>
                <a:srgbClr val="5E91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01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4"/>
          <p:cNvSpPr txBox="1"/>
          <p:nvPr/>
        </p:nvSpPr>
        <p:spPr>
          <a:xfrm>
            <a:off x="246184" y="363415"/>
            <a:ext cx="4394055" cy="15669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3000" b="1" kern="1200" dirty="0">
                <a:ln w="12700" cap="flat" cmpd="sng" algn="ctr">
                  <a:solidFill>
                    <a:srgbClr val="FFC000"/>
                  </a:solidFill>
                  <a:prstDash val="solid"/>
                  <a:round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PROFESIONALISMO EN EDUCACIÓN MÉDICA</a:t>
            </a:r>
            <a:endParaRPr lang="es-MX" sz="30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82019" y="2684018"/>
            <a:ext cx="5258940" cy="872691"/>
          </a:xfrm>
        </p:spPr>
        <p:txBody>
          <a:bodyPr>
            <a:normAutofit fontScale="90000"/>
          </a:bodyPr>
          <a:lstStyle/>
          <a:p>
            <a:r>
              <a:rPr lang="es-MX" sz="6700" b="1" dirty="0">
                <a:solidFill>
                  <a:srgbClr val="2205CD"/>
                </a:solidFill>
                <a:latin typeface="Copperplate Gothic Light" panose="020E0507020206020404" pitchFamily="34" charset="0"/>
              </a:rPr>
              <a:t>Modelos</a:t>
            </a:r>
            <a:endParaRPr lang="es-MX" dirty="0">
              <a:solidFill>
                <a:srgbClr val="2205CD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615069" y="3473671"/>
            <a:ext cx="2618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rgbClr val="FF0000"/>
                </a:solidFill>
                <a:latin typeface="Copperplate Gothic Light" panose="020E0507020206020404" pitchFamily="34" charset="0"/>
              </a:rPr>
              <a:t>a seguir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72732" y="5076967"/>
            <a:ext cx="757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2205CD"/>
                </a:solidFill>
              </a:rPr>
              <a:t>Vistos y analizados desde el nivel operativo curricular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467599" y="6502000"/>
            <a:ext cx="10541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i="1" dirty="0">
                <a:solidFill>
                  <a:schemeClr val="bg1"/>
                </a:solidFill>
              </a:rPr>
              <a:t>Dr. Harold </a:t>
            </a:r>
            <a:r>
              <a:rPr lang="es-MX" sz="900" i="1" dirty="0" err="1">
                <a:solidFill>
                  <a:schemeClr val="bg1"/>
                </a:solidFill>
              </a:rPr>
              <a:t>Alomía</a:t>
            </a:r>
            <a:endParaRPr lang="es-MX" sz="900" dirty="0"/>
          </a:p>
        </p:txBody>
      </p:sp>
    </p:spTree>
    <p:extLst>
      <p:ext uri="{BB962C8B-B14F-4D97-AF65-F5344CB8AC3E}">
        <p14:creationId xmlns:p14="http://schemas.microsoft.com/office/powerpoint/2010/main" val="416854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2" grpId="1"/>
      <p:bldP spid="15" grpId="0"/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475967"/>
            <a:ext cx="7886700" cy="1034184"/>
          </a:xfrm>
        </p:spPr>
        <p:txBody>
          <a:bodyPr/>
          <a:lstStyle/>
          <a:p>
            <a:pPr algn="ctr"/>
            <a:r>
              <a:rPr lang="es-MX" b="1" i="1" dirty="0">
                <a:solidFill>
                  <a:srgbClr val="2205CD"/>
                </a:solidFill>
                <a:latin typeface="+mn-lt"/>
              </a:rPr>
              <a:t>¿Modelos o Paradigmas?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914400" y="1825626"/>
            <a:ext cx="7600949" cy="1430192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2205CD"/>
                </a:solidFill>
              </a:rPr>
              <a:t>Paradigma, trasciende al modelo </a:t>
            </a:r>
            <a:r>
              <a:rPr lang="es-MX" b="1" dirty="0">
                <a:solidFill>
                  <a:srgbClr val="2205CD"/>
                </a:solidFill>
              </a:rPr>
              <a:t>es distinto en sustancia,</a:t>
            </a:r>
            <a:r>
              <a:rPr lang="es-MX" dirty="0"/>
              <a:t> </a:t>
            </a:r>
            <a:r>
              <a:rPr lang="es-MX" dirty="0">
                <a:solidFill>
                  <a:srgbClr val="0070C0"/>
                </a:solidFill>
              </a:rPr>
              <a:t>además,</a:t>
            </a:r>
            <a:r>
              <a:rPr lang="es-MX" dirty="0"/>
              <a:t> </a:t>
            </a:r>
            <a:r>
              <a:rPr lang="es-MX" b="1" dirty="0">
                <a:solidFill>
                  <a:srgbClr val="2205CD"/>
                </a:solidFill>
              </a:rPr>
              <a:t>presenta mayor extensión conceptual, </a:t>
            </a:r>
            <a:r>
              <a:rPr lang="es-MX" dirty="0">
                <a:solidFill>
                  <a:srgbClr val="0070C0"/>
                </a:solidFill>
              </a:rPr>
              <a:t>porque… </a:t>
            </a:r>
          </a:p>
        </p:txBody>
      </p:sp>
      <p:sp>
        <p:nvSpPr>
          <p:cNvPr id="4" name="Marcador de contenido 7"/>
          <p:cNvSpPr txBox="1">
            <a:spLocks/>
          </p:cNvSpPr>
          <p:nvPr/>
        </p:nvSpPr>
        <p:spPr>
          <a:xfrm>
            <a:off x="2258292" y="3515880"/>
            <a:ext cx="6257058" cy="1638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5E913B"/>
                </a:solidFill>
              </a:rPr>
              <a:t>… </a:t>
            </a:r>
            <a:r>
              <a:rPr lang="es-MX" u="sng" dirty="0">
                <a:solidFill>
                  <a:srgbClr val="5E913B"/>
                </a:solidFill>
              </a:rPr>
              <a:t>el primero fundamenta y explica al segundo</a:t>
            </a:r>
            <a:r>
              <a:rPr lang="es-MX" b="1" dirty="0">
                <a:solidFill>
                  <a:srgbClr val="5E913B"/>
                </a:solidFill>
              </a:rPr>
              <a:t>; lo sitúa y justifica en una concepción específica del mundo y de la sociedad. </a:t>
            </a:r>
          </a:p>
        </p:txBody>
      </p:sp>
    </p:spTree>
    <p:extLst>
      <p:ext uri="{BB962C8B-B14F-4D97-AF65-F5344CB8AC3E}">
        <p14:creationId xmlns:p14="http://schemas.microsoft.com/office/powerpoint/2010/main" val="204066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chemeClr val="accent1">
                <a:lumMod val="0"/>
                <a:lumOff val="100000"/>
              </a:schemeClr>
            </a:gs>
            <a:gs pos="17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9549" y="351271"/>
            <a:ext cx="7935801" cy="1325563"/>
          </a:xfrm>
        </p:spPr>
        <p:txBody>
          <a:bodyPr/>
          <a:lstStyle/>
          <a:p>
            <a:pPr algn="ctr"/>
            <a:r>
              <a:rPr lang="es-MX" b="1" i="1" dirty="0">
                <a:solidFill>
                  <a:srgbClr val="2205CD"/>
                </a:solidFill>
                <a:latin typeface="+mn-lt"/>
              </a:rPr>
              <a:t>¿Modelos o Paradigmas?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628650" y="1787236"/>
            <a:ext cx="7905750" cy="1939637"/>
          </a:xfrm>
        </p:spPr>
        <p:txBody>
          <a:bodyPr>
            <a:noAutofit/>
          </a:bodyPr>
          <a:lstStyle/>
          <a:p>
            <a:r>
              <a:rPr lang="es-MX" i="1" u="sng" dirty="0"/>
              <a:t>Ejemplo</a:t>
            </a:r>
            <a:r>
              <a:rPr lang="es-MX" i="1" dirty="0"/>
              <a:t>:</a:t>
            </a:r>
            <a:r>
              <a:rPr lang="es-MX" dirty="0"/>
              <a:t> </a:t>
            </a:r>
            <a:r>
              <a:rPr lang="es-MX" dirty="0">
                <a:solidFill>
                  <a:srgbClr val="0070C0"/>
                </a:solidFill>
              </a:rPr>
              <a:t>Un médico, galardonado por el Premio Nobel,</a:t>
            </a:r>
            <a:r>
              <a:rPr lang="es-MX" dirty="0"/>
              <a:t> </a:t>
            </a:r>
            <a:r>
              <a:rPr lang="es-MX" b="1" dirty="0">
                <a:solidFill>
                  <a:srgbClr val="2205CD"/>
                </a:solidFill>
              </a:rPr>
              <a:t>es un </a:t>
            </a:r>
            <a:r>
              <a:rPr lang="es-MX" b="1" u="sng" dirty="0">
                <a:solidFill>
                  <a:srgbClr val="2205CD"/>
                </a:solidFill>
              </a:rPr>
              <a:t>modelo a seguir</a:t>
            </a:r>
            <a:r>
              <a:rPr lang="es-MX" dirty="0">
                <a:solidFill>
                  <a:srgbClr val="2205CD"/>
                </a:solidFill>
              </a:rPr>
              <a:t> por los profesionales de la salud</a:t>
            </a:r>
            <a:r>
              <a:rPr lang="es-MX" dirty="0"/>
              <a:t> </a:t>
            </a:r>
            <a:r>
              <a:rPr lang="es-MX" b="1" dirty="0">
                <a:solidFill>
                  <a:srgbClr val="2205CD"/>
                </a:solidFill>
              </a:rPr>
              <a:t>en tanto que vive ejemplarmente los valores del  </a:t>
            </a:r>
            <a:r>
              <a:rPr lang="es-MX" b="1" u="sng" dirty="0">
                <a:solidFill>
                  <a:srgbClr val="2205CD"/>
                </a:solidFill>
              </a:rPr>
              <a:t>profesionalismo médico</a:t>
            </a:r>
            <a:r>
              <a:rPr lang="es-MX" b="1" dirty="0">
                <a:solidFill>
                  <a:srgbClr val="2205CD"/>
                </a:solidFill>
              </a:rPr>
              <a:t>. </a:t>
            </a:r>
          </a:p>
        </p:txBody>
      </p:sp>
      <p:sp>
        <p:nvSpPr>
          <p:cNvPr id="4" name="Marcador de contenido 7"/>
          <p:cNvSpPr txBox="1">
            <a:spLocks/>
          </p:cNvSpPr>
          <p:nvPr/>
        </p:nvSpPr>
        <p:spPr>
          <a:xfrm>
            <a:off x="1773382" y="3713019"/>
            <a:ext cx="6741968" cy="17595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En este marco, </a:t>
            </a:r>
            <a:r>
              <a:rPr lang="es-MX" u="sng" dirty="0">
                <a:solidFill>
                  <a:srgbClr val="FF0000"/>
                </a:solidFill>
              </a:rPr>
              <a:t>el galardonado por el Premio Nobel es el modelo</a:t>
            </a:r>
            <a:r>
              <a:rPr lang="es-MX" dirty="0">
                <a:solidFill>
                  <a:srgbClr val="FF0000"/>
                </a:solidFill>
              </a:rPr>
              <a:t>, </a:t>
            </a:r>
            <a:r>
              <a:rPr lang="es-MX" b="1" i="1" dirty="0">
                <a:solidFill>
                  <a:srgbClr val="FF0000"/>
                </a:solidFill>
              </a:rPr>
              <a:t>el profesionalismo es el paradigma… </a:t>
            </a: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un profesional de la salud puede ser un modelo a seguir en tanto que vive los valores de su profesión</a:t>
            </a:r>
            <a:r>
              <a:rPr lang="es-MX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2952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2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1" y="365127"/>
            <a:ext cx="7933459" cy="897004"/>
          </a:xfrm>
        </p:spPr>
        <p:txBody>
          <a:bodyPr/>
          <a:lstStyle/>
          <a:p>
            <a:pPr algn="ctr"/>
            <a:r>
              <a:rPr lang="es-MX" b="1" dirty="0">
                <a:solidFill>
                  <a:srgbClr val="2205CD"/>
                </a:solidFill>
                <a:latin typeface="+mn-lt"/>
              </a:rPr>
              <a:t>Modelo educativo </a:t>
            </a:r>
            <a:r>
              <a:rPr lang="es-MX" sz="2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*</a:t>
            </a:r>
            <a:endParaRPr lang="es-MX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1" y="1448875"/>
            <a:ext cx="7886699" cy="2034861"/>
          </a:xfrm>
        </p:spPr>
        <p:txBody>
          <a:bodyPr>
            <a:normAutofit fontScale="92500"/>
          </a:bodyPr>
          <a:lstStyle/>
          <a:p>
            <a:r>
              <a:rPr lang="es-MX" b="1" dirty="0">
                <a:solidFill>
                  <a:srgbClr val="2205CD"/>
                </a:solidFill>
              </a:rPr>
              <a:t>Representación de la interacción de </a:t>
            </a:r>
            <a:r>
              <a:rPr lang="es-MX" b="1" i="1" dirty="0">
                <a:solidFill>
                  <a:srgbClr val="2205CD"/>
                </a:solidFill>
              </a:rPr>
              <a:t>los procesos de enseñanza y de aprendizaje</a:t>
            </a:r>
            <a:r>
              <a:rPr lang="es-MX" i="1" dirty="0">
                <a:solidFill>
                  <a:srgbClr val="2205CD"/>
                </a:solidFill>
              </a:rPr>
              <a:t>; </a:t>
            </a:r>
            <a:r>
              <a:rPr lang="es-MX" dirty="0">
                <a:solidFill>
                  <a:srgbClr val="2205CD"/>
                </a:solidFill>
              </a:rPr>
              <a:t>muestra la distribución de funciones y la secuencia de operaciones en la forma ideal que resulta de las experiencias recogidas al ejecutar una teoría del aprendizaje.</a:t>
            </a:r>
          </a:p>
          <a:p>
            <a:endParaRPr lang="es-MX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28650" y="3483736"/>
            <a:ext cx="8141863" cy="2195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b="1" dirty="0">
                <a:solidFill>
                  <a:srgbClr val="2205CD"/>
                </a:solidFill>
              </a:rPr>
              <a:t>Visión sintética de teorías o enfoques pedagógicos,</a:t>
            </a:r>
            <a:r>
              <a:rPr lang="es-MX" dirty="0">
                <a:solidFill>
                  <a:srgbClr val="2205CD"/>
                </a:solidFill>
              </a:rPr>
              <a:t> debe orientar a los especialistas y a los profesores en la elaboración y análisis de los programas de estudios y en la sistematización de los procesos relacionados con </a:t>
            </a:r>
            <a:r>
              <a:rPr lang="es-MX" i="1" dirty="0">
                <a:solidFill>
                  <a:srgbClr val="2205CD"/>
                </a:solidFill>
              </a:rPr>
              <a:t>la enseñanza y el aprendizaje</a:t>
            </a:r>
            <a:r>
              <a:rPr lang="es-MX" dirty="0">
                <a:solidFill>
                  <a:srgbClr val="2205CD"/>
                </a:solidFill>
              </a:rPr>
              <a:t>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657600" y="5640946"/>
            <a:ext cx="4971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i="1" dirty="0">
                <a:solidFill>
                  <a:schemeClr val="bg1">
                    <a:lumMod val="50000"/>
                  </a:schemeClr>
                </a:solidFill>
              </a:rPr>
              <a:t>* Castro C., Análisis de los modelos educativos en las IES, UAEM</a:t>
            </a:r>
          </a:p>
        </p:txBody>
      </p:sp>
    </p:spTree>
    <p:extLst>
      <p:ext uri="{BB962C8B-B14F-4D97-AF65-F5344CB8AC3E}">
        <p14:creationId xmlns:p14="http://schemas.microsoft.com/office/powerpoint/2010/main" val="236476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2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65127"/>
            <a:ext cx="7905750" cy="1103066"/>
          </a:xfrm>
        </p:spPr>
        <p:txBody>
          <a:bodyPr/>
          <a:lstStyle/>
          <a:p>
            <a:pPr algn="ctr"/>
            <a:r>
              <a:rPr lang="es-MX" b="1" dirty="0">
                <a:solidFill>
                  <a:srgbClr val="2205CD"/>
                </a:solidFill>
                <a:latin typeface="+mn-lt"/>
              </a:rPr>
              <a:t>Modelo educativo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5" y="1648691"/>
            <a:ext cx="8062175" cy="1661180"/>
          </a:xfrm>
        </p:spPr>
        <p:txBody>
          <a:bodyPr>
            <a:noAutofit/>
          </a:bodyPr>
          <a:lstStyle/>
          <a:p>
            <a:r>
              <a:rPr lang="es-MX" sz="3200" b="1" dirty="0">
                <a:solidFill>
                  <a:srgbClr val="2205CD"/>
                </a:solidFill>
              </a:rPr>
              <a:t>Identifica una institución, le da personalidad, la cual se debe proyectar a los alumnos, </a:t>
            </a:r>
            <a:r>
              <a:rPr lang="es-MX" sz="3200" dirty="0">
                <a:solidFill>
                  <a:srgbClr val="2205CD"/>
                </a:solidFill>
              </a:rPr>
              <a:t>quienes al identificarse con ella, la misma trasciende en sus vidas y construyen su identidad, </a:t>
            </a:r>
            <a:r>
              <a:rPr lang="es-MX" sz="3200" dirty="0">
                <a:solidFill>
                  <a:srgbClr val="0070C0"/>
                </a:solidFill>
              </a:rPr>
              <a:t>…</a:t>
            </a:r>
            <a:r>
              <a:rPr lang="es-MX" i="1" dirty="0">
                <a:solidFill>
                  <a:srgbClr val="0070C0"/>
                </a:solidFill>
              </a:rPr>
              <a:t>por lo tanto:</a:t>
            </a:r>
          </a:p>
          <a:p>
            <a:endParaRPr lang="es-MX" sz="3200" dirty="0"/>
          </a:p>
        </p:txBody>
      </p:sp>
      <p:sp>
        <p:nvSpPr>
          <p:cNvPr id="4" name="Marcador de contenido 3"/>
          <p:cNvSpPr txBox="1">
            <a:spLocks/>
          </p:cNvSpPr>
          <p:nvPr/>
        </p:nvSpPr>
        <p:spPr>
          <a:xfrm>
            <a:off x="1386089" y="2987900"/>
            <a:ext cx="7886700" cy="2112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3200" b="1" dirty="0">
                <a:solidFill>
                  <a:srgbClr val="5E913B"/>
                </a:solidFill>
              </a:rPr>
              <a:t>Debe ser analizado, fundamentado, estructurado y aplicado, </a:t>
            </a:r>
            <a:r>
              <a:rPr lang="es-MX" sz="3200" b="1" i="1" u="sng" dirty="0">
                <a:solidFill>
                  <a:srgbClr val="5E913B"/>
                </a:solidFill>
              </a:rPr>
              <a:t>debidamente contextualizado al nivel operativo</a:t>
            </a:r>
            <a:r>
              <a:rPr lang="es-MX" sz="3200" b="1" i="1" dirty="0">
                <a:solidFill>
                  <a:srgbClr val="5E913B"/>
                </a:solidFill>
              </a:rPr>
              <a:t>, </a:t>
            </a:r>
            <a:r>
              <a:rPr lang="es-MX" sz="3200" b="1" dirty="0">
                <a:solidFill>
                  <a:srgbClr val="5E913B"/>
                </a:solidFill>
              </a:rPr>
              <a:t>para trascender transformando el ámbito interno y externo del lugar donde se ubica.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MX" sz="3200" dirty="0">
              <a:solidFill>
                <a:srgbClr val="5E91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50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2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406691"/>
            <a:ext cx="7886700" cy="964910"/>
          </a:xfrm>
        </p:spPr>
        <p:txBody>
          <a:bodyPr/>
          <a:lstStyle/>
          <a:p>
            <a:pPr algn="ctr"/>
            <a:r>
              <a:rPr lang="es-MX" b="1" dirty="0">
                <a:solidFill>
                  <a:srgbClr val="2205CD"/>
                </a:solidFill>
                <a:latin typeface="+mn-lt"/>
              </a:rPr>
              <a:t>Modelo Educativo AMFEM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5745" y="1510145"/>
            <a:ext cx="7919605" cy="2286000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2205CD"/>
                </a:solidFill>
              </a:rPr>
              <a:t>Caracteriza</a:t>
            </a:r>
            <a:r>
              <a:rPr lang="es-MX" b="1" dirty="0">
                <a:solidFill>
                  <a:srgbClr val="2205CD"/>
                </a:solidFill>
              </a:rPr>
              <a:t> </a:t>
            </a:r>
            <a:r>
              <a:rPr lang="es-MX" dirty="0">
                <a:solidFill>
                  <a:srgbClr val="2205CD"/>
                </a:solidFill>
              </a:rPr>
              <a:t>la atención médica de calidad del futuro que </a:t>
            </a:r>
            <a:r>
              <a:rPr lang="es-MX" b="1" dirty="0">
                <a:solidFill>
                  <a:srgbClr val="2205CD"/>
                </a:solidFill>
              </a:rPr>
              <a:t>AMFEM propone ofrecer a los estudiantes, </a:t>
            </a:r>
            <a:r>
              <a:rPr lang="es-MX" b="1" i="1" u="sng" dirty="0">
                <a:solidFill>
                  <a:srgbClr val="2205CD"/>
                </a:solidFill>
              </a:rPr>
              <a:t>a través de las escuelas y facultades que la integran</a:t>
            </a:r>
            <a:r>
              <a:rPr lang="es-MX" b="1" dirty="0">
                <a:solidFill>
                  <a:srgbClr val="2205CD"/>
                </a:solidFill>
              </a:rPr>
              <a:t>, </a:t>
            </a:r>
            <a:r>
              <a:rPr lang="es-MX" dirty="0">
                <a:solidFill>
                  <a:srgbClr val="2205CD"/>
                </a:solidFill>
              </a:rPr>
              <a:t>contenida en la </a:t>
            </a:r>
            <a:r>
              <a:rPr lang="es-MX" i="1" dirty="0">
                <a:solidFill>
                  <a:srgbClr val="2205CD"/>
                </a:solidFill>
              </a:rPr>
              <a:t>Agenda para el Cambio de la Educación Médica</a:t>
            </a:r>
            <a:endParaRPr lang="es-MX" dirty="0">
              <a:solidFill>
                <a:srgbClr val="2205CD"/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28650" y="3796145"/>
            <a:ext cx="8039100" cy="20227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rgbClr val="2205CD"/>
                </a:solidFill>
              </a:rPr>
              <a:t>Formación en un ambiente o contexto de competencias-a</a:t>
            </a:r>
            <a:r>
              <a:rPr lang="es-MX" b="1" dirty="0">
                <a:solidFill>
                  <a:srgbClr val="2205CD"/>
                </a:solidFill>
              </a:rPr>
              <a:t> </a:t>
            </a:r>
            <a:r>
              <a:rPr lang="es-MX" dirty="0">
                <a:solidFill>
                  <a:srgbClr val="2205CD"/>
                </a:solidFill>
              </a:rPr>
              <a:t>la atención médica de calidad del futuro que AMFEM propone ofrecer a los estudiantes, a través de las escuelas y facultades que la integran, contenida en la </a:t>
            </a:r>
            <a:r>
              <a:rPr lang="es-MX" i="1" dirty="0">
                <a:solidFill>
                  <a:srgbClr val="2205CD"/>
                </a:solidFill>
              </a:rPr>
              <a:t>Agenda para el Cambio de la Educación Médica</a:t>
            </a:r>
            <a:endParaRPr lang="es-MX" dirty="0">
              <a:solidFill>
                <a:srgbClr val="220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1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2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solidFill>
                  <a:srgbClr val="2205CD"/>
                </a:solidFill>
                <a:latin typeface="+mn-lt"/>
              </a:rPr>
              <a:t>Medicina Académica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24239" y="4043788"/>
            <a:ext cx="7886700" cy="1405828"/>
          </a:xfrm>
        </p:spPr>
        <p:txBody>
          <a:bodyPr>
            <a:normAutofit lnSpcReduction="10000"/>
          </a:bodyPr>
          <a:lstStyle/>
          <a:p>
            <a:r>
              <a:rPr lang="es-MX" dirty="0">
                <a:solidFill>
                  <a:srgbClr val="2205CD"/>
                </a:solidFill>
              </a:rPr>
              <a:t>… La </a:t>
            </a:r>
            <a:r>
              <a:rPr lang="es-MX" b="1" i="1" dirty="0">
                <a:solidFill>
                  <a:srgbClr val="2205CD"/>
                </a:solidFill>
              </a:rPr>
              <a:t>investigación,</a:t>
            </a:r>
            <a:r>
              <a:rPr lang="es-MX" dirty="0">
                <a:solidFill>
                  <a:srgbClr val="2205CD"/>
                </a:solidFill>
              </a:rPr>
              <a:t> </a:t>
            </a:r>
          </a:p>
          <a:p>
            <a:r>
              <a:rPr lang="es-MX" dirty="0">
                <a:solidFill>
                  <a:srgbClr val="2205CD"/>
                </a:solidFill>
              </a:rPr>
              <a:t>con la </a:t>
            </a:r>
            <a:r>
              <a:rPr lang="es-MX" b="1" i="1" dirty="0">
                <a:solidFill>
                  <a:srgbClr val="2205CD"/>
                </a:solidFill>
              </a:rPr>
              <a:t>docencia</a:t>
            </a:r>
            <a:r>
              <a:rPr lang="es-MX" dirty="0">
                <a:solidFill>
                  <a:srgbClr val="2205CD"/>
                </a:solidFill>
              </a:rPr>
              <a:t> y </a:t>
            </a:r>
          </a:p>
          <a:p>
            <a:r>
              <a:rPr lang="es-MX" dirty="0">
                <a:solidFill>
                  <a:srgbClr val="2205CD"/>
                </a:solidFill>
              </a:rPr>
              <a:t>el </a:t>
            </a:r>
            <a:r>
              <a:rPr lang="es-MX" b="1" i="1" dirty="0">
                <a:solidFill>
                  <a:srgbClr val="2205CD"/>
                </a:solidFill>
              </a:rPr>
              <a:t>servicio</a:t>
            </a:r>
            <a:r>
              <a:rPr lang="es-MX" dirty="0">
                <a:solidFill>
                  <a:srgbClr val="2205CD"/>
                </a:solidFill>
              </a:rPr>
              <a:t>.</a:t>
            </a:r>
          </a:p>
          <a:p>
            <a:endParaRPr lang="es-MX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1050" y="1849236"/>
            <a:ext cx="7886700" cy="2027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rgbClr val="2205CD"/>
                </a:solidFill>
              </a:rPr>
              <a:t>Articula de manera </a:t>
            </a:r>
          </a:p>
          <a:p>
            <a:pPr marL="0" indent="0">
              <a:buNone/>
            </a:pPr>
            <a:r>
              <a:rPr lang="es-MX" b="1" dirty="0">
                <a:solidFill>
                  <a:srgbClr val="2205CD"/>
                </a:solidFill>
              </a:rPr>
              <a:t>       Unitaria, </a:t>
            </a:r>
          </a:p>
          <a:p>
            <a:pPr marL="0" indent="0">
              <a:buNone/>
            </a:pPr>
            <a:r>
              <a:rPr lang="es-MX" b="1" dirty="0">
                <a:solidFill>
                  <a:srgbClr val="2205CD"/>
                </a:solidFill>
              </a:rPr>
              <a:t>       Coherente y </a:t>
            </a:r>
          </a:p>
          <a:p>
            <a:pPr marL="0" indent="0">
              <a:buNone/>
            </a:pPr>
            <a:r>
              <a:rPr lang="es-MX" b="1" dirty="0">
                <a:solidFill>
                  <a:srgbClr val="2205CD"/>
                </a:solidFill>
              </a:rPr>
              <a:t>       Deliberada… </a:t>
            </a:r>
            <a:endParaRPr lang="es-MX" dirty="0">
              <a:solidFill>
                <a:srgbClr val="220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23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6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3558"/>
            <a:ext cx="7886700" cy="1327132"/>
          </a:xfrm>
        </p:spPr>
        <p:txBody>
          <a:bodyPr>
            <a:noAutofit/>
          </a:bodyPr>
          <a:lstStyle/>
          <a:p>
            <a:pPr algn="ctr"/>
            <a:r>
              <a:rPr lang="es-MX" sz="3200" dirty="0">
                <a:solidFill>
                  <a:srgbClr val="C00000"/>
                </a:solidFill>
                <a:latin typeface="Arial Black" panose="020B0A04020102020204" pitchFamily="34" charset="0"/>
              </a:rPr>
              <a:t>Competencias de investigación</a:t>
            </a:r>
            <a:br>
              <a:rPr lang="es-MX" sz="32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MX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concomitantes del primer nivel</a:t>
            </a:r>
            <a: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89071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Estudiante: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MX" sz="2800" b="1" i="1" dirty="0">
                <a:solidFill>
                  <a:srgbClr val="2205CD"/>
                </a:solidFill>
              </a:rPr>
              <a:t>Realiza búsqueda de información bibliográfica</a:t>
            </a:r>
            <a:r>
              <a:rPr lang="es-MX" sz="2800" dirty="0">
                <a:solidFill>
                  <a:srgbClr val="2205CD"/>
                </a:solidFill>
              </a:rPr>
              <a:t> </a:t>
            </a:r>
            <a:br>
              <a:rPr lang="es-MX" sz="2800" dirty="0">
                <a:solidFill>
                  <a:srgbClr val="2205CD"/>
                </a:solidFill>
              </a:rPr>
            </a:br>
            <a:r>
              <a:rPr lang="es-MX" sz="2800" dirty="0">
                <a:solidFill>
                  <a:srgbClr val="0070C0"/>
                </a:solidFill>
              </a:rPr>
              <a:t>para desarrollar competencia en la búsqueda y selección de información científica</a:t>
            </a:r>
            <a:r>
              <a:rPr lang="es-MX" sz="2800" dirty="0">
                <a:solidFill>
                  <a:srgbClr val="5E913B"/>
                </a:solidFill>
              </a:rPr>
              <a:t>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589071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Docente: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s-MX" sz="2800" b="1" i="1" dirty="0">
                <a:solidFill>
                  <a:srgbClr val="2205CD"/>
                </a:solidFill>
              </a:rPr>
              <a:t>Realiza búsqueda de información bibliográfica</a:t>
            </a:r>
            <a:r>
              <a:rPr lang="es-MX" sz="2800" dirty="0">
                <a:solidFill>
                  <a:srgbClr val="2205CD"/>
                </a:solidFill>
              </a:rPr>
              <a:t> </a:t>
            </a:r>
            <a:br>
              <a:rPr lang="es-MX" sz="2800" dirty="0">
                <a:solidFill>
                  <a:srgbClr val="2205CD"/>
                </a:solidFill>
              </a:rPr>
            </a:br>
            <a:r>
              <a:rPr lang="es-MX" sz="2800" dirty="0">
                <a:solidFill>
                  <a:srgbClr val="0070C0"/>
                </a:solidFill>
              </a:rPr>
              <a:t>para desarrollar </a:t>
            </a:r>
            <a:br>
              <a:rPr lang="es-MX" sz="2800" dirty="0">
                <a:solidFill>
                  <a:srgbClr val="0070C0"/>
                </a:solidFill>
              </a:rPr>
            </a:br>
            <a:r>
              <a:rPr lang="es-MX" sz="2800" dirty="0">
                <a:solidFill>
                  <a:srgbClr val="0070C0"/>
                </a:solidFill>
              </a:rPr>
              <a:t>competencia experta en la adquisición y selección de información científica.</a:t>
            </a:r>
          </a:p>
        </p:txBody>
      </p:sp>
    </p:spTree>
    <p:extLst>
      <p:ext uri="{BB962C8B-B14F-4D97-AF65-F5344CB8AC3E}">
        <p14:creationId xmlns:p14="http://schemas.microsoft.com/office/powerpoint/2010/main" val="3563715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30456" y="2349915"/>
            <a:ext cx="1837283" cy="231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17911" y="2653190"/>
            <a:ext cx="3111690" cy="323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Evidencias de competencias de investigación</a:t>
            </a:r>
            <a:b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MX" sz="2000" dirty="0">
                <a:solidFill>
                  <a:srgbClr val="C00000"/>
                </a:solidFill>
                <a:latin typeface="Arial Black" panose="020B0A04020102020204" pitchFamily="34" charset="0"/>
              </a:rPr>
              <a:t>concomitantes del primer nivel</a:t>
            </a:r>
            <a:r>
              <a:rPr lang="es-MX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endParaRPr lang="es-MX" sz="3200" dirty="0">
              <a:solidFill>
                <a:srgbClr val="C000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73306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Estudiante: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8875" y="2408349"/>
            <a:ext cx="3970094" cy="3786864"/>
          </a:xfrm>
        </p:spPr>
        <p:txBody>
          <a:bodyPr>
            <a:normAutofit lnSpcReduction="10000"/>
          </a:bodyPr>
          <a:lstStyle/>
          <a:p>
            <a:r>
              <a:rPr lang="es-ES" u="sng" dirty="0">
                <a:solidFill>
                  <a:srgbClr val="2205CD"/>
                </a:solidFill>
              </a:rPr>
              <a:t>Mientras apoya a un equipo de salud</a:t>
            </a:r>
            <a:r>
              <a:rPr lang="es-ES" b="1" dirty="0">
                <a:solidFill>
                  <a:srgbClr val="2205CD"/>
                </a:solidFill>
              </a:rPr>
              <a:t> </a:t>
            </a:r>
            <a:r>
              <a:rPr lang="es-ES" dirty="0">
                <a:solidFill>
                  <a:srgbClr val="2205CD"/>
                </a:solidFill>
              </a:rPr>
              <a:t>comunitario o de atención primaria…</a:t>
            </a:r>
            <a:r>
              <a:rPr lang="es-ES" b="1" dirty="0">
                <a:solidFill>
                  <a:srgbClr val="2205CD"/>
                </a:solidFill>
              </a:rPr>
              <a:t> </a:t>
            </a:r>
            <a:r>
              <a:rPr lang="es-ES" b="1" i="1" dirty="0">
                <a:solidFill>
                  <a:srgbClr val="5E913B"/>
                </a:solidFill>
              </a:rPr>
              <a:t>contextúa </a:t>
            </a:r>
            <a:r>
              <a:rPr lang="es-ES" i="1" dirty="0">
                <a:solidFill>
                  <a:srgbClr val="5E913B"/>
                </a:solidFill>
              </a:rPr>
              <a:t>(en textos o publicaciones científicas)</a:t>
            </a:r>
          </a:p>
          <a:p>
            <a:pPr lvl="1"/>
            <a:r>
              <a:rPr lang="es-ES" i="1" dirty="0">
                <a:solidFill>
                  <a:srgbClr val="5E913B"/>
                </a:solidFill>
              </a:rPr>
              <a:t>Teoría y conceptos de los cursos.</a:t>
            </a:r>
          </a:p>
          <a:p>
            <a:pPr lvl="1"/>
            <a:r>
              <a:rPr lang="es-ES" i="1" dirty="0">
                <a:solidFill>
                  <a:srgbClr val="5E913B"/>
                </a:solidFill>
              </a:rPr>
              <a:t>Epidemiología médica y social, tanto individual como colectiva.</a:t>
            </a:r>
            <a:endParaRPr lang="es-MX" dirty="0">
              <a:solidFill>
                <a:srgbClr val="5E913B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573306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Docente:</a:t>
            </a:r>
          </a:p>
        </p:txBody>
      </p:sp>
      <p:sp>
        <p:nvSpPr>
          <p:cNvPr id="8" name="Marcador de contenido 3"/>
          <p:cNvSpPr>
            <a:spLocks noGrp="1"/>
          </p:cNvSpPr>
          <p:nvPr>
            <p:ph sz="quarter" idx="4"/>
          </p:nvPr>
        </p:nvSpPr>
        <p:spPr>
          <a:xfrm>
            <a:off x="4873331" y="2699656"/>
            <a:ext cx="3887788" cy="37202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ts val="2600"/>
              </a:lnSpc>
            </a:pPr>
            <a:r>
              <a:rPr lang="es-ES" sz="3700" u="sng" dirty="0">
                <a:solidFill>
                  <a:srgbClr val="2205CD"/>
                </a:solidFill>
              </a:rPr>
              <a:t>Como integrante de una comunidad académica</a:t>
            </a:r>
            <a:r>
              <a:rPr lang="es-ES" sz="3700" dirty="0">
                <a:solidFill>
                  <a:srgbClr val="2205CD"/>
                </a:solidFill>
              </a:rPr>
              <a:t>… </a:t>
            </a:r>
            <a:r>
              <a:rPr lang="es-ES" sz="3700" b="1" i="1" dirty="0">
                <a:solidFill>
                  <a:srgbClr val="5E913B"/>
                </a:solidFill>
              </a:rPr>
              <a:t>motiva y orienta</a:t>
            </a:r>
            <a:r>
              <a:rPr lang="es-ES" sz="3700" dirty="0">
                <a:solidFill>
                  <a:srgbClr val="5E913B"/>
                </a:solidFill>
              </a:rPr>
              <a:t> el aprendizaje de los estudiantes; </a:t>
            </a:r>
            <a:r>
              <a:rPr lang="es-ES" sz="3700" u="sng" dirty="0">
                <a:solidFill>
                  <a:srgbClr val="5E913B"/>
                </a:solidFill>
              </a:rPr>
              <a:t>desarrolla su competencia docente</a:t>
            </a:r>
            <a:r>
              <a:rPr lang="es-ES" sz="3700" dirty="0">
                <a:solidFill>
                  <a:srgbClr val="5E913B"/>
                </a:solidFill>
              </a:rPr>
              <a:t> al </a:t>
            </a:r>
            <a:r>
              <a:rPr lang="es-ES" sz="3700" b="1" i="1" dirty="0">
                <a:solidFill>
                  <a:srgbClr val="5E913B"/>
                </a:solidFill>
              </a:rPr>
              <a:t>contextuar </a:t>
            </a:r>
          </a:p>
          <a:p>
            <a:pPr lvl="1"/>
            <a:r>
              <a:rPr lang="es-ES" sz="3300" i="1" dirty="0">
                <a:solidFill>
                  <a:srgbClr val="5E913B"/>
                </a:solidFill>
              </a:rPr>
              <a:t>La información y los conceptos socializados.</a:t>
            </a:r>
          </a:p>
          <a:p>
            <a:pPr lvl="1"/>
            <a:r>
              <a:rPr lang="es-ES" sz="3300" i="1" dirty="0">
                <a:solidFill>
                  <a:srgbClr val="5E913B"/>
                </a:solidFill>
              </a:rPr>
              <a:t>Los recursos y estrategias didácticas utilizadas.</a:t>
            </a:r>
            <a:endParaRPr lang="es-MX" sz="3300" dirty="0">
              <a:solidFill>
                <a:srgbClr val="5E913B"/>
              </a:solidFill>
            </a:endParaRPr>
          </a:p>
          <a:p>
            <a:endParaRPr lang="es-MX" dirty="0">
              <a:solidFill>
                <a:srgbClr val="5E91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1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4"/>
          <p:cNvSpPr txBox="1"/>
          <p:nvPr/>
        </p:nvSpPr>
        <p:spPr>
          <a:xfrm>
            <a:off x="246184" y="363415"/>
            <a:ext cx="4394055" cy="15669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3000" b="1" kern="1200" dirty="0">
                <a:ln w="12700" cap="flat" cmpd="sng" algn="ctr">
                  <a:solidFill>
                    <a:srgbClr val="FFC000"/>
                  </a:solidFill>
                  <a:prstDash val="solid"/>
                  <a:round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PROFESIONALISMO EN EDUCACIÓN MÉDICA</a:t>
            </a:r>
            <a:endParaRPr lang="es-MX" sz="300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82019" y="2875090"/>
            <a:ext cx="5258940" cy="872691"/>
          </a:xfrm>
        </p:spPr>
        <p:txBody>
          <a:bodyPr>
            <a:normAutofit fontScale="90000"/>
          </a:bodyPr>
          <a:lstStyle/>
          <a:p>
            <a:pPr algn="l"/>
            <a:r>
              <a:rPr lang="es-MX" sz="6700" b="1" dirty="0">
                <a:solidFill>
                  <a:srgbClr val="0070C0"/>
                </a:solidFill>
                <a:latin typeface="Copperplate Gothic Light" panose="020E0507020206020404" pitchFamily="34" charset="0"/>
              </a:rPr>
              <a:t>Paradigmas</a:t>
            </a:r>
            <a:r>
              <a:rPr lang="es-MX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3263705" y="3637447"/>
            <a:ext cx="2973322" cy="702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rgbClr val="FF0000"/>
                </a:solidFill>
                <a:latin typeface="Copperplate Gothic Light" panose="020E0507020206020404" pitchFamily="34" charset="0"/>
              </a:rPr>
              <a:t>a superar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45588" y="5076967"/>
            <a:ext cx="7606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2205CD"/>
                </a:solidFill>
              </a:rPr>
              <a:t>… por su impacto en el nivel operativo curricular </a:t>
            </a:r>
          </a:p>
        </p:txBody>
      </p:sp>
    </p:spTree>
    <p:extLst>
      <p:ext uri="{BB962C8B-B14F-4D97-AF65-F5344CB8AC3E}">
        <p14:creationId xmlns:p14="http://schemas.microsoft.com/office/powerpoint/2010/main" val="28635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5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33071" y="3156239"/>
            <a:ext cx="2825425" cy="245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285" y="2373744"/>
            <a:ext cx="1863481" cy="156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Evidencias de competencias de investigación</a:t>
            </a:r>
            <a:b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MX" sz="2000" dirty="0">
                <a:solidFill>
                  <a:srgbClr val="C00000"/>
                </a:solidFill>
                <a:latin typeface="Arial Black" panose="020B0A04020102020204" pitchFamily="34" charset="0"/>
              </a:rPr>
              <a:t>concomitantes del primer nivel</a:t>
            </a:r>
            <a:r>
              <a:rPr lang="es-MX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endParaRPr lang="es-MX" sz="3200" dirty="0">
              <a:solidFill>
                <a:srgbClr val="C000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29269" cy="565326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Estudiante: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59056" y="2373744"/>
            <a:ext cx="3970094" cy="3786864"/>
          </a:xfrm>
        </p:spPr>
        <p:txBody>
          <a:bodyPr>
            <a:normAutofit lnSpcReduction="10000"/>
          </a:bodyPr>
          <a:lstStyle/>
          <a:p>
            <a:r>
              <a:rPr lang="es-ES" u="sng" dirty="0">
                <a:solidFill>
                  <a:srgbClr val="2205CD"/>
                </a:solidFill>
              </a:rPr>
              <a:t>Mientras apoya a un equipo de salud</a:t>
            </a:r>
            <a:r>
              <a:rPr lang="es-ES" b="1" dirty="0">
                <a:solidFill>
                  <a:srgbClr val="2205CD"/>
                </a:solidFill>
              </a:rPr>
              <a:t> </a:t>
            </a:r>
            <a:r>
              <a:rPr lang="es-ES" dirty="0">
                <a:solidFill>
                  <a:srgbClr val="2205CD"/>
                </a:solidFill>
              </a:rPr>
              <a:t>comunitario o de atención primaria…</a:t>
            </a:r>
            <a:r>
              <a:rPr lang="es-ES" b="1" dirty="0">
                <a:solidFill>
                  <a:srgbClr val="2205CD"/>
                </a:solidFill>
              </a:rPr>
              <a:t> </a:t>
            </a:r>
            <a:r>
              <a:rPr lang="es-ES" b="1" i="1" dirty="0">
                <a:solidFill>
                  <a:srgbClr val="5E913B"/>
                </a:solidFill>
              </a:rPr>
              <a:t>contextúa </a:t>
            </a:r>
            <a:r>
              <a:rPr lang="es-ES" i="1" dirty="0">
                <a:solidFill>
                  <a:srgbClr val="5E913B"/>
                </a:solidFill>
              </a:rPr>
              <a:t>en textos o publicaciones científicas:</a:t>
            </a:r>
          </a:p>
          <a:p>
            <a:pPr lvl="1"/>
            <a:r>
              <a:rPr lang="es-ES" i="1" dirty="0">
                <a:solidFill>
                  <a:srgbClr val="5E913B"/>
                </a:solidFill>
              </a:rPr>
              <a:t>Teoría y conceptos de los cursos.</a:t>
            </a:r>
          </a:p>
          <a:p>
            <a:pPr lvl="1"/>
            <a:r>
              <a:rPr lang="es-ES" i="1" dirty="0">
                <a:solidFill>
                  <a:srgbClr val="5E913B"/>
                </a:solidFill>
              </a:rPr>
              <a:t>Epidemiología médica y social, tanto individual como colectiva.</a:t>
            </a:r>
            <a:endParaRPr lang="es-MX" dirty="0">
              <a:solidFill>
                <a:srgbClr val="5E913B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60094" cy="576615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Docente:</a:t>
            </a:r>
          </a:p>
        </p:txBody>
      </p:sp>
      <p:sp>
        <p:nvSpPr>
          <p:cNvPr id="8" name="Marcador de contenido 3"/>
          <p:cNvSpPr>
            <a:spLocks noGrp="1"/>
          </p:cNvSpPr>
          <p:nvPr>
            <p:ph sz="quarter" idx="4"/>
          </p:nvPr>
        </p:nvSpPr>
        <p:spPr>
          <a:xfrm>
            <a:off x="4794921" y="2400794"/>
            <a:ext cx="3887788" cy="378686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2600"/>
              </a:lnSpc>
            </a:pPr>
            <a:r>
              <a:rPr lang="es-ES" sz="3700" u="sng" dirty="0">
                <a:solidFill>
                  <a:srgbClr val="2205CD"/>
                </a:solidFill>
              </a:rPr>
              <a:t>Como integrante de una comunidad académica</a:t>
            </a:r>
            <a:r>
              <a:rPr lang="es-ES" sz="3700" dirty="0">
                <a:solidFill>
                  <a:srgbClr val="2205CD"/>
                </a:solidFill>
              </a:rPr>
              <a:t>… </a:t>
            </a:r>
            <a:r>
              <a:rPr lang="es-ES" sz="3700" b="1" i="1" dirty="0">
                <a:solidFill>
                  <a:srgbClr val="5E913B"/>
                </a:solidFill>
              </a:rPr>
              <a:t>motiva y orienta</a:t>
            </a:r>
            <a:r>
              <a:rPr lang="es-ES" sz="3700" dirty="0">
                <a:solidFill>
                  <a:srgbClr val="5E913B"/>
                </a:solidFill>
              </a:rPr>
              <a:t> el aprendizaje de los estudiantes; </a:t>
            </a:r>
            <a:r>
              <a:rPr lang="es-ES" sz="3700" u="sng" dirty="0">
                <a:solidFill>
                  <a:srgbClr val="5E913B"/>
                </a:solidFill>
              </a:rPr>
              <a:t>desarrolla su competencia docente</a:t>
            </a:r>
            <a:r>
              <a:rPr lang="es-ES" sz="3700" dirty="0">
                <a:solidFill>
                  <a:srgbClr val="5E913B"/>
                </a:solidFill>
              </a:rPr>
              <a:t> al </a:t>
            </a:r>
            <a:r>
              <a:rPr lang="es-ES" sz="3700" b="1" i="1" dirty="0">
                <a:solidFill>
                  <a:srgbClr val="5E913B"/>
                </a:solidFill>
              </a:rPr>
              <a:t>contextuar </a:t>
            </a:r>
          </a:p>
          <a:p>
            <a:pPr lvl="1"/>
            <a:r>
              <a:rPr lang="es-ES" sz="3300" i="1" dirty="0">
                <a:solidFill>
                  <a:srgbClr val="5E913B"/>
                </a:solidFill>
              </a:rPr>
              <a:t>La información y los conceptos socializados.</a:t>
            </a:r>
          </a:p>
          <a:p>
            <a:pPr lvl="1"/>
            <a:r>
              <a:rPr lang="es-ES" sz="3300" i="1" dirty="0">
                <a:solidFill>
                  <a:srgbClr val="5E913B"/>
                </a:solidFill>
              </a:rPr>
              <a:t>Los recursos y estrategias didácticas utilizadas.</a:t>
            </a:r>
            <a:endParaRPr lang="es-MX" sz="3300" dirty="0">
              <a:solidFill>
                <a:srgbClr val="5E913B"/>
              </a:solidFill>
            </a:endParaRPr>
          </a:p>
          <a:p>
            <a:endParaRPr lang="es-MX" dirty="0">
              <a:solidFill>
                <a:srgbClr val="5E91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6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dvAuto="1000"/>
      <p:bldP spid="5" grpId="0" build="p"/>
      <p:bldP spid="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2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3558"/>
            <a:ext cx="7886700" cy="1327132"/>
          </a:xfrm>
        </p:spPr>
        <p:txBody>
          <a:bodyPr>
            <a:noAutofit/>
          </a:bodyPr>
          <a:lstStyle/>
          <a:p>
            <a:pPr algn="ctr"/>
            <a:r>
              <a:rPr lang="es-MX" sz="3200" dirty="0">
                <a:solidFill>
                  <a:srgbClr val="C00000"/>
                </a:solidFill>
                <a:latin typeface="Arial Black" panose="020B0A04020102020204" pitchFamily="34" charset="0"/>
              </a:rPr>
              <a:t>Competencias de investigación</a:t>
            </a:r>
            <a:br>
              <a:rPr lang="es-MX" sz="32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MX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concomitantes del segundo nivel</a:t>
            </a:r>
            <a: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89071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Estudiante: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MX" sz="2800" b="1" i="1" dirty="0">
                <a:solidFill>
                  <a:srgbClr val="2205CD"/>
                </a:solidFill>
              </a:rPr>
              <a:t>Analiza y realiza datos estadísticos</a:t>
            </a:r>
            <a:br>
              <a:rPr lang="es-MX" sz="2800" dirty="0">
                <a:solidFill>
                  <a:srgbClr val="2205CD"/>
                </a:solidFill>
              </a:rPr>
            </a:br>
            <a:r>
              <a:rPr lang="es-MX" sz="2800" dirty="0">
                <a:solidFill>
                  <a:srgbClr val="0070C0"/>
                </a:solidFill>
              </a:rPr>
              <a:t>para hacer juicios de valor y de verdad.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589071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Docente: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s-MX" sz="2800" b="1" i="1" dirty="0">
                <a:solidFill>
                  <a:srgbClr val="2205CD"/>
                </a:solidFill>
              </a:rPr>
              <a:t>Analiza, orienta y realiza datos estadísticos</a:t>
            </a:r>
            <a:r>
              <a:rPr lang="es-MX" sz="2800" dirty="0">
                <a:solidFill>
                  <a:srgbClr val="2205CD"/>
                </a:solidFill>
              </a:rPr>
              <a:t> </a:t>
            </a:r>
            <a:r>
              <a:rPr lang="es-MX" sz="2800" dirty="0">
                <a:solidFill>
                  <a:srgbClr val="0070C0"/>
                </a:solidFill>
              </a:rPr>
              <a:t>para hacer objetivas las valoraciones acerca de la eficacia y eficiencia de su trabajo asistencial y académico.</a:t>
            </a:r>
          </a:p>
        </p:txBody>
      </p:sp>
    </p:spTree>
    <p:extLst>
      <p:ext uri="{BB962C8B-B14F-4D97-AF65-F5344CB8AC3E}">
        <p14:creationId xmlns:p14="http://schemas.microsoft.com/office/powerpoint/2010/main" val="1575800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Evidencias de competencias de investigación</a:t>
            </a:r>
            <a:b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MX" sz="2000" dirty="0">
                <a:solidFill>
                  <a:srgbClr val="C00000"/>
                </a:solidFill>
                <a:latin typeface="Arial Black" panose="020B0A04020102020204" pitchFamily="34" charset="0"/>
              </a:rPr>
              <a:t>concomitantes del segundo nivel</a:t>
            </a:r>
            <a:r>
              <a:rPr lang="es-MX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endParaRPr lang="es-MX" sz="3200" dirty="0">
              <a:solidFill>
                <a:srgbClr val="C000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73306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Estudiante: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8875" y="2393019"/>
            <a:ext cx="3998116" cy="3802194"/>
          </a:xfrm>
        </p:spPr>
        <p:txBody>
          <a:bodyPr>
            <a:normAutofit lnSpcReduction="10000"/>
          </a:bodyPr>
          <a:lstStyle/>
          <a:p>
            <a:r>
              <a:rPr lang="es-ES" u="sng" dirty="0">
                <a:solidFill>
                  <a:srgbClr val="2205CD"/>
                </a:solidFill>
              </a:rPr>
              <a:t>Mientras apoya a un equipo de salud</a:t>
            </a:r>
            <a:r>
              <a:rPr lang="es-ES" b="1" dirty="0">
                <a:solidFill>
                  <a:srgbClr val="2205CD"/>
                </a:solidFill>
              </a:rPr>
              <a:t> </a:t>
            </a:r>
            <a:r>
              <a:rPr lang="es-ES" dirty="0">
                <a:solidFill>
                  <a:srgbClr val="2205CD"/>
                </a:solidFill>
              </a:rPr>
              <a:t>comunitario o de atención primaria…</a:t>
            </a:r>
            <a:r>
              <a:rPr lang="es-ES" b="1" dirty="0">
                <a:solidFill>
                  <a:srgbClr val="2205CD"/>
                </a:solidFill>
              </a:rPr>
              <a:t> </a:t>
            </a:r>
            <a:r>
              <a:rPr lang="es-ES" b="1" i="1" dirty="0">
                <a:solidFill>
                  <a:srgbClr val="5E913B"/>
                </a:solidFill>
              </a:rPr>
              <a:t>contextúa </a:t>
            </a:r>
            <a:r>
              <a:rPr lang="es-ES" i="1" dirty="0">
                <a:solidFill>
                  <a:srgbClr val="5E913B"/>
                </a:solidFill>
              </a:rPr>
              <a:t>(en textos o publicaciones científicas)</a:t>
            </a:r>
          </a:p>
          <a:p>
            <a:pPr lvl="1"/>
            <a:r>
              <a:rPr lang="es-ES" i="1" dirty="0">
                <a:solidFill>
                  <a:srgbClr val="5E913B"/>
                </a:solidFill>
              </a:rPr>
              <a:t>Teoría y conceptos de los cursos.</a:t>
            </a:r>
          </a:p>
          <a:p>
            <a:pPr lvl="1"/>
            <a:r>
              <a:rPr lang="es-ES" i="1" dirty="0">
                <a:solidFill>
                  <a:srgbClr val="5E913B"/>
                </a:solidFill>
              </a:rPr>
              <a:t>Epidemiología médica y social, tanto individual como colectiva.</a:t>
            </a:r>
            <a:endParaRPr lang="es-MX" dirty="0">
              <a:solidFill>
                <a:srgbClr val="5E913B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573306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Docente:</a:t>
            </a:r>
          </a:p>
        </p:txBody>
      </p:sp>
      <p:sp>
        <p:nvSpPr>
          <p:cNvPr id="8" name="Marcador de contenido 3"/>
          <p:cNvSpPr>
            <a:spLocks noGrp="1"/>
          </p:cNvSpPr>
          <p:nvPr>
            <p:ph sz="quarter" idx="4"/>
          </p:nvPr>
        </p:nvSpPr>
        <p:spPr>
          <a:xfrm>
            <a:off x="4629150" y="2393018"/>
            <a:ext cx="3887788" cy="380219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2600"/>
              </a:lnSpc>
            </a:pPr>
            <a:r>
              <a:rPr lang="es-ES" sz="3700" u="sng" dirty="0">
                <a:solidFill>
                  <a:srgbClr val="2205CD"/>
                </a:solidFill>
              </a:rPr>
              <a:t>Como integrante de una comunidad académica</a:t>
            </a:r>
            <a:r>
              <a:rPr lang="es-ES" sz="3700" dirty="0">
                <a:solidFill>
                  <a:srgbClr val="2205CD"/>
                </a:solidFill>
              </a:rPr>
              <a:t>… </a:t>
            </a:r>
            <a:r>
              <a:rPr lang="es-ES" sz="3700" b="1" i="1" dirty="0">
                <a:solidFill>
                  <a:srgbClr val="5E913B"/>
                </a:solidFill>
              </a:rPr>
              <a:t>motiva y orienta</a:t>
            </a:r>
            <a:r>
              <a:rPr lang="es-ES" sz="3700" dirty="0">
                <a:solidFill>
                  <a:srgbClr val="5E913B"/>
                </a:solidFill>
              </a:rPr>
              <a:t> el aprendizaje de los estudiantes; </a:t>
            </a:r>
            <a:r>
              <a:rPr lang="es-ES" sz="3700" u="sng" dirty="0">
                <a:solidFill>
                  <a:srgbClr val="5E913B"/>
                </a:solidFill>
              </a:rPr>
              <a:t>desarrolla su competencia docente</a:t>
            </a:r>
            <a:r>
              <a:rPr lang="es-ES" sz="3700" dirty="0">
                <a:solidFill>
                  <a:srgbClr val="5E913B"/>
                </a:solidFill>
              </a:rPr>
              <a:t> al </a:t>
            </a:r>
            <a:r>
              <a:rPr lang="es-ES" sz="3700" b="1" i="1" dirty="0">
                <a:solidFill>
                  <a:srgbClr val="5E913B"/>
                </a:solidFill>
              </a:rPr>
              <a:t>contextuar </a:t>
            </a:r>
          </a:p>
          <a:p>
            <a:pPr lvl="1"/>
            <a:r>
              <a:rPr lang="es-ES" sz="3300" i="1" dirty="0">
                <a:solidFill>
                  <a:srgbClr val="5E913B"/>
                </a:solidFill>
              </a:rPr>
              <a:t>La información y los conceptos socializados.</a:t>
            </a:r>
          </a:p>
          <a:p>
            <a:pPr lvl="1"/>
            <a:r>
              <a:rPr lang="es-ES" sz="3300" i="1" dirty="0">
                <a:solidFill>
                  <a:srgbClr val="5E913B"/>
                </a:solidFill>
              </a:rPr>
              <a:t>Los recursos y estrategias didácticas utilizadas.</a:t>
            </a:r>
            <a:endParaRPr lang="es-MX" sz="3300" dirty="0">
              <a:solidFill>
                <a:srgbClr val="5E913B"/>
              </a:solidFill>
            </a:endParaRPr>
          </a:p>
          <a:p>
            <a:endParaRPr lang="es-MX" dirty="0">
              <a:solidFill>
                <a:srgbClr val="5E91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21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2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3558"/>
            <a:ext cx="7886700" cy="1327132"/>
          </a:xfrm>
        </p:spPr>
        <p:txBody>
          <a:bodyPr>
            <a:noAutofit/>
          </a:bodyPr>
          <a:lstStyle/>
          <a:p>
            <a:pPr algn="ctr"/>
            <a:r>
              <a:rPr lang="es-MX" sz="3200" dirty="0">
                <a:solidFill>
                  <a:srgbClr val="C00000"/>
                </a:solidFill>
                <a:latin typeface="Arial Black" panose="020B0A04020102020204" pitchFamily="34" charset="0"/>
              </a:rPr>
              <a:t>Competencias de investigación</a:t>
            </a:r>
            <a:br>
              <a:rPr lang="es-MX" sz="32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MX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concomitantes del tercer nivel</a:t>
            </a:r>
            <a: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89071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Estudiante: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8650" y="2380380"/>
            <a:ext cx="3868340" cy="3684588"/>
          </a:xfrm>
        </p:spPr>
        <p:txBody>
          <a:bodyPr>
            <a:normAutofit/>
          </a:bodyPr>
          <a:lstStyle/>
          <a:p>
            <a:pPr lvl="0"/>
            <a:r>
              <a:rPr lang="es-MX" b="1" i="1" dirty="0">
                <a:solidFill>
                  <a:srgbClr val="2205CD"/>
                </a:solidFill>
              </a:rPr>
              <a:t>Elabora protocolo de investigación, </a:t>
            </a:r>
            <a:r>
              <a:rPr lang="es-MX" dirty="0">
                <a:solidFill>
                  <a:srgbClr val="0070C0"/>
                </a:solidFill>
              </a:rPr>
              <a:t>para dominar la metodología científica.</a:t>
            </a:r>
          </a:p>
          <a:p>
            <a:pPr lvl="0"/>
            <a:r>
              <a:rPr lang="es-MX" b="1" i="1" dirty="0">
                <a:solidFill>
                  <a:srgbClr val="2205CD"/>
                </a:solidFill>
              </a:rPr>
              <a:t>Aplica la MBE, (Medicina Basada en Evidencia)</a:t>
            </a:r>
            <a:r>
              <a:rPr lang="es-MX" i="1" dirty="0">
                <a:solidFill>
                  <a:srgbClr val="2205CD"/>
                </a:solidFill>
              </a:rPr>
              <a:t> </a:t>
            </a:r>
            <a:r>
              <a:rPr lang="es-MX" dirty="0">
                <a:solidFill>
                  <a:srgbClr val="0070C0"/>
                </a:solidFill>
              </a:rPr>
              <a:t>para calcular el riesgo probabilístico de las decisiones clínicas.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589071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Docente: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396833"/>
            <a:ext cx="3887391" cy="3709699"/>
          </a:xfrm>
        </p:spPr>
        <p:txBody>
          <a:bodyPr>
            <a:normAutofit/>
          </a:bodyPr>
          <a:lstStyle/>
          <a:p>
            <a:r>
              <a:rPr lang="es-MX" sz="2800" b="1" i="1" dirty="0">
                <a:solidFill>
                  <a:srgbClr val="2205CD"/>
                </a:solidFill>
              </a:rPr>
              <a:t>Elabora protocolo de investigación,</a:t>
            </a:r>
            <a:r>
              <a:rPr lang="es-MX" sz="2800" b="1" dirty="0">
                <a:solidFill>
                  <a:srgbClr val="2205CD"/>
                </a:solidFill>
              </a:rPr>
              <a:t> </a:t>
            </a:r>
            <a:r>
              <a:rPr lang="es-MX" sz="2800" dirty="0">
                <a:solidFill>
                  <a:srgbClr val="2205CD"/>
                </a:solidFill>
              </a:rPr>
              <a:t>y </a:t>
            </a:r>
            <a:r>
              <a:rPr lang="es-MX" sz="2800" b="1" i="1" dirty="0">
                <a:solidFill>
                  <a:srgbClr val="2205CD"/>
                </a:solidFill>
              </a:rPr>
              <a:t>aplica la Medicina Basada en Evidencia</a:t>
            </a:r>
            <a:r>
              <a:rPr lang="es-MX" sz="2800" dirty="0"/>
              <a:t> </a:t>
            </a:r>
            <a:r>
              <a:rPr lang="es-MX" sz="2800" dirty="0">
                <a:solidFill>
                  <a:srgbClr val="0070C0"/>
                </a:solidFill>
              </a:rPr>
              <a:t>para reducir el riesgo probabilístico en sus decisiones clínicas.</a:t>
            </a:r>
          </a:p>
        </p:txBody>
      </p:sp>
    </p:spTree>
    <p:extLst>
      <p:ext uri="{BB962C8B-B14F-4D97-AF65-F5344CB8AC3E}">
        <p14:creationId xmlns:p14="http://schemas.microsoft.com/office/powerpoint/2010/main" val="171147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Evidencias de competencias de investigación</a:t>
            </a:r>
            <a:b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MX" sz="2000" dirty="0">
                <a:solidFill>
                  <a:srgbClr val="C00000"/>
                </a:solidFill>
                <a:latin typeface="Arial Black" panose="020B0A04020102020204" pitchFamily="34" charset="0"/>
              </a:rPr>
              <a:t>concomitantes del tercer nivel</a:t>
            </a:r>
            <a:r>
              <a:rPr lang="es-MX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endParaRPr lang="es-MX" sz="3200" dirty="0">
              <a:solidFill>
                <a:srgbClr val="C000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73306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Estudiante: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8875" y="2393019"/>
            <a:ext cx="3998116" cy="3802194"/>
          </a:xfrm>
        </p:spPr>
        <p:txBody>
          <a:bodyPr>
            <a:normAutofit lnSpcReduction="10000"/>
          </a:bodyPr>
          <a:lstStyle/>
          <a:p>
            <a:r>
              <a:rPr lang="es-ES" u="sng" dirty="0">
                <a:solidFill>
                  <a:srgbClr val="2205CD"/>
                </a:solidFill>
              </a:rPr>
              <a:t>Mientras apoya a un equipo de salud</a:t>
            </a:r>
            <a:r>
              <a:rPr lang="es-ES" b="1" dirty="0">
                <a:solidFill>
                  <a:srgbClr val="2205CD"/>
                </a:solidFill>
              </a:rPr>
              <a:t> </a:t>
            </a:r>
            <a:r>
              <a:rPr lang="es-ES" dirty="0">
                <a:solidFill>
                  <a:srgbClr val="2205CD"/>
                </a:solidFill>
              </a:rPr>
              <a:t>comunitario o de atención primaria…</a:t>
            </a:r>
            <a:r>
              <a:rPr lang="es-ES" b="1" dirty="0">
                <a:solidFill>
                  <a:srgbClr val="2205CD"/>
                </a:solidFill>
              </a:rPr>
              <a:t> </a:t>
            </a:r>
            <a:r>
              <a:rPr lang="es-ES" b="1" i="1" dirty="0">
                <a:solidFill>
                  <a:srgbClr val="5E913B"/>
                </a:solidFill>
              </a:rPr>
              <a:t>contextúa </a:t>
            </a:r>
            <a:r>
              <a:rPr lang="es-ES" i="1" dirty="0">
                <a:solidFill>
                  <a:srgbClr val="5E913B"/>
                </a:solidFill>
              </a:rPr>
              <a:t>(en textos o publicaciones científicas)</a:t>
            </a:r>
          </a:p>
          <a:p>
            <a:pPr lvl="1"/>
            <a:r>
              <a:rPr lang="es-ES" i="1" dirty="0">
                <a:solidFill>
                  <a:srgbClr val="5E913B"/>
                </a:solidFill>
              </a:rPr>
              <a:t>Teoría y conceptos de los cursos.</a:t>
            </a:r>
          </a:p>
          <a:p>
            <a:pPr lvl="1"/>
            <a:r>
              <a:rPr lang="es-ES" i="1" dirty="0">
                <a:solidFill>
                  <a:srgbClr val="5E913B"/>
                </a:solidFill>
              </a:rPr>
              <a:t>Epidemiología médica y social, tanto individual como colectiva.</a:t>
            </a:r>
            <a:endParaRPr lang="es-MX" dirty="0">
              <a:solidFill>
                <a:srgbClr val="5E913B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573306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Docente:</a:t>
            </a:r>
          </a:p>
        </p:txBody>
      </p:sp>
      <p:sp>
        <p:nvSpPr>
          <p:cNvPr id="8" name="Marcador de contenido 3"/>
          <p:cNvSpPr>
            <a:spLocks noGrp="1"/>
          </p:cNvSpPr>
          <p:nvPr>
            <p:ph sz="quarter" idx="4"/>
          </p:nvPr>
        </p:nvSpPr>
        <p:spPr>
          <a:xfrm>
            <a:off x="4629150" y="2393018"/>
            <a:ext cx="3887788" cy="380219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2600"/>
              </a:lnSpc>
            </a:pPr>
            <a:r>
              <a:rPr lang="es-ES" sz="3700" u="sng" dirty="0">
                <a:solidFill>
                  <a:srgbClr val="2205CD"/>
                </a:solidFill>
              </a:rPr>
              <a:t>Como integrante de una comunidad académica</a:t>
            </a:r>
            <a:r>
              <a:rPr lang="es-ES" sz="3700" dirty="0">
                <a:solidFill>
                  <a:srgbClr val="2205CD"/>
                </a:solidFill>
              </a:rPr>
              <a:t>… </a:t>
            </a:r>
            <a:r>
              <a:rPr lang="es-ES" sz="3700" b="1" i="1" dirty="0">
                <a:solidFill>
                  <a:srgbClr val="5E913B"/>
                </a:solidFill>
              </a:rPr>
              <a:t>motiva y orienta</a:t>
            </a:r>
            <a:r>
              <a:rPr lang="es-ES" sz="3700" dirty="0">
                <a:solidFill>
                  <a:srgbClr val="5E913B"/>
                </a:solidFill>
              </a:rPr>
              <a:t> el aprendizaje de los estudiantes; </a:t>
            </a:r>
            <a:r>
              <a:rPr lang="es-ES" sz="3700" u="sng" dirty="0">
                <a:solidFill>
                  <a:srgbClr val="5E913B"/>
                </a:solidFill>
              </a:rPr>
              <a:t>desarrolla su competencia docente</a:t>
            </a:r>
            <a:r>
              <a:rPr lang="es-ES" sz="3700" dirty="0">
                <a:solidFill>
                  <a:srgbClr val="5E913B"/>
                </a:solidFill>
              </a:rPr>
              <a:t> al </a:t>
            </a:r>
            <a:r>
              <a:rPr lang="es-ES" sz="3700" b="1" i="1" dirty="0">
                <a:solidFill>
                  <a:srgbClr val="5E913B"/>
                </a:solidFill>
              </a:rPr>
              <a:t>contextuar </a:t>
            </a:r>
          </a:p>
          <a:p>
            <a:pPr lvl="1"/>
            <a:r>
              <a:rPr lang="es-ES" sz="3300" i="1" dirty="0">
                <a:solidFill>
                  <a:srgbClr val="5E913B"/>
                </a:solidFill>
              </a:rPr>
              <a:t>La información y los conceptos socializados.</a:t>
            </a:r>
          </a:p>
          <a:p>
            <a:pPr lvl="1"/>
            <a:r>
              <a:rPr lang="es-ES" sz="3300" i="1" dirty="0">
                <a:solidFill>
                  <a:srgbClr val="5E913B"/>
                </a:solidFill>
              </a:rPr>
              <a:t>Los recursos y estrategias didácticas utilizadas.</a:t>
            </a:r>
            <a:endParaRPr lang="es-MX" sz="3300" dirty="0">
              <a:solidFill>
                <a:srgbClr val="5E913B"/>
              </a:solidFill>
            </a:endParaRPr>
          </a:p>
          <a:p>
            <a:endParaRPr lang="es-MX" dirty="0">
              <a:solidFill>
                <a:srgbClr val="5E91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65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2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3558"/>
            <a:ext cx="7886700" cy="1327132"/>
          </a:xfrm>
        </p:spPr>
        <p:txBody>
          <a:bodyPr>
            <a:noAutofit/>
          </a:bodyPr>
          <a:lstStyle/>
          <a:p>
            <a:pPr algn="ctr"/>
            <a:r>
              <a:rPr lang="es-MX" sz="3200" dirty="0">
                <a:solidFill>
                  <a:srgbClr val="C00000"/>
                </a:solidFill>
                <a:latin typeface="Arial Black" panose="020B0A04020102020204" pitchFamily="34" charset="0"/>
              </a:rPr>
              <a:t>Competencias de investigación</a:t>
            </a:r>
            <a:br>
              <a:rPr lang="es-MX" sz="32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MX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concomitantes del cuarto nivel</a:t>
            </a:r>
            <a: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89071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Estudiante: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MX" sz="2800" b="1" i="1" dirty="0">
                <a:solidFill>
                  <a:srgbClr val="2205CD"/>
                </a:solidFill>
              </a:rPr>
              <a:t>Participa en proyectos de investigación formal,</a:t>
            </a:r>
            <a:r>
              <a:rPr lang="es-MX" sz="2800" i="1" dirty="0">
                <a:solidFill>
                  <a:srgbClr val="2205CD"/>
                </a:solidFill>
              </a:rPr>
              <a:t> </a:t>
            </a:r>
            <a:r>
              <a:rPr lang="es-MX" sz="2800" dirty="0">
                <a:solidFill>
                  <a:srgbClr val="0070C0"/>
                </a:solidFill>
              </a:rPr>
              <a:t>para contribuir a la generación de nuevo conocimiento científico.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589071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Docente: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s-MX" sz="2800" b="1" i="1" dirty="0">
                <a:solidFill>
                  <a:srgbClr val="2205CD"/>
                </a:solidFill>
              </a:rPr>
              <a:t>Desarrolla o participa en proyectos de investigación formal,</a:t>
            </a:r>
            <a:r>
              <a:rPr lang="es-MX" sz="2800" i="1" dirty="0">
                <a:solidFill>
                  <a:srgbClr val="2205CD"/>
                </a:solidFill>
              </a:rPr>
              <a:t> </a:t>
            </a:r>
            <a:r>
              <a:rPr lang="es-MX" sz="2800" dirty="0">
                <a:solidFill>
                  <a:srgbClr val="0070C0"/>
                </a:solidFill>
              </a:rPr>
              <a:t>para la generación de  nuevo conocimiento.</a:t>
            </a:r>
          </a:p>
        </p:txBody>
      </p:sp>
    </p:spTree>
    <p:extLst>
      <p:ext uri="{BB962C8B-B14F-4D97-AF65-F5344CB8AC3E}">
        <p14:creationId xmlns:p14="http://schemas.microsoft.com/office/powerpoint/2010/main" val="34367387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Evidencias de competencias de investigación</a:t>
            </a:r>
            <a:br>
              <a:rPr lang="es-MX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MX" sz="2000" dirty="0">
                <a:solidFill>
                  <a:srgbClr val="C00000"/>
                </a:solidFill>
                <a:latin typeface="Arial Black" panose="020B0A04020102020204" pitchFamily="34" charset="0"/>
              </a:rPr>
              <a:t>concomitantes del cuarto nivel</a:t>
            </a:r>
            <a:r>
              <a:rPr lang="es-MX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endParaRPr lang="es-MX" sz="3200" dirty="0">
              <a:solidFill>
                <a:srgbClr val="C000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73306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Estudiante: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8875" y="2393019"/>
            <a:ext cx="3998116" cy="3802194"/>
          </a:xfrm>
        </p:spPr>
        <p:txBody>
          <a:bodyPr>
            <a:normAutofit lnSpcReduction="10000"/>
          </a:bodyPr>
          <a:lstStyle/>
          <a:p>
            <a:r>
              <a:rPr lang="es-ES" u="sng" dirty="0">
                <a:solidFill>
                  <a:srgbClr val="2205CD"/>
                </a:solidFill>
              </a:rPr>
              <a:t>Mientras apoya a un equipo de salud</a:t>
            </a:r>
            <a:r>
              <a:rPr lang="es-ES" b="1" dirty="0">
                <a:solidFill>
                  <a:srgbClr val="2205CD"/>
                </a:solidFill>
              </a:rPr>
              <a:t> </a:t>
            </a:r>
            <a:r>
              <a:rPr lang="es-ES" dirty="0">
                <a:solidFill>
                  <a:srgbClr val="2205CD"/>
                </a:solidFill>
              </a:rPr>
              <a:t>comunitario o de atención primaria…</a:t>
            </a:r>
            <a:r>
              <a:rPr lang="es-ES" b="1" dirty="0">
                <a:solidFill>
                  <a:srgbClr val="2205CD"/>
                </a:solidFill>
              </a:rPr>
              <a:t> </a:t>
            </a:r>
            <a:r>
              <a:rPr lang="es-ES" b="1" i="1" dirty="0">
                <a:solidFill>
                  <a:srgbClr val="5E913B"/>
                </a:solidFill>
              </a:rPr>
              <a:t>contextúa </a:t>
            </a:r>
            <a:r>
              <a:rPr lang="es-ES" i="1" dirty="0">
                <a:solidFill>
                  <a:srgbClr val="5E913B"/>
                </a:solidFill>
              </a:rPr>
              <a:t>en textos o publicaciones científicas:</a:t>
            </a:r>
          </a:p>
          <a:p>
            <a:pPr lvl="1"/>
            <a:r>
              <a:rPr lang="es-ES" i="1" dirty="0">
                <a:solidFill>
                  <a:srgbClr val="5E913B"/>
                </a:solidFill>
              </a:rPr>
              <a:t>Teoría y conceptos de los cursos.</a:t>
            </a:r>
          </a:p>
          <a:p>
            <a:pPr lvl="1"/>
            <a:r>
              <a:rPr lang="es-ES" i="1" dirty="0">
                <a:solidFill>
                  <a:srgbClr val="5E913B"/>
                </a:solidFill>
              </a:rPr>
              <a:t>Epidemiología médica y social, tanto individual como colectiva.</a:t>
            </a:r>
            <a:endParaRPr lang="es-MX" dirty="0">
              <a:solidFill>
                <a:srgbClr val="5E913B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573306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2060"/>
                </a:solidFill>
              </a:rPr>
              <a:t>Docente:</a:t>
            </a:r>
          </a:p>
        </p:txBody>
      </p:sp>
      <p:sp>
        <p:nvSpPr>
          <p:cNvPr id="8" name="Marcador de contenido 3"/>
          <p:cNvSpPr>
            <a:spLocks noGrp="1"/>
          </p:cNvSpPr>
          <p:nvPr>
            <p:ph sz="quarter" idx="4"/>
          </p:nvPr>
        </p:nvSpPr>
        <p:spPr>
          <a:xfrm>
            <a:off x="4629150" y="2393018"/>
            <a:ext cx="3887788" cy="380219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2600"/>
              </a:lnSpc>
            </a:pPr>
            <a:r>
              <a:rPr lang="es-ES" sz="3700" u="sng" dirty="0">
                <a:solidFill>
                  <a:srgbClr val="2205CD"/>
                </a:solidFill>
              </a:rPr>
              <a:t>Como integrante de una comunidad académica</a:t>
            </a:r>
            <a:r>
              <a:rPr lang="es-ES" sz="3700" dirty="0">
                <a:solidFill>
                  <a:srgbClr val="2205CD"/>
                </a:solidFill>
              </a:rPr>
              <a:t>… </a:t>
            </a:r>
            <a:r>
              <a:rPr lang="es-ES" sz="3700" b="1" i="1" dirty="0">
                <a:solidFill>
                  <a:srgbClr val="5E913B"/>
                </a:solidFill>
              </a:rPr>
              <a:t>motiva y orienta</a:t>
            </a:r>
            <a:r>
              <a:rPr lang="es-ES" sz="3700" dirty="0">
                <a:solidFill>
                  <a:srgbClr val="5E913B"/>
                </a:solidFill>
              </a:rPr>
              <a:t> el aprendizaje de los estudiantes; </a:t>
            </a:r>
            <a:r>
              <a:rPr lang="es-ES" sz="3700" u="sng" dirty="0">
                <a:solidFill>
                  <a:srgbClr val="5E913B"/>
                </a:solidFill>
              </a:rPr>
              <a:t>desarrolla su competencia docente</a:t>
            </a:r>
            <a:r>
              <a:rPr lang="es-ES" sz="3700" dirty="0">
                <a:solidFill>
                  <a:srgbClr val="5E913B"/>
                </a:solidFill>
              </a:rPr>
              <a:t> al </a:t>
            </a:r>
            <a:r>
              <a:rPr lang="es-ES" sz="3700" b="1" i="1" dirty="0">
                <a:solidFill>
                  <a:srgbClr val="5E913B"/>
                </a:solidFill>
              </a:rPr>
              <a:t>contextuar: </a:t>
            </a:r>
          </a:p>
          <a:p>
            <a:pPr lvl="1"/>
            <a:r>
              <a:rPr lang="es-ES" sz="3300" i="1" dirty="0">
                <a:solidFill>
                  <a:srgbClr val="5E913B"/>
                </a:solidFill>
              </a:rPr>
              <a:t>La información y los conceptos socializados.</a:t>
            </a:r>
          </a:p>
          <a:p>
            <a:pPr lvl="1"/>
            <a:r>
              <a:rPr lang="es-ES" sz="3300" i="1" dirty="0">
                <a:solidFill>
                  <a:srgbClr val="5E913B"/>
                </a:solidFill>
              </a:rPr>
              <a:t>Los recursos y estrategias didácticas utilizadas.</a:t>
            </a:r>
            <a:endParaRPr lang="es-MX" sz="3300" dirty="0">
              <a:solidFill>
                <a:srgbClr val="5E913B"/>
              </a:solidFill>
            </a:endParaRPr>
          </a:p>
          <a:p>
            <a:endParaRPr lang="es-MX" dirty="0">
              <a:solidFill>
                <a:srgbClr val="5E91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34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4"/>
          <p:cNvSpPr txBox="1"/>
          <p:nvPr/>
        </p:nvSpPr>
        <p:spPr>
          <a:xfrm>
            <a:off x="231820" y="321972"/>
            <a:ext cx="4408419" cy="16084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3000" b="1" kern="1200" dirty="0">
                <a:ln w="12700" cap="flat" cmpd="sng" algn="ctr">
                  <a:solidFill>
                    <a:srgbClr val="FFC000"/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PROFESIONALISMO EN EDUCACIÓN MÉDICA</a:t>
            </a:r>
            <a:endParaRPr lang="es-MX" sz="3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75008" y="2795892"/>
            <a:ext cx="6544283" cy="789653"/>
          </a:xfrm>
        </p:spPr>
        <p:txBody>
          <a:bodyPr>
            <a:normAutofit fontScale="90000"/>
          </a:bodyPr>
          <a:lstStyle/>
          <a:p>
            <a:r>
              <a:rPr lang="es-MX" sz="6700" b="1" dirty="0">
                <a:solidFill>
                  <a:srgbClr val="0070C0"/>
                </a:solidFill>
                <a:latin typeface="Copperplate Gothic Light" panose="020E0507020206020404" pitchFamily="34" charset="0"/>
              </a:rPr>
              <a:t>Perspectivas</a:t>
            </a:r>
            <a:r>
              <a:rPr lang="es-MX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3001108" y="3508271"/>
            <a:ext cx="3232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rgbClr val="FF0000"/>
                </a:solidFill>
                <a:latin typeface="Copperplate Gothic Light" panose="020E0507020206020404" pitchFamily="34" charset="0"/>
              </a:rPr>
              <a:t>a examinar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129660" y="5129869"/>
            <a:ext cx="7142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2205CD"/>
                </a:solidFill>
              </a:rPr>
              <a:t>Propuestas y Modelos examinados desde la óptica del nivel operativo particular de cada institución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467599" y="6502000"/>
            <a:ext cx="10541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i="1" dirty="0">
                <a:solidFill>
                  <a:schemeClr val="bg1"/>
                </a:solidFill>
              </a:rPr>
              <a:t>Dr. Harold </a:t>
            </a:r>
            <a:r>
              <a:rPr lang="es-MX" sz="900" i="1" dirty="0" err="1">
                <a:solidFill>
                  <a:schemeClr val="bg1"/>
                </a:solidFill>
              </a:rPr>
              <a:t>Alomía</a:t>
            </a:r>
            <a:endParaRPr lang="es-MX" sz="900" dirty="0"/>
          </a:p>
        </p:txBody>
      </p:sp>
    </p:spTree>
    <p:extLst>
      <p:ext uri="{BB962C8B-B14F-4D97-AF65-F5344CB8AC3E}">
        <p14:creationId xmlns:p14="http://schemas.microsoft.com/office/powerpoint/2010/main" val="399551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2" grpId="1"/>
      <p:bldP spid="15" grpId="0"/>
      <p:bldP spid="3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botanicolili.galeon.com/images/jiraf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806" y="1690690"/>
            <a:ext cx="3764924" cy="4460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1064" y="365126"/>
            <a:ext cx="7884285" cy="1325563"/>
          </a:xfrm>
        </p:spPr>
        <p:txBody>
          <a:bodyPr/>
          <a:lstStyle/>
          <a:p>
            <a:pPr algn="ctr"/>
            <a:r>
              <a:rPr lang="es-MX" b="1" dirty="0">
                <a:solidFill>
                  <a:srgbClr val="2205CD"/>
                </a:solidFill>
              </a:rPr>
              <a:t>Perspectiva y tecnología</a:t>
            </a:r>
          </a:p>
        </p:txBody>
      </p:sp>
      <p:pic>
        <p:nvPicPr>
          <p:cNvPr id="1026" name="Picture 2" descr="https://c2.staticflickr.com/2/1554/26213772342_386cded3de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923" y="2949262"/>
            <a:ext cx="3866077" cy="320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79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solidFill>
                  <a:srgbClr val="2205CD"/>
                </a:solidFill>
                <a:latin typeface="+mn-lt"/>
              </a:rPr>
              <a:t>Modelos de instrucción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875164"/>
          </a:xfrm>
        </p:spPr>
        <p:txBody>
          <a:bodyPr>
            <a:normAutofit/>
          </a:bodyPr>
          <a:lstStyle/>
          <a:p>
            <a:r>
              <a:rPr lang="es-MX" sz="3200" dirty="0">
                <a:solidFill>
                  <a:srgbClr val="2205CD"/>
                </a:solidFill>
              </a:rPr>
              <a:t>Diseños de instrucción propuestos por expertos de la psicología cognitiva cuyos modelos pretenden atender las </a:t>
            </a:r>
            <a:r>
              <a:rPr lang="es-MX" sz="3200" b="1" dirty="0">
                <a:solidFill>
                  <a:srgbClr val="2205CD"/>
                </a:solidFill>
              </a:rPr>
              <a:t>condiciones necesarias para el aprendizaje complejo, elemento esencial en la construcción de competencias de la salud.</a:t>
            </a:r>
          </a:p>
        </p:txBody>
      </p:sp>
    </p:spTree>
    <p:extLst>
      <p:ext uri="{BB962C8B-B14F-4D97-AF65-F5344CB8AC3E}">
        <p14:creationId xmlns:p14="http://schemas.microsoft.com/office/powerpoint/2010/main" val="307020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0038" y="365127"/>
            <a:ext cx="7886700" cy="1205766"/>
          </a:xfrm>
        </p:spPr>
        <p:txBody>
          <a:bodyPr/>
          <a:lstStyle/>
          <a:p>
            <a:r>
              <a:rPr lang="es-MX" dirty="0"/>
              <a:t> </a:t>
            </a:r>
            <a:r>
              <a:rPr lang="es-MX" b="1" dirty="0">
                <a:solidFill>
                  <a:srgbClr val="2205CD"/>
                </a:solidFill>
              </a:rPr>
              <a:t>Paradigma</a:t>
            </a:r>
            <a:r>
              <a:rPr lang="es-MX" dirty="0">
                <a:solidFill>
                  <a:srgbClr val="2205CD"/>
                </a:solidFill>
              </a:rPr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2109" y="2272145"/>
            <a:ext cx="7737867" cy="2419885"/>
          </a:xfrm>
        </p:spPr>
        <p:txBody>
          <a:bodyPr>
            <a:noAutofit/>
          </a:bodyPr>
          <a:lstStyle/>
          <a:p>
            <a:pPr lvl="1"/>
            <a:r>
              <a:rPr lang="es-MX" sz="2800" b="1" i="1" dirty="0">
                <a:solidFill>
                  <a:srgbClr val="2205CD"/>
                </a:solidFill>
              </a:rPr>
              <a:t>“realizaciones científicas “Modelo”,     “ejemplo digno a seguir”</a:t>
            </a:r>
          </a:p>
          <a:p>
            <a:pPr lvl="1"/>
            <a:r>
              <a:rPr lang="es-MX" b="1" i="1" dirty="0">
                <a:solidFill>
                  <a:srgbClr val="2205CD"/>
                </a:solidFill>
              </a:rPr>
              <a:t>Verdades universalmente reconocidas que, durante cierto tiempo, proporcionan modelos de problemas y soluciones a una comunidad científica</a:t>
            </a:r>
            <a:r>
              <a:rPr lang="es-MX" dirty="0">
                <a:solidFill>
                  <a:srgbClr val="2205CD"/>
                </a:solidFill>
              </a:rPr>
              <a:t>“ (Kuhn)</a:t>
            </a:r>
          </a:p>
          <a:p>
            <a:pPr marL="457200" lvl="1" indent="0">
              <a:buNone/>
            </a:pPr>
            <a:r>
              <a:rPr lang="es-MX" sz="2800" dirty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… sin embargo,</a:t>
            </a:r>
            <a:r>
              <a:rPr lang="es-MX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291600" y="4176215"/>
            <a:ext cx="5419385" cy="18841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… también </a:t>
            </a:r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es usada para referirnos a una creencia  </a:t>
            </a: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que ha sido superada por nuevos hallazgos que invalidan los conocimientos previos que la fundamentan.</a:t>
            </a: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650240" y="1378424"/>
            <a:ext cx="7509020" cy="70828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cap="small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MX" sz="5100" cap="small" dirty="0">
                <a:solidFill>
                  <a:srgbClr val="0070C0"/>
                </a:solidFill>
              </a:rPr>
              <a:t>Definiciones:</a:t>
            </a:r>
          </a:p>
        </p:txBody>
      </p:sp>
    </p:spTree>
    <p:extLst>
      <p:ext uri="{BB962C8B-B14F-4D97-AF65-F5344CB8AC3E}">
        <p14:creationId xmlns:p14="http://schemas.microsoft.com/office/powerpoint/2010/main" val="218281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-media-cache-ak0.pinimg.com/600x315/60/a3/b1/60a3b16049dd64798351143adcface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645" y="1326524"/>
            <a:ext cx="754702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371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862" y="326845"/>
            <a:ext cx="7886700" cy="1325563"/>
          </a:xfrm>
        </p:spPr>
        <p:txBody>
          <a:bodyPr/>
          <a:lstStyle/>
          <a:p>
            <a:pPr algn="ctr"/>
            <a:r>
              <a:rPr lang="es-MX" dirty="0"/>
              <a:t> </a:t>
            </a:r>
            <a:r>
              <a:rPr lang="es-MX" b="1" dirty="0">
                <a:solidFill>
                  <a:srgbClr val="2205CD"/>
                </a:solidFill>
              </a:rPr>
              <a:t>Paradigma educativo</a:t>
            </a:r>
            <a:r>
              <a:rPr lang="es-MX" dirty="0">
                <a:solidFill>
                  <a:srgbClr val="2205CD"/>
                </a:solidFill>
              </a:rPr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9687" y="2391508"/>
            <a:ext cx="7317051" cy="179545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s-MX" sz="3600" b="1" i="1" dirty="0">
                <a:solidFill>
                  <a:srgbClr val="2205CD"/>
                </a:solidFill>
              </a:rPr>
              <a:t>“Modelo o enfoque didáctico basado en creencias que actualmente carecen de fundamento científico”,</a:t>
            </a:r>
            <a:r>
              <a:rPr lang="es-MX" sz="3600" dirty="0">
                <a:solidFill>
                  <a:srgbClr val="2205CD"/>
                </a:solidFill>
              </a:rPr>
              <a:t>  </a:t>
            </a:r>
            <a:r>
              <a:rPr lang="es-MX" sz="2800" dirty="0">
                <a:solidFill>
                  <a:srgbClr val="5E913B"/>
                </a:solidFill>
              </a:rPr>
              <a:t>… sin embargo,</a:t>
            </a:r>
            <a:r>
              <a:rPr lang="es-MX" sz="3600" dirty="0">
                <a:solidFill>
                  <a:srgbClr val="5E913B"/>
                </a:solidFill>
              </a:rPr>
              <a:t> 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202287" y="4327642"/>
            <a:ext cx="6531406" cy="11939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b="1" dirty="0">
                <a:solidFill>
                  <a:srgbClr val="5E913B"/>
                </a:solidFill>
              </a:rPr>
              <a:t>… su vigencia aún determina, en mayor o menor grado, nuestra percepción de la realidad.</a:t>
            </a: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1338471" y="1472102"/>
            <a:ext cx="4850296" cy="641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cap="small" dirty="0"/>
          </a:p>
          <a:p>
            <a:pPr marL="0" indent="0">
              <a:buNone/>
            </a:pPr>
            <a:r>
              <a:rPr lang="es-MX" sz="8600" cap="small" dirty="0">
                <a:solidFill>
                  <a:srgbClr val="0070C0"/>
                </a:solidFill>
              </a:rPr>
              <a:t>Definición operativa:</a:t>
            </a:r>
          </a:p>
        </p:txBody>
      </p:sp>
    </p:spTree>
    <p:extLst>
      <p:ext uri="{BB962C8B-B14F-4D97-AF65-F5344CB8AC3E}">
        <p14:creationId xmlns:p14="http://schemas.microsoft.com/office/powerpoint/2010/main" val="85906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solidFill>
                  <a:srgbClr val="2205CD"/>
                </a:solidFill>
              </a:rPr>
              <a:t>Paradigma de </a:t>
            </a:r>
            <a:r>
              <a:rPr lang="es-MX" b="1" i="1" dirty="0">
                <a:solidFill>
                  <a:srgbClr val="2205CD"/>
                </a:solidFill>
              </a:rPr>
              <a:t>“enseñanza” *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1064" y="1700011"/>
            <a:ext cx="7884285" cy="4476952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rgbClr val="0070C0"/>
                </a:solidFill>
              </a:rPr>
              <a:t>Como supuesto no cuestionado,</a:t>
            </a:r>
            <a:r>
              <a:rPr lang="es-MX" sz="3200" dirty="0"/>
              <a:t> </a:t>
            </a:r>
            <a:r>
              <a:rPr lang="es-MX" sz="3200" b="1" i="1" dirty="0">
                <a:solidFill>
                  <a:srgbClr val="2205CD"/>
                </a:solidFill>
              </a:rPr>
              <a:t>este modelo </a:t>
            </a:r>
            <a:r>
              <a:rPr lang="es-ES" sz="3200" b="1" i="1" dirty="0">
                <a:solidFill>
                  <a:srgbClr val="2205CD"/>
                </a:solidFill>
              </a:rPr>
              <a:t>da “fundamento” al concepto tradicional de enseñanza-aprendizaje</a:t>
            </a:r>
            <a:r>
              <a:rPr lang="es-ES" sz="3200" dirty="0">
                <a:solidFill>
                  <a:srgbClr val="2205CD"/>
                </a:solidFill>
              </a:rPr>
              <a:t> </a:t>
            </a:r>
            <a:r>
              <a:rPr lang="es-ES" sz="3200" u="sng" dirty="0">
                <a:solidFill>
                  <a:srgbClr val="0070C0"/>
                </a:solidFill>
              </a:rPr>
              <a:t>como un proceso bimodal de causa-efecto</a:t>
            </a:r>
            <a:r>
              <a:rPr lang="es-ES" sz="3200" dirty="0">
                <a:solidFill>
                  <a:srgbClr val="0070C0"/>
                </a:solidFill>
              </a:rPr>
              <a:t>, bajo el cual aún se proponen e implementan actualizaciones curriculares y capacitación de profesores.</a:t>
            </a:r>
            <a:endParaRPr lang="es-MX" sz="3200" dirty="0">
              <a:solidFill>
                <a:srgbClr val="0070C0"/>
              </a:solidFill>
            </a:endParaRPr>
          </a:p>
          <a:p>
            <a:pPr marL="2743200" lvl="6" indent="0">
              <a:buNone/>
            </a:pPr>
            <a:endParaRPr lang="en-US" dirty="0"/>
          </a:p>
          <a:p>
            <a:pPr marL="3200400" lvl="7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*Barr R. T.,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Tagg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J., From Teaching to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Learnin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.    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A New </a:t>
            </a:r>
            <a:r>
              <a:rPr lang="es-ES" dirty="0" err="1">
                <a:solidFill>
                  <a:schemeClr val="bg1">
                    <a:lumMod val="50000"/>
                  </a:schemeClr>
                </a:solidFill>
              </a:rPr>
              <a:t>Paradigm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bg1">
                    <a:lumMod val="50000"/>
                  </a:schemeClr>
                </a:solidFill>
              </a:rPr>
              <a:t>Undergraduate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bg1">
                    <a:lumMod val="50000"/>
                  </a:schemeClr>
                </a:solidFill>
              </a:rPr>
              <a:t>Education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, CHANGE 1995.</a:t>
            </a:r>
            <a:endParaRPr lang="es-MX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903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374" y="310661"/>
            <a:ext cx="7978317" cy="808892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rgbClr val="5E913B"/>
                </a:solidFill>
                <a:latin typeface="+mn-lt"/>
              </a:rPr>
              <a:t>Reflexión:</a:t>
            </a:r>
            <a:r>
              <a:rPr lang="es-MX" sz="2800" dirty="0">
                <a:solidFill>
                  <a:srgbClr val="5E913B"/>
                </a:solidFill>
                <a:latin typeface="+mn-lt"/>
              </a:rPr>
              <a:t>   </a:t>
            </a:r>
            <a:r>
              <a:rPr lang="es-MX" sz="2800" b="1" i="1" dirty="0">
                <a:latin typeface="+mn-lt"/>
              </a:rPr>
              <a:t>… </a:t>
            </a:r>
            <a:r>
              <a:rPr lang="es-MX" sz="2800" b="1" i="1" dirty="0">
                <a:solidFill>
                  <a:srgbClr val="2205CD"/>
                </a:solidFill>
                <a:latin typeface="+mn-lt"/>
              </a:rPr>
              <a:t>¿Está vigente en mi institución?</a:t>
            </a:r>
            <a:r>
              <a:rPr lang="es-MX" b="1" i="1" dirty="0">
                <a:solidFill>
                  <a:srgbClr val="2205CD"/>
                </a:solidFill>
                <a:latin typeface="+mn-lt"/>
              </a:rPr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9567" y="1396388"/>
            <a:ext cx="7073971" cy="1602744"/>
          </a:xfrm>
        </p:spPr>
        <p:txBody>
          <a:bodyPr>
            <a:noAutofit/>
          </a:bodyPr>
          <a:lstStyle/>
          <a:p>
            <a:r>
              <a:rPr lang="es-MX" b="1" dirty="0">
                <a:solidFill>
                  <a:srgbClr val="0070C0"/>
                </a:solidFill>
              </a:rPr>
              <a:t>Este paradigma reduce el rol de los docentes a impartir clases </a:t>
            </a:r>
            <a:r>
              <a:rPr lang="es-MX" dirty="0">
                <a:solidFill>
                  <a:srgbClr val="2205CD"/>
                </a:solidFill>
              </a:rPr>
              <a:t>porque presupone que </a:t>
            </a:r>
            <a:r>
              <a:rPr lang="es-ES" i="1" u="sng" dirty="0">
                <a:solidFill>
                  <a:srgbClr val="2205CD"/>
                </a:solidFill>
              </a:rPr>
              <a:t>el “saber” es resultado del conocimiento científico impartido</a:t>
            </a:r>
            <a:r>
              <a:rPr lang="es-ES" i="1" dirty="0">
                <a:solidFill>
                  <a:srgbClr val="2205CD"/>
                </a:solidFill>
              </a:rPr>
              <a:t> …</a:t>
            </a:r>
            <a:r>
              <a:rPr lang="es-ES" b="1" dirty="0">
                <a:solidFill>
                  <a:srgbClr val="2205CD"/>
                </a:solidFill>
              </a:rPr>
              <a:t> </a:t>
            </a: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949568" y="1663521"/>
            <a:ext cx="7784122" cy="372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61241" y="759880"/>
            <a:ext cx="7886700" cy="808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/>
              <a:t>           </a:t>
            </a:r>
            <a:endParaRPr lang="es-MX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1881810" y="3150828"/>
            <a:ext cx="6851882" cy="1432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>
                <a:solidFill>
                  <a:srgbClr val="5E913B"/>
                </a:solidFill>
              </a:rPr>
              <a:t>… si fuera verdadero</a:t>
            </a:r>
            <a:r>
              <a:rPr lang="es-MX" sz="2400" dirty="0">
                <a:solidFill>
                  <a:srgbClr val="5E913B"/>
                </a:solidFill>
              </a:rPr>
              <a:t>, </a:t>
            </a:r>
            <a:r>
              <a:rPr lang="es-MX" sz="2400" u="sng" dirty="0">
                <a:solidFill>
                  <a:srgbClr val="5E913B"/>
                </a:solidFill>
              </a:rPr>
              <a:t>el </a:t>
            </a:r>
            <a:r>
              <a:rPr lang="es-MX" sz="2400" i="1" u="sng" dirty="0">
                <a:solidFill>
                  <a:srgbClr val="5E913B"/>
                </a:solidFill>
              </a:rPr>
              <a:t>“propósito de las </a:t>
            </a:r>
            <a:r>
              <a:rPr lang="es-MX" i="1" u="sng" dirty="0" err="1">
                <a:solidFill>
                  <a:srgbClr val="5E913B"/>
                </a:solidFill>
              </a:rPr>
              <a:t>instituciónes</a:t>
            </a:r>
            <a:r>
              <a:rPr lang="es-MX" sz="2400" i="1" u="sng" dirty="0">
                <a:solidFill>
                  <a:srgbClr val="5E913B"/>
                </a:solidFill>
              </a:rPr>
              <a:t> educativas sería impartir instrucción o enseñanza</a:t>
            </a:r>
            <a:r>
              <a:rPr lang="es-MX" sz="2400" i="1" dirty="0">
                <a:solidFill>
                  <a:srgbClr val="5E913B"/>
                </a:solidFill>
              </a:rPr>
              <a:t>”, …</a:t>
            </a:r>
            <a:r>
              <a:rPr lang="es-MX" sz="2400" dirty="0">
                <a:solidFill>
                  <a:srgbClr val="5E913B"/>
                </a:solidFill>
              </a:rPr>
              <a:t>equivale a decir que el propósito de los servicios médicos es “llenar las camas de hospital”*</a:t>
            </a: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2027582" y="4952933"/>
            <a:ext cx="6466421" cy="8749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 lvl="4" indent="0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IBE </a:t>
            </a:r>
            <a:r>
              <a:rPr lang="es-ES" dirty="0" err="1">
                <a:solidFill>
                  <a:schemeClr val="bg1">
                    <a:lumMod val="50000"/>
                  </a:schemeClr>
                </a:solidFill>
              </a:rPr>
              <a:t>Working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bg1">
                    <a:lumMod val="50000"/>
                  </a:schemeClr>
                </a:solidFill>
              </a:rPr>
              <a:t>Papers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bg1">
                    <a:lumMod val="50000"/>
                  </a:schemeClr>
                </a:solidFill>
              </a:rPr>
              <a:t>on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bg1">
                    <a:lumMod val="50000"/>
                  </a:schemeClr>
                </a:solidFill>
              </a:rPr>
              <a:t>Curriculum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bg1">
                    <a:lumMod val="50000"/>
                  </a:schemeClr>
                </a:solidFill>
              </a:rPr>
              <a:t>Issues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 Nº 8, </a:t>
            </a:r>
            <a:r>
              <a:rPr lang="es-ES" i="1" dirty="0">
                <a:solidFill>
                  <a:schemeClr val="bg1">
                    <a:lumMod val="50000"/>
                  </a:schemeClr>
                </a:solidFill>
              </a:rPr>
              <a:t>Conocimiento Complejo y competencias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i="1" dirty="0">
                <a:solidFill>
                  <a:schemeClr val="bg1">
                    <a:lumMod val="50000"/>
                  </a:schemeClr>
                </a:solidFill>
              </a:rPr>
              <a:t>Educativas</a:t>
            </a:r>
            <a:r>
              <a:rPr lang="es-E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s-MX" sz="2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4952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53792"/>
            <a:ext cx="7854459" cy="836053"/>
          </a:xfrm>
        </p:spPr>
        <p:txBody>
          <a:bodyPr>
            <a:normAutofit/>
          </a:bodyPr>
          <a:lstStyle/>
          <a:p>
            <a:pPr algn="ctr"/>
            <a:r>
              <a:rPr lang="es-MX" sz="4000" dirty="0"/>
              <a:t> </a:t>
            </a:r>
            <a:r>
              <a:rPr lang="es-MX" sz="4000" b="1" dirty="0">
                <a:solidFill>
                  <a:srgbClr val="2205CD"/>
                </a:solidFill>
              </a:rPr>
              <a:t>Origen del paradigma </a:t>
            </a:r>
            <a:r>
              <a:rPr lang="es-MX" sz="4000" b="1" i="1" dirty="0">
                <a:solidFill>
                  <a:srgbClr val="2205CD"/>
                </a:solidFill>
              </a:rPr>
              <a:t>“</a:t>
            </a:r>
            <a:r>
              <a:rPr lang="es-MX" sz="4000" b="1" i="1" dirty="0" err="1">
                <a:solidFill>
                  <a:srgbClr val="2205CD"/>
                </a:solidFill>
              </a:rPr>
              <a:t>flexneriano</a:t>
            </a:r>
            <a:r>
              <a:rPr lang="es-MX" sz="4000" b="1" i="1" dirty="0">
                <a:solidFill>
                  <a:srgbClr val="2205CD"/>
                </a:solidFill>
              </a:rPr>
              <a:t>” *</a:t>
            </a:r>
            <a:r>
              <a:rPr lang="es-MX" sz="4000" dirty="0"/>
              <a:t> 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5313" y="1570891"/>
            <a:ext cx="6954593" cy="3012831"/>
          </a:xfrm>
        </p:spPr>
        <p:txBody>
          <a:bodyPr>
            <a:noAutofit/>
          </a:bodyPr>
          <a:lstStyle/>
          <a:p>
            <a:r>
              <a:rPr lang="es-MX" dirty="0">
                <a:solidFill>
                  <a:srgbClr val="2205CD"/>
                </a:solidFill>
              </a:rPr>
              <a:t>La reforma de la educación médica en los Estados Unidos de Norte América a inicios del siglo XX, estuvo basada en el reporte </a:t>
            </a:r>
            <a:r>
              <a:rPr lang="es-MX" dirty="0" err="1">
                <a:solidFill>
                  <a:srgbClr val="2205CD"/>
                </a:solidFill>
              </a:rPr>
              <a:t>Flexner</a:t>
            </a:r>
            <a:r>
              <a:rPr lang="es-MX" dirty="0">
                <a:solidFill>
                  <a:srgbClr val="2205CD"/>
                </a:solidFill>
              </a:rPr>
              <a:t>, el cual hizo observaciones y recomendaciones dirigidas mayormente a establecer bases científicas sólidas a la formación de los médicos de su tiempo…</a:t>
            </a:r>
            <a:endParaRPr lang="es-MX" i="1" dirty="0">
              <a:solidFill>
                <a:srgbClr val="2205CD"/>
              </a:solidFill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949569" y="1676400"/>
            <a:ext cx="7784122" cy="372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81050" y="761999"/>
            <a:ext cx="7886700" cy="808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/>
              <a:t>           </a:t>
            </a:r>
            <a:endParaRPr lang="es-MX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3140524" y="4689231"/>
            <a:ext cx="5628336" cy="8047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dirty="0">
                <a:solidFill>
                  <a:schemeClr val="bg1">
                    <a:lumMod val="50000"/>
                  </a:schemeClr>
                </a:solidFill>
              </a:rPr>
              <a:t>Pinzón, C.E., Los grandes paradigmas de la educación médica en Latinoamérica, Acta Médica Colombiana, </a:t>
            </a:r>
            <a:r>
              <a:rPr lang="es-ES" sz="1600" i="1" dirty="0" err="1">
                <a:solidFill>
                  <a:schemeClr val="bg1">
                    <a:lumMod val="50000"/>
                  </a:schemeClr>
                </a:solidFill>
              </a:rPr>
              <a:t>Print</a:t>
            </a:r>
            <a:r>
              <a:rPr lang="es-ES" sz="1600" i="1" dirty="0">
                <a:solidFill>
                  <a:schemeClr val="bg1">
                    <a:lumMod val="50000"/>
                  </a:schemeClr>
                </a:solidFill>
              </a:rPr>
              <a:t> </a:t>
            </a:r>
            <a:r>
              <a:rPr lang="es-ES" sz="1600" i="1" dirty="0" err="1">
                <a:solidFill>
                  <a:schemeClr val="bg1">
                    <a:lumMod val="50000"/>
                  </a:schemeClr>
                </a:solidFill>
              </a:rPr>
              <a:t>version</a:t>
            </a:r>
            <a:r>
              <a:rPr lang="es-ES" sz="1600" dirty="0">
                <a:solidFill>
                  <a:schemeClr val="bg1">
                    <a:lumMod val="50000"/>
                  </a:schemeClr>
                </a:solidFill>
              </a:rPr>
              <a:t> ISSN 0120-2448  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Vol.33 No.1, Bogotá Jan./Mar. 2008. </a:t>
            </a:r>
            <a:endParaRPr lang="es-MX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06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299" y="319489"/>
            <a:ext cx="7885392" cy="800064"/>
          </a:xfrm>
        </p:spPr>
        <p:txBody>
          <a:bodyPr>
            <a:normAutofit/>
          </a:bodyPr>
          <a:lstStyle/>
          <a:p>
            <a:r>
              <a:rPr lang="es-MX" sz="4000" dirty="0"/>
              <a:t>   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7105" y="1563234"/>
            <a:ext cx="8116586" cy="2284536"/>
          </a:xfrm>
        </p:spPr>
        <p:txBody>
          <a:bodyPr>
            <a:noAutofit/>
          </a:bodyPr>
          <a:lstStyle/>
          <a:p>
            <a:r>
              <a:rPr lang="es-MX" dirty="0">
                <a:solidFill>
                  <a:srgbClr val="0070C0"/>
                </a:solidFill>
              </a:rPr>
              <a:t>Algunas recomendaciones de </a:t>
            </a:r>
            <a:r>
              <a:rPr lang="es-MX" dirty="0" err="1">
                <a:solidFill>
                  <a:srgbClr val="0070C0"/>
                </a:solidFill>
              </a:rPr>
              <a:t>Flexner</a:t>
            </a:r>
            <a:r>
              <a:rPr lang="es-MX" dirty="0">
                <a:solidFill>
                  <a:srgbClr val="0070C0"/>
                </a:solidFill>
              </a:rPr>
              <a:t>, válidas en su tiempo, como </a:t>
            </a:r>
            <a:r>
              <a:rPr lang="es-MX" b="1" i="1" u="sng" dirty="0">
                <a:solidFill>
                  <a:srgbClr val="2205CD"/>
                </a:solidFill>
              </a:rPr>
              <a:t>la separación de las ciencias básicas de las clínicas y la implicación de que no se podía acceder al conocimiento clínico, sin antes haber completado el ciclo básico</a:t>
            </a:r>
            <a:r>
              <a:rPr lang="es-MX" dirty="0">
                <a:solidFill>
                  <a:srgbClr val="2205CD"/>
                </a:solidFill>
              </a:rPr>
              <a:t>, </a:t>
            </a:r>
            <a:r>
              <a:rPr lang="es-MX" dirty="0">
                <a:solidFill>
                  <a:srgbClr val="0070C0"/>
                </a:solidFill>
              </a:rPr>
              <a:t>han sido ampliamente superadas,</a:t>
            </a:r>
            <a:r>
              <a:rPr lang="es-MX" dirty="0"/>
              <a:t> </a:t>
            </a:r>
            <a:endParaRPr lang="es-MX" b="1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949569" y="1676400"/>
            <a:ext cx="7784122" cy="372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81050" y="761999"/>
            <a:ext cx="7886700" cy="808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/>
              <a:t>           </a:t>
            </a:r>
            <a:endParaRPr lang="es-MX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2086376" y="4074821"/>
            <a:ext cx="6803023" cy="18315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5E913B"/>
                </a:solidFill>
              </a:rPr>
              <a:t>… sin embargo, </a:t>
            </a:r>
            <a:r>
              <a:rPr lang="es-MX" b="1" u="sng" dirty="0">
                <a:solidFill>
                  <a:schemeClr val="accent6">
                    <a:lumMod val="75000"/>
                  </a:schemeClr>
                </a:solidFill>
              </a:rPr>
              <a:t>la mayoría de los programas aún las mantienen</a:t>
            </a:r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s-MX" b="1" dirty="0">
                <a:solidFill>
                  <a:srgbClr val="5E913B"/>
                </a:solidFill>
              </a:rPr>
              <a:t> </a:t>
            </a:r>
            <a:r>
              <a:rPr lang="es-MX" b="1" i="1" dirty="0">
                <a:solidFill>
                  <a:schemeClr val="accent6">
                    <a:lumMod val="75000"/>
                  </a:schemeClr>
                </a:solidFill>
              </a:rPr>
              <a:t>rechazando a priori, una integración temprana, racional y sistematizada, de saberes básicos y clínicos.</a:t>
            </a: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056261" y="4990605"/>
            <a:ext cx="4853354" cy="756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1100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949568" y="553792"/>
            <a:ext cx="7819291" cy="836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/>
              <a:t> </a:t>
            </a:r>
            <a:r>
              <a:rPr lang="es-MX" sz="4000" b="1" dirty="0">
                <a:solidFill>
                  <a:srgbClr val="2205CD"/>
                </a:solidFill>
                <a:latin typeface="+mn-lt"/>
              </a:rPr>
              <a:t>Paradigma </a:t>
            </a:r>
            <a:r>
              <a:rPr lang="es-MX" sz="4000" b="1" i="1" dirty="0">
                <a:solidFill>
                  <a:srgbClr val="2205CD"/>
                </a:solidFill>
                <a:latin typeface="+mn-lt"/>
              </a:rPr>
              <a:t>“</a:t>
            </a:r>
            <a:r>
              <a:rPr lang="es-MX" sz="4000" b="1" i="1" dirty="0" err="1">
                <a:solidFill>
                  <a:srgbClr val="2205CD"/>
                </a:solidFill>
                <a:latin typeface="+mn-lt"/>
              </a:rPr>
              <a:t>flexneriano</a:t>
            </a:r>
            <a:r>
              <a:rPr lang="es-MX" sz="4000" b="1" i="1" dirty="0">
                <a:solidFill>
                  <a:srgbClr val="2205CD"/>
                </a:solidFill>
                <a:latin typeface="+mn-lt"/>
              </a:rPr>
              <a:t>” *</a:t>
            </a:r>
            <a:r>
              <a:rPr lang="es-MX" sz="4000" b="1" dirty="0">
                <a:latin typeface="+mn-lt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0326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6991" y="310661"/>
            <a:ext cx="7886700" cy="808892"/>
          </a:xfrm>
        </p:spPr>
        <p:txBody>
          <a:bodyPr>
            <a:normAutofit/>
          </a:bodyPr>
          <a:lstStyle/>
          <a:p>
            <a:r>
              <a:rPr lang="es-MX" b="1" dirty="0">
                <a:latin typeface="+mn-lt"/>
              </a:rPr>
              <a:t>      </a:t>
            </a:r>
            <a:r>
              <a:rPr lang="es-MX" b="1" i="1" dirty="0">
                <a:solidFill>
                  <a:srgbClr val="2205CD"/>
                </a:solidFill>
                <a:latin typeface="+mn-lt"/>
              </a:rPr>
              <a:t>“Razonamiento clínico”</a:t>
            </a:r>
            <a:r>
              <a:rPr lang="es-MX" b="1" dirty="0">
                <a:latin typeface="+mn-lt"/>
              </a:rPr>
              <a:t>  </a:t>
            </a:r>
            <a:r>
              <a:rPr lang="es-MX" dirty="0"/>
              <a:t>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3341" y="1187435"/>
            <a:ext cx="7173532" cy="1633015"/>
          </a:xfrm>
        </p:spPr>
        <p:txBody>
          <a:bodyPr>
            <a:noAutofit/>
          </a:bodyPr>
          <a:lstStyle/>
          <a:p>
            <a:r>
              <a:rPr lang="es-MX" dirty="0">
                <a:solidFill>
                  <a:srgbClr val="0070C0"/>
                </a:solidFill>
              </a:rPr>
              <a:t>Surgido durante el auge de la enseñanza basada en problemas (ABP) o </a:t>
            </a:r>
            <a:r>
              <a:rPr lang="es-MX" i="1" dirty="0" err="1">
                <a:solidFill>
                  <a:srgbClr val="0070C0"/>
                </a:solidFill>
              </a:rPr>
              <a:t>Problem</a:t>
            </a:r>
            <a:r>
              <a:rPr lang="es-MX" i="1" dirty="0">
                <a:solidFill>
                  <a:srgbClr val="0070C0"/>
                </a:solidFill>
              </a:rPr>
              <a:t> </a:t>
            </a:r>
            <a:r>
              <a:rPr lang="es-MX" i="1" dirty="0" err="1">
                <a:solidFill>
                  <a:srgbClr val="0070C0"/>
                </a:solidFill>
              </a:rPr>
              <a:t>Based</a:t>
            </a:r>
            <a:r>
              <a:rPr lang="es-MX" i="1" dirty="0">
                <a:solidFill>
                  <a:srgbClr val="0070C0"/>
                </a:solidFill>
              </a:rPr>
              <a:t> </a:t>
            </a:r>
            <a:r>
              <a:rPr lang="es-MX" i="1" dirty="0" err="1">
                <a:solidFill>
                  <a:srgbClr val="0070C0"/>
                </a:solidFill>
              </a:rPr>
              <a:t>Learning</a:t>
            </a:r>
            <a:r>
              <a:rPr lang="es-MX" i="1" dirty="0">
                <a:solidFill>
                  <a:srgbClr val="0070C0"/>
                </a:solidFill>
              </a:rPr>
              <a:t> (PBL)</a:t>
            </a:r>
            <a:r>
              <a:rPr lang="es-MX" dirty="0">
                <a:solidFill>
                  <a:srgbClr val="0070C0"/>
                </a:solidFill>
              </a:rPr>
              <a:t> </a:t>
            </a:r>
            <a:r>
              <a:rPr lang="es-MX" b="1" dirty="0">
                <a:solidFill>
                  <a:srgbClr val="2205CD"/>
                </a:solidFill>
              </a:rPr>
              <a:t>postula que el “razonamiento clínico” como habilidad, puede ser desarrollado independiente de un contexto cognitivo específico;</a:t>
            </a:r>
            <a:endParaRPr lang="es-MX" b="1" i="1" dirty="0">
              <a:solidFill>
                <a:srgbClr val="2205CD"/>
              </a:solidFill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1133341" y="958361"/>
            <a:ext cx="7784122" cy="372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81050" y="761999"/>
            <a:ext cx="7886700" cy="808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/>
              <a:t>           </a:t>
            </a:r>
            <a:endParaRPr lang="es-MX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 rot="10800000" flipV="1">
            <a:off x="1133338" y="2822330"/>
            <a:ext cx="7600352" cy="16466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rgbClr val="0070C0"/>
                </a:solidFill>
              </a:rPr>
              <a:t>aunque Norman y otros investigadores han aportado pruebas acerca de que esta </a:t>
            </a:r>
            <a:r>
              <a:rPr lang="es-MX" i="1" dirty="0">
                <a:solidFill>
                  <a:srgbClr val="0070C0"/>
                </a:solidFill>
              </a:rPr>
              <a:t>“habilidad”</a:t>
            </a:r>
            <a:r>
              <a:rPr lang="es-MX" dirty="0">
                <a:solidFill>
                  <a:srgbClr val="0070C0"/>
                </a:solidFill>
              </a:rPr>
              <a:t> no existe independiente del conocimiento contextual, </a:t>
            </a:r>
            <a:endParaRPr lang="es-MX" i="1" dirty="0">
              <a:solidFill>
                <a:srgbClr val="0070C0"/>
              </a:solidFill>
            </a:endParaRP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2009104" y="4688179"/>
            <a:ext cx="6658646" cy="7561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5E913B"/>
                </a:solidFill>
              </a:rPr>
              <a:t>… este paradigma sigue vigente al establecer objetivos y propósitos educativos.</a:t>
            </a:r>
            <a:endParaRPr lang="es-MX" i="1" dirty="0">
              <a:solidFill>
                <a:srgbClr val="5E91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98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theme/theme1.xml><?xml version="1.0" encoding="utf-8"?>
<a:theme xmlns:a="http://schemas.openxmlformats.org/drawingml/2006/main" name="2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1713</TotalTime>
  <Words>2291</Words>
  <Application>Microsoft Office PowerPoint</Application>
  <PresentationFormat>Presentación en pantalla (4:3)</PresentationFormat>
  <Paragraphs>172</Paragraphs>
  <Slides>30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Arial</vt:lpstr>
      <vt:lpstr>Arial Black</vt:lpstr>
      <vt:lpstr>Calibri</vt:lpstr>
      <vt:lpstr>Calibri Light</vt:lpstr>
      <vt:lpstr>Copperplate Gothic Light</vt:lpstr>
      <vt:lpstr>Times New Roman</vt:lpstr>
      <vt:lpstr>2_Tema de Office</vt:lpstr>
      <vt:lpstr>Paradigmas </vt:lpstr>
      <vt:lpstr>Paradigmas </vt:lpstr>
      <vt:lpstr> Paradigma </vt:lpstr>
      <vt:lpstr> Paradigma educativo </vt:lpstr>
      <vt:lpstr>Paradigma de “enseñanza” *</vt:lpstr>
      <vt:lpstr>Reflexión:   … ¿Está vigente en mi institución? </vt:lpstr>
      <vt:lpstr> Origen del paradigma “flexneriano” *    </vt:lpstr>
      <vt:lpstr>      </vt:lpstr>
      <vt:lpstr>      “Razonamiento clínico”    </vt:lpstr>
      <vt:lpstr>“Meticulosidad es característica  del experto clínico”</vt:lpstr>
      <vt:lpstr>Modelos</vt:lpstr>
      <vt:lpstr>¿Modelos o Paradigmas?</vt:lpstr>
      <vt:lpstr>¿Modelos o Paradigmas?</vt:lpstr>
      <vt:lpstr>Modelo educativo *</vt:lpstr>
      <vt:lpstr>Modelo educativo institucional</vt:lpstr>
      <vt:lpstr>Modelo Educativo AMFEM</vt:lpstr>
      <vt:lpstr>Medicina Académica</vt:lpstr>
      <vt:lpstr>Competencias de investigación concomitantes del primer nivel </vt:lpstr>
      <vt:lpstr>Evidencias de competencias de investigación concomitantes del primer nivel </vt:lpstr>
      <vt:lpstr>Evidencias de competencias de investigación concomitantes del primer nivel </vt:lpstr>
      <vt:lpstr>Competencias de investigación concomitantes del segundo nivel </vt:lpstr>
      <vt:lpstr>Evidencias de competencias de investigación concomitantes del segundo nivel </vt:lpstr>
      <vt:lpstr>Competencias de investigación concomitantes del tercer nivel </vt:lpstr>
      <vt:lpstr>Evidencias de competencias de investigación concomitantes del tercer nivel </vt:lpstr>
      <vt:lpstr>Competencias de investigación concomitantes del cuarto nivel </vt:lpstr>
      <vt:lpstr>Evidencias de competencias de investigación concomitantes del cuarto nivel </vt:lpstr>
      <vt:lpstr>Perspectivas </vt:lpstr>
      <vt:lpstr>Perspectiva y tecnología</vt:lpstr>
      <vt:lpstr>Modelos de instrucción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</dc:creator>
  <cp:lastModifiedBy>Jose Miguel Garcia Fernandez</cp:lastModifiedBy>
  <cp:revision>78</cp:revision>
  <dcterms:created xsi:type="dcterms:W3CDTF">2016-06-08T03:12:49Z</dcterms:created>
  <dcterms:modified xsi:type="dcterms:W3CDTF">2016-07-19T01:43:38Z</dcterms:modified>
</cp:coreProperties>
</file>