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handoutMasterIdLst>
    <p:handoutMasterId r:id="rId13"/>
  </p:handoutMasterIdLst>
  <p:sldIdLst>
    <p:sldId id="256" r:id="rId2"/>
    <p:sldId id="257" r:id="rId3"/>
    <p:sldId id="298" r:id="rId4"/>
    <p:sldId id="299" r:id="rId5"/>
    <p:sldId id="300" r:id="rId6"/>
    <p:sldId id="301" r:id="rId7"/>
    <p:sldId id="302" r:id="rId8"/>
    <p:sldId id="288" r:id="rId9"/>
    <p:sldId id="303" r:id="rId10"/>
    <p:sldId id="265" r:id="rId11"/>
    <p:sldId id="304" r:id="rId12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97" autoAdjust="0"/>
    <p:restoredTop sz="94660"/>
  </p:normalViewPr>
  <p:slideViewPr>
    <p:cSldViewPr>
      <p:cViewPr varScale="1">
        <p:scale>
          <a:sx n="73" d="100"/>
          <a:sy n="73" d="100"/>
        </p:scale>
        <p:origin x="84" y="7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111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44E28-A956-486E-B6F1-5C85B5CDB677}" type="datetimeFigureOut">
              <a:rPr lang="es-MX" smtClean="0"/>
              <a:t>13/06/2016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B0C27-477F-4497-BCB6-1AC46D92B5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6421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43108" y="2130425"/>
            <a:ext cx="6643734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14546" y="385762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Abril 2015</a:t>
            </a:r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LVIII Reunión Nacional Ordinaria. Mérida, Yucatán, México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8ABF0-9FE4-4EA5-B1F3-B18D0A6CB5A3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8" name="Imagen 7" descr="http://www.amfem.edu.mx/templates/amfem_v1/images/logo.png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16632"/>
            <a:ext cx="2736304" cy="96758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5554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4 Marcador de contenido" descr="Fondo sin logos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2" descr="http://www.amfem.edu.mx/vallarta2014/wp-content/uploads/2013/04/logotransparente-300x28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26" y="0"/>
            <a:ext cx="1643074" cy="1555443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5984" y="274638"/>
            <a:ext cx="5214974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785786" y="1600200"/>
            <a:ext cx="7901014" cy="45259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Abril 2015</a:t>
            </a:r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LVIII Reunión Nacional Ordinaria. Mérida, Yucatán, México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82F32-B7D4-4E82-80E9-B56C46CCD1E2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9" name="8 Imagen" descr="LOGO_SECCIÃ“N_SIMULACIÃ“N_AMFEM_FIN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2910" y="0"/>
            <a:ext cx="1428728" cy="144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584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4 Marcador de contenido" descr="Fondo sin logos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2" descr="http://www.amfem.edu.mx/vallarta2014/wp-content/uploads/2013/04/logotransparente-300x28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26" y="0"/>
            <a:ext cx="1643074" cy="1555443"/>
          </a:xfrm>
          <a:prstGeom prst="rect">
            <a:avLst/>
          </a:prstGeom>
          <a:noFill/>
        </p:spPr>
      </p:pic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41702" y="1714488"/>
            <a:ext cx="1945098" cy="44116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785786" y="1714488"/>
            <a:ext cx="5691214" cy="44116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Abril 2015</a:t>
            </a:r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LVIII Reunión Nacional Ordinaria. Mérida, Yucatán, México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2BF0-C5FB-4262-8D4B-56B9BE98E028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9" name="8 Imagen" descr="LOGO_SECCIÃ“N_SIMULACIÃ“N_AMFEM_FIN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2910" y="0"/>
            <a:ext cx="1428728" cy="144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696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simulacion">
    <p:bg>
      <p:bgPr>
        <a:solidFill>
          <a:srgbClr val="BFBFBF">
            <a:alpha val="45097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dirty="0" smtClean="0"/>
            </a:lvl1pPr>
          </a:lstStyle>
          <a:p>
            <a:pPr>
              <a:defRPr/>
            </a:pPr>
            <a:r>
              <a:rPr lang="es-MX"/>
              <a:t>Abril 2015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/>
              <a:t>LVIII Reunión Nacional Ordinaria. Mérida, Yucatán, México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0F9C5A-6F8E-4A2D-8362-98C683B3DC1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/>
              <a:t>Abril 2015</a:t>
            </a:r>
          </a:p>
        </p:txBody>
      </p:sp>
      <p:sp>
        <p:nvSpPr>
          <p:cNvPr id="4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/>
              <a:t>LVIII Reunión Nacional Ordinaria. Mérida, Yucatán, México</a:t>
            </a:r>
          </a:p>
        </p:txBody>
      </p:sp>
      <p:sp>
        <p:nvSpPr>
          <p:cNvPr id="5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5312E-CAFB-4B98-B57C-720559A73746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4 Marcador de contenido" descr="Fondo sin logos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28860" y="274638"/>
            <a:ext cx="5072098" cy="1143000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14348" y="1600200"/>
            <a:ext cx="7972452" cy="4525963"/>
          </a:xfr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Abril 2015</a:t>
            </a:r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LVIII Reunión Nacional Ordinaria. Mérida, Yucatán, México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5D639-12CB-40CD-AFF6-61CB00285D0B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9" name="8 Imagen" descr="LOGO_SECCIÃ“N_SIMULACIÃ“N_AMFEM_FI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79776" y="0"/>
            <a:ext cx="1428728" cy="1442644"/>
          </a:xfrm>
          <a:prstGeom prst="rect">
            <a:avLst/>
          </a:prstGeom>
        </p:spPr>
      </p:pic>
      <p:pic>
        <p:nvPicPr>
          <p:cNvPr id="10" name="Imagen 9" descr="http://www.amfem.edu.mx/templates/amfem_v1/images/logo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6632"/>
            <a:ext cx="2736304" cy="96758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2218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3041" y="4406900"/>
            <a:ext cx="685167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43041" y="2906713"/>
            <a:ext cx="685167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Abril 2015</a:t>
            </a:r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LVIII Reunión Nacional Ordinaria. Mérida, Yucatán, México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0F21-D955-4563-8AA2-2A03389670E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99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4 Marcador de contenido" descr="Fondo sin logos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5984" y="274638"/>
            <a:ext cx="5214974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714348" y="16430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05348" y="16430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Abril 2015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LVIII Reunión Nacional Ordinaria. Mérida, Yucatán, México</a:t>
            </a: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0F21-D955-4563-8AA2-2A03389670E5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10" name="9 Imagen" descr="LOGO_SECCIÃ“N_SIMULACIÃ“N_AMFEM_FI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91744" y="42140"/>
            <a:ext cx="1428728" cy="144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558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868" y="274638"/>
            <a:ext cx="4071966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Abril 2015</a:t>
            </a:r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LVIII Reunión Nacional Ordinaria. Mérida, Yucatán, México</a:t>
            </a:r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F650-C16F-4CAD-8873-38D0F0D6CF5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5284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4 Marcador de contenido" descr="Fondo sin logos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Picture 2" descr="http://www.amfem.edu.mx/vallarta2014/wp-content/uploads/2013/04/logotransparente-300x28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26" y="0"/>
            <a:ext cx="1643074" cy="1555443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3108" y="274638"/>
            <a:ext cx="535785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Abril 2015</a:t>
            </a:r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LVIII Reunión Nacional Ordinaria. Mérida, Yucatán, México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0F21-D955-4563-8AA2-2A03389670E5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8" name="7 Imagen" descr="LOGO_SECCIÃ“N_SIMULACIÃ“N_AMFEM_FIN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2910" y="0"/>
            <a:ext cx="1428728" cy="144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095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Marcador de contenido" descr="Fondo sin logos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cture 2" descr="http://www.amfem.edu.mx/vallarta2014/wp-content/uploads/2013/04/logotransparente-300x28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26" y="0"/>
            <a:ext cx="1643074" cy="1555443"/>
          </a:xfrm>
          <a:prstGeom prst="rect">
            <a:avLst/>
          </a:prstGeom>
          <a:noFill/>
        </p:spPr>
      </p:pic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Abril 2015</a:t>
            </a:r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LVIII Reunión Nacional Ordinaria. Mérida, Yucatán, México</a:t>
            </a:r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E9B32-DEE4-4FFD-9BCF-5FC07E8E8423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7" name="6 Imagen" descr="LOGO_SECCIÃ“N_SIMULACIÃ“N_AMFEM_FIN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2910" y="0"/>
            <a:ext cx="1428728" cy="144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918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4 Marcador de contenido" descr="Fondo sin logos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Picture 2" descr="http://www.amfem.edu.mx/vallarta2014/wp-content/uploads/2013/04/logotransparente-300x28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26" y="0"/>
            <a:ext cx="1643074" cy="1555443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164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786182" y="1643050"/>
            <a:ext cx="4900618" cy="448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714348" y="2786058"/>
            <a:ext cx="3008313" cy="3340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Abril 2015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LVIII Reunión Nacional Ordinaria. Mérida, Yucatán, México</a:t>
            </a: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F5A6C-F314-4DFE-842A-D294D8C96815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10" name="9 Imagen" descr="LOGO_SECCIÃ“N_SIMULACIÃ“N_AMFEM_FIN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2910" y="0"/>
            <a:ext cx="1428728" cy="144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622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4 Marcador de contenido" descr="Fondo sin logos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Picture 2" descr="http://www.amfem.edu.mx/vallarta2014/wp-content/uploads/2013/04/logotransparente-300x28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26" y="0"/>
            <a:ext cx="1643074" cy="1555443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3108" y="4800600"/>
            <a:ext cx="513558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43108" y="612775"/>
            <a:ext cx="513558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43108" y="5367338"/>
            <a:ext cx="513558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Abril 2015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LVIII Reunión Nacional Ordinaria. Mérida, Yucatán, México</a:t>
            </a: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0F21-D955-4563-8AA2-2A03389670E5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10" name="9 Imagen" descr="LOGO_SECCIÃ“N_SIMULACIÃ“N_AMFEM_FIN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2910" y="0"/>
            <a:ext cx="1428728" cy="144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930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Fondo sin logos.JP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0"/>
            <a:ext cx="9024732" cy="6858000"/>
          </a:xfrm>
          <a:prstGeom prst="rect">
            <a:avLst/>
          </a:prstGeom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MX" smtClean="0"/>
              <a:t>Abril 2015</a:t>
            </a:r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MX" smtClean="0"/>
              <a:t>LVIII Reunión Nacional Ordinaria. Mérida, Yucatán, México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70F21-D955-4563-8AA2-2A03389670E5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9" name="8 Imagen" descr="LOGO_SECCIÃ“N_SIMULACIÃ“N_AMFEM_FINAL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7715272" y="0"/>
            <a:ext cx="1428728" cy="144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273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01" r:id="rId12"/>
    <p:sldLayoutId id="2147483696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051720" y="1814959"/>
            <a:ext cx="6643734" cy="1470025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3600" b="1" dirty="0" smtClean="0"/>
              <a:t>FORO SIMULACIÓN Y SEGURIDAD EN EL PACIENTE</a:t>
            </a:r>
            <a:endParaRPr lang="es-MX" sz="3600" b="1" dirty="0"/>
          </a:p>
        </p:txBody>
      </p:sp>
      <p:sp>
        <p:nvSpPr>
          <p:cNvPr id="7171" name="2 Subtítulo"/>
          <p:cNvSpPr>
            <a:spLocks noGrp="1"/>
          </p:cNvSpPr>
          <p:nvPr>
            <p:ph type="subTitle" idx="1"/>
          </p:nvPr>
        </p:nvSpPr>
        <p:spPr>
          <a:xfrm>
            <a:off x="755576" y="3429000"/>
            <a:ext cx="8031266" cy="3168352"/>
          </a:xfrm>
        </p:spPr>
        <p:txBody>
          <a:bodyPr>
            <a:noAutofit/>
          </a:bodyPr>
          <a:lstStyle/>
          <a:p>
            <a:pPr marR="0" algn="l">
              <a:spcBef>
                <a:spcPts val="0"/>
              </a:spcBef>
            </a:pPr>
            <a:r>
              <a:rPr lang="es-MX" sz="2400" dirty="0" smtClean="0">
                <a:solidFill>
                  <a:schemeClr val="tx2"/>
                </a:solidFill>
              </a:rPr>
              <a:t>Coordina:</a:t>
            </a:r>
          </a:p>
          <a:p>
            <a:pPr marR="0" algn="l">
              <a:spcBef>
                <a:spcPts val="0"/>
              </a:spcBef>
            </a:pPr>
            <a:r>
              <a:rPr lang="es-MX" sz="2400" dirty="0" smtClean="0">
                <a:solidFill>
                  <a:schemeClr val="tx2"/>
                </a:solidFill>
              </a:rPr>
              <a:t>Dr. Juan Pablo García Acosta</a:t>
            </a:r>
          </a:p>
          <a:p>
            <a:pPr marR="0" algn="r"/>
            <a:endParaRPr lang="es-MX" sz="2400" dirty="0" smtClean="0">
              <a:solidFill>
                <a:schemeClr val="tx2"/>
              </a:solidFill>
            </a:endParaRPr>
          </a:p>
          <a:p>
            <a:pPr marR="0" algn="r">
              <a:spcBef>
                <a:spcPts val="0"/>
              </a:spcBef>
            </a:pPr>
            <a:r>
              <a:rPr lang="es-MX" sz="2400" dirty="0" smtClean="0">
                <a:solidFill>
                  <a:schemeClr val="tx2"/>
                </a:solidFill>
              </a:rPr>
              <a:t>Participantes:</a:t>
            </a:r>
          </a:p>
          <a:p>
            <a:pPr marR="0" algn="r">
              <a:spcBef>
                <a:spcPts val="0"/>
              </a:spcBef>
            </a:pPr>
            <a:r>
              <a:rPr lang="es-MX" sz="2400" dirty="0" smtClean="0">
                <a:solidFill>
                  <a:schemeClr val="tx2"/>
                </a:solidFill>
              </a:rPr>
              <a:t>Dr. Augusto </a:t>
            </a:r>
            <a:r>
              <a:rPr lang="es-MX" sz="2400" dirty="0" err="1" smtClean="0">
                <a:solidFill>
                  <a:schemeClr val="tx2"/>
                </a:solidFill>
              </a:rPr>
              <a:t>Scalabrini</a:t>
            </a:r>
            <a:r>
              <a:rPr lang="es-MX" sz="2400" dirty="0" smtClean="0">
                <a:solidFill>
                  <a:schemeClr val="tx2"/>
                </a:solidFill>
              </a:rPr>
              <a:t> Neto</a:t>
            </a:r>
          </a:p>
          <a:p>
            <a:pPr marR="0" algn="r">
              <a:spcBef>
                <a:spcPts val="0"/>
              </a:spcBef>
            </a:pPr>
            <a:r>
              <a:rPr lang="es-MX" sz="2400" dirty="0" smtClean="0">
                <a:solidFill>
                  <a:schemeClr val="tx2"/>
                </a:solidFill>
              </a:rPr>
              <a:t>Dr. Luis Carlos Romero Quezada</a:t>
            </a:r>
          </a:p>
          <a:p>
            <a:pPr marR="0" algn="r">
              <a:spcBef>
                <a:spcPts val="0"/>
              </a:spcBef>
            </a:pPr>
            <a:r>
              <a:rPr lang="es-MX" sz="2400" dirty="0" smtClean="0">
                <a:solidFill>
                  <a:schemeClr val="tx2"/>
                </a:solidFill>
              </a:rPr>
              <a:t>Dra. Elizabeth López Becerril</a:t>
            </a:r>
          </a:p>
          <a:p>
            <a:pPr marR="0" algn="r">
              <a:spcBef>
                <a:spcPts val="0"/>
              </a:spcBef>
            </a:pPr>
            <a:r>
              <a:rPr lang="es-MX" sz="2400" dirty="0" smtClean="0">
                <a:solidFill>
                  <a:schemeClr val="tx2"/>
                </a:solidFill>
              </a:rPr>
              <a:t>Dra. Rocío Vargas Bravo</a:t>
            </a:r>
          </a:p>
          <a:p>
            <a:pPr marR="0" algn="l"/>
            <a:endParaRPr lang="es-MX" sz="24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568952" cy="1512168"/>
          </a:xfrm>
        </p:spPr>
        <p:txBody>
          <a:bodyPr>
            <a:noAutofit/>
          </a:bodyPr>
          <a:lstStyle/>
          <a:p>
            <a:r>
              <a:rPr lang="es-MX" sz="3600" dirty="0" smtClean="0"/>
              <a:t>Principios básicos del entrenamiento basado en simulación para la seguridad del paciente</a:t>
            </a:r>
            <a:endParaRPr lang="es-MX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14348" y="2575445"/>
            <a:ext cx="8322148" cy="4237931"/>
          </a:xfrm>
        </p:spPr>
        <p:txBody>
          <a:bodyPr>
            <a:normAutofit/>
          </a:bodyPr>
          <a:lstStyle/>
          <a:p>
            <a:pPr marL="457200" marR="64008" lvl="0" indent="-457200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+mj-lt"/>
              <a:buAutoNum type="arabicPeriod"/>
              <a:defRPr/>
            </a:pPr>
            <a:r>
              <a:rPr lang="es-ES" sz="2000" dirty="0" smtClean="0">
                <a:latin typeface="CG Times"/>
              </a:rPr>
              <a:t>Reforzamiento de conocimientos, habilidades y actitudes</a:t>
            </a:r>
          </a:p>
          <a:p>
            <a:pPr marL="457200" marR="64008" lvl="0" indent="-457200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+mj-lt"/>
              <a:buAutoNum type="arabicPeriod"/>
              <a:defRPr/>
            </a:pPr>
            <a:r>
              <a:rPr lang="es-ES" sz="2000" dirty="0" smtClean="0">
                <a:latin typeface="CG Times"/>
              </a:rPr>
              <a:t>Enfoque de sistemas</a:t>
            </a:r>
            <a:endParaRPr lang="es-MX" sz="2000" dirty="0">
              <a:latin typeface="CG Times"/>
            </a:endParaRPr>
          </a:p>
          <a:p>
            <a:pPr marL="457200" marR="64008" lvl="0" indent="-457200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+mj-lt"/>
              <a:buAutoNum type="arabicPeriod"/>
              <a:defRPr/>
            </a:pPr>
            <a:r>
              <a:rPr lang="es-MX" sz="2000" dirty="0" smtClean="0">
                <a:latin typeface="CG Times"/>
              </a:rPr>
              <a:t>Ejercicio organizado</a:t>
            </a:r>
          </a:p>
          <a:p>
            <a:pPr marL="457200" marR="64008" lvl="0" indent="-457200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+mj-lt"/>
              <a:buAutoNum type="arabicPeriod"/>
              <a:defRPr/>
            </a:pPr>
            <a:r>
              <a:rPr lang="es-MX" sz="2000" dirty="0" err="1" smtClean="0">
                <a:latin typeface="CG Times"/>
              </a:rPr>
              <a:t>Presimulación</a:t>
            </a:r>
            <a:r>
              <a:rPr lang="es-MX" sz="2000" dirty="0" smtClean="0">
                <a:latin typeface="CG Times"/>
              </a:rPr>
              <a:t> adecuada</a:t>
            </a:r>
          </a:p>
          <a:p>
            <a:pPr marL="457200" marR="64008" lvl="0" indent="-457200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+mj-lt"/>
              <a:buAutoNum type="arabicPeriod"/>
              <a:defRPr/>
            </a:pPr>
            <a:r>
              <a:rPr lang="es-MX" sz="2000" dirty="0" smtClean="0">
                <a:latin typeface="CG Times"/>
              </a:rPr>
              <a:t>Motivación</a:t>
            </a:r>
          </a:p>
          <a:p>
            <a:pPr marL="457200" marR="64008" lvl="0" indent="-457200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+mj-lt"/>
              <a:buAutoNum type="arabicPeriod"/>
              <a:defRPr/>
            </a:pPr>
            <a:r>
              <a:rPr lang="es-MX" sz="2000" dirty="0" smtClean="0">
                <a:latin typeface="CG Times"/>
              </a:rPr>
              <a:t>Diseño instruccional</a:t>
            </a:r>
          </a:p>
          <a:p>
            <a:pPr marL="457200" marR="64008" lvl="0" indent="-457200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+mj-lt"/>
              <a:buAutoNum type="arabicPeriod"/>
              <a:defRPr/>
            </a:pPr>
            <a:r>
              <a:rPr lang="es-MX" sz="2000" dirty="0" smtClean="0">
                <a:latin typeface="CG Times"/>
              </a:rPr>
              <a:t>Medición del desempeño</a:t>
            </a:r>
          </a:p>
          <a:p>
            <a:pPr marL="457200" marR="64008" lvl="0" indent="-457200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+mj-lt"/>
              <a:buAutoNum type="arabicPeriod"/>
              <a:defRPr/>
            </a:pPr>
            <a:r>
              <a:rPr lang="es-MX" sz="2000" dirty="0" smtClean="0">
                <a:latin typeface="CG Times"/>
              </a:rPr>
              <a:t>Diseño del entorno</a:t>
            </a:r>
          </a:p>
          <a:p>
            <a:pPr marL="457200" marR="64008" lvl="0" indent="-457200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+mj-lt"/>
              <a:buAutoNum type="arabicPeriod"/>
              <a:defRPr/>
            </a:pPr>
            <a:r>
              <a:rPr lang="es-MX" sz="2000" dirty="0" smtClean="0">
                <a:latin typeface="CG Times"/>
              </a:rPr>
              <a:t>Preparación de la transferencia</a:t>
            </a:r>
          </a:p>
          <a:p>
            <a:pPr marL="457200" marR="64008" lvl="0" indent="-457200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+mj-lt"/>
              <a:buAutoNum type="arabicPeriod"/>
              <a:defRPr/>
            </a:pPr>
            <a:r>
              <a:rPr lang="es-MX" sz="2000" dirty="0" smtClean="0">
                <a:latin typeface="CG Times"/>
              </a:rPr>
              <a:t>Determinación de la efectividad</a:t>
            </a:r>
          </a:p>
          <a:p>
            <a:pPr marL="457200" marR="64008" lvl="0" indent="-457200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+mj-lt"/>
              <a:buAutoNum type="arabicPeriod"/>
              <a:defRPr/>
            </a:pPr>
            <a:endParaRPr lang="es-ES" sz="2400" dirty="0">
              <a:latin typeface="CG Times"/>
            </a:endParaRPr>
          </a:p>
        </p:txBody>
      </p:sp>
      <p:pic>
        <p:nvPicPr>
          <p:cNvPr id="1026" name="Picture 2" descr="http://www.seguridadpaciente.net/rw_common/images/Logo_Curso_glosario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67" t="2652" r="3442" b="2652"/>
          <a:stretch/>
        </p:blipFill>
        <p:spPr bwMode="auto">
          <a:xfrm>
            <a:off x="6732240" y="3140968"/>
            <a:ext cx="1732136" cy="2570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redondeado 4"/>
          <p:cNvSpPr/>
          <p:nvPr/>
        </p:nvSpPr>
        <p:spPr>
          <a:xfrm>
            <a:off x="6732240" y="3501008"/>
            <a:ext cx="216024" cy="57606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5 CuadroTexto"/>
          <p:cNvSpPr txBox="1"/>
          <p:nvPr/>
        </p:nvSpPr>
        <p:spPr>
          <a:xfrm>
            <a:off x="5148064" y="6146140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latin typeface="CG Times" pitchFamily="18" charset="0"/>
                <a:ea typeface="Batang" pitchFamily="18" charset="-127"/>
              </a:rPr>
              <a:t>Salas, E. et. </a:t>
            </a:r>
            <a:r>
              <a:rPr lang="es-MX" sz="1400" dirty="0">
                <a:latin typeface="CG Times" pitchFamily="18" charset="0"/>
                <a:ea typeface="Batang" pitchFamily="18" charset="-127"/>
              </a:rPr>
              <a:t>a</a:t>
            </a:r>
            <a:r>
              <a:rPr lang="es-MX" sz="1400" dirty="0" smtClean="0">
                <a:latin typeface="CG Times" pitchFamily="18" charset="0"/>
                <a:ea typeface="Batang" pitchFamily="18" charset="-127"/>
              </a:rPr>
              <a:t>l.</a:t>
            </a:r>
            <a:endParaRPr lang="es-MX" sz="1400" dirty="0">
              <a:latin typeface="CG Times" pitchFamily="18" charset="0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redondeado 4"/>
          <p:cNvSpPr/>
          <p:nvPr/>
        </p:nvSpPr>
        <p:spPr>
          <a:xfrm>
            <a:off x="6732240" y="3501008"/>
            <a:ext cx="216024" cy="57606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683568" y="994718"/>
            <a:ext cx="8280920" cy="1714202"/>
          </a:xfrm>
        </p:spPr>
        <p:txBody>
          <a:bodyPr>
            <a:normAutofit/>
          </a:bodyPr>
          <a:lstStyle/>
          <a:p>
            <a:r>
              <a:rPr lang="es-MX" sz="3600" dirty="0" smtClean="0"/>
              <a:t>Atributos de la simulación médica en favor de la seguridad del paciente</a:t>
            </a:r>
            <a:endParaRPr lang="es-MX" sz="3600" dirty="0"/>
          </a:p>
        </p:txBody>
      </p:sp>
      <p:sp>
        <p:nvSpPr>
          <p:cNvPr id="10" name="Marcador de contenido 2"/>
          <p:cNvSpPr>
            <a:spLocks noGrp="1"/>
          </p:cNvSpPr>
          <p:nvPr>
            <p:ph idx="1"/>
          </p:nvPr>
        </p:nvSpPr>
        <p:spPr>
          <a:xfrm>
            <a:off x="1046532" y="2791469"/>
            <a:ext cx="7640267" cy="3877891"/>
          </a:xfrm>
        </p:spPr>
        <p:txBody>
          <a:bodyPr>
            <a:normAutofit/>
          </a:bodyPr>
          <a:lstStyle/>
          <a:p>
            <a:r>
              <a:rPr lang="es-MX" sz="2000" dirty="0" smtClean="0">
                <a:latin typeface="CG Times" pitchFamily="18" charset="0"/>
                <a:ea typeface="Batang" pitchFamily="18" charset="-127"/>
              </a:rPr>
              <a:t>Posibilidad de repetición de procesos, maniobras, etc.</a:t>
            </a:r>
            <a:endParaRPr lang="es-MX" sz="2000" dirty="0">
              <a:latin typeface="CG Times" pitchFamily="18" charset="0"/>
              <a:ea typeface="Batang" pitchFamily="18" charset="-127"/>
            </a:endParaRPr>
          </a:p>
          <a:p>
            <a:r>
              <a:rPr lang="es-MX" sz="2000" dirty="0">
                <a:latin typeface="CG Times" pitchFamily="18" charset="0"/>
                <a:ea typeface="Batang" pitchFamily="18" charset="-127"/>
              </a:rPr>
              <a:t>Está permitido cometer </a:t>
            </a:r>
            <a:r>
              <a:rPr lang="es-MX" sz="2000" dirty="0" smtClean="0">
                <a:latin typeface="CG Times" pitchFamily="18" charset="0"/>
                <a:ea typeface="Batang" pitchFamily="18" charset="-127"/>
              </a:rPr>
              <a:t>errores</a:t>
            </a:r>
          </a:p>
          <a:p>
            <a:r>
              <a:rPr lang="es-MX" sz="2000" dirty="0" smtClean="0">
                <a:latin typeface="CG Times" pitchFamily="18" charset="0"/>
                <a:ea typeface="Batang" pitchFamily="18" charset="-127"/>
              </a:rPr>
              <a:t>Pueden presentarse escenarios infrecuentes o críticos</a:t>
            </a:r>
          </a:p>
          <a:p>
            <a:r>
              <a:rPr lang="es-MX" sz="2000" dirty="0" smtClean="0">
                <a:latin typeface="CG Times" pitchFamily="18" charset="0"/>
                <a:ea typeface="Batang" pitchFamily="18" charset="-127"/>
              </a:rPr>
              <a:t>Presentación del mismo escenario a diferentes equipos</a:t>
            </a:r>
            <a:endParaRPr lang="es-MX" sz="2000" dirty="0">
              <a:latin typeface="CG Times" pitchFamily="18" charset="0"/>
              <a:ea typeface="Batang" pitchFamily="18" charset="-127"/>
            </a:endParaRPr>
          </a:p>
          <a:p>
            <a:r>
              <a:rPr lang="es-MX" sz="2000" dirty="0" smtClean="0">
                <a:latin typeface="CG Times" pitchFamily="18" charset="0"/>
                <a:ea typeface="Batang" pitchFamily="18" charset="-127"/>
              </a:rPr>
              <a:t>Permiten explorar habilidades comunicacionales</a:t>
            </a:r>
          </a:p>
          <a:p>
            <a:r>
              <a:rPr lang="es-MX" sz="2000" dirty="0" smtClean="0">
                <a:latin typeface="CG Times" pitchFamily="18" charset="0"/>
                <a:ea typeface="Batang" pitchFamily="18" charset="-127"/>
              </a:rPr>
              <a:t>Permiten analizar el trabajo en equipo</a:t>
            </a:r>
          </a:p>
          <a:p>
            <a:r>
              <a:rPr lang="es-MX" sz="2000" dirty="0" smtClean="0">
                <a:latin typeface="CG Times" pitchFamily="18" charset="0"/>
                <a:ea typeface="Batang" pitchFamily="18" charset="-127"/>
              </a:rPr>
              <a:t>Se puede llevar registro amplio de la actividad</a:t>
            </a:r>
            <a:endParaRPr lang="es-MX" sz="2000" dirty="0">
              <a:latin typeface="CG Times" pitchFamily="18" charset="0"/>
              <a:ea typeface="Batang" pitchFamily="18" charset="-127"/>
            </a:endParaRPr>
          </a:p>
          <a:p>
            <a:r>
              <a:rPr lang="es-MX" sz="2000" dirty="0" smtClean="0">
                <a:latin typeface="CG Times" pitchFamily="18" charset="0"/>
                <a:ea typeface="Batang" pitchFamily="18" charset="-127"/>
              </a:rPr>
              <a:t>No entraña riesgo alguno para el paciente</a:t>
            </a:r>
          </a:p>
          <a:p>
            <a:r>
              <a:rPr lang="es-MX" sz="2000" dirty="0" smtClean="0">
                <a:latin typeface="CG Times" pitchFamily="18" charset="0"/>
                <a:ea typeface="Batang" pitchFamily="18" charset="-127"/>
              </a:rPr>
              <a:t>Respeta el principio de “no maleficencia”</a:t>
            </a:r>
          </a:p>
          <a:p>
            <a:r>
              <a:rPr lang="es-MX" sz="2000" dirty="0" smtClean="0">
                <a:latin typeface="CG Times" pitchFamily="18" charset="0"/>
                <a:ea typeface="Batang" pitchFamily="18" charset="-127"/>
              </a:rPr>
              <a:t>No sustituye a la actividad clínica real</a:t>
            </a:r>
            <a:endParaRPr lang="es-MX" sz="2000" dirty="0">
              <a:latin typeface="CG Times" pitchFamily="18" charset="0"/>
              <a:ea typeface="Batang" pitchFamily="18" charset="-127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1169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11760" y="620688"/>
            <a:ext cx="5072098" cy="1143000"/>
          </a:xfrm>
        </p:spPr>
        <p:txBody>
          <a:bodyPr>
            <a:normAutofit fontScale="90000"/>
          </a:bodyPr>
          <a:lstStyle/>
          <a:p>
            <a:r>
              <a:rPr lang="es-MX" b="1" dirty="0"/>
              <a:t/>
            </a:r>
            <a:br>
              <a:rPr lang="es-MX" b="1" dirty="0"/>
            </a:br>
            <a:endParaRPr lang="es-MX" b="1" dirty="0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907704" y="620688"/>
            <a:ext cx="5832648" cy="1528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s-MX" dirty="0" smtClean="0"/>
              <a:t>El costo de los errores</a:t>
            </a:r>
            <a:endParaRPr lang="es-MX" dirty="0"/>
          </a:p>
        </p:txBody>
      </p:sp>
      <p:sp>
        <p:nvSpPr>
          <p:cNvPr id="10" name="6 CuadroTexto"/>
          <p:cNvSpPr txBox="1"/>
          <p:nvPr/>
        </p:nvSpPr>
        <p:spPr>
          <a:xfrm>
            <a:off x="1115616" y="1873275"/>
            <a:ext cx="684076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G Times" pitchFamily="18" charset="0"/>
                <a:ea typeface="Batang" pitchFamily="18" charset="-127"/>
              </a:rPr>
              <a:t>98,000 muertes anuales </a:t>
            </a:r>
          </a:p>
          <a:p>
            <a:pPr algn="r"/>
            <a:r>
              <a:rPr lang="es-MX" sz="2000" dirty="0" smtClean="0">
                <a:latin typeface="CG Times" pitchFamily="18" charset="0"/>
                <a:ea typeface="Batang" pitchFamily="18" charset="-127"/>
              </a:rPr>
              <a:t>IOM, november1999</a:t>
            </a:r>
          </a:p>
          <a:p>
            <a:pPr algn="r"/>
            <a:endParaRPr lang="es-MX" sz="2000" dirty="0" smtClean="0">
              <a:latin typeface="CG Times" pitchFamily="18" charset="0"/>
              <a:ea typeface="Batang" pitchFamily="18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G Times" pitchFamily="18" charset="0"/>
                <a:ea typeface="Batang" pitchFamily="18" charset="-127"/>
              </a:rPr>
              <a:t>195,000 muertes anuales en hospitales de U.S.A</a:t>
            </a:r>
          </a:p>
          <a:p>
            <a:pPr algn="r"/>
            <a:r>
              <a:rPr lang="es-MX" sz="2000" dirty="0" err="1" smtClean="0">
                <a:latin typeface="CG Times" pitchFamily="18" charset="0"/>
                <a:ea typeface="Batang" pitchFamily="18" charset="-127"/>
              </a:rPr>
              <a:t>Institute</a:t>
            </a:r>
            <a:r>
              <a:rPr lang="es-MX" sz="2000" dirty="0" smtClean="0">
                <a:latin typeface="CG Times" pitchFamily="18" charset="0"/>
                <a:ea typeface="Batang" pitchFamily="18" charset="-127"/>
              </a:rPr>
              <a:t> of Medicine, </a:t>
            </a:r>
            <a:r>
              <a:rPr lang="es-MX" sz="2000" dirty="0" err="1" smtClean="0">
                <a:latin typeface="CG Times" pitchFamily="18" charset="0"/>
                <a:ea typeface="Batang" pitchFamily="18" charset="-127"/>
              </a:rPr>
              <a:t>july</a:t>
            </a:r>
            <a:r>
              <a:rPr lang="es-MX" sz="2000" dirty="0" smtClean="0">
                <a:latin typeface="CG Times" pitchFamily="18" charset="0"/>
                <a:ea typeface="Batang" pitchFamily="18" charset="-127"/>
              </a:rPr>
              <a:t> 2004</a:t>
            </a:r>
          </a:p>
          <a:p>
            <a:pPr algn="r"/>
            <a:endParaRPr lang="es-MX" sz="2000" dirty="0" smtClean="0">
              <a:latin typeface="CG Times" pitchFamily="18" charset="0"/>
              <a:ea typeface="Batang" pitchFamily="18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G Times" pitchFamily="18" charset="0"/>
                <a:ea typeface="Batang" pitchFamily="18" charset="-127"/>
              </a:rPr>
              <a:t>De 17 a 29 billones de dólares anuales</a:t>
            </a:r>
          </a:p>
          <a:p>
            <a:pPr algn="r"/>
            <a:r>
              <a:rPr lang="es-MX" sz="2000" dirty="0" smtClean="0">
                <a:latin typeface="CG Times" pitchFamily="18" charset="0"/>
                <a:ea typeface="Batang" pitchFamily="18" charset="-127"/>
              </a:rPr>
              <a:t>IOM, </a:t>
            </a:r>
            <a:r>
              <a:rPr lang="es-MX" sz="2000" dirty="0" err="1" smtClean="0">
                <a:latin typeface="CG Times" pitchFamily="18" charset="0"/>
                <a:ea typeface="Batang" pitchFamily="18" charset="-127"/>
              </a:rPr>
              <a:t>november</a:t>
            </a:r>
            <a:r>
              <a:rPr lang="es-MX" sz="2000" dirty="0" smtClean="0">
                <a:latin typeface="CG Times" pitchFamily="18" charset="0"/>
                <a:ea typeface="Batang" pitchFamily="18" charset="-127"/>
              </a:rPr>
              <a:t> 1999</a:t>
            </a:r>
          </a:p>
          <a:p>
            <a:pPr algn="r"/>
            <a:endParaRPr lang="es-MX" sz="2400" dirty="0">
              <a:latin typeface="CG Times" pitchFamily="18" charset="0"/>
              <a:ea typeface="Batang" pitchFamily="18" charset="-127"/>
            </a:endParaRPr>
          </a:p>
        </p:txBody>
      </p:sp>
      <p:pic>
        <p:nvPicPr>
          <p:cNvPr id="11" name="Picture 2" descr="http://www.nap.edu/cover/9728/45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653136"/>
            <a:ext cx="1680121" cy="2066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11760" y="620688"/>
            <a:ext cx="5072098" cy="1143000"/>
          </a:xfrm>
        </p:spPr>
        <p:txBody>
          <a:bodyPr>
            <a:normAutofit fontScale="90000"/>
          </a:bodyPr>
          <a:lstStyle/>
          <a:p>
            <a:r>
              <a:rPr lang="es-MX" b="1" dirty="0"/>
              <a:t/>
            </a:r>
            <a:br>
              <a:rPr lang="es-MX" b="1" dirty="0"/>
            </a:br>
            <a:endParaRPr lang="es-MX" b="1" dirty="0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907704" y="892513"/>
            <a:ext cx="5832648" cy="1528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s-MX" dirty="0" smtClean="0"/>
              <a:t>El costo de los errores</a:t>
            </a:r>
            <a:endParaRPr lang="es-MX" dirty="0"/>
          </a:p>
        </p:txBody>
      </p:sp>
      <p:sp>
        <p:nvSpPr>
          <p:cNvPr id="6" name="6 CuadroTexto"/>
          <p:cNvSpPr txBox="1"/>
          <p:nvPr/>
        </p:nvSpPr>
        <p:spPr>
          <a:xfrm>
            <a:off x="1115616" y="2830284"/>
            <a:ext cx="68407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latin typeface="CG Times" pitchFamily="18" charset="0"/>
                <a:ea typeface="Batang" pitchFamily="18" charset="-127"/>
              </a:rPr>
              <a:t>Estudio de 5 </a:t>
            </a:r>
            <a:r>
              <a:rPr lang="es-MX" sz="2000" dirty="0" smtClean="0">
                <a:latin typeface="CG Times" pitchFamily="18" charset="0"/>
                <a:ea typeface="Batang" pitchFamily="18" charset="-127"/>
              </a:rPr>
              <a:t>Hospitales </a:t>
            </a:r>
            <a:r>
              <a:rPr lang="es-MX" sz="2000" dirty="0" smtClean="0">
                <a:latin typeface="CG Times" pitchFamily="18" charset="0"/>
                <a:ea typeface="Batang" pitchFamily="18" charset="-127"/>
              </a:rPr>
              <a:t>de </a:t>
            </a:r>
            <a:r>
              <a:rPr lang="es-MX" sz="2000" dirty="0" smtClean="0">
                <a:latin typeface="CG Times" pitchFamily="18" charset="0"/>
                <a:ea typeface="Batang" pitchFamily="18" charset="-127"/>
              </a:rPr>
              <a:t>tercer nivel</a:t>
            </a:r>
            <a:endParaRPr lang="es-MX" sz="2000" dirty="0" smtClean="0">
              <a:latin typeface="CG Times" pitchFamily="18" charset="0"/>
              <a:ea typeface="Batang" pitchFamily="18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MX" sz="2000" dirty="0">
              <a:latin typeface="CG Times" pitchFamily="18" charset="0"/>
              <a:ea typeface="Batang" pitchFamily="18" charset="-127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G Times" pitchFamily="18" charset="0"/>
                <a:ea typeface="Batang" pitchFamily="18" charset="-127"/>
              </a:rPr>
              <a:t>Se presentan errores en la atención médica en 1 </a:t>
            </a:r>
            <a:r>
              <a:rPr lang="es-MX" sz="2000" dirty="0" smtClean="0">
                <a:latin typeface="CG Times" pitchFamily="18" charset="0"/>
                <a:ea typeface="Batang" pitchFamily="18" charset="-127"/>
              </a:rPr>
              <a:t>de cada </a:t>
            </a:r>
            <a:r>
              <a:rPr lang="es-MX" sz="2000" dirty="0" smtClean="0">
                <a:latin typeface="CG Times" pitchFamily="18" charset="0"/>
                <a:ea typeface="Batang" pitchFamily="18" charset="-127"/>
              </a:rPr>
              <a:t>18 ingresos </a:t>
            </a:r>
            <a:r>
              <a:rPr lang="es-MX" sz="2000" dirty="0" smtClean="0">
                <a:latin typeface="CG Times" pitchFamily="18" charset="0"/>
                <a:ea typeface="Batang" pitchFamily="18" charset="-127"/>
              </a:rPr>
              <a:t>hospitalarios</a:t>
            </a:r>
          </a:p>
          <a:p>
            <a:pPr algn="just"/>
            <a:endParaRPr lang="es-MX" sz="2000" dirty="0" smtClean="0">
              <a:latin typeface="CG Times" pitchFamily="18" charset="0"/>
              <a:ea typeface="Batang" pitchFamily="18" charset="-127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G Times" pitchFamily="18" charset="0"/>
                <a:ea typeface="Batang" pitchFamily="18" charset="-127"/>
              </a:rPr>
              <a:t>Promedio </a:t>
            </a:r>
            <a:r>
              <a:rPr lang="es-MX" sz="2000" dirty="0" smtClean="0">
                <a:latin typeface="CG Times" pitchFamily="18" charset="0"/>
                <a:ea typeface="Batang" pitchFamily="18" charset="-127"/>
              </a:rPr>
              <a:t>de infecciones nosocomiales 7.3%</a:t>
            </a:r>
          </a:p>
          <a:p>
            <a:pPr algn="r"/>
            <a:endParaRPr lang="es-MX" sz="2400" dirty="0">
              <a:latin typeface="CG Times" pitchFamily="18" charset="0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1789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1115616" y="1133872"/>
            <a:ext cx="7200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s-MX" dirty="0" smtClean="0"/>
              <a:t>Comprensión de la problemática</a:t>
            </a:r>
            <a:endParaRPr lang="es-MX" dirty="0"/>
          </a:p>
        </p:txBody>
      </p:sp>
      <p:sp>
        <p:nvSpPr>
          <p:cNvPr id="8" name="Marcador de contenido 2"/>
          <p:cNvSpPr>
            <a:spLocks noGrp="1"/>
          </p:cNvSpPr>
          <p:nvPr>
            <p:ph idx="1"/>
          </p:nvPr>
        </p:nvSpPr>
        <p:spPr>
          <a:xfrm>
            <a:off x="714348" y="2392288"/>
            <a:ext cx="7972452" cy="2908920"/>
          </a:xfrm>
        </p:spPr>
        <p:txBody>
          <a:bodyPr>
            <a:normAutofit/>
          </a:bodyPr>
          <a:lstStyle/>
          <a:p>
            <a:pPr algn="just"/>
            <a:r>
              <a:rPr lang="es-MX" sz="2000" dirty="0" smtClean="0">
                <a:latin typeface="CG Times"/>
              </a:rPr>
              <a:t>Organización Mundial de la Salud (OMS)</a:t>
            </a:r>
          </a:p>
          <a:p>
            <a:pPr marL="0" indent="0" algn="just">
              <a:buNone/>
            </a:pPr>
            <a:endParaRPr lang="es-MX" sz="2000" dirty="0" smtClean="0">
              <a:latin typeface="CG Times"/>
            </a:endParaRPr>
          </a:p>
          <a:p>
            <a:pPr marL="0" indent="0" algn="just">
              <a:buNone/>
            </a:pPr>
            <a:r>
              <a:rPr lang="es-MX" sz="2000" dirty="0" smtClean="0">
                <a:latin typeface="CG Times"/>
              </a:rPr>
              <a:t>Alianza Mundial para la Seguridad del Paciente, 2004</a:t>
            </a:r>
            <a:endParaRPr lang="es-MX" sz="2000" dirty="0">
              <a:latin typeface="CG Times"/>
            </a:endParaRPr>
          </a:p>
          <a:p>
            <a:endParaRPr lang="es-MX" dirty="0"/>
          </a:p>
        </p:txBody>
      </p:sp>
      <p:sp>
        <p:nvSpPr>
          <p:cNvPr id="10" name="AutoShape 2" descr="data:image/png;base64,iVBORw0KGgoAAAANSUhEUgAAARIAAAC4CAMAAAAYGZMtAAAAmVBMVEX///////4mwv8Avv/9//8ZwP////wAv/4lw/74/f8Avf/l9//8/v9Ny/+B1v/g9P/x+//s+v+x5P+I2v/P8P921v81xv9j0v/U8f/G7P9bzf+66f+e4f/Z9P+J2//Q8P+V2/+Z4f+p5v5+2f696//D7v5r1f43yP191P9Ix/9d0f6+6P+96P+S3/6B1f+r4v+06vqd3f6P4v5Myr5OAAAgAElEQVR4nO19C2OjNtOuJNAFY2KwQdgYSIwvJG7ddL///+POPCPsJO2m3fd7z2mSntVmc7EBo2E012dGQnyGIelf+Io/+lY+y4gN/ZfCMF1+Dox4+i9+csnLMFISl8ifFLmNWMikKIpE/lw4tyGTOrK2Sj76Pj7NiIVprVJOLz/6Tj7NIFXzqJVTev9TmNxGXmtwyd3PlTMNKfOGSKL0t4++k08zpMgbRySx/9+QJL59M69elWSvToYI6d7faN0ot2V9PBn28eujjRT/Og0d0/Tjt5OS0mCe9KJJWohXt8kxc4OXJb8zkSG8IN7S9OsPzG/+9m/6lxSL3WnUQ2mJIj6t1XjadWSzsbcT6MUDZ8IH+hfRRMZGlm366hWwzHpZ+Vk0Vn0XRyRLnswvD/UYzXy17Pic29mi+1bKfxmPiGTbuPb1CzI/1M49VYciT2juM+KSJ2KLeZ4fKu9UvUle0UAmvTtv4n+BOKHnPM2ibCK7ikNUhEVKMWSz8dsxyAiaK7gkw0LK6ZT4eBln2ZDz2hEgjUxOUXQqIXmnK35R6mACWP/m4rTyOV4yIVQ0eJsdiiA/WWRExCVZstvv9x10jSy2o80GFj4shEVB1q0aWBvFrJC+Jk1YzcaiOBEPuG5SJMQE5Tirt+GveFIuM7LUmnhTLsQUXZPi2Myae+Y0Zq0NmS66ylnCgkZfVbIwF8A01ZegVvG1d27IJc8tRjRNHlsRYb6d02OzS+gVtkPywalLMGCwmu5IUesqFuIr2yixTGNIAbI5mmCWECHuR1slU6QVC6Jr/axJSJS4qgQjWNunVyGSVzYrpZxWm6eDojs6N4Uh90VdxK6X4qJgqx/pYWORiK1zh3iyL6RMHxqvnc7yERwAkmDaTAbIEDPfWr8Rk6275SsNUuzKLyld8WA3rhBlhEe/E0GMxhfbpEFd0P95G2lNy8ERSUh6EkksPGLilEHO0+K0oFMWZ3thrURfPZxD1Zl0nFTV1xp0y527k0mDx35KSBZACjxEJCAhC8hsl7JSYTCXKH1KNu0Z2pi0z3Ac69PAEqWZtSGvIZKTpffoYiu3/nLSledSu9Iws19iWaa0+OPe1snkAs6Pxx2EDEa2FrxwaK3EmyaQidjG73MTG5NU9gGSKN/KfA9faCO7aEy+HE1oCoPNknmm4eDKNgOReuvdRrJVmlb+6HU/YvakY0AStef1lNxFTCj6Zhv4gV2m7Q7SJ9tJQf6hpmv5aPfRE/zPhxRO1yRJVHYv8yoaSFgO0V2XOZaWR2+HlVYZYmkDDh+DwAG5igYrx/X0TR2ETJ0rV3ZJsnYbVYU4PmnbyZP26d/cwCcacvJyh0jvZRWRwl2SqZpAYdDvaUbTNA9Rti5sWCGDgHLJQBLW0lI8Q4rariZV9E10oy9lUtsNpIodlyKvo4volX4Wfwo3fNoRTAr5qHSb+IspKkd6V4jcuQRqd3SHiz0VYsexRXckM2PYFxXNv+32Q0rkOWLhRF1Fa87fZcQTdJYfC2FKUk+n1PRNMlhXJfKr2GxspMYJsYMeuq3cWu1si0wNaQn2XhobPdMsM1ozrk/XFzezWVGBS9aZnflLN2DJ2OIhKKM1X7B0NdloO7yyFEO6jZQv5vFXMU/AJOt07VV0NPEKa+COdMzStlNYqLL2KEzhtc3Wh0pHzbJLxUlj4aTrZRa5Jw7E5hvNJu2UMb5EJKXneygp4o81/Vx0xRfhEiwas083Vtkkz2BmtPQ0U1UHgyveR32jt2I4X8q0tk9tzhIkkIQsdxMUrdLC/A+bsr0IgZNmRhaNbPFWU5DMjQ7r/RehCO6/zAqwdoL0jGoxoUqtgw87zFay8H67L+TSRSHQFht5opm2wSSt2EY9C3lhUzbaBu4qVU/LTgyKadJo3RZZ9zVIAiZp6qQlA72H+9LNaZ5HuLTw80sFY62rz8f8ZGvEEw37L5XWM5LBYl4GU03Xm4Pznn+9SIAKTO9K8FkK5bS/0/qSZNXX8P3oSR9VFZNCqeHwF4LsjqRyhcHMk8bBjBXFrj7DJg0BA/pZu7otRH64I2kMOnjiD38omc1siVi+KCJae/lBFJV1/uxUTxfrPnq2PzZkvIoeY05DwNRoiT/WV2PzEpFVQk9cLBwJCbbJjWH3pSjS4cSClfSN9t1F2a1Mlh5BkobkKLlI/YxU9G4r5c5xBCZp7OUD5/njQ8piJA+uhSDYynmraMFXqmC3Jw0hICnmtfL0Lq8yhKaPz9VorQ52vNLnbkE6ujKXdr0HhXac7Vn4vRAbR5prw55T0mj/0bP9sSFT65qcNI4+0oohR4/UzSqWWC8rd88UMRf7DDvWGARjF6vMax2oQZylfZukXnUXEr6ngqxgWkYJ+4p3YyqTTO2NPDpyBIpMRcVHz/aHBllnLis2kXuWxdmqAZpzw3mpTt8FIfur7WOy2ci9kXKx5yCJm+IErh5ysfa+K5Ynm+1o1e21JgFkiJ3KaCnlxdpTLrYqOixGMn3ElwjWX6zy6VpVsiA/WCUiqZ/wjGk2s04gojb3HK4vRnuUB3/lD7JMoqxflFXfEY/I/Ug+4rEuTbK/uB3zlnR1LOAbkYauZiWswUF+AZIY2BN20bm8wGzpnhdqx7nL2FYhknSJNhCtJs82B8vyVGnr6/6Q09n5WUdPpEnqxfzO7coeGqnyOVtlF1uQcCXaNXnui40LJPn0I5ZLMlwPi/+JYX6RFWK2szWnHg7RgT21NIO/QuyS74uRfEIiyOx0SHNWyJdT62wVyzLr0lFHaQ9fcUl+Y0we0np2MIH39mKXLq2DlR+bz04WctGsIw05f44UKVOaUO153ZjHrGA2b2n9cBrivNkHCdIX+fJsiSZxn5bOXdTuiFQfWSDVLjWkw/xqjhRxMVZ0pY7WWXTIk5VWUWo+/7oReYHE3FkImJ5bekFivdB9p9ljSP2Po2GSbMcimCHPST7MdJQbcfCe3P600r4E8ZIm25L/TJZcliPJlVRPHIqh1dbM5ZnOlnksP33UpNvAtXFioG9LCMVi9szW571D/CwW3WwZssK+6mbgkYc4G9aWFOrlskHkEaapcuv8sJbP7rRGAmOYLRh+8M2nELSwAw9zovlZbpNPv25Ed+GwWFIruxLx2sjSblgrLGcFAyR6h+mZi7e/kQVDHLU9zNrOOltUkSVtrIO55ns7JgdFpgjEz2xg+bp1GzLUpKi1vsutU1tZ5Z8/kLQZRUeq5nevs0Tsn6Uc3Jp9mcoyZeATCnk4eaUfCsQO1Hawh3VEcqHWk3XC4WivKzLnak5y5I4MV4gpT0ux35GE1n5D5k9ajOXnXzgD6ZfKKRIHa7lVtEYexgVL1fOZRUk6PtAUyVx16i5B/FXfpVmKmFBRh8j8ZKgover3Pkth4SbnDGETU7hnUkr6IA5OVySWJWmxzy9gh1kl1hHxfy9Ji5J9+pjlHHr3J/JthFn7wZiWJ53lGcdGlscjneGLmhFr6soq7rTZnv2CA5d38GaknHui59L6xFQawUjZRO3nt9X20BYIJcfyrF1pxGOTM2hiNjA276iPMn7cip4MusOGCWD7gsTrWJz1lMAJtn1FavhIPAd9dVEBdOHvYnmM6K3CO32Spdbtp6cIaQPdi423S7PVZNiLuH4ESFGI2TOLlI3qxMIeJBgl4xCac9FAC2cs6ki/UMSx4OxmCwArxFIF5PTTfi4TWmQltM49na5b+elpMpDu6OKmyclRVQ2JjVqNHv+0H0d8KfqmNP1UzrYxB4k0lLBP8mPl9U2+4uBx1Hyu9xrfvCf5Iw0xSJbkT1W8QQj28yfMyQXWtWhXcIjVBchnf6pPdX3SWY1BSqSZZecsgyWvhuRCjrAlLtFjsX/oFmd7owmOPuuGvp9OGf9V1+puDt9Y2dJUgyBRFC0+Px4pJWvLHfOjyMgrQyDwscbLRs4Y0Sg3rvz2e57u4L3RvKuiq0Z7WihHsiRyVbG78on+nSZbkiyBXH2eFo7fk8q9J9Fai2N+AOArEZ+eTZKKvT3JTjzwiUHjSGF7RiH1+timcj0cXV85rbX/ViyWw8LrGitNZ2V75ZNs2RcHCy/JxL0K0/Z78hjh+D2lMm8QmP70koQGSVVa4eJ3jXwF+Sd3WS5j0ji+xs3/Hum+WpjNMp9tZNnUT5lblW3BJOGAvEuriU+03cpdMHXnlQdV41x9E2YukAg8iCUisBv5mQ16Fv15Eo9Ek5GUrPOLjoTfxXeclziPdMzCIzeVpcNznJFXu7mv2qXT/rjwZKe2ni03YBedelpdtoWomwIaPM/OiOPLhXo2Ytt1GnlQr0hqJXnxiUnCVRLk4myI8/X9HclHsV9JMSDgSqOfcWYYz9+2aRt/00Dx9UmpbZWQD1An89STyM3SJyLJeARb5BmSp9LkbsWL74gYdrWTtMT638kejEpxST+1j4MQgDvCClNV7Wwps3Mh19EGgXjz66wT+YQxqoCL9y0mUzrfq3NKJEmzfEeCMzNEEp9y8H7jBq68WMw2ZNcbsXQlIlDx1uoV0kRE/6fPzCXBZooyk9NDHJ+0n997stWSSdWs1XAliR6BIagAmym92ohulzp9LrIC8MesIJKsQnFKqzhDKncWGOFYPtAp9853xagb8hvrPM8AXfnIWf/A8FEl6JmTk9OKZ01mgxzrZOeHapfVi60PFns00DJLVGNKS8+deKVzYytTJChUlUJIcB4v92cOQ4vsnHOw9txAi0fsDihg0Ouo+dTrhgeZo2TLQ2SU8Z22C0mWFTkksFaQ4+VgPFnwYIKlrUbHaQeTl0U3NHD7om4Jj+7A4ZHZhgE8qdpx/Dr1xD2/AN4EWCCdOli9/+gJ//04WGU3ctC6KfKRpibMZjaMUyLPufADE6F11ke25EecrNuRs8FB+dARC2AiPZiDjmvJfYxJlGxmxFK/kodI/IP40UDWa/npjVeBGZHa3dtaFpGzg6FldKr05ORenTpgFUmOWN2TNWeOeJ/R4nXaNTOnXVbSpVq15cqEvMkQ0DaiIltV/GJVlJgs6mUJmF/y+YMDtFqcHhd5c5FH6yBL4rtsV6H+RF19fwdX1pRadVvnD0D6caKvuaTJ1ttLcnJVI8xanUJzBmKzAI+2KK7+NVK2k/Up7p7IPOlDQcunHpKLA85xekEkPVqQ3liq9pIfvmUvUUTwEbmxJEfWp3rBTvG5LRMSJ5F25+fB66jMM5cykF5mPmcoxlaThDG/In0j9wXiT86t5ecPDggDg1zv54m4sKNKBpeqdmtphlswBMX0ZKOWkJlJsiQ9U5dpQfKBs+WOhcpuxSkPosnBLhm2ktTkGpBocs4uZcJhBfhNn3/EJDtUKMAhTenSlCyLPiqPxC0HrV+Wjh5LcDzsL0v+7OBXaxvWVPjSRAhkjmWRZQUL4xIg6UVCXGgH6DFc40uU5BMjLxmSeED21qebM0zaSgzGJHX9ong4N8pFaaRQxzyLLsdIXWUwI1+Hsunoan10CCujtolJmrQjG21gzJpSmw+e7A8OI2WLigi/IH2c5Wu7NbSEuiXpkDjZX5kE4CLkNumE4hwRSezDcXZTSDTaSmXqWYjjrOISJdnNejJnZ2kHDEUHfgvIvs8/jOhSsccDPy0iUrYlFO5CVQlkpQCaQDNBtLZ+4DSgKBpLsrIHDItDbbx0uqSx+oE8GqQtYkgSvxD5k02BtFnDfbQXmX8RsFp6zgXiQFEF93YTqSUZW7MDl66ZtRvLhuiRNc2xmZ03nL80z3EV9eWQQ0BMxku0TOroLs0A0UO913I2wOeJUvKT3AXxtIE+6aPn+kPD0PN8jMng1JywizdW14aszXHCvA/qjPBrVxQmH6yth4The4+2P8yatL+Fo/1G5GfVoMYC8YHc+1jmtbZpftYjaSW9NUl2+horR5itrXLZZZyLmQMmnRtZoocNgyp6a49TbZ/I28zaZlgUSRX9WlqdFedJnmggiFMf3YUC2PgEbukUcwmUfL0QqL/42Jn++Ci8PcWm6CPHXKIAjBE9ChWJJl2m9alAAIWrXYvNaoxmJ1o4SzmQF72+BqMvc5nWOkOehg4cootB1ZNjLtGK/IC8ss3XQO+RWpWXSNcp2VgZZIkluwyuCspIgJdx3cEBPiKmMk+RFIfDnEgCEyTqaj1xCblAbkucMMAitjVR05BQtZAl8IBSoszw0ZP9sYFUOLLgnnzcYuULFEw0WDHpOKay80QNc/CqnRshrnXQRBZwiZSLcXgIXGKL1voNLa2TbcmVHKF2EG2Nim68FBLkVmPyRUQJBoLnbk/LY1isSTY8pXEqyQvMSu85GpDWtgHPGDnV1NAqWEL3DLshcInPbMUl0vOz7hsHtpAF9FFRDkKmQHTp7acPHr0aqIansS/nqFVSvozPbSwPLnoKxRGS5MbsruPUdxwgVxG6qpHQGIIS1tkyANrQhg7ovcuZHAKgDeL4uGfPoJ9/IYqQzmS3V3t60kh1LU0bXWIxaF9wJJ8oka60q7vYhF4EpIS3ggQoO4dMTQ4e0aEmbcj/S6rZUrTk1dzJruI4lM7yL9XmMjaLAB3Rdvs72avfZOmiCnHTseN+JBA5aZ/NXL9JY5YlmhHUCdmlZMdd2NHjLg3kDB5NXkdku6IRw/Z5FuAF5zzAzb/OIO1hg4kBCFadENugxO/oPLghDqDmdHmeRWO9asukUsdu297VfmbPW+jWMFuz9f4I0Io+5zk5jRk3pSMpWwM2/EV6f053CTs1ICMYWpTLSsOBlWkz2xfXDiSo0Dn2deZOca3Lk/VZczlcKyZDa4pZkwusGPVNdAg1MZwNxbEitHb5MoPXguj2dkp5R2u5BTI4p1n2swy9nriQjw+WRdcltT6mZVdwXx88fAgZc8wissmQA1FuYzaWHSCNwtEvwh+vBh7zsJyLfNcwHA/GGmaDAkVzyGydxqEjFuscxNZqfXjVRJrfW1Q2O0L8wu0lD+eECynftLlI2i8Bnn89wPqFrwphknJZ+SjyvHKUXwPIV/T0oLtbRyywlNkzSW5dk43oHpy9cNlrGWiaR9aO1fKe5FBaZ18inPZmQJ0etX+G+0u2yZC1YuPIf92zABHdSblqnSDMyC2kpHjQpbx2rqFFt67ogAWLnPkjSNLJS7NLkzkUfO+RIvzYCf5vhmSfd9yVBdghPiZcIus6GcySsnezhjQN1gmCa92eA634n5TPDWnnEj1OGGiORh7z/MhA4nzzMFpOFn70BP9XI0EnAZ/V/bBO0OIFPaB6iAmAAURKGsk/VUM6R6W8RIoqjpN0Wz05ly2vjSeMBMLVI3qWd+2FtJMOwIOvSRLSoaCC0trqc3uPfKVCbiZYHACjtI9ZNLNkmVweHh4u+/NoZ1G2f17ceMBwlZY+mPv2bK1mQ972iTRflEtQLT/Za05bUhUnxdUXMjZsdgCEli62/Wl0s2hGMpgY6rAo2Mif9LORKCXt28ZHV7hWtOK+p58/Ffy9AXF5QNuBa20nvp1zGToThu/mBoGHISL/VKpXZJzW0bdkRnYM9PqaXMKYqrTlPljXrJXiQFIcuvHLW0PC0ENL8stsx02XkNsXbDAtm8gPRegu9WV7WDJRZNk3GRfxOTWOLgM9kmKx2O721em0r3aHRcpMkqSL++FS7ff7YbhfpHPY+6POPJ/qaVldysB6LKI/em7/xeAmHWlXlpuyLLtuvSnSw7eKhAOaqvGwKltt6UVSJxbCGOxAgqVqN3G+pVM2G5zbFV+bDi+DZGHKUWMmTZ4OlccauCXMeUXAN0S262WV8OvONcMin5tpbREXfTnX5rtDiuJy2RKHHJbfquwmV1RI7JF4qPsTFFKkXF1lk2KZ4EpK28hX35YH4rHtt/q0+OjJ/F8Z0JjzwTuu2lOveAOs4rNLmacr5/ZdfsiUa9N0OI2euxReU+asqeh8q/ov2F/uu4NVS9Fm9u1isa552KLM9+gj+IDcGDdCNygy6LlPhXs5mrhIVd2Xtc++P2TBPaGnDhT+fNmkcGpMstPITYTJpo31O/xBCqk98eE6pNWfLov5FzVF/mKQNs7LI8YiR9SU6VDUszoNATY+ZqlmVWKmsEleHoZ2+DYMx+JrRVl/aHAoJBY3k0zOOXqU11FThIjjdNzWkVNnrnWuQdNI8+/cc2p6zDIOEXqOJedjlKWvvVpyb9YO7T5DJ2D5Ytn+65gkjKsHI6eG0Gkzm5X82kutbyzbaEY0CTF8Ka8Nlv+tJBG3dukBWEGyRYhX9GCNnRy70Lcj5q7a/0Ip8nP8HD/Hz/Fz/Mfj1e5Q/40pFTTsf9CH5E1/jqDQP4u1L6cdXoW8wYn+F8O8tsl+8HNvthuXIHOw8lN4yVOcNJDmv2CTWN5Xv/32mP+wPbZ8/O1xOW1TNT0K8ykibjCr1rtTdtofCvPfPKXYbCOtZj+O2LyLlN0HkkiTZ5F13ecw6MgiR9cAZK6a4b+QJii2AL48/+EzUBg2kUSYg1Mo2PkMTCLkmkOo+Kb1S4Pe7zyuv6GWEYeZ1lH+cub7coVf/8266G7ikqTW+jRtBPKxQhaZbZQi2XMfiubbq5y8Sf+pT7yc4BJx6O0aBKMUL4fQWK/61d2NS5ANvG3bF4oxDGsWzn6RRN+u+n47RzchYdZWZcVL0CH42B/RWAy7IqMy3C+TOO4axI87dmlvnX6vwZEQDZgc2+nHdPdI28XBG4zj+LZXGR9kbrArw1c1cQCY82fH8dSDni6xf0L+T8yv4J2Q5vnnaYJP5DYIW8bzos2GriemkFN3dSNf+CEOumnaIkpe1egVdDThj6ZZTBGSKcspr7A23pbMhEQgJwXRyFJOfGnkxE2sjYOs/WdpgiUCuEgmA4r1GQzTiXQYhlIkw36IhcmH/f6Sipxe2+K+U/p73w8FptQNQ3uUdOC+L9EBNm/pqDlOv46cGGiNHdouxyQE1miGxwu9sE3NpqXT52jQMMcx/ZAwXbZ0XipTOqhN/3m0Y5Ak9nliis7zptFHZaNL4SNs7rFRFrroea0j9AVYny1n9yLV50YerLVVN9IrKtonRqQzG/nkoK8JwEgtxNZH0+/oxk7zfx75BTuTd5GdcRfqdcPpwcj1Cff307P1ACVoedOZf5YiUh6QYymnRYs9knWPjeR0DTRnFd9PuRp18QCayWWEtr+Iz0c7YY70s250SNOQBk0j5cbk4Dggzx0WFvI31mTI6PD84osOqXLtxQqdX0jjHLkBOU6I0OcEn3yZMon//GYxUjyrCRzE45FmVycbzuAp7LyOLgOuvssY9roX4qD9Y9s+YEcc34EkuPUGEGpNCgMk8cl9PfXUcgBwrWx2t9utIKaaBNuXI9lR//Y4jnJFc7+LZc4dcy5t5dGPbNrnQI81mthHl39YlNAjIfHhsuujkDCemuTIKU2/3HQocI3aWKboNoGmC4e6QyIGjX/shkiCI8s83YMmtP7RRjyPcxpJcWIymX7HVz+AFIlIUAP5VJLQWGwmLkHRLWgHWjh0Iee+dXWXrwHgz/5RinDk9NmCJNdHAXj7mPMOjOixQs/RqRHqt7AMdw06g35gU4cdLxwuMOpoptGGZAlqhcMqfEY76XKiPQnJEfsVmJb4yMJsR19k5pI5d8xacX6IyGUHJkkEzBs3wf9nTfzrXkdEkulzV8jb5txu4FfoQ5ITuFv+TXFrjmCVmYNF80UsHLeAQkV/ly0WDpEkFLoRkWwvg94GFdFY7oi2KOo8Ge2GuSTu0C93w6p35HZiFW/EBXgpPYfZP7twYAo9R7xwJlPiDneTgEtGNFbHZuP6GaaZvKhAkqRrz5n3yGqeeLsBCMBYAE2+lFeSINnFDcQ5E7jp65G3+og2ScZ7l+PTiC5MEoFP8/ds7qBTbMMkOeEYbBY4+0cpwjQhLnEZgxtgWt0BhZZgpk+MxyTeiH5hmwVMTAtnXU86GBv08d5RQSeoG5f4PGBl6RV03JsfWEdr/G03aEOBsvQwJpJM6E9ak6ilDSThVn8lnfQPkwRcgtY7fj3FKgDzJVbGc7uSxEW/MOdjW7m97KB5fHO57PlJHtWfSTJylxfL+5ARdz1DB2fVZZcFkoBXruYXyxLxCz8Atop3N5KcmCTRP04SpHdhqkXLyepGY0b9Tb4iCf39zE7HBY68gUS5w3I4RO+RBFzCPQlriBFuGNzO6QInoi5IQmL5JrluC2fkh8KbML3mkn+eJOzUwtc7cwWJNFgx7ijecInu4bUa7DW3ghPkF6Df7h0ucbwHMzaV8ms4ftjGoJ7j8sSAdiNxwfqVMCeSQJgHKxX910lofyiXoO8busFH6MpC7lcWKl/R5JdJgoI+rlmVCZTQHiyF7ZNQUfGeLKGFc5gpdAiDwNwxTXGE441m0QslulqGQeOk4JxndrZJw9jdh8oSHtxlEt1WeFcsF/0ueKYjtiJgelm4yTuYaitsMICohuQFELhkTKcJ64kkScr7xQa1AnB5BcVdzkASc09+t2qmPdiISxRZ8Ox44vCBzDnbgccCSY5w0j+AJFyj6mxfDiOQ8riXaeGQpIlRcab3AY6l9wn2R6rTlGvFX5QwCQ3ok+Xk4yxhpPVD25Kju2XzNy0OHKfayGCtu939/UWJO+YSybK4Xi8GGH6nmDtWnyDbPopLeDtggM60Cps/GV44YxcK++yE3jzzhqc9CQvtMx955pJAEjjwbJdcSRJNjU0i8mhhh+ksIy9Podsj2pXzDilWR8mKflnN4fqqAAskL2LBqxWyxMgN6PkRMUead8ZATPqHHYOJYbEHUhcqjQbuk6YGVsIiCVVoui4jbWuzoZmzLJH0SzTAoNcgCWNfuQffmqtq0XBhiHS0k2j8ooOTGxUrost+bsR8hxPgYmdrulZFjygsHDKRZx8Th5Vpe/bKZ30Zih/W9bmu0oAfMfdtVT3cc70zmWrJshnH7DlPzvX5RIYbfedgEvpDb0RxrutTcqT3gjNcnxcy/ZaNvj6a8lw3vyNNk2yqzNXLB7wAAAzRSURBVI/+1MZtU59b/sj79jz68fRrAY9mdz6fL/AK1g1d4SNIwuovSfIkCSgalKzRiENYOsZOoEGHohgW3cISNITiHzGO5FBZOEOGV5OXgXJI+sE4+jl+IMzI158L/pw5iSyUafDnB58yvAzgEp3y6Yr/jJgQaYhpROWnyDt99KhSbquIWjblvlJTjf9XQ8pZdG5//eX5CTLy4d8KvvtPBnv7OgrF5OPn7u78Dw3ZWXutxcOmP/9GIO9/OuYlqecomrnzkP7kkGncUno/x3XE15z5z/EyghX7c9zG1I3js8DqPmwEkxrjO2nqlze/88b79ncc7Pv//Q39lWn/lxcPmRPz+gUOrP44fhKxHHLc+liWh+Mva/n2vVjCKwvO2h/OO8DpE99v9iRlsae3u/ehcHJK1f8Z1kguBfzLff5+lqsgR7NJ35kh0CrzmMEs00cxEGb+8sLfDbouee26jkXjsDfYH99+tNquvnMx7KKssS3Kn9/jrn2IEpTvSSXeejZOj0PZTffw6n4QwdHICr07UvLTo4V5h95SPM/sbBZd90CXSUV/zWaP71/wj1eQvXKqjk2GAOubJ4YHifRX/12SkJE7CvkdmuC5h151736mMOm3cUaGcmTP6Rt2gH8MLEOTv8ckEiRx0eI9aJyRHOhT+jAdXoR2cXc/jhVE0FjX80CSN6cBDPIbIszfgUBPJPneAsXOuGnmiCTvqXMZuCiUFR//JMAQ+kTu8J0bNinQHYt3ZIPBHoFcmHtl7nsbSPKjeB7s70l3RwunHrNx/2YSyHf/phEe/M6HI/SMvVC+A9SUYcp/wSWpD339UVx8fHMF+BFH5pL3HipzSeiV//23xTJinMyYBGRY6NBLJAlXZwjFVZSJl4748RWSNiUi67lIF4sF+3oATZuQHweX0MKZv3xeHIrUwCUBZsAXMVK84iQmCbgkYPLi65xf6iPRM1k1h/X6cHKdmbTE7QII8jb57f4Cog3RqGkSKQKXi/cVyDLiTtazBTdtlT40R7/j8rLXqH82S+MrNlFc0XmCuYQWjrjiyCdtxfhGGbjkJrxv7TiISxCMBuAvkO8PegOyxIX+sLfPf8W3AOiME/wvYYrwxwdwoyQucU3O170iY+V0PlMnBZjjL8r2QZKzR/dZSK1Chb/uhMjTtAiFzmmRFnFc0JCozCtR0xsD2V+Umw7oEc5f5mlRJOEmy+ORdYE08vE1SRhhTmcdO0TzNckSBsXS8WXx9qFdSQIEYElv5+IVtlYkQCntJ6JPT6ujD+0CxnajGIeQF0Wah3a7NJiv43JTJqLghfOXJNF7UqAN/zUo9bRjLknunHPfBHdMdOpcdN67Rm7BRb5lfGrRQwidi4kke+fVIOT8eArb4WSHOd3y/jVJQJOcz2rSmyxBezC6ZrN+zSZXkiS7jIWoR8Phm9DIkQWpAi8yG3W4Bu5sB/BN0Djxim7oAcL6gFsHKmaLDb38NlV/yyW6vfDOnZIhIzWueIfOV0o/YJWjGWtWkMBzT23oCDAbEDBuOJejM+xGQCSpSIy3xqSz0E/BaXuZMChXkvBzCvsH6ye0Wh+RlqgjFSB+h++Q5DJjMYqWqeXLdifyCSrh/gaxNT5SYZsIi3R7IMmcnwaOwF5GQMU8h914XO//lktse9TYE09gF+No2KgXkkyco0ASdd18gihNH7CzSFw9cesJkiXo+4XVVzhSBE9PfIOl4RzdiywRokW6yz0pBjZ6I5HrIao+4VZf7Sk2kQRbIHj/xHv7ZbeudIL3tlB+Nw8vGWyC6cOtANE3cQkgcQBFiUAS0wV+44v9HUlUGyNYKrCrpLL5IXDJ45UkS9x0AR2gdLU98gbAW5HSk3LEzgwch3gFCVtALPYlPaljQFq84RK6eTZ7zqnswGLEJQY5T3TN7ukqlz9xiRxGAHwTMmJc9Cp0yZuKKJst50HFZfWBpE3K+eL4unDuJi5hVEyWkklJZNzK/O4HSKJ34ozeqgyVyebvkSQkyA16zetnxr64NfHykYHjN5Ik6zk3xBqAhE3kb2+55ICni73HNhA3XsgGoCJSFdjH41U79evC6UKOPD5rF/0ur61NY37wYKx6zdK1TFjOrD3P/Tsk0VlaNAwiBF73B7hkZ4C4SqUZlWvFuyQBikGG9nrfzAO2KTXo79To1yQRk+JcBLH/lksYsVWzNgSzjUQJTYTDW2C2l80qrlwyFcyRGMCDe7GKRJkFkLB6nuD4MD+waaIvTdA4f+SSBSNrzQRQ+FsuMQvt7BYoILd5nyTKcatnfNQdy4Ceeyis3pAEjFwOu/YCq7r4w8KJewZUw6TBSh+xixs+hKZ+Itm4/hOXwLA60tWQDO9v/W9hDBbPIfbNmyzRh64PbXsJntHxe1xSrEmKPcFoZEzy3y+cvAEyghZ2VpiD+j5J0MQZT4TXQgKgUQBN9W9IMt805I8xoJtWgnxjqpnkrPFpkhF+pHFEy81sbDRjPMLzn0iSt2MU8iDkKr223JEFDVt5AbLSVVGE1oWKd536riwpgL7I2BD6EbuEZrIiriIuB/jlcNU4TuEBiqW6yRJsyhCUCEiC1T0B05gkrHFwnzrCJtN/JolMAKbasTUR3L5vwaViFaqj9o8kKU4zlCmMfLX+Zs0FLwNd/uDA3ZsNXJ7IjbxP4PqqccC9Ky7G4AlAuD2xGZv+EJeADmpogIa6LhxWwlihg35FEsGgaAWScKts5pKrxlGtgTHt+yIEJUheviFJAEHu+FdIFQ8lq57qZhrbVySB4QFEl8oGMtl/jXiZXkmLaiZoGtx1NKQkAl3VhUKHG0nmdzwPOnRLpmBWwL99Yqfjh0gisTm8yryyyVuS4PMH9z2SADvSs0F592rhQHY43qK9+w5JJJlPTl/YE9mzm/LMHyLNrfrmFZeQVABkLYWBSqR7TZKrv4MloIeA+uP+OeqFJDGbanAc2S4hWRKcW2PKHyIJ+fZsiWE7nkAS4jsHIFQAsb4liaNZXnSAmBnUtt1IAqCnR0sscQgopbdcwtd6ZLe04Q2IIQlr9qR495dXJCGDb93RvTFkxKz0a5IEX5pm18E62V6CWIslE/JKEixKaDPDQCDSOA77XsGT/SGNQyRhUJVdGi44BcN9AxK6kFzO90cuIbG1YTi94G1frySxLdC7nruD9e7PJInFIVhNUt6jWMTLBGbuIRSWy+JFfIbJlTSpDEwxD7LkxiX3aaiNRFzCricpJg1Dp9fXENKzdYxun5/4VgvWD6GL99/bJd/oA1IbkM982yAJSghUlS5O+jskYbQl3WXC+PcXLmFh0aO7EZfU/JEk8BgQP4n5LAQagRUfy9jM43Q/vF44JBXuC7g/8G2gnl5IImXv94eczoCJ3vCGxA3RE5j7Fy7h9QL4YMXuQCpQCALvr/1r61UiqgZZIgL/o96ducSwECItEAFKR58YSAKZxrJkTpPBHnq1035y+8AlpuVSlN2edQiRBAe/BBpZKCg7nl3wcWj5w7K3rj77yLZTucJEElcC7atcdTlzVLF/iZ1cAPeLwpaZB4l9VvTY9xxq86yEwSUpd/W3EW9vRiTp2EM/j9ahHO+lCfH3F04omsFWhGJSwqTn7qLQGxBVaTdTDdUEqBmYC67RwswvU3AAPpfJPQPwbLT32DdWssa+tU/gxqVMaruNQlRtwR0c4cbZh+vyYv8Thv/h2uGS/JPoRQnL07Wpn7ZEqHgfkJS2rpmQ13B0z414SZ4/waCX8hJx0XfUn/X7XCJhdXi1g8DaeOcYr3+gX2jhEJFGIvG4lZlzY0pq0WPVw4TxDuHUdO9tpJoyt96RKN/Tw6AVndOr1o5Lk9GrqUDU5Rqh5yhXvndkeWUHgbMAQo/7hl6JfPZ4hXJJROjJAyqlKfGeqxdr0rPVLdBohsyRaWatr7j5lrxkZO/5lXigT9uKo/fujHB0Tzdox4EnABjq86hn1l/i2nn7XqARhvF6fc+7FeX0C8dC8269ZhrGaLpK8mlNI0no1XWOM1KcgVBmeJ/85/W6M2ZBPwpWA+EsOr5LJB28XryITZy1xvtG4qwQuCzuN5vNOr0tL7Lb+dPg++C9+zzc00uaQRZ0ERpdHPaOEWlJf+Do9X2Bmaw77rJCt7LhW7lfJ4i9LjZ8WEeHvYcbm8J0vAmlgQ93a+uMeuVbHjDUgItrxAZHhRfkS3g2xGRvXTSmEJicCHH9uGtw+9YmLFxWirexV9x+aEg/hZBfnR4+6+XC052F2GsouQ47Z3Bl/jV7eQtK3pbHO0mLaw38C/nFH365mVCv68CFfP3Km/zGVEd/jVv/oeb9VWuayQq5Hvn6Q+XLzd8I/qZ5TPj1pddhLK7dYeT1Ib+am7hSVV7beYvboT/Hz/Fz/Bw/x8/xc3zo+D+Gzt6UgA79NwAAAABJRU5ErkJggg=="/>
          <p:cNvSpPr>
            <a:spLocks noChangeAspect="1" noChangeArrowheads="1"/>
          </p:cNvSpPr>
          <p:nvPr/>
        </p:nvSpPr>
        <p:spPr bwMode="auto">
          <a:xfrm>
            <a:off x="2699792" y="4005064"/>
            <a:ext cx="3771900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" name="Picture 4" descr="http://www.agendapais.com/wp-content/uploads/2014/08/oms-ebola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498" y="3861048"/>
            <a:ext cx="2338487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73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344816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Comprensión de la problemática</a:t>
            </a:r>
            <a:endParaRPr lang="es-MX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714348" y="1830834"/>
            <a:ext cx="7972452" cy="377301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sz="2200" dirty="0" smtClean="0">
                <a:latin typeface="CG Times"/>
              </a:rPr>
              <a:t>Programa Sectorial de Salud  2013 - 2018</a:t>
            </a:r>
          </a:p>
          <a:p>
            <a:pPr marL="0" indent="0" algn="just">
              <a:buNone/>
            </a:pPr>
            <a:endParaRPr lang="es-MX" sz="2200" dirty="0" smtClean="0">
              <a:latin typeface="CG Times"/>
            </a:endParaRPr>
          </a:p>
          <a:p>
            <a:pPr marL="0" indent="0" algn="just">
              <a:buNone/>
            </a:pPr>
            <a:r>
              <a:rPr lang="es-MX" sz="2200" dirty="0" smtClean="0">
                <a:latin typeface="CG Times"/>
              </a:rPr>
              <a:t>Objetivo 2</a:t>
            </a:r>
          </a:p>
          <a:p>
            <a:pPr marL="0" indent="0" algn="just">
              <a:buNone/>
            </a:pPr>
            <a:r>
              <a:rPr lang="es-MX" sz="2200" dirty="0" smtClean="0">
                <a:latin typeface="CG Times"/>
              </a:rPr>
              <a:t>Asegurar el acceso efectivo a servicios de salud con calidad</a:t>
            </a:r>
          </a:p>
          <a:p>
            <a:pPr marL="0" indent="0" algn="just">
              <a:buNone/>
            </a:pPr>
            <a:endParaRPr lang="es-MX" sz="2200" dirty="0" smtClean="0">
              <a:latin typeface="CG Times"/>
            </a:endParaRPr>
          </a:p>
          <a:p>
            <a:pPr marL="0" indent="0" algn="just">
              <a:buNone/>
            </a:pPr>
            <a:r>
              <a:rPr lang="es-MX" sz="2200" dirty="0" smtClean="0">
                <a:latin typeface="CG Times"/>
              </a:rPr>
              <a:t>Estrategia 2.2 Mejorar la calidad de los servicios de salud del Sistema </a:t>
            </a:r>
            <a:r>
              <a:rPr lang="es-MX" sz="2200" dirty="0">
                <a:latin typeface="CG Times"/>
              </a:rPr>
              <a:t>N</a:t>
            </a:r>
            <a:r>
              <a:rPr lang="es-MX" sz="2200" dirty="0" smtClean="0">
                <a:latin typeface="CG Times"/>
              </a:rPr>
              <a:t>acional de Salud</a:t>
            </a:r>
          </a:p>
          <a:p>
            <a:pPr marL="0" indent="0" algn="just">
              <a:buNone/>
            </a:pPr>
            <a:endParaRPr lang="es-MX" sz="2200" dirty="0" smtClean="0">
              <a:latin typeface="CG Times"/>
            </a:endParaRPr>
          </a:p>
          <a:p>
            <a:pPr marL="0" indent="0" algn="just">
              <a:buNone/>
            </a:pPr>
            <a:r>
              <a:rPr lang="es-MX" sz="2200" dirty="0" smtClean="0">
                <a:latin typeface="CG Times"/>
              </a:rPr>
              <a:t>Línea de acción 2.2.2 Impulsar acciones de coordinación encaminadas a mejorar la calidad y seguridad del paciente en las instituciones de salud</a:t>
            </a:r>
            <a:endParaRPr lang="es-MX" sz="2200" dirty="0">
              <a:latin typeface="CG Times"/>
            </a:endParaRPr>
          </a:p>
          <a:p>
            <a:endParaRPr lang="es-MX" dirty="0"/>
          </a:p>
        </p:txBody>
      </p:sp>
      <p:sp>
        <p:nvSpPr>
          <p:cNvPr id="6" name="AutoShape 2" descr="data:image/png;base64,iVBORw0KGgoAAAANSUhEUgAAARIAAAC4CAMAAAAYGZMtAAAAmVBMVEX///////4mwv8Avv/9//8ZwP////wAv/4lw/74/f8Avf/l9//8/v9Ny/+B1v/g9P/x+//s+v+x5P+I2v/P8P921v81xv9j0v/U8f/G7P9bzf+66f+e4f/Z9P+J2//Q8P+V2/+Z4f+p5v5+2f696//D7v5r1f43yP191P9Ix/9d0f6+6P+96P+S3/6B1f+r4v+06vqd3f6P4v5Myr5OAAAgAElEQVR4nO19C2OjNtOuJNAFY2KwQdgYSIwvJG7ddL///+POPCPsJO2m3fd7z2mSntVmc7EBo2E012dGQnyGIelf+Io/+lY+y4gN/ZfCMF1+Dox4+i9+csnLMFISl8ifFLmNWMikKIpE/lw4tyGTOrK2Sj76Pj7NiIVprVJOLz/6Tj7NIFXzqJVTev9TmNxGXmtwyd3PlTMNKfOGSKL0t4++k08zpMgbRySx/9+QJL59M69elWSvToYI6d7faN0ot2V9PBn28eujjRT/Og0d0/Tjt5OS0mCe9KJJWohXt8kxc4OXJb8zkSG8IN7S9OsPzG/+9m/6lxSL3WnUQ2mJIj6t1XjadWSzsbcT6MUDZ8IH+hfRRMZGlm366hWwzHpZ+Vk0Vn0XRyRLnswvD/UYzXy17Pic29mi+1bKfxmPiGTbuPb1CzI/1M49VYciT2juM+KSJ2KLeZ4fKu9UvUle0UAmvTtv4n+BOKHnPM2ibCK7ikNUhEVKMWSz8dsxyAiaK7gkw0LK6ZT4eBln2ZDz2hEgjUxOUXQqIXmnK35R6mACWP/m4rTyOV4yIVQ0eJsdiiA/WWRExCVZstvv9x10jSy2o80GFj4shEVB1q0aWBvFrJC+Jk1YzcaiOBEPuG5SJMQE5Tirt+GveFIuM7LUmnhTLsQUXZPi2Myae+Y0Zq0NmS66ylnCgkZfVbIwF8A01ZegVvG1d27IJc8tRjRNHlsRYb6d02OzS+gVtkPywalLMGCwmu5IUesqFuIr2yixTGNIAbI5mmCWECHuR1slU6QVC6Jr/axJSJS4qgQjWNunVyGSVzYrpZxWm6eDojs6N4Uh90VdxK6X4qJgqx/pYWORiK1zh3iyL6RMHxqvnc7yERwAkmDaTAbIEDPfWr8Rk6275SsNUuzKLyld8WA3rhBlhEe/E0GMxhfbpEFd0P95G2lNy8ERSUh6EkksPGLilEHO0+K0oFMWZ3thrURfPZxD1Zl0nFTV1xp0y527k0mDx35KSBZACjxEJCAhC8hsl7JSYTCXKH1KNu0Z2pi0z3Ac69PAEqWZtSGvIZKTpffoYiu3/nLSledSu9Iws19iWaa0+OPe1snkAs6Pxx2EDEa2FrxwaK3EmyaQidjG73MTG5NU9gGSKN/KfA9faCO7aEy+HE1oCoPNknmm4eDKNgOReuvdRrJVmlb+6HU/YvakY0AStef1lNxFTCj6Zhv4gV2m7Q7SJ9tJQf6hpmv5aPfRE/zPhxRO1yRJVHYv8yoaSFgO0V2XOZaWR2+HlVYZYmkDDh+DwAG5igYrx/X0TR2ETJ0rV3ZJsnYbVYU4PmnbyZP26d/cwCcacvJyh0jvZRWRwl2SqZpAYdDvaUbTNA9Rti5sWCGDgHLJQBLW0lI8Q4rariZV9E10oy9lUtsNpIodlyKvo4volX4Wfwo3fNoRTAr5qHSb+IspKkd6V4jcuQRqd3SHiz0VYsexRXckM2PYFxXNv+32Q0rkOWLhRF1Fa87fZcQTdJYfC2FKUk+n1PRNMlhXJfKr2GxspMYJsYMeuq3cWu1si0wNaQn2XhobPdMsM1ozrk/XFzezWVGBS9aZnflLN2DJ2OIhKKM1X7B0NdloO7yyFEO6jZQv5vFXMU/AJOt07VV0NPEKa+COdMzStlNYqLL2KEzhtc3Wh0pHzbJLxUlj4aTrZRa5Jw7E5hvNJu2UMb5EJKXneygp4o81/Vx0xRfhEiwas083Vtkkz2BmtPQ0U1UHgyveR32jt2I4X8q0tk9tzhIkkIQsdxMUrdLC/A+bsr0IgZNmRhaNbPFWU5DMjQ7r/RehCO6/zAqwdoL0jGoxoUqtgw87zFay8H67L+TSRSHQFht5opm2wSSt2EY9C3lhUzbaBu4qVU/LTgyKadJo3RZZ9zVIAiZp6qQlA72H+9LNaZ5HuLTw80sFY62rz8f8ZGvEEw37L5XWM5LBYl4GU03Xm4Pznn+9SIAKTO9K8FkK5bS/0/qSZNXX8P3oSR9VFZNCqeHwF4LsjqRyhcHMk8bBjBXFrj7DJg0BA/pZu7otRH64I2kMOnjiD38omc1siVi+KCJae/lBFJV1/uxUTxfrPnq2PzZkvIoeY05DwNRoiT/WV2PzEpFVQk9cLBwJCbbJjWH3pSjS4cSClfSN9t1F2a1Mlh5BkobkKLlI/YxU9G4r5c5xBCZp7OUD5/njQ8piJA+uhSDYynmraMFXqmC3Jw0hICnmtfL0Lq8yhKaPz9VorQ52vNLnbkE6ujKXdr0HhXac7Vn4vRAbR5prw55T0mj/0bP9sSFT65qcNI4+0oohR4/UzSqWWC8rd88UMRf7DDvWGARjF6vMax2oQZylfZukXnUXEr6ngqxgWkYJ+4p3YyqTTO2NPDpyBIpMRcVHz/aHBllnLis2kXuWxdmqAZpzw3mpTt8FIfur7WOy2ci9kXKx5yCJm+IErh5ysfa+K5Ynm+1o1e21JgFkiJ3KaCnlxdpTLrYqOixGMn3ElwjWX6zy6VpVsiA/WCUiqZ/wjGk2s04gojb3HK4vRnuUB3/lD7JMoqxflFXfEY/I/Ug+4rEuTbK/uB3zlnR1LOAbkYauZiWswUF+AZIY2BN20bm8wGzpnhdqx7nL2FYhknSJNhCtJs82B8vyVGnr6/6Q09n5WUdPpEnqxfzO7coeGqnyOVtlF1uQcCXaNXnui40LJPn0I5ZLMlwPi/+JYX6RFWK2szWnHg7RgT21NIO/QuyS74uRfEIiyOx0SHNWyJdT62wVyzLr0lFHaQ9fcUl+Y0we0np2MIH39mKXLq2DlR+bz04WctGsIw05f44UKVOaUO153ZjHrGA2b2n9cBrivNkHCdIX+fJsiSZxn5bOXdTuiFQfWSDVLjWkw/xqjhRxMVZ0pY7WWXTIk5VWUWo+/7oReYHE3FkImJ5bekFivdB9p9ljSP2Po2GSbMcimCHPST7MdJQbcfCe3P600r4E8ZIm25L/TJZcliPJlVRPHIqh1dbM5ZnOlnksP33UpNvAtXFioG9LCMVi9szW571D/CwW3WwZssK+6mbgkYc4G9aWFOrlskHkEaapcuv8sJbP7rRGAmOYLRh+8M2nELSwAw9zovlZbpNPv25Ed+GwWFIruxLx2sjSblgrLGcFAyR6h+mZi7e/kQVDHLU9zNrOOltUkSVtrIO55ns7JgdFpgjEz2xg+bp1GzLUpKi1vsutU1tZ5Z8/kLQZRUeq5nevs0Tsn6Uc3Jp9mcoyZeATCnk4eaUfCsQO1Hawh3VEcqHWk3XC4WivKzLnak5y5I4MV4gpT0ux35GE1n5D5k9ajOXnXzgD6ZfKKRIHa7lVtEYexgVL1fOZRUk6PtAUyVx16i5B/FXfpVmKmFBRh8j8ZKgover3Pkth4SbnDGETU7hnUkr6IA5OVySWJWmxzy9gh1kl1hHxfy9Ji5J9+pjlHHr3J/JthFn7wZiWJ53lGcdGlscjneGLmhFr6soq7rTZnv2CA5d38GaknHui59L6xFQawUjZRO3nt9X20BYIJcfyrF1pxGOTM2hiNjA276iPMn7cip4MusOGCWD7gsTrWJz1lMAJtn1FavhIPAd9dVEBdOHvYnmM6K3CO32Spdbtp6cIaQPdi423S7PVZNiLuH4ESFGI2TOLlI3qxMIeJBgl4xCac9FAC2cs6ki/UMSx4OxmCwArxFIF5PTTfi4TWmQltM49na5b+elpMpDu6OKmyclRVQ2JjVqNHv+0H0d8KfqmNP1UzrYxB4k0lLBP8mPl9U2+4uBx1Hyu9xrfvCf5Iw0xSJbkT1W8QQj28yfMyQXWtWhXcIjVBchnf6pPdX3SWY1BSqSZZecsgyWvhuRCjrAlLtFjsX/oFmd7owmOPuuGvp9OGf9V1+puDt9Y2dJUgyBRFC0+Px4pJWvLHfOjyMgrQyDwscbLRs4Y0Sg3rvz2e57u4L3RvKuiq0Z7WihHsiRyVbG78on+nSZbkiyBXH2eFo7fk8q9J9Fai2N+AOArEZ+eTZKKvT3JTjzwiUHjSGF7RiH1+timcj0cXV85rbX/ViyWw8LrGitNZ2V75ZNs2RcHCy/JxL0K0/Z78hjh+D2lMm8QmP70koQGSVVa4eJ3jXwF+Sd3WS5j0ji+xs3/Hum+WpjNMp9tZNnUT5lblW3BJOGAvEuriU+03cpdMHXnlQdV41x9E2YukAg8iCUisBv5mQ16Fv15Eo9Ek5GUrPOLjoTfxXeclziPdMzCIzeVpcNznJFXu7mv2qXT/rjwZKe2ni03YBedelpdtoWomwIaPM/OiOPLhXo2Ytt1GnlQr0hqJXnxiUnCVRLk4myI8/X9HclHsV9JMSDgSqOfcWYYz9+2aRt/00Dx9UmpbZWQD1An89STyM3SJyLJeARb5BmSp9LkbsWL74gYdrWTtMT638kejEpxST+1j4MQgDvCClNV7Wwps3Mh19EGgXjz66wT+YQxqoCL9y0mUzrfq3NKJEmzfEeCMzNEEp9y8H7jBq68WMw2ZNcbsXQlIlDx1uoV0kRE/6fPzCXBZooyk9NDHJ+0n997stWSSdWs1XAliR6BIagAmym92ohulzp9LrIC8MesIJKsQnFKqzhDKncWGOFYPtAp9853xagb8hvrPM8AXfnIWf/A8FEl6JmTk9OKZ01mgxzrZOeHapfVi60PFns00DJLVGNKS8+deKVzYytTJChUlUJIcB4v92cOQ4vsnHOw9txAi0fsDihg0Ouo+dTrhgeZo2TLQ2SU8Z22C0mWFTkksFaQ4+VgPFnwYIKlrUbHaQeTl0U3NHD7om4Jj+7A4ZHZhgE8qdpx/Dr1xD2/AN4EWCCdOli9/+gJ//04WGU3ctC6KfKRpibMZjaMUyLPufADE6F11ke25EecrNuRs8FB+dARC2AiPZiDjmvJfYxJlGxmxFK/kodI/IP40UDWa/npjVeBGZHa3dtaFpGzg6FldKr05ORenTpgFUmOWN2TNWeOeJ/R4nXaNTOnXVbSpVq15cqEvMkQ0DaiIltV/GJVlJgs6mUJmF/y+YMDtFqcHhd5c5FH6yBL4rtsV6H+RF19fwdX1pRadVvnD0D6caKvuaTJ1ttLcnJVI8xanUJzBmKzAI+2KK7+NVK2k/Up7p7IPOlDQcunHpKLA85xekEkPVqQ3liq9pIfvmUvUUTwEbmxJEfWp3rBTvG5LRMSJ5F25+fB66jMM5cykF5mPmcoxlaThDG/In0j9wXiT86t5ecPDggDg1zv54m4sKNKBpeqdmtphlswBMX0ZKOWkJlJsiQ9U5dpQfKBs+WOhcpuxSkPosnBLhm2ktTkGpBocs4uZcJhBfhNn3/EJDtUKMAhTenSlCyLPiqPxC0HrV+Wjh5LcDzsL0v+7OBXaxvWVPjSRAhkjmWRZQUL4xIg6UVCXGgH6DFc40uU5BMjLxmSeED21qebM0zaSgzGJHX9ong4N8pFaaRQxzyLLsdIXWUwI1+Hsunoan10CCujtolJmrQjG21gzJpSmw+e7A8OI2WLigi/IH2c5Wu7NbSEuiXpkDjZX5kE4CLkNumE4hwRSezDcXZTSDTaSmXqWYjjrOISJdnNejJnZ2kHDEUHfgvIvs8/jOhSsccDPy0iUrYlFO5CVQlkpQCaQDNBtLZ+4DSgKBpLsrIHDItDbbx0uqSx+oE8GqQtYkgSvxD5k02BtFnDfbQXmX8RsFp6zgXiQFEF93YTqSUZW7MDl66ZtRvLhuiRNc2xmZ03nL80z3EV9eWQQ0BMxku0TOroLs0A0UO913I2wOeJUvKT3AXxtIE+6aPn+kPD0PN8jMng1JywizdW14aszXHCvA/qjPBrVxQmH6yth4The4+2P8yatL+Fo/1G5GfVoMYC8YHc+1jmtbZpftYjaSW9NUl2+horR5itrXLZZZyLmQMmnRtZoocNgyp6a49TbZ/I28zaZlgUSRX9WlqdFedJnmggiFMf3YUC2PgEbukUcwmUfL0QqL/42Jn++Ci8PcWm6CPHXKIAjBE9ChWJJl2m9alAAIWrXYvNaoxmJ1o4SzmQF72+BqMvc5nWOkOehg4cootB1ZNjLtGK/IC8ss3XQO+RWpWXSNcp2VgZZIkluwyuCspIgJdx3cEBPiKmMk+RFIfDnEgCEyTqaj1xCblAbkucMMAitjVR05BQtZAl8IBSoszw0ZP9sYFUOLLgnnzcYuULFEw0WDHpOKay80QNc/CqnRshrnXQRBZwiZSLcXgIXGKL1voNLa2TbcmVHKF2EG2Nim68FBLkVmPyRUQJBoLnbk/LY1isSTY8pXEqyQvMSu85GpDWtgHPGDnV1NAqWEL3DLshcInPbMUl0vOz7hsHtpAF9FFRDkKmQHTp7acPHr0aqIansS/nqFVSvozPbSwPLnoKxRGS5MbsruPUdxwgVxG6qpHQGIIS1tkyANrQhg7ovcuZHAKgDeL4uGfPoJ9/IYqQzmS3V3t60kh1LU0bXWIxaF9wJJ8oka60q7vYhF4EpIS3ggQoO4dMTQ4e0aEmbcj/S6rZUrTk1dzJruI4lM7yL9XmMjaLAB3Rdvs72avfZOmiCnHTseN+JBA5aZ/NXL9JY5YlmhHUCdmlZMdd2NHjLg3kDB5NXkdku6IRw/Z5FuAF5zzAzb/OIO1hg4kBCFadENugxO/oPLghDqDmdHmeRWO9asukUsdu297VfmbPW+jWMFuz9f4I0Io+5zk5jRk3pSMpWwM2/EV6f053CTs1ICMYWpTLSsOBlWkz2xfXDiSo0Dn2deZOca3Lk/VZczlcKyZDa4pZkwusGPVNdAg1MZwNxbEitHb5MoPXguj2dkp5R2u5BTI4p1n2swy9nriQjw+WRdcltT6mZVdwXx88fAgZc8wissmQA1FuYzaWHSCNwtEvwh+vBh7zsJyLfNcwHA/GGmaDAkVzyGydxqEjFuscxNZqfXjVRJrfW1Q2O0L8wu0lD+eECynftLlI2i8Bnn89wPqFrwphknJZ+SjyvHKUXwPIV/T0oLtbRyywlNkzSW5dk43oHpy9cNlrGWiaR9aO1fKe5FBaZ18inPZmQJ0etX+G+0u2yZC1YuPIf92zABHdSblqnSDMyC2kpHjQpbx2rqFFt67ogAWLnPkjSNLJS7NLkzkUfO+RIvzYCf5vhmSfd9yVBdghPiZcIus6GcySsnezhjQN1gmCa92eA634n5TPDWnnEj1OGGiORh7z/MhA4nzzMFpOFn70BP9XI0EnAZ/V/bBO0OIFPaB6iAmAAURKGsk/VUM6R6W8RIoqjpN0Wz05ly2vjSeMBMLVI3qWd+2FtJMOwIOvSRLSoaCC0trqc3uPfKVCbiZYHACjtI9ZNLNkmVweHh4u+/NoZ1G2f17ceMBwlZY+mPv2bK1mQ972iTRflEtQLT/Za05bUhUnxdUXMjZsdgCEli62/Wl0s2hGMpgY6rAo2Mif9LORKCXt28ZHV7hWtOK+p58/Ffy9AXF5QNuBa20nvp1zGToThu/mBoGHISL/VKpXZJzW0bdkRnYM9PqaXMKYqrTlPljXrJXiQFIcuvHLW0PC0ENL8stsx02XkNsXbDAtm8gPRegu9WV7WDJRZNk3GRfxOTWOLgM9kmKx2O721em0r3aHRcpMkqSL++FS7ff7YbhfpHPY+6POPJ/qaVldysB6LKI/em7/xeAmHWlXlpuyLLtuvSnSw7eKhAOaqvGwKltt6UVSJxbCGOxAgqVqN3G+pVM2G5zbFV+bDi+DZGHKUWMmTZ4OlccauCXMeUXAN0S262WV8OvONcMin5tpbREXfTnX5rtDiuJy2RKHHJbfquwmV1RI7JF4qPsTFFKkXF1lk2KZ4EpK28hX35YH4rHtt/q0+OjJ/F8Z0JjzwTuu2lOveAOs4rNLmacr5/ZdfsiUa9N0OI2euxReU+asqeh8q/ov2F/uu4NVS9Fm9u1isa552KLM9+gj+IDcGDdCNygy6LlPhXs5mrhIVd2Xtc++P2TBPaGnDhT+fNmkcGpMstPITYTJpo31O/xBCqk98eE6pNWfLov5FzVF/mKQNs7LI8YiR9SU6VDUszoNATY+ZqlmVWKmsEleHoZ2+DYMx+JrRVl/aHAoJBY3k0zOOXqU11FThIjjdNzWkVNnrnWuQdNI8+/cc2p6zDIOEXqOJedjlKWvvVpyb9YO7T5DJ2D5Ytn+65gkjKsHI6eG0Gkzm5X82kutbyzbaEY0CTF8Ka8Nlv+tJBG3dukBWEGyRYhX9GCNnRy70Lcj5q7a/0Ip8nP8HD/Hz/Fz/Mfj1e5Q/40pFTTsf9CH5E1/jqDQP4u1L6cdXoW8wYn+F8O8tsl+8HNvthuXIHOw8lN4yVOcNJDmv2CTWN5Xv/32mP+wPbZ8/O1xOW1TNT0K8ykibjCr1rtTdtofCvPfPKXYbCOtZj+O2LyLlN0HkkiTZ5F13ecw6MgiR9cAZK6a4b+QJii2AL48/+EzUBg2kUSYg1Mo2PkMTCLkmkOo+Kb1S4Pe7zyuv6GWEYeZ1lH+cub7coVf/8266G7ikqTW+jRtBPKxQhaZbZQi2XMfiubbq5y8Sf+pT7yc4BJx6O0aBKMUL4fQWK/61d2NS5ANvG3bF4oxDGsWzn6RRN+u+n47RzchYdZWZcVL0CH42B/RWAy7IqMy3C+TOO4axI87dmlvnX6vwZEQDZgc2+nHdPdI28XBG4zj+LZXGR9kbrArw1c1cQCY82fH8dSDni6xf0L+T8yv4J2Q5vnnaYJP5DYIW8bzos2GriemkFN3dSNf+CEOumnaIkpe1egVdDThj6ZZTBGSKcspr7A23pbMhEQgJwXRyFJOfGnkxE2sjYOs/WdpgiUCuEgmA4r1GQzTiXQYhlIkw36IhcmH/f6Sipxe2+K+U/p73w8FptQNQ3uUdOC+L9EBNm/pqDlOv46cGGiNHdouxyQE1miGxwu9sE3NpqXT52jQMMcx/ZAwXbZ0XipTOqhN/3m0Y5Ak9nliis7zptFHZaNL4SNs7rFRFrroea0j9AVYny1n9yLV50YerLVVN9IrKtonRqQzG/nkoK8JwEgtxNZH0+/oxk7zfx75BTuTd5GdcRfqdcPpwcj1Cff307P1ACVoedOZf5YiUh6QYymnRYs9knWPjeR0DTRnFd9PuRp18QCayWWEtr+Iz0c7YY70s250SNOQBk0j5cbk4Dggzx0WFvI31mTI6PD84osOqXLtxQqdX0jjHLkBOU6I0OcEn3yZMon//GYxUjyrCRzE45FmVycbzuAp7LyOLgOuvssY9roX4qD9Y9s+YEcc34EkuPUGEGpNCgMk8cl9PfXUcgBwrWx2t9utIKaaBNuXI9lR//Y4jnJFc7+LZc4dcy5t5dGPbNrnQI81mthHl39YlNAjIfHhsuujkDCemuTIKU2/3HQocI3aWKboNoGmC4e6QyIGjX/shkiCI8s83YMmtP7RRjyPcxpJcWIymX7HVz+AFIlIUAP5VJLQWGwmLkHRLWgHWjh0Iee+dXWXrwHgz/5RinDk9NmCJNdHAXj7mPMOjOixQs/RqRHqt7AMdw06g35gU4cdLxwuMOpoptGGZAlqhcMqfEY76XKiPQnJEfsVmJb4yMJsR19k5pI5d8xacX6IyGUHJkkEzBs3wf9nTfzrXkdEkulzV8jb5txu4FfoQ5ITuFv+TXFrjmCVmYNF80UsHLeAQkV/ly0WDpEkFLoRkWwvg94GFdFY7oi2KOo8Ge2GuSTu0C93w6p35HZiFW/EBXgpPYfZP7twYAo9R7xwJlPiDneTgEtGNFbHZuP6GaaZvKhAkqRrz5n3yGqeeLsBCMBYAE2+lFeSINnFDcQ5E7jp65G3+og2ScZ7l+PTiC5MEoFP8/ds7qBTbMMkOeEYbBY4+0cpwjQhLnEZgxtgWt0BhZZgpk+MxyTeiH5hmwVMTAtnXU86GBv08d5RQSeoG5f4PGBl6RV03JsfWEdr/G03aEOBsvQwJpJM6E9ak6ilDSThVn8lnfQPkwRcgtY7fj3FKgDzJVbGc7uSxEW/MOdjW7m97KB5fHO57PlJHtWfSTJylxfL+5ARdz1DB2fVZZcFkoBXruYXyxLxCz8Atop3N5KcmCTRP04SpHdhqkXLyepGY0b9Tb4iCf39zE7HBY68gUS5w3I4RO+RBFzCPQlriBFuGNzO6QInoi5IQmL5JrluC2fkh8KbML3mkn+eJOzUwtc7cwWJNFgx7ijecInu4bUa7DW3ghPkF6Df7h0ucbwHMzaV8ms4ftjGoJ7j8sSAdiNxwfqVMCeSQJgHKxX910lofyiXoO8busFH6MpC7lcWKl/R5JdJgoI+rlmVCZTQHiyF7ZNQUfGeLKGFc5gpdAiDwNwxTXGE441m0QslulqGQeOk4JxndrZJw9jdh8oSHtxlEt1WeFcsF/0ueKYjtiJgelm4yTuYaitsMICohuQFELhkTKcJ64kkScr7xQa1AnB5BcVdzkASc09+t2qmPdiISxRZ8Ox44vCBzDnbgccCSY5w0j+AJFyj6mxfDiOQ8riXaeGQpIlRcab3AY6l9wn2R6rTlGvFX5QwCQ3ok+Xk4yxhpPVD25Kju2XzNy0OHKfayGCtu939/UWJO+YSybK4Xi8GGH6nmDtWnyDbPopLeDtggM60Cps/GV44YxcK++yE3jzzhqc9CQvtMx955pJAEjjwbJdcSRJNjU0i8mhhh+ksIy9Podsj2pXzDilWR8mKflnN4fqqAAskL2LBqxWyxMgN6PkRMUead8ZATPqHHYOJYbEHUhcqjQbuk6YGVsIiCVVoui4jbWuzoZmzLJH0SzTAoNcgCWNfuQffmqtq0XBhiHS0k2j8ooOTGxUrost+bsR8hxPgYmdrulZFjygsHDKRZx8Th5Vpe/bKZ30Zih/W9bmu0oAfMfdtVT3cc70zmWrJshnH7DlPzvX5RIYbfedgEvpDb0RxrutTcqT3gjNcnxcy/ZaNvj6a8lw3vyNNk2yqzNXLB7wAAAzRSURBVI/+1MZtU59b/sj79jz68fRrAY9mdz6fL/AK1g1d4SNIwuovSfIkCSgalKzRiENYOsZOoEGHohgW3cISNITiHzGO5FBZOEOGV5OXgXJI+sE4+jl+IMzI158L/pw5iSyUafDnB58yvAzgEp3y6Yr/jJgQaYhpROWnyDt99KhSbquIWjblvlJTjf9XQ8pZdG5//eX5CTLy4d8KvvtPBnv7OgrF5OPn7u78Dw3ZWXutxcOmP/9GIO9/OuYlqecomrnzkP7kkGncUno/x3XE15z5z/EyghX7c9zG1I3js8DqPmwEkxrjO2nqlze/88b79ncc7Pv//Q39lWn/lxcPmRPz+gUOrP44fhKxHHLc+liWh+Mva/n2vVjCKwvO2h/OO8DpE99v9iRlsae3u/ehcHJK1f8Z1kguBfzLff5+lqsgR7NJ35kh0CrzmMEs00cxEGb+8sLfDbouee26jkXjsDfYH99+tNquvnMx7KKssS3Kn9/jrn2IEpTvSSXeejZOj0PZTffw6n4QwdHICr07UvLTo4V5h95SPM/sbBZd90CXSUV/zWaP71/wj1eQvXKqjk2GAOubJ4YHifRX/12SkJE7CvkdmuC5h151736mMOm3cUaGcmTP6Rt2gH8MLEOTv8ckEiRx0eI9aJyRHOhT+jAdXoR2cXc/jhVE0FjX80CSN6cBDPIbIszfgUBPJPneAsXOuGnmiCTvqXMZuCiUFR//JMAQ+kTu8J0bNinQHYt3ZIPBHoFcmHtl7nsbSPKjeB7s70l3RwunHrNx/2YSyHf/phEe/M6HI/SMvVC+A9SUYcp/wSWpD339UVx8fHMF+BFH5pL3HipzSeiV//23xTJinMyYBGRY6NBLJAlXZwjFVZSJl4748RWSNiUi67lIF4sF+3oATZuQHweX0MKZv3xeHIrUwCUBZsAXMVK84iQmCbgkYPLi65xf6iPRM1k1h/X6cHKdmbTE7QII8jb57f4Cog3RqGkSKQKXi/cVyDLiTtazBTdtlT40R7/j8rLXqH82S+MrNlFc0XmCuYQWjrjiyCdtxfhGGbjkJrxv7TiISxCMBuAvkO8PegOyxIX+sLfPf8W3AOiME/wvYYrwxwdwoyQucU3O170iY+V0PlMnBZjjL8r2QZKzR/dZSK1Chb/uhMjTtAiFzmmRFnFc0JCozCtR0xsD2V+Umw7oEc5f5mlRJOEmy+ORdYE08vE1SRhhTmcdO0TzNckSBsXS8WXx9qFdSQIEYElv5+IVtlYkQCntJ6JPT6ujD+0CxnajGIeQF0Wah3a7NJiv43JTJqLghfOXJNF7UqAN/zUo9bRjLknunHPfBHdMdOpcdN67Rm7BRb5lfGrRQwidi4kke+fVIOT8eArb4WSHOd3y/jVJQJOcz2rSmyxBezC6ZrN+zSZXkiS7jIWoR8Phm9DIkQWpAi8yG3W4Bu5sB/BN0Djxim7oAcL6gFsHKmaLDb38NlV/yyW6vfDOnZIhIzWueIfOV0o/YJWjGWtWkMBzT23oCDAbEDBuOJejM+xGQCSpSIy3xqSz0E/BaXuZMChXkvBzCvsH6ye0Wh+RlqgjFSB+h++Q5DJjMYqWqeXLdifyCSrh/gaxNT5SYZsIi3R7IMmcnwaOwF5GQMU8h914XO//lktse9TYE09gF+No2KgXkkyco0ASdd18gihNH7CzSFw9cesJkiXo+4XVVzhSBE9PfIOl4RzdiywRokW6yz0pBjZ6I5HrIao+4VZf7Sk2kQRbIHj/xHv7ZbeudIL3tlB+Nw8vGWyC6cOtANE3cQkgcQBFiUAS0wV+44v9HUlUGyNYKrCrpLL5IXDJ45UkS9x0AR2gdLU98gbAW5HSk3LEzgwch3gFCVtALPYlPaljQFq84RK6eTZ7zqnswGLEJQY5T3TN7ukqlz9xiRxGAHwTMmJc9Cp0yZuKKJst50HFZfWBpE3K+eL4unDuJi5hVEyWkklJZNzK/O4HSKJ34ozeqgyVyebvkSQkyA16zetnxr64NfHykYHjN5Ik6zk3xBqAhE3kb2+55ICni73HNhA3XsgGoCJSFdjH41U79evC6UKOPD5rF/0ur61NY37wYKx6zdK1TFjOrD3P/Tsk0VlaNAwiBF73B7hkZ4C4SqUZlWvFuyQBikGG9nrfzAO2KTXo79To1yQRk+JcBLH/lksYsVWzNgSzjUQJTYTDW2C2l80qrlwyFcyRGMCDe7GKRJkFkLB6nuD4MD+waaIvTdA4f+SSBSNrzQRQ+FsuMQvt7BYoILd5nyTKcatnfNQdy4Ceeyis3pAEjFwOu/YCq7r4w8KJewZUw6TBSh+xixs+hKZ+Itm4/hOXwLA60tWQDO9v/W9hDBbPIfbNmyzRh64PbXsJntHxe1xSrEmKPcFoZEzy3y+cvAEyghZ2VpiD+j5J0MQZT4TXQgKgUQBN9W9IMt805I8xoJtWgnxjqpnkrPFpkhF+pHFEy81sbDRjPMLzn0iSt2MU8iDkKr223JEFDVt5AbLSVVGE1oWKd536riwpgL7I2BD6EbuEZrIiriIuB/jlcNU4TuEBiqW6yRJsyhCUCEiC1T0B05gkrHFwnzrCJtN/JolMAKbasTUR3L5vwaViFaqj9o8kKU4zlCmMfLX+Zs0FLwNd/uDA3ZsNXJ7IjbxP4PqqccC9Ky7G4AlAuD2xGZv+EJeADmpogIa6LhxWwlihg35FEsGgaAWScKts5pKrxlGtgTHt+yIEJUheviFJAEHu+FdIFQ8lq57qZhrbVySB4QFEl8oGMtl/jXiZXkmLaiZoGtx1NKQkAl3VhUKHG0nmdzwPOnRLpmBWwL99Yqfjh0gisTm8yryyyVuS4PMH9z2SADvSs0F592rhQHY43qK9+w5JJJlPTl/YE9mzm/LMHyLNrfrmFZeQVABkLYWBSqR7TZKrv4MloIeA+uP+OeqFJDGbanAc2S4hWRKcW2PKHyIJ+fZsiWE7nkAS4jsHIFQAsb4liaNZXnSAmBnUtt1IAqCnR0sscQgopbdcwtd6ZLe04Q2IIQlr9qR495dXJCGDb93RvTFkxKz0a5IEX5pm18E62V6CWIslE/JKEixKaDPDQCDSOA77XsGT/SGNQyRhUJVdGi44BcN9AxK6kFzO90cuIbG1YTi94G1frySxLdC7nruD9e7PJInFIVhNUt6jWMTLBGbuIRSWy+JFfIbJlTSpDEwxD7LkxiX3aaiNRFzCricpJg1Dp9fXENKzdYxun5/4VgvWD6GL99/bJd/oA1IbkM982yAJSghUlS5O+jskYbQl3WXC+PcXLmFh0aO7EZfU/JEk8BgQP4n5LAQagRUfy9jM43Q/vF44JBXuC7g/8G2gnl5IImXv94eczoCJ3vCGxA3RE5j7Fy7h9QL4YMXuQCpQCALvr/1r61UiqgZZIgL/o96ducSwECItEAFKR58YSAKZxrJkTpPBHnq1035y+8AlpuVSlN2edQiRBAe/BBpZKCg7nl3wcWj5w7K3rj77yLZTucJEElcC7atcdTlzVLF/iZ1cAPeLwpaZB4l9VvTY9xxq86yEwSUpd/W3EW9vRiTp2EM/j9ahHO+lCfH3F04omsFWhGJSwqTn7qLQGxBVaTdTDdUEqBmYC67RwswvU3AAPpfJPQPwbLT32DdWssa+tU/gxqVMaruNQlRtwR0c4cbZh+vyYv8Thv/h2uGS/JPoRQnL07Wpn7ZEqHgfkJS2rpmQ13B0z414SZ4/waCX8hJx0XfUn/X7XCJhdXi1g8DaeOcYr3+gX2jhEJFGIvG4lZlzY0pq0WPVw4TxDuHUdO9tpJoyt96RKN/Tw6AVndOr1o5Lk9GrqUDU5Rqh5yhXvndkeWUHgbMAQo/7hl6JfPZ4hXJJROjJAyqlKfGeqxdr0rPVLdBohsyRaWatr7j5lrxkZO/5lXigT9uKo/fujHB0Tzdox4EnABjq86hn1l/i2nn7XqARhvF6fc+7FeX0C8dC8269ZhrGaLpK8mlNI0no1XWOM1KcgVBmeJ/85/W6M2ZBPwpWA+EsOr5LJB28XryITZy1xvtG4qwQuCzuN5vNOr0tL7Lb+dPg++C9+zzc00uaQRZ0ERpdHPaOEWlJf+Do9X2Bmaw77rJCt7LhW7lfJ4i9LjZ8WEeHvYcbm8J0vAmlgQ93a+uMeuVbHjDUgItrxAZHhRfkS3g2xGRvXTSmEJicCHH9uGtw+9YmLFxWirexV9x+aEg/hZBfnR4+6+XC052F2GsouQ47Z3Bl/jV7eQtK3pbHO0mLaw38C/nFH365mVCv68CFfP3Km/zGVEd/jVv/oeb9VWuayQq5Hvn6Q+XLzd8I/qZ5TPj1pddhLK7dYeT1Ib+am7hSVV7beYvboT/Hz/Fz/Bw/x8/xc3zo+D+Gzt6UgA79NwAAAABJRU5ErkJggg=="/>
          <p:cNvSpPr>
            <a:spLocks noChangeAspect="1" noChangeArrowheads="1"/>
          </p:cNvSpPr>
          <p:nvPr/>
        </p:nvSpPr>
        <p:spPr bwMode="auto">
          <a:xfrm>
            <a:off x="2699792" y="3991074"/>
            <a:ext cx="3771900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22" b="31642"/>
          <a:stretch/>
        </p:blipFill>
        <p:spPr bwMode="auto">
          <a:xfrm>
            <a:off x="4932040" y="5186610"/>
            <a:ext cx="3024336" cy="1612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977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CuadroTexto"/>
          <p:cNvSpPr txBox="1"/>
          <p:nvPr/>
        </p:nvSpPr>
        <p:spPr>
          <a:xfrm>
            <a:off x="2843808" y="6002124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err="1" smtClean="0">
                <a:latin typeface="CG Times" pitchFamily="18" charset="0"/>
                <a:ea typeface="Batang" pitchFamily="18" charset="-127"/>
              </a:rPr>
              <a:t>Reason</a:t>
            </a:r>
            <a:r>
              <a:rPr lang="es-MX" sz="1400" dirty="0" smtClean="0">
                <a:latin typeface="CG Times" pitchFamily="18" charset="0"/>
                <a:ea typeface="Batang" pitchFamily="18" charset="-127"/>
              </a:rPr>
              <a:t> J. Human error, </a:t>
            </a:r>
            <a:r>
              <a:rPr lang="es-MX" sz="1400" dirty="0" err="1" smtClean="0">
                <a:latin typeface="CG Times" pitchFamily="18" charset="0"/>
                <a:ea typeface="Batang" pitchFamily="18" charset="-127"/>
              </a:rPr>
              <a:t>models</a:t>
            </a:r>
            <a:r>
              <a:rPr lang="es-MX" sz="1400" dirty="0" smtClean="0">
                <a:latin typeface="CG Times" pitchFamily="18" charset="0"/>
                <a:ea typeface="Batang" pitchFamily="18" charset="-127"/>
              </a:rPr>
              <a:t> and </a:t>
            </a:r>
            <a:r>
              <a:rPr lang="es-MX" sz="1400" dirty="0" err="1" smtClean="0">
                <a:latin typeface="CG Times" pitchFamily="18" charset="0"/>
                <a:ea typeface="Batang" pitchFamily="18" charset="-127"/>
              </a:rPr>
              <a:t>management</a:t>
            </a:r>
            <a:r>
              <a:rPr lang="es-MX" sz="1400" dirty="0" smtClean="0">
                <a:latin typeface="CG Times" pitchFamily="18" charset="0"/>
                <a:ea typeface="Batang" pitchFamily="18" charset="-127"/>
              </a:rPr>
              <a:t>. BMJ 2000</a:t>
            </a:r>
            <a:endParaRPr lang="es-MX" sz="1400" dirty="0">
              <a:latin typeface="CG Times" pitchFamily="18" charset="0"/>
              <a:ea typeface="Batang" pitchFamily="18" charset="-127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2123728" y="994718"/>
            <a:ext cx="5377230" cy="1426170"/>
          </a:xfrm>
        </p:spPr>
        <p:txBody>
          <a:bodyPr>
            <a:normAutofit/>
          </a:bodyPr>
          <a:lstStyle/>
          <a:p>
            <a:r>
              <a:rPr lang="es-MX" dirty="0" smtClean="0"/>
              <a:t>Génesis de los errores</a:t>
            </a:r>
            <a:endParaRPr lang="es-MX" dirty="0"/>
          </a:p>
        </p:txBody>
      </p:sp>
      <p:pic>
        <p:nvPicPr>
          <p:cNvPr id="6" name="Picture 2" descr="http://cuidados20.san.gva.es/image/image_gallery?uuid=ee87e78b-8f60-4058-afb4-6eaf94f96289&amp;groupId=35345&amp;t=13239718292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636912"/>
            <a:ext cx="5737270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333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mitos.expreso.netdna-cdn.com/wp-content/uploads/2013/06/asclepi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011660"/>
            <a:ext cx="2376264" cy="3577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arcador de contenido 2"/>
          <p:cNvSpPr txBox="1">
            <a:spLocks/>
          </p:cNvSpPr>
          <p:nvPr/>
        </p:nvSpPr>
        <p:spPr>
          <a:xfrm>
            <a:off x="1187624" y="2708920"/>
            <a:ext cx="4096072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s-MX" dirty="0" smtClean="0">
                <a:latin typeface="CG Times" pitchFamily="18" charset="0"/>
                <a:ea typeface="Batang" pitchFamily="18" charset="-127"/>
              </a:rPr>
              <a:t> La comisión de errores es inherente al proceso de aprendizaje</a:t>
            </a:r>
            <a:endParaRPr lang="es-MX" sz="4000" dirty="0" smtClean="0">
              <a:latin typeface="CG Times" pitchFamily="18" charset="0"/>
              <a:ea typeface="Batang" pitchFamily="18" charset="-127"/>
            </a:endParaRPr>
          </a:p>
          <a:p>
            <a:pPr fontAlgn="auto">
              <a:spcAft>
                <a:spcPts val="0"/>
              </a:spcAft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6053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11760" y="620688"/>
            <a:ext cx="5072098" cy="1143000"/>
          </a:xfrm>
        </p:spPr>
        <p:txBody>
          <a:bodyPr>
            <a:normAutofit fontScale="90000"/>
          </a:bodyPr>
          <a:lstStyle/>
          <a:p>
            <a:r>
              <a:rPr lang="es-MX" b="1" dirty="0"/>
              <a:t/>
            </a:r>
            <a:br>
              <a:rPr lang="es-MX" b="1" dirty="0"/>
            </a:b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1560" y="2420888"/>
            <a:ext cx="7972452" cy="3705275"/>
          </a:xfrm>
        </p:spPr>
        <p:txBody>
          <a:bodyPr/>
          <a:lstStyle/>
          <a:p>
            <a:pPr marL="0" indent="0">
              <a:buNone/>
            </a:pPr>
            <a:r>
              <a:rPr lang="es-MX" dirty="0" smtClean="0">
                <a:latin typeface="CG Times" pitchFamily="18" charset="0"/>
                <a:ea typeface="Batang" pitchFamily="18" charset="-127"/>
              </a:rPr>
              <a:t>   “</a:t>
            </a:r>
            <a:r>
              <a:rPr lang="es-MX" dirty="0" err="1" smtClean="0">
                <a:latin typeface="CG Times" pitchFamily="18" charset="0"/>
                <a:ea typeface="Batang" pitchFamily="18" charset="-127"/>
              </a:rPr>
              <a:t>Primum</a:t>
            </a:r>
            <a:r>
              <a:rPr lang="es-MX" dirty="0" smtClean="0">
                <a:latin typeface="CG Times" pitchFamily="18" charset="0"/>
                <a:ea typeface="Batang" pitchFamily="18" charset="-127"/>
              </a:rPr>
              <a:t> non </a:t>
            </a:r>
            <a:r>
              <a:rPr lang="es-MX" dirty="0" err="1" smtClean="0">
                <a:latin typeface="CG Times" pitchFamily="18" charset="0"/>
                <a:ea typeface="Batang" pitchFamily="18" charset="-127"/>
              </a:rPr>
              <a:t>nocere</a:t>
            </a:r>
            <a:r>
              <a:rPr lang="es-MX" dirty="0" smtClean="0">
                <a:latin typeface="CG Times" pitchFamily="18" charset="0"/>
                <a:ea typeface="Batang" pitchFamily="18" charset="-127"/>
              </a:rPr>
              <a:t>”</a:t>
            </a:r>
            <a:endParaRPr lang="es-MX" dirty="0">
              <a:latin typeface="CG Times" pitchFamily="18" charset="0"/>
              <a:ea typeface="Batang" pitchFamily="18" charset="-127"/>
            </a:endParaRPr>
          </a:p>
          <a:p>
            <a:endParaRPr lang="es-MX" sz="4000" dirty="0">
              <a:latin typeface="CG Times" pitchFamily="18" charset="0"/>
              <a:ea typeface="Batang" pitchFamily="18" charset="-127"/>
            </a:endParaRPr>
          </a:p>
          <a:p>
            <a:endParaRPr lang="es-MX" dirty="0"/>
          </a:p>
        </p:txBody>
      </p:sp>
      <p:pic>
        <p:nvPicPr>
          <p:cNvPr id="1026" name="Picture 2" descr="https://upload.wikimedia.org/wikipedia/commons/thumb/1/18/Hippocrates_pushkin02.jpg/200px-Hippocrates_pushkin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3304" y="1916832"/>
            <a:ext cx="2769096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245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11760" y="620688"/>
            <a:ext cx="5072098" cy="1143000"/>
          </a:xfrm>
        </p:spPr>
        <p:txBody>
          <a:bodyPr>
            <a:normAutofit fontScale="90000"/>
          </a:bodyPr>
          <a:lstStyle/>
          <a:p>
            <a:r>
              <a:rPr lang="es-MX" b="1" dirty="0"/>
              <a:t/>
            </a:r>
            <a:br>
              <a:rPr lang="es-MX" b="1" dirty="0"/>
            </a:br>
            <a:endParaRPr lang="es-MX" b="1" dirty="0"/>
          </a:p>
        </p:txBody>
      </p:sp>
      <p:sp>
        <p:nvSpPr>
          <p:cNvPr id="6" name="Marcador de contenido 7"/>
          <p:cNvSpPr>
            <a:spLocks noGrp="1"/>
          </p:cNvSpPr>
          <p:nvPr>
            <p:ph sz="half" idx="1"/>
          </p:nvPr>
        </p:nvSpPr>
        <p:spPr>
          <a:xfrm>
            <a:off x="714348" y="1628801"/>
            <a:ext cx="4038600" cy="648072"/>
          </a:xfrm>
        </p:spPr>
        <p:txBody>
          <a:bodyPr/>
          <a:lstStyle/>
          <a:p>
            <a:pPr marL="0" indent="0" algn="ctr">
              <a:buNone/>
            </a:pPr>
            <a:r>
              <a:rPr lang="es-MX" dirty="0" smtClean="0">
                <a:latin typeface="CG Times" pitchFamily="18" charset="0"/>
                <a:ea typeface="Batang" pitchFamily="18" charset="-127"/>
              </a:rPr>
              <a:t>“Errare </a:t>
            </a:r>
            <a:r>
              <a:rPr lang="es-MX" dirty="0" err="1" smtClean="0">
                <a:latin typeface="CG Times" pitchFamily="18" charset="0"/>
                <a:ea typeface="Batang" pitchFamily="18" charset="-127"/>
              </a:rPr>
              <a:t>humanum</a:t>
            </a:r>
            <a:r>
              <a:rPr lang="es-MX" dirty="0" smtClean="0">
                <a:latin typeface="CG Times" pitchFamily="18" charset="0"/>
                <a:ea typeface="Batang" pitchFamily="18" charset="-127"/>
              </a:rPr>
              <a:t> </a:t>
            </a:r>
            <a:r>
              <a:rPr lang="es-MX" dirty="0" err="1" smtClean="0">
                <a:latin typeface="CG Times" pitchFamily="18" charset="0"/>
                <a:ea typeface="Batang" pitchFamily="18" charset="-127"/>
              </a:rPr>
              <a:t>est</a:t>
            </a:r>
            <a:r>
              <a:rPr lang="es-MX" dirty="0" smtClean="0">
                <a:latin typeface="CG Times" pitchFamily="18" charset="0"/>
                <a:ea typeface="Batang" pitchFamily="18" charset="-127"/>
              </a:rPr>
              <a:t>”</a:t>
            </a:r>
            <a:endParaRPr lang="es-MX" dirty="0">
              <a:latin typeface="CG Times" pitchFamily="18" charset="0"/>
              <a:ea typeface="Batang" pitchFamily="18" charset="-127"/>
            </a:endParaRPr>
          </a:p>
          <a:p>
            <a:endParaRPr lang="es-MX" dirty="0"/>
          </a:p>
        </p:txBody>
      </p:sp>
      <p:pic>
        <p:nvPicPr>
          <p:cNvPr id="7" name="yui_3_10_0_1_1439576572234_1232" descr="Errare Humanum Est - Caricatura de Quino, el creador de Mafalda. No 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276872"/>
            <a:ext cx="5616624" cy="316835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Marcador de contenido 7"/>
          <p:cNvSpPr txBox="1">
            <a:spLocks/>
          </p:cNvSpPr>
          <p:nvPr/>
        </p:nvSpPr>
        <p:spPr>
          <a:xfrm>
            <a:off x="4853880" y="5733256"/>
            <a:ext cx="4038600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</a:pPr>
            <a:r>
              <a:rPr lang="es-MX" smtClean="0">
                <a:latin typeface="CG Times" pitchFamily="18" charset="0"/>
                <a:ea typeface="Batang" pitchFamily="18" charset="-127"/>
              </a:rPr>
              <a:t>“perseverare diabolicum”</a:t>
            </a:r>
          </a:p>
          <a:p>
            <a:pPr fontAlgn="auto">
              <a:spcAft>
                <a:spcPts val="0"/>
              </a:spcAft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4401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Simulación AMFEM con logo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Simulación AMFEM con logos</Template>
  <TotalTime>530</TotalTime>
  <Words>359</Words>
  <Application>Microsoft Office PowerPoint</Application>
  <PresentationFormat>Presentación en pantalla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Batang</vt:lpstr>
      <vt:lpstr>Arial</vt:lpstr>
      <vt:lpstr>Calibri</vt:lpstr>
      <vt:lpstr>CG Times</vt:lpstr>
      <vt:lpstr>Lucida Sans Unicode</vt:lpstr>
      <vt:lpstr>Plantilla Simulación AMFEM con logos</vt:lpstr>
      <vt:lpstr>FORO SIMULACIÓN Y SEGURIDAD EN EL PACIENTE</vt:lpstr>
      <vt:lpstr> </vt:lpstr>
      <vt:lpstr> </vt:lpstr>
      <vt:lpstr>Presentación de PowerPoint</vt:lpstr>
      <vt:lpstr>Comprensión de la problemática</vt:lpstr>
      <vt:lpstr>Génesis de los errores</vt:lpstr>
      <vt:lpstr>Presentación de PowerPoint</vt:lpstr>
      <vt:lpstr> </vt:lpstr>
      <vt:lpstr> </vt:lpstr>
      <vt:lpstr>Principios básicos del entrenamiento basado en simulación para la seguridad del paciente</vt:lpstr>
      <vt:lpstr>Atributos de la simulación médica en favor de la seguridad del paciente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Dr. Juan Pablo</dc:creator>
  <cp:lastModifiedBy>Juan Pablo García Acosta</cp:lastModifiedBy>
  <cp:revision>96</cp:revision>
  <dcterms:created xsi:type="dcterms:W3CDTF">2015-04-15T02:57:55Z</dcterms:created>
  <dcterms:modified xsi:type="dcterms:W3CDTF">2016-06-13T16:25:49Z</dcterms:modified>
</cp:coreProperties>
</file>