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64" r:id="rId3"/>
    <p:sldId id="260" r:id="rId4"/>
    <p:sldId id="261" r:id="rId5"/>
    <p:sldId id="278" r:id="rId6"/>
    <p:sldId id="268" r:id="rId7"/>
    <p:sldId id="272" r:id="rId8"/>
    <p:sldId id="258" r:id="rId9"/>
    <p:sldId id="257" r:id="rId10"/>
    <p:sldId id="273" r:id="rId11"/>
    <p:sldId id="274" r:id="rId12"/>
    <p:sldId id="275" r:id="rId13"/>
    <p:sldId id="276" r:id="rId14"/>
    <p:sldId id="277" r:id="rId15"/>
    <p:sldId id="279" r:id="rId16"/>
    <p:sldId id="270" r:id="rId17"/>
    <p:sldId id="281" r:id="rId18"/>
    <p:sldId id="293" r:id="rId19"/>
    <p:sldId id="282" r:id="rId20"/>
    <p:sldId id="271" r:id="rId21"/>
    <p:sldId id="284" r:id="rId22"/>
    <p:sldId id="290" r:id="rId23"/>
    <p:sldId id="285" r:id="rId24"/>
    <p:sldId id="289" r:id="rId25"/>
    <p:sldId id="294" r:id="rId26"/>
    <p:sldId id="286" r:id="rId27"/>
    <p:sldId id="296" r:id="rId28"/>
    <p:sldId id="291" r:id="rId29"/>
    <p:sldId id="295" r:id="rId30"/>
    <p:sldId id="292" r:id="rId31"/>
    <p:sldId id="287" r:id="rId32"/>
    <p:sldId id="259" r:id="rId3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p:scale>
          <a:sx n="68" d="100"/>
          <a:sy n="68" d="100"/>
        </p:scale>
        <p:origin x="6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2992EE-86C4-4DC9-9D7C-9784CA93C87E}" type="datetimeFigureOut">
              <a:rPr lang="es-MX" smtClean="0"/>
              <a:t>15/06/2016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A846F5-20C0-42C0-83C4-91B85761A2F9}" type="slidenum">
              <a:rPr lang="es-MX" smtClean="0"/>
              <a:t>‹Nº›</a:t>
            </a:fld>
            <a:endParaRPr lang="es-MX"/>
          </a:p>
        </p:txBody>
      </p:sp>
    </p:spTree>
    <p:extLst>
      <p:ext uri="{BB962C8B-B14F-4D97-AF65-F5344CB8AC3E}">
        <p14:creationId xmlns:p14="http://schemas.microsoft.com/office/powerpoint/2010/main" val="962718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a:ln/>
        </p:spPr>
      </p:sp>
      <p:sp>
        <p:nvSpPr>
          <p:cNvPr id="55299" name="2 Marcador de notas"/>
          <p:cNvSpPr>
            <a:spLocks noGrp="1"/>
          </p:cNvSpPr>
          <p:nvPr>
            <p:ph type="body" idx="1"/>
          </p:nvPr>
        </p:nvSpPr>
        <p:spPr>
          <a:noFill/>
          <a:ln/>
        </p:spPr>
        <p:txBody>
          <a:bodyPr/>
          <a:lstStyle/>
          <a:p>
            <a:pPr eaLnBrk="1" hangingPunct="1"/>
            <a:endParaRPr lang="es-MX"/>
          </a:p>
        </p:txBody>
      </p:sp>
      <p:sp>
        <p:nvSpPr>
          <p:cNvPr id="55300" name="3 Marcador de número de diapositiva"/>
          <p:cNvSpPr>
            <a:spLocks noGrp="1"/>
          </p:cNvSpPr>
          <p:nvPr>
            <p:ph type="sldNum" sz="quarter" idx="5"/>
          </p:nvPr>
        </p:nvSpPr>
        <p:spPr>
          <a:noFill/>
        </p:spPr>
        <p:txBody>
          <a:bodyPr/>
          <a:lstStyle/>
          <a:p>
            <a:fld id="{AE1D1BC6-96D4-4FC0-8A8C-3C0939563BBB}" type="slidenum">
              <a:rPr lang="es-ES"/>
              <a:pPr/>
              <a:t>13</a:t>
            </a:fld>
            <a:endParaRPr lang="es-ES"/>
          </a:p>
        </p:txBody>
      </p:sp>
    </p:spTree>
    <p:extLst>
      <p:ext uri="{BB962C8B-B14F-4D97-AF65-F5344CB8AC3E}">
        <p14:creationId xmlns:p14="http://schemas.microsoft.com/office/powerpoint/2010/main" val="1793645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5A282A3-D839-4C31-9A65-31010A9E4BF4}" type="slidenum">
              <a:rPr lang="es-MX" smtClean="0"/>
              <a:pPr/>
              <a:t>14</a:t>
            </a:fld>
            <a:endParaRPr lang="es-MX"/>
          </a:p>
        </p:txBody>
      </p:sp>
    </p:spTree>
    <p:extLst>
      <p:ext uri="{BB962C8B-B14F-4D97-AF65-F5344CB8AC3E}">
        <p14:creationId xmlns:p14="http://schemas.microsoft.com/office/powerpoint/2010/main" val="818845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53F626DF-848F-4962-B63D-502C5BD282BC}" type="datetimeFigureOut">
              <a:rPr lang="es-MX" smtClean="0"/>
              <a:t>15/06/2016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0A63C9F-FCA3-454D-8C2E-9268E505AB55}" type="slidenum">
              <a:rPr lang="es-MX" smtClean="0"/>
              <a:t>‹Nº›</a:t>
            </a:fld>
            <a:endParaRPr lang="es-MX"/>
          </a:p>
        </p:txBody>
      </p:sp>
    </p:spTree>
    <p:extLst>
      <p:ext uri="{BB962C8B-B14F-4D97-AF65-F5344CB8AC3E}">
        <p14:creationId xmlns:p14="http://schemas.microsoft.com/office/powerpoint/2010/main" val="1871988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53F626DF-848F-4962-B63D-502C5BD282BC}" type="datetimeFigureOut">
              <a:rPr lang="es-MX" smtClean="0"/>
              <a:t>15/06/2016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0A63C9F-FCA3-454D-8C2E-9268E505AB55}" type="slidenum">
              <a:rPr lang="es-MX" smtClean="0"/>
              <a:t>‹Nº›</a:t>
            </a:fld>
            <a:endParaRPr lang="es-MX"/>
          </a:p>
        </p:txBody>
      </p:sp>
    </p:spTree>
    <p:extLst>
      <p:ext uri="{BB962C8B-B14F-4D97-AF65-F5344CB8AC3E}">
        <p14:creationId xmlns:p14="http://schemas.microsoft.com/office/powerpoint/2010/main" val="3677636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53F626DF-848F-4962-B63D-502C5BD282BC}" type="datetimeFigureOut">
              <a:rPr lang="es-MX" smtClean="0"/>
              <a:t>15/06/2016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0A63C9F-FCA3-454D-8C2E-9268E505AB55}" type="slidenum">
              <a:rPr lang="es-MX" smtClean="0"/>
              <a:t>‹Nº›</a:t>
            </a:fld>
            <a:endParaRPr lang="es-MX"/>
          </a:p>
        </p:txBody>
      </p:sp>
    </p:spTree>
    <p:extLst>
      <p:ext uri="{BB962C8B-B14F-4D97-AF65-F5344CB8AC3E}">
        <p14:creationId xmlns:p14="http://schemas.microsoft.com/office/powerpoint/2010/main" val="274705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53F626DF-848F-4962-B63D-502C5BD282BC}" type="datetimeFigureOut">
              <a:rPr lang="es-MX" smtClean="0"/>
              <a:t>15/06/2016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0A63C9F-FCA3-454D-8C2E-9268E505AB55}" type="slidenum">
              <a:rPr lang="es-MX" smtClean="0"/>
              <a:t>‹Nº›</a:t>
            </a:fld>
            <a:endParaRPr lang="es-MX"/>
          </a:p>
        </p:txBody>
      </p:sp>
    </p:spTree>
    <p:extLst>
      <p:ext uri="{BB962C8B-B14F-4D97-AF65-F5344CB8AC3E}">
        <p14:creationId xmlns:p14="http://schemas.microsoft.com/office/powerpoint/2010/main" val="382161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3F626DF-848F-4962-B63D-502C5BD282BC}" type="datetimeFigureOut">
              <a:rPr lang="es-MX" smtClean="0"/>
              <a:t>15/06/2016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0A63C9F-FCA3-454D-8C2E-9268E505AB55}" type="slidenum">
              <a:rPr lang="es-MX" smtClean="0"/>
              <a:t>‹Nº›</a:t>
            </a:fld>
            <a:endParaRPr lang="es-MX"/>
          </a:p>
        </p:txBody>
      </p:sp>
    </p:spTree>
    <p:extLst>
      <p:ext uri="{BB962C8B-B14F-4D97-AF65-F5344CB8AC3E}">
        <p14:creationId xmlns:p14="http://schemas.microsoft.com/office/powerpoint/2010/main" val="400206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53F626DF-848F-4962-B63D-502C5BD282BC}" type="datetimeFigureOut">
              <a:rPr lang="es-MX" smtClean="0"/>
              <a:t>15/06/2016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0A63C9F-FCA3-454D-8C2E-9268E505AB55}" type="slidenum">
              <a:rPr lang="es-MX" smtClean="0"/>
              <a:t>‹Nº›</a:t>
            </a:fld>
            <a:endParaRPr lang="es-MX"/>
          </a:p>
        </p:txBody>
      </p:sp>
    </p:spTree>
    <p:extLst>
      <p:ext uri="{BB962C8B-B14F-4D97-AF65-F5344CB8AC3E}">
        <p14:creationId xmlns:p14="http://schemas.microsoft.com/office/powerpoint/2010/main" val="2902558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53F626DF-848F-4962-B63D-502C5BD282BC}" type="datetimeFigureOut">
              <a:rPr lang="es-MX" smtClean="0"/>
              <a:t>15/06/2016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E0A63C9F-FCA3-454D-8C2E-9268E505AB55}" type="slidenum">
              <a:rPr lang="es-MX" smtClean="0"/>
              <a:t>‹Nº›</a:t>
            </a:fld>
            <a:endParaRPr lang="es-MX"/>
          </a:p>
        </p:txBody>
      </p:sp>
    </p:spTree>
    <p:extLst>
      <p:ext uri="{BB962C8B-B14F-4D97-AF65-F5344CB8AC3E}">
        <p14:creationId xmlns:p14="http://schemas.microsoft.com/office/powerpoint/2010/main" val="1529525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53F626DF-848F-4962-B63D-502C5BD282BC}" type="datetimeFigureOut">
              <a:rPr lang="es-MX" smtClean="0"/>
              <a:t>15/06/2016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E0A63C9F-FCA3-454D-8C2E-9268E505AB55}" type="slidenum">
              <a:rPr lang="es-MX" smtClean="0"/>
              <a:t>‹Nº›</a:t>
            </a:fld>
            <a:endParaRPr lang="es-MX"/>
          </a:p>
        </p:txBody>
      </p:sp>
    </p:spTree>
    <p:extLst>
      <p:ext uri="{BB962C8B-B14F-4D97-AF65-F5344CB8AC3E}">
        <p14:creationId xmlns:p14="http://schemas.microsoft.com/office/powerpoint/2010/main" val="1686378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3F626DF-848F-4962-B63D-502C5BD282BC}" type="datetimeFigureOut">
              <a:rPr lang="es-MX" smtClean="0"/>
              <a:t>15/06/2016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E0A63C9F-FCA3-454D-8C2E-9268E505AB55}" type="slidenum">
              <a:rPr lang="es-MX" smtClean="0"/>
              <a:t>‹Nº›</a:t>
            </a:fld>
            <a:endParaRPr lang="es-MX"/>
          </a:p>
        </p:txBody>
      </p:sp>
    </p:spTree>
    <p:extLst>
      <p:ext uri="{BB962C8B-B14F-4D97-AF65-F5344CB8AC3E}">
        <p14:creationId xmlns:p14="http://schemas.microsoft.com/office/powerpoint/2010/main" val="602984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3F626DF-848F-4962-B63D-502C5BD282BC}" type="datetimeFigureOut">
              <a:rPr lang="es-MX" smtClean="0"/>
              <a:t>15/06/2016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0A63C9F-FCA3-454D-8C2E-9268E505AB55}" type="slidenum">
              <a:rPr lang="es-MX" smtClean="0"/>
              <a:t>‹Nº›</a:t>
            </a:fld>
            <a:endParaRPr lang="es-MX"/>
          </a:p>
        </p:txBody>
      </p:sp>
    </p:spTree>
    <p:extLst>
      <p:ext uri="{BB962C8B-B14F-4D97-AF65-F5344CB8AC3E}">
        <p14:creationId xmlns:p14="http://schemas.microsoft.com/office/powerpoint/2010/main" val="2511852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3F626DF-848F-4962-B63D-502C5BD282BC}" type="datetimeFigureOut">
              <a:rPr lang="es-MX" smtClean="0"/>
              <a:t>15/06/2016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0A63C9F-FCA3-454D-8C2E-9268E505AB55}" type="slidenum">
              <a:rPr lang="es-MX" smtClean="0"/>
              <a:t>‹Nº›</a:t>
            </a:fld>
            <a:endParaRPr lang="es-MX"/>
          </a:p>
        </p:txBody>
      </p:sp>
    </p:spTree>
    <p:extLst>
      <p:ext uri="{BB962C8B-B14F-4D97-AF65-F5344CB8AC3E}">
        <p14:creationId xmlns:p14="http://schemas.microsoft.com/office/powerpoint/2010/main" val="1715931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F626DF-848F-4962-B63D-502C5BD282BC}" type="datetimeFigureOut">
              <a:rPr lang="es-MX" smtClean="0"/>
              <a:t>15/06/2016</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63C9F-FCA3-454D-8C2E-9268E505AB55}" type="slidenum">
              <a:rPr lang="es-MX" smtClean="0"/>
              <a:t>‹Nº›</a:t>
            </a:fld>
            <a:endParaRPr lang="es-MX"/>
          </a:p>
        </p:txBody>
      </p:sp>
    </p:spTree>
    <p:extLst>
      <p:ext uri="{BB962C8B-B14F-4D97-AF65-F5344CB8AC3E}">
        <p14:creationId xmlns:p14="http://schemas.microsoft.com/office/powerpoint/2010/main" val="11023012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gif"/><Relationship Id="rId1" Type="http://schemas.openxmlformats.org/officeDocument/2006/relationships/slideLayout" Target="../slideLayouts/slideLayout6.xml"/><Relationship Id="rId5" Type="http://schemas.openxmlformats.org/officeDocument/2006/relationships/image" Target="../media/image23.emf"/><Relationship Id="rId4" Type="http://schemas.openxmlformats.org/officeDocument/2006/relationships/image" Target="../media/image22.emf"/></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gif"/><Relationship Id="rId1" Type="http://schemas.openxmlformats.org/officeDocument/2006/relationships/slideLayout" Target="../slideLayouts/slideLayout6.xml"/><Relationship Id="rId5" Type="http://schemas.openxmlformats.org/officeDocument/2006/relationships/image" Target="../media/image23.emf"/><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citeseerx.ist.psu.edu/viewdoc/download;jsessionid=4FDF4E8F7FC6FE293F126AE997F4DFDA?doi=10.1.1.114.5559&amp;rep=rep1&amp;type=pdf"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research.microsoft.com/en-us/collaboration/fourthparadigm/4th_paradigm_book_complete_lr.pdf"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662690"/>
            <a:ext cx="9144000" cy="2387600"/>
          </a:xfrm>
        </p:spPr>
        <p:txBody>
          <a:bodyPr/>
          <a:lstStyle/>
          <a:p>
            <a:r>
              <a:rPr lang="es-MX" dirty="0"/>
              <a:t>Formar para la innovación y la excelencia</a:t>
            </a:r>
          </a:p>
        </p:txBody>
      </p:sp>
      <p:sp>
        <p:nvSpPr>
          <p:cNvPr id="3" name="Subtítulo 2"/>
          <p:cNvSpPr>
            <a:spLocks noGrp="1"/>
          </p:cNvSpPr>
          <p:nvPr>
            <p:ph type="subTitle" idx="1"/>
          </p:nvPr>
        </p:nvSpPr>
        <p:spPr>
          <a:xfrm>
            <a:off x="1690254" y="4537220"/>
            <a:ext cx="9144000" cy="1655762"/>
          </a:xfrm>
        </p:spPr>
        <p:txBody>
          <a:bodyPr>
            <a:normAutofit/>
          </a:bodyPr>
          <a:lstStyle/>
          <a:p>
            <a:r>
              <a:rPr lang="es-MX" sz="2800" dirty="0"/>
              <a:t>Luis Felipe Abreu Hernández</a:t>
            </a:r>
          </a:p>
          <a:p>
            <a:r>
              <a:rPr lang="es-MX" sz="2800" dirty="0"/>
              <a:t>Facultad de Medicina de la Universidad Nacional Autónoma de México (UNAM)</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9651" y="0"/>
            <a:ext cx="5010144" cy="2443046"/>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96" y="5183077"/>
            <a:ext cx="993349" cy="1009905"/>
          </a:xfrm>
          <a:prstGeom prst="rect">
            <a:avLst/>
          </a:prstGeom>
        </p:spPr>
      </p:pic>
      <p:sp>
        <p:nvSpPr>
          <p:cNvPr id="8" name="CuadroTexto 7"/>
          <p:cNvSpPr txBox="1"/>
          <p:nvPr/>
        </p:nvSpPr>
        <p:spPr>
          <a:xfrm>
            <a:off x="9312684" y="6144464"/>
            <a:ext cx="1521570" cy="369332"/>
          </a:xfrm>
          <a:prstGeom prst="rect">
            <a:avLst/>
          </a:prstGeom>
          <a:noFill/>
        </p:spPr>
        <p:txBody>
          <a:bodyPr wrap="none" rtlCol="0">
            <a:spAutoFit/>
          </a:bodyPr>
          <a:lstStyle/>
          <a:p>
            <a:r>
              <a:rPr lang="es-MX" dirty="0"/>
              <a:t>15 de junio 16</a:t>
            </a:r>
          </a:p>
        </p:txBody>
      </p:sp>
    </p:spTree>
    <p:extLst>
      <p:ext uri="{BB962C8B-B14F-4D97-AF65-F5344CB8AC3E}">
        <p14:creationId xmlns:p14="http://schemas.microsoft.com/office/powerpoint/2010/main" val="2115782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t>2. El problema de la articulación entre ciencia y práctica.</a:t>
            </a:r>
          </a:p>
        </p:txBody>
      </p:sp>
      <p:sp>
        <p:nvSpPr>
          <p:cNvPr id="5" name="Marcador de texto 4"/>
          <p:cNvSpPr>
            <a:spLocks noGrp="1"/>
          </p:cNvSpPr>
          <p:nvPr>
            <p:ph type="body" idx="1"/>
          </p:nvPr>
        </p:nvSpPr>
        <p:spPr/>
        <p:txBody>
          <a:bodyPr/>
          <a:lstStyle/>
          <a:p>
            <a:r>
              <a:rPr lang="es-MX" dirty="0"/>
              <a:t>La necesidad de la “correcta composición” del conocimiento</a:t>
            </a:r>
          </a:p>
        </p:txBody>
      </p:sp>
    </p:spTree>
    <p:extLst>
      <p:ext uri="{BB962C8B-B14F-4D97-AF65-F5344CB8AC3E}">
        <p14:creationId xmlns:p14="http://schemas.microsoft.com/office/powerpoint/2010/main" val="2606643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MX" dirty="0"/>
              <a:t>Existe una tensión entre ciencia y práctica</a:t>
            </a:r>
          </a:p>
        </p:txBody>
      </p:sp>
      <p:sp>
        <p:nvSpPr>
          <p:cNvPr id="11" name="Marcador de contenido 10"/>
          <p:cNvSpPr>
            <a:spLocks noGrp="1"/>
          </p:cNvSpPr>
          <p:nvPr>
            <p:ph sz="half" idx="2"/>
          </p:nvPr>
        </p:nvSpPr>
        <p:spPr/>
        <p:txBody>
          <a:bodyPr/>
          <a:lstStyle/>
          <a:p>
            <a:r>
              <a:rPr lang="es-MX" dirty="0"/>
              <a:t>Busca encontrar “verdades” universales libres de contexto es analítica</a:t>
            </a:r>
          </a:p>
          <a:p>
            <a:endParaRPr lang="es-MX" dirty="0"/>
          </a:p>
          <a:p>
            <a:endParaRPr lang="es-MX" dirty="0"/>
          </a:p>
          <a:p>
            <a:r>
              <a:rPr lang="es-MX" dirty="0"/>
              <a:t>Busca resolver problemas contextuales situados en situaciones concretas, es integradora.</a:t>
            </a:r>
          </a:p>
          <a:p>
            <a:endParaRPr lang="es-MX" dirty="0"/>
          </a:p>
        </p:txBody>
      </p:sp>
      <p:pic>
        <p:nvPicPr>
          <p:cNvPr id="8194" name="Picture 2" descr="http://study.com/cimages/course-image/praxis-ii-biology-and-general-science-practice-and-study-guide_119718_large.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772920" y="1690688"/>
            <a:ext cx="2656840" cy="149447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uconn-today.universityofconn.netdna-cdn.com/wp-content/uploads/2012/02/iStock_000016132671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6607" y="4897649"/>
            <a:ext cx="2069465" cy="1379644"/>
          </a:xfrm>
          <a:prstGeom prst="rect">
            <a:avLst/>
          </a:prstGeom>
          <a:noFill/>
          <a:extLst>
            <a:ext uri="{909E8E84-426E-40DD-AFC4-6F175D3DCCD1}">
              <a14:hiddenFill xmlns:a14="http://schemas.microsoft.com/office/drawing/2010/main">
                <a:solidFill>
                  <a:srgbClr val="FFFFFF"/>
                </a:solidFill>
              </a14:hiddenFill>
            </a:ext>
          </a:extLst>
        </p:spPr>
      </p:pic>
      <p:sp>
        <p:nvSpPr>
          <p:cNvPr id="12" name="Flecha arriba y abajo 11"/>
          <p:cNvSpPr/>
          <p:nvPr/>
        </p:nvSpPr>
        <p:spPr>
          <a:xfrm>
            <a:off x="2997200" y="3302000"/>
            <a:ext cx="355600" cy="144272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49603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El carácter  analítico y reduccionista de la ciencia. </a:t>
            </a:r>
          </a:p>
        </p:txBody>
      </p:sp>
      <p:sp>
        <p:nvSpPr>
          <p:cNvPr id="3" name="Marcador de contenido 2"/>
          <p:cNvSpPr>
            <a:spLocks noGrp="1"/>
          </p:cNvSpPr>
          <p:nvPr>
            <p:ph sz="half" idx="1"/>
          </p:nvPr>
        </p:nvSpPr>
        <p:spPr/>
        <p:txBody>
          <a:bodyPr/>
          <a:lstStyle/>
          <a:p>
            <a:r>
              <a:rPr lang="es-MX" dirty="0"/>
              <a:t>Criterios de causalidad:</a:t>
            </a:r>
          </a:p>
          <a:p>
            <a:pPr lvl="1"/>
            <a:r>
              <a:rPr lang="es-MX" dirty="0"/>
              <a:t>La causa precede al efecto.</a:t>
            </a:r>
          </a:p>
          <a:p>
            <a:pPr lvl="1"/>
            <a:r>
              <a:rPr lang="es-MX" dirty="0"/>
              <a:t>El efecto varía en función de la causa. Y=f(x)</a:t>
            </a:r>
          </a:p>
          <a:p>
            <a:pPr lvl="1"/>
            <a:r>
              <a:rPr lang="es-MX" dirty="0"/>
              <a:t>No existe una tercera causa que lo explique. </a:t>
            </a:r>
          </a:p>
          <a:p>
            <a:r>
              <a:rPr lang="es-MX" dirty="0"/>
              <a:t>Causa x                   Efecto y</a:t>
            </a:r>
          </a:p>
        </p:txBody>
      </p:sp>
      <p:sp>
        <p:nvSpPr>
          <p:cNvPr id="4" name="Marcador de contenido 3"/>
          <p:cNvSpPr>
            <a:spLocks noGrp="1"/>
          </p:cNvSpPr>
          <p:nvPr>
            <p:ph sz="half" idx="2"/>
          </p:nvPr>
        </p:nvSpPr>
        <p:spPr/>
        <p:txBody>
          <a:bodyPr/>
          <a:lstStyle/>
          <a:p>
            <a:r>
              <a:rPr lang="es-MX" dirty="0"/>
              <a:t>El método busca idealmente tener pocas variables de preferencia dos una independiente y otra dependiente. </a:t>
            </a:r>
          </a:p>
          <a:p>
            <a:r>
              <a:rPr lang="es-MX" dirty="0"/>
              <a:t>Controla otras variables “</a:t>
            </a:r>
            <a:r>
              <a:rPr lang="es-MX" dirty="0" err="1"/>
              <a:t>confusoras</a:t>
            </a:r>
            <a:r>
              <a:rPr lang="es-MX" dirty="0"/>
              <a:t>” bajo diseño.</a:t>
            </a:r>
          </a:p>
          <a:p>
            <a:r>
              <a:rPr lang="es-MX" dirty="0"/>
              <a:t>Trabaja “in vitro”.</a:t>
            </a:r>
          </a:p>
        </p:txBody>
      </p:sp>
      <p:sp>
        <p:nvSpPr>
          <p:cNvPr id="5" name="Flecha derecha 4"/>
          <p:cNvSpPr/>
          <p:nvPr/>
        </p:nvSpPr>
        <p:spPr>
          <a:xfrm>
            <a:off x="2441542" y="4355184"/>
            <a:ext cx="1225485" cy="169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942046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1808199" y="290417"/>
            <a:ext cx="8229600" cy="1143000"/>
          </a:xfrm>
        </p:spPr>
        <p:txBody>
          <a:bodyPr>
            <a:normAutofit/>
          </a:bodyPr>
          <a:lstStyle/>
          <a:p>
            <a:pPr eaLnBrk="1" hangingPunct="1">
              <a:defRPr/>
            </a:pPr>
            <a:r>
              <a:rPr lang="es-MX" sz="4800" dirty="0"/>
              <a:t>Vidas paralelas</a:t>
            </a:r>
            <a:endParaRPr lang="es-ES" sz="4800" dirty="0"/>
          </a:p>
        </p:txBody>
      </p:sp>
      <p:sp>
        <p:nvSpPr>
          <p:cNvPr id="9219" name="Oval 3"/>
          <p:cNvSpPr>
            <a:spLocks noChangeArrowheads="1"/>
          </p:cNvSpPr>
          <p:nvPr/>
        </p:nvSpPr>
        <p:spPr bwMode="auto">
          <a:xfrm>
            <a:off x="3287713" y="3429001"/>
            <a:ext cx="1225550" cy="1439863"/>
          </a:xfrm>
          <a:prstGeom prst="ellipse">
            <a:avLst/>
          </a:prstGeom>
          <a:solidFill>
            <a:schemeClr val="accent1"/>
          </a:solidFill>
          <a:ln w="9525">
            <a:solidFill>
              <a:schemeClr val="tx1"/>
            </a:solidFill>
            <a:round/>
            <a:headEnd/>
            <a:tailEnd/>
          </a:ln>
        </p:spPr>
        <p:txBody>
          <a:bodyPr wrap="none" anchor="ctr"/>
          <a:lstStyle/>
          <a:p>
            <a:pPr algn="ctr"/>
            <a:r>
              <a:rPr lang="es-MX">
                <a:latin typeface="Tahoma" pitchFamily="34" charset="0"/>
              </a:rPr>
              <a:t>objeto</a:t>
            </a:r>
            <a:endParaRPr lang="es-ES">
              <a:latin typeface="Tahoma" pitchFamily="34" charset="0"/>
            </a:endParaRPr>
          </a:p>
        </p:txBody>
      </p:sp>
      <p:sp>
        <p:nvSpPr>
          <p:cNvPr id="9220" name="AutoShape 4"/>
          <p:cNvSpPr>
            <a:spLocks noChangeArrowheads="1"/>
          </p:cNvSpPr>
          <p:nvPr/>
        </p:nvSpPr>
        <p:spPr bwMode="auto">
          <a:xfrm rot="1749666">
            <a:off x="2855914" y="4941888"/>
            <a:ext cx="719137" cy="1009650"/>
          </a:xfrm>
          <a:prstGeom prst="upArrow">
            <a:avLst>
              <a:gd name="adj1" fmla="val 50000"/>
              <a:gd name="adj2" fmla="val 35099"/>
            </a:avLst>
          </a:prstGeom>
          <a:solidFill>
            <a:srgbClr val="FF9900"/>
          </a:solidFill>
          <a:ln w="9525">
            <a:solidFill>
              <a:schemeClr val="tx1"/>
            </a:solidFill>
            <a:miter lim="800000"/>
            <a:headEnd/>
            <a:tailEnd/>
          </a:ln>
        </p:spPr>
        <p:txBody>
          <a:bodyPr wrap="none" anchor="ctr"/>
          <a:lstStyle/>
          <a:p>
            <a:endParaRPr lang="es-MX"/>
          </a:p>
        </p:txBody>
      </p:sp>
      <p:sp>
        <p:nvSpPr>
          <p:cNvPr id="9221" name="AutoShape 5"/>
          <p:cNvSpPr>
            <a:spLocks noChangeArrowheads="1"/>
          </p:cNvSpPr>
          <p:nvPr/>
        </p:nvSpPr>
        <p:spPr bwMode="auto">
          <a:xfrm rot="1749666">
            <a:off x="4295775" y="2205038"/>
            <a:ext cx="719138" cy="1009650"/>
          </a:xfrm>
          <a:prstGeom prst="upArrow">
            <a:avLst>
              <a:gd name="adj1" fmla="val 50000"/>
              <a:gd name="adj2" fmla="val 35099"/>
            </a:avLst>
          </a:prstGeom>
          <a:solidFill>
            <a:srgbClr val="C0C0C0"/>
          </a:solidFill>
          <a:ln w="9525">
            <a:solidFill>
              <a:schemeClr val="tx1"/>
            </a:solidFill>
            <a:miter lim="800000"/>
            <a:headEnd/>
            <a:tailEnd/>
          </a:ln>
        </p:spPr>
        <p:txBody>
          <a:bodyPr wrap="none" anchor="ctr"/>
          <a:lstStyle/>
          <a:p>
            <a:endParaRPr lang="es-MX"/>
          </a:p>
        </p:txBody>
      </p:sp>
      <p:sp>
        <p:nvSpPr>
          <p:cNvPr id="9222" name="Text Box 6"/>
          <p:cNvSpPr txBox="1">
            <a:spLocks noChangeArrowheads="1"/>
          </p:cNvSpPr>
          <p:nvPr/>
        </p:nvSpPr>
        <p:spPr bwMode="auto">
          <a:xfrm>
            <a:off x="2640013" y="6165851"/>
            <a:ext cx="855662" cy="366713"/>
          </a:xfrm>
          <a:prstGeom prst="rect">
            <a:avLst/>
          </a:prstGeom>
          <a:noFill/>
          <a:ln w="9525">
            <a:noFill/>
            <a:miter lim="800000"/>
            <a:headEnd/>
            <a:tailEnd/>
          </a:ln>
        </p:spPr>
        <p:txBody>
          <a:bodyPr wrap="none">
            <a:spAutoFit/>
          </a:bodyPr>
          <a:lstStyle/>
          <a:p>
            <a:r>
              <a:rPr lang="es-MX">
                <a:latin typeface="Tahoma" pitchFamily="34" charset="0"/>
              </a:rPr>
              <a:t>Fuerza</a:t>
            </a:r>
            <a:endParaRPr lang="es-ES">
              <a:latin typeface="Tahoma" pitchFamily="34" charset="0"/>
            </a:endParaRPr>
          </a:p>
        </p:txBody>
      </p:sp>
      <p:sp>
        <p:nvSpPr>
          <p:cNvPr id="9223" name="Text Box 7"/>
          <p:cNvSpPr txBox="1">
            <a:spLocks noChangeArrowheads="1"/>
          </p:cNvSpPr>
          <p:nvPr/>
        </p:nvSpPr>
        <p:spPr bwMode="auto">
          <a:xfrm>
            <a:off x="4348164" y="1716088"/>
            <a:ext cx="1343025" cy="366712"/>
          </a:xfrm>
          <a:prstGeom prst="rect">
            <a:avLst/>
          </a:prstGeom>
          <a:noFill/>
          <a:ln w="9525">
            <a:noFill/>
            <a:miter lim="800000"/>
            <a:headEnd/>
            <a:tailEnd/>
          </a:ln>
        </p:spPr>
        <p:txBody>
          <a:bodyPr wrap="none">
            <a:spAutoFit/>
          </a:bodyPr>
          <a:lstStyle/>
          <a:p>
            <a:r>
              <a:rPr lang="es-MX">
                <a:latin typeface="Tahoma" pitchFamily="34" charset="0"/>
              </a:rPr>
              <a:t>Movimiento</a:t>
            </a:r>
            <a:endParaRPr lang="es-ES">
              <a:latin typeface="Tahoma" pitchFamily="34" charset="0"/>
            </a:endParaRPr>
          </a:p>
        </p:txBody>
      </p:sp>
      <p:sp>
        <p:nvSpPr>
          <p:cNvPr id="9224" name="Oval 8"/>
          <p:cNvSpPr>
            <a:spLocks noChangeArrowheads="1"/>
          </p:cNvSpPr>
          <p:nvPr/>
        </p:nvSpPr>
        <p:spPr bwMode="auto">
          <a:xfrm>
            <a:off x="7464425" y="3213101"/>
            <a:ext cx="1225550" cy="1439863"/>
          </a:xfrm>
          <a:prstGeom prst="ellipse">
            <a:avLst/>
          </a:prstGeom>
          <a:solidFill>
            <a:schemeClr val="accent1"/>
          </a:solidFill>
          <a:ln w="9525">
            <a:solidFill>
              <a:schemeClr val="tx1"/>
            </a:solidFill>
            <a:round/>
            <a:headEnd/>
            <a:tailEnd/>
          </a:ln>
        </p:spPr>
        <p:txBody>
          <a:bodyPr wrap="none" anchor="ctr"/>
          <a:lstStyle/>
          <a:p>
            <a:pPr algn="ctr"/>
            <a:r>
              <a:rPr lang="es-MX">
                <a:latin typeface="Tahoma" pitchFamily="34" charset="0"/>
              </a:rPr>
              <a:t>paciente</a:t>
            </a:r>
            <a:endParaRPr lang="es-ES">
              <a:latin typeface="Tahoma" pitchFamily="34" charset="0"/>
            </a:endParaRPr>
          </a:p>
        </p:txBody>
      </p:sp>
      <p:sp>
        <p:nvSpPr>
          <p:cNvPr id="9225" name="AutoShape 9"/>
          <p:cNvSpPr>
            <a:spLocks noChangeArrowheads="1"/>
          </p:cNvSpPr>
          <p:nvPr/>
        </p:nvSpPr>
        <p:spPr bwMode="auto">
          <a:xfrm rot="1749666">
            <a:off x="7032625" y="4725988"/>
            <a:ext cx="719138" cy="1009650"/>
          </a:xfrm>
          <a:prstGeom prst="upArrow">
            <a:avLst>
              <a:gd name="adj1" fmla="val 50000"/>
              <a:gd name="adj2" fmla="val 35099"/>
            </a:avLst>
          </a:prstGeom>
          <a:solidFill>
            <a:srgbClr val="FF9900"/>
          </a:solidFill>
          <a:ln w="9525">
            <a:solidFill>
              <a:schemeClr val="tx1"/>
            </a:solidFill>
            <a:miter lim="800000"/>
            <a:headEnd/>
            <a:tailEnd/>
          </a:ln>
        </p:spPr>
        <p:txBody>
          <a:bodyPr wrap="none" anchor="ctr"/>
          <a:lstStyle/>
          <a:p>
            <a:endParaRPr lang="es-MX"/>
          </a:p>
        </p:txBody>
      </p:sp>
      <p:sp>
        <p:nvSpPr>
          <p:cNvPr id="9226" name="AutoShape 10"/>
          <p:cNvSpPr>
            <a:spLocks noChangeArrowheads="1"/>
          </p:cNvSpPr>
          <p:nvPr/>
        </p:nvSpPr>
        <p:spPr bwMode="auto">
          <a:xfrm rot="1749666">
            <a:off x="8472489" y="1989138"/>
            <a:ext cx="719137" cy="1009650"/>
          </a:xfrm>
          <a:prstGeom prst="upArrow">
            <a:avLst>
              <a:gd name="adj1" fmla="val 50000"/>
              <a:gd name="adj2" fmla="val 35099"/>
            </a:avLst>
          </a:prstGeom>
          <a:solidFill>
            <a:srgbClr val="C0C0C0"/>
          </a:solidFill>
          <a:ln w="9525">
            <a:solidFill>
              <a:schemeClr val="tx1"/>
            </a:solidFill>
            <a:miter lim="800000"/>
            <a:headEnd/>
            <a:tailEnd/>
          </a:ln>
        </p:spPr>
        <p:txBody>
          <a:bodyPr wrap="none" anchor="ctr"/>
          <a:lstStyle/>
          <a:p>
            <a:endParaRPr lang="es-MX"/>
          </a:p>
        </p:txBody>
      </p:sp>
      <p:sp>
        <p:nvSpPr>
          <p:cNvPr id="9227" name="Text Box 11"/>
          <p:cNvSpPr txBox="1">
            <a:spLocks noChangeArrowheads="1"/>
          </p:cNvSpPr>
          <p:nvPr/>
        </p:nvSpPr>
        <p:spPr bwMode="auto">
          <a:xfrm>
            <a:off x="6456364" y="5949951"/>
            <a:ext cx="1774825" cy="366713"/>
          </a:xfrm>
          <a:prstGeom prst="rect">
            <a:avLst/>
          </a:prstGeom>
          <a:noFill/>
          <a:ln w="9525">
            <a:noFill/>
            <a:miter lim="800000"/>
            <a:headEnd/>
            <a:tailEnd/>
          </a:ln>
        </p:spPr>
        <p:txBody>
          <a:bodyPr wrap="none">
            <a:spAutoFit/>
          </a:bodyPr>
          <a:lstStyle/>
          <a:p>
            <a:r>
              <a:rPr lang="es-MX">
                <a:latin typeface="Tahoma" pitchFamily="34" charset="0"/>
              </a:rPr>
              <a:t>Microorganismo</a:t>
            </a:r>
            <a:endParaRPr lang="es-ES">
              <a:latin typeface="Tahoma" pitchFamily="34" charset="0"/>
            </a:endParaRPr>
          </a:p>
        </p:txBody>
      </p:sp>
      <p:sp>
        <p:nvSpPr>
          <p:cNvPr id="9228" name="Text Box 12"/>
          <p:cNvSpPr txBox="1">
            <a:spLocks noChangeArrowheads="1"/>
          </p:cNvSpPr>
          <p:nvPr/>
        </p:nvSpPr>
        <p:spPr bwMode="auto">
          <a:xfrm>
            <a:off x="8472488" y="1484313"/>
            <a:ext cx="1403350" cy="366712"/>
          </a:xfrm>
          <a:prstGeom prst="rect">
            <a:avLst/>
          </a:prstGeom>
          <a:noFill/>
          <a:ln w="9525">
            <a:noFill/>
            <a:miter lim="800000"/>
            <a:headEnd/>
            <a:tailEnd/>
          </a:ln>
        </p:spPr>
        <p:txBody>
          <a:bodyPr wrap="none">
            <a:spAutoFit/>
          </a:bodyPr>
          <a:lstStyle/>
          <a:p>
            <a:r>
              <a:rPr lang="es-MX">
                <a:latin typeface="Tahoma" pitchFamily="34" charset="0"/>
              </a:rPr>
              <a:t>Enfermedad</a:t>
            </a:r>
            <a:endParaRPr lang="es-ES">
              <a:latin typeface="Tahoma" pitchFamily="34" charset="0"/>
            </a:endParaRPr>
          </a:p>
        </p:txBody>
      </p:sp>
    </p:spTree>
    <p:extLst>
      <p:ext uri="{BB962C8B-B14F-4D97-AF65-F5344CB8AC3E}">
        <p14:creationId xmlns:p14="http://schemas.microsoft.com/office/powerpoint/2010/main" val="183500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9225" grpId="0" animBg="1"/>
      <p:bldP spid="9226" grpId="0" animBg="1"/>
      <p:bldP spid="9227" grpId="0"/>
      <p:bldP spid="92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981200" y="381000"/>
            <a:ext cx="8229600" cy="527050"/>
          </a:xfrm>
        </p:spPr>
        <p:txBody>
          <a:bodyPr>
            <a:normAutofit fontScale="90000"/>
          </a:bodyPr>
          <a:lstStyle/>
          <a:p>
            <a:pPr eaLnBrk="1" hangingPunct="1"/>
            <a:r>
              <a:rPr lang="es-ES_tradnl" sz="4000"/>
              <a:t>El problema metodológico</a:t>
            </a:r>
            <a:endParaRPr lang="es-ES" sz="4000"/>
          </a:p>
        </p:txBody>
      </p:sp>
      <p:sp>
        <p:nvSpPr>
          <p:cNvPr id="52227" name="AutoShape 3"/>
          <p:cNvSpPr>
            <a:spLocks noChangeArrowheads="1"/>
          </p:cNvSpPr>
          <p:nvPr/>
        </p:nvSpPr>
        <p:spPr bwMode="auto">
          <a:xfrm>
            <a:off x="2424113" y="2565401"/>
            <a:ext cx="1079500" cy="360363"/>
          </a:xfrm>
          <a:prstGeom prst="rightArrow">
            <a:avLst>
              <a:gd name="adj1" fmla="val 50000"/>
              <a:gd name="adj2" fmla="val 74890"/>
            </a:avLst>
          </a:prstGeom>
          <a:solidFill>
            <a:schemeClr val="accent1"/>
          </a:solidFill>
          <a:ln w="9525" cap="sq" algn="ctr">
            <a:solidFill>
              <a:schemeClr val="tx1"/>
            </a:solidFill>
            <a:miter lim="800000"/>
            <a:headEnd/>
            <a:tailEnd/>
          </a:ln>
        </p:spPr>
        <p:txBody>
          <a:bodyPr wrap="none" anchor="ctr"/>
          <a:lstStyle/>
          <a:p>
            <a:endParaRPr lang="es-MX"/>
          </a:p>
        </p:txBody>
      </p:sp>
      <p:sp>
        <p:nvSpPr>
          <p:cNvPr id="52228" name="AutoShape 4"/>
          <p:cNvSpPr>
            <a:spLocks noChangeArrowheads="1"/>
          </p:cNvSpPr>
          <p:nvPr/>
        </p:nvSpPr>
        <p:spPr bwMode="auto">
          <a:xfrm>
            <a:off x="2424113" y="3068638"/>
            <a:ext cx="1079500" cy="360362"/>
          </a:xfrm>
          <a:prstGeom prst="rightArrow">
            <a:avLst>
              <a:gd name="adj1" fmla="val 50000"/>
              <a:gd name="adj2" fmla="val 74890"/>
            </a:avLst>
          </a:prstGeom>
          <a:solidFill>
            <a:schemeClr val="accent1"/>
          </a:solidFill>
          <a:ln w="9525" cap="sq" algn="ctr">
            <a:solidFill>
              <a:schemeClr val="tx1"/>
            </a:solidFill>
            <a:miter lim="800000"/>
            <a:headEnd/>
            <a:tailEnd/>
          </a:ln>
        </p:spPr>
        <p:txBody>
          <a:bodyPr wrap="none" anchor="ctr"/>
          <a:lstStyle/>
          <a:p>
            <a:endParaRPr lang="es-MX"/>
          </a:p>
        </p:txBody>
      </p:sp>
      <p:sp>
        <p:nvSpPr>
          <p:cNvPr id="52229" name="AutoShape 5"/>
          <p:cNvSpPr>
            <a:spLocks noChangeArrowheads="1"/>
          </p:cNvSpPr>
          <p:nvPr/>
        </p:nvSpPr>
        <p:spPr bwMode="auto">
          <a:xfrm>
            <a:off x="2424113" y="4221163"/>
            <a:ext cx="1079500" cy="360362"/>
          </a:xfrm>
          <a:prstGeom prst="rightArrow">
            <a:avLst>
              <a:gd name="adj1" fmla="val 50000"/>
              <a:gd name="adj2" fmla="val 74890"/>
            </a:avLst>
          </a:prstGeom>
          <a:solidFill>
            <a:schemeClr val="accent1"/>
          </a:solidFill>
          <a:ln w="9525" cap="sq" algn="ctr">
            <a:solidFill>
              <a:schemeClr val="tx1"/>
            </a:solidFill>
            <a:miter lim="800000"/>
            <a:headEnd/>
            <a:tailEnd/>
          </a:ln>
        </p:spPr>
        <p:txBody>
          <a:bodyPr wrap="none" anchor="ctr"/>
          <a:lstStyle/>
          <a:p>
            <a:endParaRPr lang="es-MX"/>
          </a:p>
        </p:txBody>
      </p:sp>
      <p:sp>
        <p:nvSpPr>
          <p:cNvPr id="52230" name="AutoShape 6"/>
          <p:cNvSpPr>
            <a:spLocks noChangeArrowheads="1"/>
          </p:cNvSpPr>
          <p:nvPr/>
        </p:nvSpPr>
        <p:spPr bwMode="auto">
          <a:xfrm>
            <a:off x="2424113" y="4724401"/>
            <a:ext cx="1079500" cy="360363"/>
          </a:xfrm>
          <a:prstGeom prst="rightArrow">
            <a:avLst>
              <a:gd name="adj1" fmla="val 50000"/>
              <a:gd name="adj2" fmla="val 74890"/>
            </a:avLst>
          </a:prstGeom>
          <a:solidFill>
            <a:schemeClr val="accent1"/>
          </a:solidFill>
          <a:ln w="9525" cap="sq" algn="ctr">
            <a:solidFill>
              <a:schemeClr val="tx1"/>
            </a:solidFill>
            <a:miter lim="800000"/>
            <a:headEnd/>
            <a:tailEnd/>
          </a:ln>
        </p:spPr>
        <p:txBody>
          <a:bodyPr wrap="none" anchor="ctr"/>
          <a:lstStyle/>
          <a:p>
            <a:endParaRPr lang="es-MX"/>
          </a:p>
        </p:txBody>
      </p:sp>
      <p:sp>
        <p:nvSpPr>
          <p:cNvPr id="52231" name="AutoShape 7"/>
          <p:cNvSpPr>
            <a:spLocks noChangeArrowheads="1"/>
          </p:cNvSpPr>
          <p:nvPr/>
        </p:nvSpPr>
        <p:spPr bwMode="auto">
          <a:xfrm>
            <a:off x="2424113" y="5300663"/>
            <a:ext cx="1079500" cy="360362"/>
          </a:xfrm>
          <a:prstGeom prst="rightArrow">
            <a:avLst>
              <a:gd name="adj1" fmla="val 50000"/>
              <a:gd name="adj2" fmla="val 74890"/>
            </a:avLst>
          </a:prstGeom>
          <a:solidFill>
            <a:schemeClr val="accent1"/>
          </a:solidFill>
          <a:ln w="9525" cap="sq" algn="ctr">
            <a:solidFill>
              <a:schemeClr val="tx1"/>
            </a:solidFill>
            <a:miter lim="800000"/>
            <a:headEnd/>
            <a:tailEnd/>
          </a:ln>
        </p:spPr>
        <p:txBody>
          <a:bodyPr wrap="none" anchor="ctr"/>
          <a:lstStyle/>
          <a:p>
            <a:endParaRPr lang="es-MX"/>
          </a:p>
        </p:txBody>
      </p:sp>
      <p:sp>
        <p:nvSpPr>
          <p:cNvPr id="52232" name="AutoShape 8"/>
          <p:cNvSpPr>
            <a:spLocks noChangeArrowheads="1"/>
          </p:cNvSpPr>
          <p:nvPr/>
        </p:nvSpPr>
        <p:spPr bwMode="auto">
          <a:xfrm>
            <a:off x="2424113" y="2565401"/>
            <a:ext cx="1079500" cy="360363"/>
          </a:xfrm>
          <a:prstGeom prst="rightArrow">
            <a:avLst>
              <a:gd name="adj1" fmla="val 50000"/>
              <a:gd name="adj2" fmla="val 74890"/>
            </a:avLst>
          </a:prstGeom>
          <a:solidFill>
            <a:schemeClr val="accent1"/>
          </a:solidFill>
          <a:ln w="9525" cap="sq" algn="ctr">
            <a:solidFill>
              <a:schemeClr val="tx1"/>
            </a:solidFill>
            <a:miter lim="800000"/>
            <a:headEnd/>
            <a:tailEnd/>
          </a:ln>
        </p:spPr>
        <p:txBody>
          <a:bodyPr wrap="none" anchor="ctr"/>
          <a:lstStyle/>
          <a:p>
            <a:endParaRPr lang="es-MX"/>
          </a:p>
        </p:txBody>
      </p:sp>
      <p:sp>
        <p:nvSpPr>
          <p:cNvPr id="52233" name="AutoShape 9"/>
          <p:cNvSpPr>
            <a:spLocks noChangeArrowheads="1"/>
          </p:cNvSpPr>
          <p:nvPr/>
        </p:nvSpPr>
        <p:spPr bwMode="auto">
          <a:xfrm>
            <a:off x="2424113" y="3068638"/>
            <a:ext cx="1079500" cy="360362"/>
          </a:xfrm>
          <a:prstGeom prst="rightArrow">
            <a:avLst>
              <a:gd name="adj1" fmla="val 50000"/>
              <a:gd name="adj2" fmla="val 74890"/>
            </a:avLst>
          </a:prstGeom>
          <a:solidFill>
            <a:schemeClr val="accent1"/>
          </a:solidFill>
          <a:ln w="9525" cap="sq" algn="ctr">
            <a:solidFill>
              <a:schemeClr val="tx1"/>
            </a:solidFill>
            <a:miter lim="800000"/>
            <a:headEnd/>
            <a:tailEnd/>
          </a:ln>
        </p:spPr>
        <p:txBody>
          <a:bodyPr wrap="none" anchor="ctr"/>
          <a:lstStyle/>
          <a:p>
            <a:endParaRPr lang="es-MX"/>
          </a:p>
        </p:txBody>
      </p:sp>
      <p:sp>
        <p:nvSpPr>
          <p:cNvPr id="52234" name="AutoShape 10"/>
          <p:cNvSpPr>
            <a:spLocks noChangeArrowheads="1"/>
          </p:cNvSpPr>
          <p:nvPr/>
        </p:nvSpPr>
        <p:spPr bwMode="auto">
          <a:xfrm>
            <a:off x="2424114" y="3644901"/>
            <a:ext cx="3311525" cy="360363"/>
          </a:xfrm>
          <a:prstGeom prst="rightArrow">
            <a:avLst>
              <a:gd name="adj1" fmla="val 50000"/>
              <a:gd name="adj2" fmla="val 229735"/>
            </a:avLst>
          </a:prstGeom>
          <a:solidFill>
            <a:schemeClr val="accent1"/>
          </a:solidFill>
          <a:ln w="9525" cap="sq" algn="ctr">
            <a:solidFill>
              <a:schemeClr val="tx1"/>
            </a:solidFill>
            <a:miter lim="800000"/>
            <a:headEnd/>
            <a:tailEnd/>
          </a:ln>
        </p:spPr>
        <p:txBody>
          <a:bodyPr wrap="none" anchor="ctr"/>
          <a:lstStyle/>
          <a:p>
            <a:endParaRPr lang="es-MX"/>
          </a:p>
        </p:txBody>
      </p:sp>
      <p:sp>
        <p:nvSpPr>
          <p:cNvPr id="52235" name="AutoShape 11"/>
          <p:cNvSpPr>
            <a:spLocks noChangeArrowheads="1"/>
          </p:cNvSpPr>
          <p:nvPr/>
        </p:nvSpPr>
        <p:spPr bwMode="auto">
          <a:xfrm>
            <a:off x="2424113" y="4221163"/>
            <a:ext cx="1079500" cy="360362"/>
          </a:xfrm>
          <a:prstGeom prst="rightArrow">
            <a:avLst>
              <a:gd name="adj1" fmla="val 50000"/>
              <a:gd name="adj2" fmla="val 74890"/>
            </a:avLst>
          </a:prstGeom>
          <a:solidFill>
            <a:schemeClr val="accent1"/>
          </a:solidFill>
          <a:ln w="9525" cap="sq" algn="ctr">
            <a:solidFill>
              <a:schemeClr val="tx1"/>
            </a:solidFill>
            <a:miter lim="800000"/>
            <a:headEnd/>
            <a:tailEnd/>
          </a:ln>
        </p:spPr>
        <p:txBody>
          <a:bodyPr wrap="none" anchor="ctr"/>
          <a:lstStyle/>
          <a:p>
            <a:endParaRPr lang="es-MX"/>
          </a:p>
        </p:txBody>
      </p:sp>
      <p:sp>
        <p:nvSpPr>
          <p:cNvPr id="52236" name="AutoShape 12"/>
          <p:cNvSpPr>
            <a:spLocks noChangeArrowheads="1"/>
          </p:cNvSpPr>
          <p:nvPr/>
        </p:nvSpPr>
        <p:spPr bwMode="auto">
          <a:xfrm>
            <a:off x="2424113" y="4724401"/>
            <a:ext cx="1079500" cy="360363"/>
          </a:xfrm>
          <a:prstGeom prst="rightArrow">
            <a:avLst>
              <a:gd name="adj1" fmla="val 50000"/>
              <a:gd name="adj2" fmla="val 74890"/>
            </a:avLst>
          </a:prstGeom>
          <a:solidFill>
            <a:schemeClr val="accent1"/>
          </a:solidFill>
          <a:ln w="9525" cap="sq" algn="ctr">
            <a:solidFill>
              <a:schemeClr val="tx1"/>
            </a:solidFill>
            <a:miter lim="800000"/>
            <a:headEnd/>
            <a:tailEnd/>
          </a:ln>
        </p:spPr>
        <p:txBody>
          <a:bodyPr wrap="none" anchor="ctr"/>
          <a:lstStyle/>
          <a:p>
            <a:endParaRPr lang="es-MX"/>
          </a:p>
        </p:txBody>
      </p:sp>
      <p:sp>
        <p:nvSpPr>
          <p:cNvPr id="52237" name="AutoShape 13"/>
          <p:cNvSpPr>
            <a:spLocks noChangeArrowheads="1"/>
          </p:cNvSpPr>
          <p:nvPr/>
        </p:nvSpPr>
        <p:spPr bwMode="auto">
          <a:xfrm>
            <a:off x="2424113" y="5300663"/>
            <a:ext cx="1079500" cy="360362"/>
          </a:xfrm>
          <a:prstGeom prst="rightArrow">
            <a:avLst>
              <a:gd name="adj1" fmla="val 50000"/>
              <a:gd name="adj2" fmla="val 74890"/>
            </a:avLst>
          </a:prstGeom>
          <a:solidFill>
            <a:schemeClr val="accent1"/>
          </a:solidFill>
          <a:ln w="9525" cap="sq" algn="ctr">
            <a:solidFill>
              <a:schemeClr val="tx1"/>
            </a:solidFill>
            <a:miter lim="800000"/>
            <a:headEnd/>
            <a:tailEnd/>
          </a:ln>
        </p:spPr>
        <p:txBody>
          <a:bodyPr wrap="none" anchor="ctr"/>
          <a:lstStyle/>
          <a:p>
            <a:endParaRPr lang="es-MX"/>
          </a:p>
        </p:txBody>
      </p:sp>
      <p:sp>
        <p:nvSpPr>
          <p:cNvPr id="52238" name="AutoShape 14"/>
          <p:cNvSpPr>
            <a:spLocks noChangeArrowheads="1"/>
          </p:cNvSpPr>
          <p:nvPr/>
        </p:nvSpPr>
        <p:spPr bwMode="auto">
          <a:xfrm>
            <a:off x="8112125" y="2492376"/>
            <a:ext cx="1079500" cy="360363"/>
          </a:xfrm>
          <a:prstGeom prst="rightArrow">
            <a:avLst>
              <a:gd name="adj1" fmla="val 50000"/>
              <a:gd name="adj2" fmla="val 74890"/>
            </a:avLst>
          </a:prstGeom>
          <a:solidFill>
            <a:schemeClr val="accent1"/>
          </a:solidFill>
          <a:ln w="9525" cap="sq" algn="ctr">
            <a:solidFill>
              <a:schemeClr val="tx1"/>
            </a:solidFill>
            <a:miter lim="800000"/>
            <a:headEnd/>
            <a:tailEnd/>
          </a:ln>
        </p:spPr>
        <p:txBody>
          <a:bodyPr wrap="none" anchor="ctr"/>
          <a:lstStyle/>
          <a:p>
            <a:endParaRPr lang="es-MX"/>
          </a:p>
        </p:txBody>
      </p:sp>
      <p:sp>
        <p:nvSpPr>
          <p:cNvPr id="52239" name="AutoShape 15"/>
          <p:cNvSpPr>
            <a:spLocks noChangeArrowheads="1"/>
          </p:cNvSpPr>
          <p:nvPr/>
        </p:nvSpPr>
        <p:spPr bwMode="auto">
          <a:xfrm>
            <a:off x="8112125" y="2995613"/>
            <a:ext cx="1079500" cy="360362"/>
          </a:xfrm>
          <a:prstGeom prst="rightArrow">
            <a:avLst>
              <a:gd name="adj1" fmla="val 50000"/>
              <a:gd name="adj2" fmla="val 74890"/>
            </a:avLst>
          </a:prstGeom>
          <a:solidFill>
            <a:schemeClr val="accent1"/>
          </a:solidFill>
          <a:ln w="9525" cap="sq" algn="ctr">
            <a:solidFill>
              <a:schemeClr val="tx1"/>
            </a:solidFill>
            <a:miter lim="800000"/>
            <a:headEnd/>
            <a:tailEnd/>
          </a:ln>
        </p:spPr>
        <p:txBody>
          <a:bodyPr wrap="none" anchor="ctr"/>
          <a:lstStyle/>
          <a:p>
            <a:endParaRPr lang="es-MX"/>
          </a:p>
        </p:txBody>
      </p:sp>
      <p:sp>
        <p:nvSpPr>
          <p:cNvPr id="52240" name="AutoShape 16"/>
          <p:cNvSpPr>
            <a:spLocks noChangeArrowheads="1"/>
          </p:cNvSpPr>
          <p:nvPr/>
        </p:nvSpPr>
        <p:spPr bwMode="auto">
          <a:xfrm>
            <a:off x="8112125" y="4148138"/>
            <a:ext cx="1079500" cy="360362"/>
          </a:xfrm>
          <a:prstGeom prst="rightArrow">
            <a:avLst>
              <a:gd name="adj1" fmla="val 50000"/>
              <a:gd name="adj2" fmla="val 74890"/>
            </a:avLst>
          </a:prstGeom>
          <a:solidFill>
            <a:schemeClr val="accent1"/>
          </a:solidFill>
          <a:ln w="9525" cap="sq" algn="ctr">
            <a:solidFill>
              <a:schemeClr val="tx1"/>
            </a:solidFill>
            <a:miter lim="800000"/>
            <a:headEnd/>
            <a:tailEnd/>
          </a:ln>
        </p:spPr>
        <p:txBody>
          <a:bodyPr wrap="none" anchor="ctr"/>
          <a:lstStyle/>
          <a:p>
            <a:endParaRPr lang="es-MX"/>
          </a:p>
        </p:txBody>
      </p:sp>
      <p:sp>
        <p:nvSpPr>
          <p:cNvPr id="52241" name="AutoShape 17"/>
          <p:cNvSpPr>
            <a:spLocks noChangeArrowheads="1"/>
          </p:cNvSpPr>
          <p:nvPr/>
        </p:nvSpPr>
        <p:spPr bwMode="auto">
          <a:xfrm>
            <a:off x="8112125" y="4651376"/>
            <a:ext cx="1079500" cy="360363"/>
          </a:xfrm>
          <a:prstGeom prst="rightArrow">
            <a:avLst>
              <a:gd name="adj1" fmla="val 50000"/>
              <a:gd name="adj2" fmla="val 74890"/>
            </a:avLst>
          </a:prstGeom>
          <a:solidFill>
            <a:schemeClr val="accent1"/>
          </a:solidFill>
          <a:ln w="9525" cap="sq" algn="ctr">
            <a:solidFill>
              <a:schemeClr val="tx1"/>
            </a:solidFill>
            <a:miter lim="800000"/>
            <a:headEnd/>
            <a:tailEnd/>
          </a:ln>
        </p:spPr>
        <p:txBody>
          <a:bodyPr wrap="none" anchor="ctr"/>
          <a:lstStyle/>
          <a:p>
            <a:endParaRPr lang="es-MX"/>
          </a:p>
        </p:txBody>
      </p:sp>
      <p:sp>
        <p:nvSpPr>
          <p:cNvPr id="52242" name="AutoShape 18"/>
          <p:cNvSpPr>
            <a:spLocks noChangeArrowheads="1"/>
          </p:cNvSpPr>
          <p:nvPr/>
        </p:nvSpPr>
        <p:spPr bwMode="auto">
          <a:xfrm>
            <a:off x="8112125" y="5227638"/>
            <a:ext cx="1079500" cy="360362"/>
          </a:xfrm>
          <a:prstGeom prst="rightArrow">
            <a:avLst>
              <a:gd name="adj1" fmla="val 50000"/>
              <a:gd name="adj2" fmla="val 74890"/>
            </a:avLst>
          </a:prstGeom>
          <a:solidFill>
            <a:schemeClr val="accent1"/>
          </a:solidFill>
          <a:ln w="9525" cap="sq" algn="ctr">
            <a:solidFill>
              <a:schemeClr val="tx1"/>
            </a:solidFill>
            <a:miter lim="800000"/>
            <a:headEnd/>
            <a:tailEnd/>
          </a:ln>
        </p:spPr>
        <p:txBody>
          <a:bodyPr wrap="none" anchor="ctr"/>
          <a:lstStyle/>
          <a:p>
            <a:endParaRPr lang="es-MX"/>
          </a:p>
        </p:txBody>
      </p:sp>
      <p:sp>
        <p:nvSpPr>
          <p:cNvPr id="52243" name="AutoShape 19"/>
          <p:cNvSpPr>
            <a:spLocks noChangeArrowheads="1"/>
          </p:cNvSpPr>
          <p:nvPr/>
        </p:nvSpPr>
        <p:spPr bwMode="auto">
          <a:xfrm>
            <a:off x="8112125" y="2492376"/>
            <a:ext cx="1079500" cy="360363"/>
          </a:xfrm>
          <a:prstGeom prst="rightArrow">
            <a:avLst>
              <a:gd name="adj1" fmla="val 50000"/>
              <a:gd name="adj2" fmla="val 74890"/>
            </a:avLst>
          </a:prstGeom>
          <a:solidFill>
            <a:schemeClr val="accent1"/>
          </a:solidFill>
          <a:ln w="9525" cap="sq" algn="ctr">
            <a:solidFill>
              <a:schemeClr val="tx1"/>
            </a:solidFill>
            <a:miter lim="800000"/>
            <a:headEnd/>
            <a:tailEnd/>
          </a:ln>
        </p:spPr>
        <p:txBody>
          <a:bodyPr wrap="none" anchor="ctr"/>
          <a:lstStyle/>
          <a:p>
            <a:endParaRPr lang="es-MX"/>
          </a:p>
        </p:txBody>
      </p:sp>
      <p:sp>
        <p:nvSpPr>
          <p:cNvPr id="52244" name="AutoShape 20"/>
          <p:cNvSpPr>
            <a:spLocks noChangeArrowheads="1"/>
          </p:cNvSpPr>
          <p:nvPr/>
        </p:nvSpPr>
        <p:spPr bwMode="auto">
          <a:xfrm>
            <a:off x="8112125" y="2995613"/>
            <a:ext cx="1079500" cy="360362"/>
          </a:xfrm>
          <a:prstGeom prst="rightArrow">
            <a:avLst>
              <a:gd name="adj1" fmla="val 50000"/>
              <a:gd name="adj2" fmla="val 74890"/>
            </a:avLst>
          </a:prstGeom>
          <a:solidFill>
            <a:schemeClr val="accent1"/>
          </a:solidFill>
          <a:ln w="9525" cap="sq" algn="ctr">
            <a:solidFill>
              <a:schemeClr val="tx1"/>
            </a:solidFill>
            <a:miter lim="800000"/>
            <a:headEnd/>
            <a:tailEnd/>
          </a:ln>
        </p:spPr>
        <p:txBody>
          <a:bodyPr wrap="none" anchor="ctr"/>
          <a:lstStyle/>
          <a:p>
            <a:endParaRPr lang="es-MX"/>
          </a:p>
        </p:txBody>
      </p:sp>
      <p:sp>
        <p:nvSpPr>
          <p:cNvPr id="52245" name="AutoShape 21"/>
          <p:cNvSpPr>
            <a:spLocks noChangeArrowheads="1"/>
          </p:cNvSpPr>
          <p:nvPr/>
        </p:nvSpPr>
        <p:spPr bwMode="auto">
          <a:xfrm>
            <a:off x="6672263" y="3571876"/>
            <a:ext cx="2519362" cy="360363"/>
          </a:xfrm>
          <a:prstGeom prst="rightArrow">
            <a:avLst>
              <a:gd name="adj1" fmla="val 50000"/>
              <a:gd name="adj2" fmla="val 174779"/>
            </a:avLst>
          </a:prstGeom>
          <a:solidFill>
            <a:schemeClr val="accent1"/>
          </a:solidFill>
          <a:ln w="9525" cap="sq" algn="ctr">
            <a:solidFill>
              <a:schemeClr val="tx1"/>
            </a:solidFill>
            <a:miter lim="800000"/>
            <a:headEnd/>
            <a:tailEnd/>
          </a:ln>
        </p:spPr>
        <p:txBody>
          <a:bodyPr wrap="none" anchor="ctr"/>
          <a:lstStyle/>
          <a:p>
            <a:endParaRPr lang="es-MX"/>
          </a:p>
        </p:txBody>
      </p:sp>
      <p:sp>
        <p:nvSpPr>
          <p:cNvPr id="52246" name="AutoShape 22"/>
          <p:cNvSpPr>
            <a:spLocks noChangeArrowheads="1"/>
          </p:cNvSpPr>
          <p:nvPr/>
        </p:nvSpPr>
        <p:spPr bwMode="auto">
          <a:xfrm>
            <a:off x="8112125" y="4148138"/>
            <a:ext cx="1079500" cy="360362"/>
          </a:xfrm>
          <a:prstGeom prst="rightArrow">
            <a:avLst>
              <a:gd name="adj1" fmla="val 50000"/>
              <a:gd name="adj2" fmla="val 74890"/>
            </a:avLst>
          </a:prstGeom>
          <a:solidFill>
            <a:schemeClr val="accent1"/>
          </a:solidFill>
          <a:ln w="9525" cap="sq" algn="ctr">
            <a:solidFill>
              <a:schemeClr val="tx1"/>
            </a:solidFill>
            <a:miter lim="800000"/>
            <a:headEnd/>
            <a:tailEnd/>
          </a:ln>
        </p:spPr>
        <p:txBody>
          <a:bodyPr wrap="none" anchor="ctr"/>
          <a:lstStyle/>
          <a:p>
            <a:endParaRPr lang="es-MX"/>
          </a:p>
        </p:txBody>
      </p:sp>
      <p:sp>
        <p:nvSpPr>
          <p:cNvPr id="52247" name="AutoShape 23"/>
          <p:cNvSpPr>
            <a:spLocks noChangeArrowheads="1"/>
          </p:cNvSpPr>
          <p:nvPr/>
        </p:nvSpPr>
        <p:spPr bwMode="auto">
          <a:xfrm>
            <a:off x="8112125" y="4651376"/>
            <a:ext cx="1079500" cy="360363"/>
          </a:xfrm>
          <a:prstGeom prst="rightArrow">
            <a:avLst>
              <a:gd name="adj1" fmla="val 50000"/>
              <a:gd name="adj2" fmla="val 74890"/>
            </a:avLst>
          </a:prstGeom>
          <a:solidFill>
            <a:schemeClr val="accent1"/>
          </a:solidFill>
          <a:ln w="9525" cap="sq" algn="ctr">
            <a:solidFill>
              <a:schemeClr val="tx1"/>
            </a:solidFill>
            <a:miter lim="800000"/>
            <a:headEnd/>
            <a:tailEnd/>
          </a:ln>
        </p:spPr>
        <p:txBody>
          <a:bodyPr wrap="none" anchor="ctr"/>
          <a:lstStyle/>
          <a:p>
            <a:endParaRPr lang="es-MX"/>
          </a:p>
        </p:txBody>
      </p:sp>
      <p:sp>
        <p:nvSpPr>
          <p:cNvPr id="52248" name="AutoShape 24"/>
          <p:cNvSpPr>
            <a:spLocks noChangeArrowheads="1"/>
          </p:cNvSpPr>
          <p:nvPr/>
        </p:nvSpPr>
        <p:spPr bwMode="auto">
          <a:xfrm>
            <a:off x="8112125" y="5227638"/>
            <a:ext cx="1079500" cy="360362"/>
          </a:xfrm>
          <a:prstGeom prst="rightArrow">
            <a:avLst>
              <a:gd name="adj1" fmla="val 50000"/>
              <a:gd name="adj2" fmla="val 74890"/>
            </a:avLst>
          </a:prstGeom>
          <a:solidFill>
            <a:schemeClr val="accent1"/>
          </a:solidFill>
          <a:ln w="9525" cap="sq" algn="ctr">
            <a:solidFill>
              <a:schemeClr val="tx1"/>
            </a:solidFill>
            <a:miter lim="800000"/>
            <a:headEnd/>
            <a:tailEnd/>
          </a:ln>
        </p:spPr>
        <p:txBody>
          <a:bodyPr wrap="none" anchor="ctr"/>
          <a:lstStyle/>
          <a:p>
            <a:endParaRPr lang="es-MX"/>
          </a:p>
        </p:txBody>
      </p:sp>
      <p:sp>
        <p:nvSpPr>
          <p:cNvPr id="52249" name="Rectangle 25"/>
          <p:cNvSpPr>
            <a:spLocks noChangeArrowheads="1"/>
          </p:cNvSpPr>
          <p:nvPr/>
        </p:nvSpPr>
        <p:spPr bwMode="auto">
          <a:xfrm>
            <a:off x="3792539" y="1844676"/>
            <a:ext cx="358775" cy="1800225"/>
          </a:xfrm>
          <a:prstGeom prst="rect">
            <a:avLst/>
          </a:prstGeom>
          <a:solidFill>
            <a:srgbClr val="FF9900"/>
          </a:solidFill>
          <a:ln w="9525" cap="sq" algn="ctr">
            <a:solidFill>
              <a:schemeClr val="tx1"/>
            </a:solidFill>
            <a:miter lim="800000"/>
            <a:headEnd/>
            <a:tailEnd/>
          </a:ln>
        </p:spPr>
        <p:txBody>
          <a:bodyPr wrap="none" anchor="ctr"/>
          <a:lstStyle/>
          <a:p>
            <a:endParaRPr lang="es-MX"/>
          </a:p>
        </p:txBody>
      </p:sp>
      <p:sp>
        <p:nvSpPr>
          <p:cNvPr id="52250" name="Rectangle 26"/>
          <p:cNvSpPr>
            <a:spLocks noChangeArrowheads="1"/>
          </p:cNvSpPr>
          <p:nvPr/>
        </p:nvSpPr>
        <p:spPr bwMode="auto">
          <a:xfrm>
            <a:off x="3792539" y="4005264"/>
            <a:ext cx="358775" cy="1800225"/>
          </a:xfrm>
          <a:prstGeom prst="rect">
            <a:avLst/>
          </a:prstGeom>
          <a:solidFill>
            <a:srgbClr val="FF9900"/>
          </a:solidFill>
          <a:ln w="9525" cap="sq" algn="ctr">
            <a:solidFill>
              <a:schemeClr val="tx1"/>
            </a:solidFill>
            <a:miter lim="800000"/>
            <a:headEnd/>
            <a:tailEnd/>
          </a:ln>
        </p:spPr>
        <p:txBody>
          <a:bodyPr wrap="none" anchor="ctr"/>
          <a:lstStyle/>
          <a:p>
            <a:endParaRPr lang="es-MX"/>
          </a:p>
        </p:txBody>
      </p:sp>
      <p:sp>
        <p:nvSpPr>
          <p:cNvPr id="52251" name="Text Box 27"/>
          <p:cNvSpPr txBox="1">
            <a:spLocks noChangeArrowheads="1"/>
          </p:cNvSpPr>
          <p:nvPr/>
        </p:nvSpPr>
        <p:spPr bwMode="auto">
          <a:xfrm>
            <a:off x="1774826" y="692150"/>
            <a:ext cx="1968039" cy="923330"/>
          </a:xfrm>
          <a:prstGeom prst="rect">
            <a:avLst/>
          </a:prstGeom>
          <a:noFill/>
          <a:ln w="9525" cap="sq" algn="ctr">
            <a:noFill/>
            <a:miter lim="800000"/>
            <a:headEnd/>
            <a:tailEnd/>
          </a:ln>
        </p:spPr>
        <p:txBody>
          <a:bodyPr wrap="none">
            <a:spAutoFit/>
          </a:bodyPr>
          <a:lstStyle/>
          <a:p>
            <a:r>
              <a:rPr lang="es-ES_tradnl"/>
              <a:t>Variables</a:t>
            </a:r>
          </a:p>
          <a:p>
            <a:r>
              <a:rPr lang="es-ES_tradnl"/>
              <a:t>que influyen</a:t>
            </a:r>
          </a:p>
          <a:p>
            <a:r>
              <a:rPr lang="es-ES_tradnl"/>
              <a:t>Sobre el fenómeno</a:t>
            </a:r>
            <a:endParaRPr lang="es-ES"/>
          </a:p>
        </p:txBody>
      </p:sp>
      <p:sp>
        <p:nvSpPr>
          <p:cNvPr id="52252" name="Text Box 28"/>
          <p:cNvSpPr txBox="1">
            <a:spLocks noChangeArrowheads="1"/>
          </p:cNvSpPr>
          <p:nvPr/>
        </p:nvSpPr>
        <p:spPr bwMode="auto">
          <a:xfrm>
            <a:off x="1919288" y="6035676"/>
            <a:ext cx="1567480" cy="646331"/>
          </a:xfrm>
          <a:prstGeom prst="rect">
            <a:avLst/>
          </a:prstGeom>
          <a:noFill/>
          <a:ln w="9525" cap="sq" algn="ctr">
            <a:noFill/>
            <a:miter lim="800000"/>
            <a:headEnd/>
            <a:tailEnd/>
          </a:ln>
        </p:spPr>
        <p:txBody>
          <a:bodyPr wrap="none">
            <a:spAutoFit/>
          </a:bodyPr>
          <a:lstStyle/>
          <a:p>
            <a:r>
              <a:rPr lang="es-ES_tradnl"/>
              <a:t>Artificios</a:t>
            </a:r>
          </a:p>
          <a:p>
            <a:r>
              <a:rPr lang="es-ES_tradnl"/>
              <a:t>metodológicos</a:t>
            </a:r>
            <a:endParaRPr lang="es-ES"/>
          </a:p>
        </p:txBody>
      </p:sp>
      <p:sp>
        <p:nvSpPr>
          <p:cNvPr id="52253" name="Line 29"/>
          <p:cNvSpPr>
            <a:spLocks noChangeShapeType="1"/>
          </p:cNvSpPr>
          <p:nvPr/>
        </p:nvSpPr>
        <p:spPr bwMode="auto">
          <a:xfrm flipV="1">
            <a:off x="2711451" y="5734050"/>
            <a:ext cx="936625" cy="287338"/>
          </a:xfrm>
          <a:prstGeom prst="line">
            <a:avLst/>
          </a:prstGeom>
          <a:noFill/>
          <a:ln w="22225" cap="sq">
            <a:solidFill>
              <a:srgbClr val="FF0000"/>
            </a:solidFill>
            <a:round/>
            <a:headEnd/>
            <a:tailEnd type="triangle" w="med" len="med"/>
          </a:ln>
        </p:spPr>
        <p:txBody>
          <a:bodyPr wrap="none"/>
          <a:lstStyle/>
          <a:p>
            <a:endParaRPr lang="es-MX"/>
          </a:p>
        </p:txBody>
      </p:sp>
      <p:sp>
        <p:nvSpPr>
          <p:cNvPr id="52254" name="Oval 30"/>
          <p:cNvSpPr>
            <a:spLocks noChangeArrowheads="1"/>
          </p:cNvSpPr>
          <p:nvPr/>
        </p:nvSpPr>
        <p:spPr bwMode="auto">
          <a:xfrm>
            <a:off x="5880101" y="3644901"/>
            <a:ext cx="576263" cy="360363"/>
          </a:xfrm>
          <a:prstGeom prst="ellipse">
            <a:avLst/>
          </a:prstGeom>
          <a:solidFill>
            <a:srgbClr val="FF9900"/>
          </a:solidFill>
          <a:ln w="9525" cap="sq" algn="ctr">
            <a:solidFill>
              <a:schemeClr val="tx1"/>
            </a:solidFill>
            <a:round/>
            <a:headEnd/>
            <a:tailEnd/>
          </a:ln>
        </p:spPr>
        <p:txBody>
          <a:bodyPr wrap="none" anchor="ctr"/>
          <a:lstStyle/>
          <a:p>
            <a:endParaRPr lang="es-MX"/>
          </a:p>
        </p:txBody>
      </p:sp>
      <p:sp>
        <p:nvSpPr>
          <p:cNvPr id="52255" name="Text Box 31"/>
          <p:cNvSpPr txBox="1">
            <a:spLocks noChangeArrowheads="1"/>
          </p:cNvSpPr>
          <p:nvPr/>
        </p:nvSpPr>
        <p:spPr bwMode="auto">
          <a:xfrm>
            <a:off x="4295775" y="2997200"/>
            <a:ext cx="740908" cy="369332"/>
          </a:xfrm>
          <a:prstGeom prst="rect">
            <a:avLst/>
          </a:prstGeom>
          <a:noFill/>
          <a:ln w="9525" cap="sq" algn="ctr">
            <a:noFill/>
            <a:miter lim="800000"/>
            <a:headEnd/>
            <a:tailEnd/>
          </a:ln>
        </p:spPr>
        <p:txBody>
          <a:bodyPr wrap="none">
            <a:spAutoFit/>
          </a:bodyPr>
          <a:lstStyle/>
          <a:p>
            <a:r>
              <a:rPr lang="es-ES_tradnl"/>
              <a:t>Causa</a:t>
            </a:r>
            <a:endParaRPr lang="es-ES"/>
          </a:p>
        </p:txBody>
      </p:sp>
      <p:sp>
        <p:nvSpPr>
          <p:cNvPr id="52256" name="Text Box 32"/>
          <p:cNvSpPr txBox="1">
            <a:spLocks noChangeArrowheads="1"/>
          </p:cNvSpPr>
          <p:nvPr/>
        </p:nvSpPr>
        <p:spPr bwMode="auto">
          <a:xfrm>
            <a:off x="6600825" y="2924175"/>
            <a:ext cx="764120" cy="369332"/>
          </a:xfrm>
          <a:prstGeom prst="rect">
            <a:avLst/>
          </a:prstGeom>
          <a:noFill/>
          <a:ln w="9525" cap="sq" algn="ctr">
            <a:noFill/>
            <a:miter lim="800000"/>
            <a:headEnd/>
            <a:tailEnd/>
          </a:ln>
        </p:spPr>
        <p:txBody>
          <a:bodyPr wrap="none">
            <a:spAutoFit/>
          </a:bodyPr>
          <a:lstStyle/>
          <a:p>
            <a:r>
              <a:rPr lang="es-ES_tradnl"/>
              <a:t>Efecto</a:t>
            </a:r>
            <a:endParaRPr lang="es-ES"/>
          </a:p>
        </p:txBody>
      </p:sp>
      <p:sp>
        <p:nvSpPr>
          <p:cNvPr id="52257" name="Text Box 33"/>
          <p:cNvSpPr txBox="1">
            <a:spLocks noChangeArrowheads="1"/>
          </p:cNvSpPr>
          <p:nvPr/>
        </p:nvSpPr>
        <p:spPr bwMode="auto">
          <a:xfrm>
            <a:off x="4943475" y="1844676"/>
            <a:ext cx="2314736" cy="1015663"/>
          </a:xfrm>
          <a:prstGeom prst="rect">
            <a:avLst/>
          </a:prstGeom>
          <a:noFill/>
          <a:ln w="9525" cap="sq" algn="ctr">
            <a:noFill/>
            <a:miter lim="800000"/>
            <a:headEnd/>
            <a:tailEnd/>
          </a:ln>
        </p:spPr>
        <p:txBody>
          <a:bodyPr wrap="none">
            <a:spAutoFit/>
          </a:bodyPr>
          <a:lstStyle/>
          <a:p>
            <a:r>
              <a:rPr lang="es-ES_tradnl" sz="2000"/>
              <a:t>Sólo dos variables</a:t>
            </a:r>
          </a:p>
          <a:p>
            <a:pPr>
              <a:buFontTx/>
              <a:buChar char="•"/>
            </a:pPr>
            <a:r>
              <a:rPr lang="es-ES_tradnl" sz="2000"/>
              <a:t>Una independiente</a:t>
            </a:r>
          </a:p>
          <a:p>
            <a:pPr>
              <a:buFontTx/>
              <a:buChar char="•"/>
            </a:pPr>
            <a:r>
              <a:rPr lang="es-ES_tradnl" sz="2000"/>
              <a:t>Otra dependiente</a:t>
            </a:r>
            <a:endParaRPr lang="es-ES" sz="2000"/>
          </a:p>
        </p:txBody>
      </p:sp>
      <p:sp>
        <p:nvSpPr>
          <p:cNvPr id="52258" name="Line 34"/>
          <p:cNvSpPr>
            <a:spLocks noChangeShapeType="1"/>
          </p:cNvSpPr>
          <p:nvPr/>
        </p:nvSpPr>
        <p:spPr bwMode="auto">
          <a:xfrm flipH="1">
            <a:off x="4583114" y="2349501"/>
            <a:ext cx="433387" cy="792163"/>
          </a:xfrm>
          <a:prstGeom prst="line">
            <a:avLst/>
          </a:prstGeom>
          <a:noFill/>
          <a:ln w="9525" cap="sq">
            <a:solidFill>
              <a:schemeClr val="tx1"/>
            </a:solidFill>
            <a:round/>
            <a:headEnd/>
            <a:tailEnd type="triangle" w="med" len="med"/>
          </a:ln>
        </p:spPr>
        <p:txBody>
          <a:bodyPr wrap="none"/>
          <a:lstStyle/>
          <a:p>
            <a:endParaRPr lang="es-MX"/>
          </a:p>
        </p:txBody>
      </p:sp>
      <p:sp>
        <p:nvSpPr>
          <p:cNvPr id="52259" name="Line 35"/>
          <p:cNvSpPr>
            <a:spLocks noChangeShapeType="1"/>
          </p:cNvSpPr>
          <p:nvPr/>
        </p:nvSpPr>
        <p:spPr bwMode="auto">
          <a:xfrm>
            <a:off x="6096001" y="2781300"/>
            <a:ext cx="504825" cy="215900"/>
          </a:xfrm>
          <a:prstGeom prst="line">
            <a:avLst/>
          </a:prstGeom>
          <a:noFill/>
          <a:ln w="9525" cap="sq">
            <a:solidFill>
              <a:schemeClr val="tx1"/>
            </a:solidFill>
            <a:round/>
            <a:headEnd/>
            <a:tailEnd type="triangle" w="med" len="med"/>
          </a:ln>
        </p:spPr>
        <p:txBody>
          <a:bodyPr wrap="none"/>
          <a:lstStyle/>
          <a:p>
            <a:endParaRPr lang="es-MX"/>
          </a:p>
        </p:txBody>
      </p:sp>
      <p:sp>
        <p:nvSpPr>
          <p:cNvPr id="52260" name="Line 36"/>
          <p:cNvSpPr>
            <a:spLocks noChangeShapeType="1"/>
          </p:cNvSpPr>
          <p:nvPr/>
        </p:nvSpPr>
        <p:spPr bwMode="auto">
          <a:xfrm flipV="1">
            <a:off x="4943475" y="4221163"/>
            <a:ext cx="0" cy="1439862"/>
          </a:xfrm>
          <a:prstGeom prst="line">
            <a:avLst/>
          </a:prstGeom>
          <a:noFill/>
          <a:ln w="9525" cap="sq">
            <a:solidFill>
              <a:schemeClr val="tx1"/>
            </a:solidFill>
            <a:round/>
            <a:headEnd/>
            <a:tailEnd type="triangle" w="med" len="med"/>
          </a:ln>
        </p:spPr>
        <p:txBody>
          <a:bodyPr wrap="none"/>
          <a:lstStyle/>
          <a:p>
            <a:endParaRPr lang="es-MX"/>
          </a:p>
        </p:txBody>
      </p:sp>
      <p:sp>
        <p:nvSpPr>
          <p:cNvPr id="52261" name="Line 37"/>
          <p:cNvSpPr>
            <a:spLocks noChangeShapeType="1"/>
          </p:cNvSpPr>
          <p:nvPr/>
        </p:nvSpPr>
        <p:spPr bwMode="auto">
          <a:xfrm>
            <a:off x="4800601" y="5589588"/>
            <a:ext cx="2232025" cy="0"/>
          </a:xfrm>
          <a:prstGeom prst="line">
            <a:avLst/>
          </a:prstGeom>
          <a:noFill/>
          <a:ln w="9525" cap="sq">
            <a:solidFill>
              <a:schemeClr val="tx1"/>
            </a:solidFill>
            <a:round/>
            <a:headEnd/>
            <a:tailEnd type="triangle" w="med" len="med"/>
          </a:ln>
        </p:spPr>
        <p:txBody>
          <a:bodyPr wrap="none"/>
          <a:lstStyle/>
          <a:p>
            <a:endParaRPr lang="es-MX"/>
          </a:p>
        </p:txBody>
      </p:sp>
      <p:sp>
        <p:nvSpPr>
          <p:cNvPr id="52262" name="Text Box 38"/>
          <p:cNvSpPr txBox="1">
            <a:spLocks noChangeArrowheads="1"/>
          </p:cNvSpPr>
          <p:nvPr/>
        </p:nvSpPr>
        <p:spPr bwMode="auto">
          <a:xfrm>
            <a:off x="4800600" y="5661025"/>
            <a:ext cx="1770228" cy="369332"/>
          </a:xfrm>
          <a:prstGeom prst="rect">
            <a:avLst/>
          </a:prstGeom>
          <a:noFill/>
          <a:ln w="9525" cap="sq" algn="ctr">
            <a:noFill/>
            <a:miter lim="800000"/>
            <a:headEnd/>
            <a:tailEnd/>
          </a:ln>
        </p:spPr>
        <p:txBody>
          <a:bodyPr wrap="none">
            <a:spAutoFit/>
          </a:bodyPr>
          <a:lstStyle/>
          <a:p>
            <a:r>
              <a:rPr lang="es-ES_tradnl"/>
              <a:t>x=independiente</a:t>
            </a:r>
            <a:endParaRPr lang="es-ES"/>
          </a:p>
        </p:txBody>
      </p:sp>
      <p:sp>
        <p:nvSpPr>
          <p:cNvPr id="52263" name="Text Box 39"/>
          <p:cNvSpPr txBox="1">
            <a:spLocks noChangeArrowheads="1"/>
          </p:cNvSpPr>
          <p:nvPr/>
        </p:nvSpPr>
        <p:spPr bwMode="auto">
          <a:xfrm rot="-5400000">
            <a:off x="3795657" y="4809610"/>
            <a:ext cx="1600310" cy="369332"/>
          </a:xfrm>
          <a:prstGeom prst="rect">
            <a:avLst/>
          </a:prstGeom>
          <a:noFill/>
          <a:ln w="9525" cap="sq" algn="ctr">
            <a:noFill/>
            <a:miter lim="800000"/>
            <a:headEnd/>
            <a:tailEnd/>
          </a:ln>
        </p:spPr>
        <p:txBody>
          <a:bodyPr wrap="none">
            <a:spAutoFit/>
          </a:bodyPr>
          <a:lstStyle/>
          <a:p>
            <a:r>
              <a:rPr lang="es-ES_tradnl"/>
              <a:t>y=dependiente</a:t>
            </a:r>
            <a:endParaRPr lang="es-ES"/>
          </a:p>
        </p:txBody>
      </p:sp>
      <p:sp>
        <p:nvSpPr>
          <p:cNvPr id="52264" name="Line 40"/>
          <p:cNvSpPr>
            <a:spLocks noChangeShapeType="1"/>
          </p:cNvSpPr>
          <p:nvPr/>
        </p:nvSpPr>
        <p:spPr bwMode="auto">
          <a:xfrm flipV="1">
            <a:off x="4872038" y="4365626"/>
            <a:ext cx="1511300" cy="1008063"/>
          </a:xfrm>
          <a:prstGeom prst="line">
            <a:avLst/>
          </a:prstGeom>
          <a:noFill/>
          <a:ln w="25400" cap="sq">
            <a:solidFill>
              <a:srgbClr val="FFC000"/>
            </a:solidFill>
            <a:round/>
            <a:headEnd/>
            <a:tailEnd/>
          </a:ln>
        </p:spPr>
        <p:txBody>
          <a:bodyPr wrap="none"/>
          <a:lstStyle/>
          <a:p>
            <a:endParaRPr lang="es-MX"/>
          </a:p>
        </p:txBody>
      </p:sp>
      <p:sp>
        <p:nvSpPr>
          <p:cNvPr id="52265" name="Text Box 41"/>
          <p:cNvSpPr txBox="1">
            <a:spLocks noChangeArrowheads="1"/>
          </p:cNvSpPr>
          <p:nvPr/>
        </p:nvSpPr>
        <p:spPr bwMode="auto">
          <a:xfrm>
            <a:off x="6075363" y="4673601"/>
            <a:ext cx="923138" cy="646331"/>
          </a:xfrm>
          <a:prstGeom prst="rect">
            <a:avLst/>
          </a:prstGeom>
          <a:noFill/>
          <a:ln w="9525" cap="sq" algn="ctr">
            <a:noFill/>
            <a:miter lim="800000"/>
            <a:headEnd/>
            <a:tailEnd/>
          </a:ln>
        </p:spPr>
        <p:txBody>
          <a:bodyPr wrap="none">
            <a:spAutoFit/>
          </a:bodyPr>
          <a:lstStyle/>
          <a:p>
            <a:r>
              <a:rPr lang="es-ES_tradnl"/>
              <a:t>y=f(x) ó</a:t>
            </a:r>
          </a:p>
          <a:p>
            <a:r>
              <a:rPr lang="es-ES_tradnl"/>
              <a:t>y=mx+b</a:t>
            </a:r>
            <a:endParaRPr lang="es-ES"/>
          </a:p>
        </p:txBody>
      </p:sp>
      <p:sp>
        <p:nvSpPr>
          <p:cNvPr id="52266" name="Rectangle 42"/>
          <p:cNvSpPr>
            <a:spLocks noChangeArrowheads="1"/>
          </p:cNvSpPr>
          <p:nvPr/>
        </p:nvSpPr>
        <p:spPr bwMode="auto">
          <a:xfrm>
            <a:off x="7608889" y="1773239"/>
            <a:ext cx="358775" cy="1800225"/>
          </a:xfrm>
          <a:prstGeom prst="rect">
            <a:avLst/>
          </a:prstGeom>
          <a:solidFill>
            <a:srgbClr val="FF9900"/>
          </a:solidFill>
          <a:ln w="9525" cap="sq" algn="ctr">
            <a:solidFill>
              <a:schemeClr val="tx1"/>
            </a:solidFill>
            <a:miter lim="800000"/>
            <a:headEnd/>
            <a:tailEnd/>
          </a:ln>
        </p:spPr>
        <p:txBody>
          <a:bodyPr wrap="none" anchor="ctr"/>
          <a:lstStyle/>
          <a:p>
            <a:endParaRPr lang="es-MX"/>
          </a:p>
        </p:txBody>
      </p:sp>
      <p:sp>
        <p:nvSpPr>
          <p:cNvPr id="52267" name="Rectangle 43"/>
          <p:cNvSpPr>
            <a:spLocks noChangeArrowheads="1"/>
          </p:cNvSpPr>
          <p:nvPr/>
        </p:nvSpPr>
        <p:spPr bwMode="auto">
          <a:xfrm>
            <a:off x="7608889" y="3933826"/>
            <a:ext cx="358775" cy="1800225"/>
          </a:xfrm>
          <a:prstGeom prst="rect">
            <a:avLst/>
          </a:prstGeom>
          <a:solidFill>
            <a:srgbClr val="FF9900"/>
          </a:solidFill>
          <a:ln w="9525" cap="sq" algn="ctr">
            <a:solidFill>
              <a:schemeClr val="tx1"/>
            </a:solidFill>
            <a:miter lim="800000"/>
            <a:headEnd/>
            <a:tailEnd/>
          </a:ln>
        </p:spPr>
        <p:txBody>
          <a:bodyPr wrap="none" anchor="ctr"/>
          <a:lstStyle/>
          <a:p>
            <a:endParaRPr lang="es-MX"/>
          </a:p>
        </p:txBody>
      </p:sp>
      <p:sp>
        <p:nvSpPr>
          <p:cNvPr id="52268" name="Text Box 44"/>
          <p:cNvSpPr txBox="1">
            <a:spLocks noChangeArrowheads="1"/>
          </p:cNvSpPr>
          <p:nvPr/>
        </p:nvSpPr>
        <p:spPr bwMode="auto">
          <a:xfrm>
            <a:off x="8543762" y="1289051"/>
            <a:ext cx="1675138" cy="646331"/>
          </a:xfrm>
          <a:prstGeom prst="rect">
            <a:avLst/>
          </a:prstGeom>
          <a:noFill/>
          <a:ln w="9525" cap="sq" algn="ctr">
            <a:noFill/>
            <a:miter lim="800000"/>
            <a:headEnd/>
            <a:tailEnd/>
          </a:ln>
        </p:spPr>
        <p:txBody>
          <a:bodyPr wrap="none">
            <a:spAutoFit/>
          </a:bodyPr>
          <a:lstStyle/>
          <a:p>
            <a:pPr algn="ctr"/>
            <a:r>
              <a:rPr lang="es-ES_tradnl"/>
              <a:t>Mundo real</a:t>
            </a:r>
          </a:p>
          <a:p>
            <a:pPr algn="ctr"/>
            <a:r>
              <a:rPr lang="es-ES_tradnl"/>
              <a:t>Multicausalidad</a:t>
            </a:r>
            <a:endParaRPr lang="es-ES"/>
          </a:p>
        </p:txBody>
      </p:sp>
      <p:sp>
        <p:nvSpPr>
          <p:cNvPr id="6189" name="Text Box 45"/>
          <p:cNvSpPr txBox="1">
            <a:spLocks noChangeArrowheads="1"/>
          </p:cNvSpPr>
          <p:nvPr/>
        </p:nvSpPr>
        <p:spPr bwMode="auto">
          <a:xfrm>
            <a:off x="4511676" y="6165850"/>
            <a:ext cx="1746953" cy="369332"/>
          </a:xfrm>
          <a:prstGeom prst="rect">
            <a:avLst/>
          </a:prstGeom>
          <a:noFill/>
          <a:ln w="9525" cap="sq" algn="ctr">
            <a:noFill/>
            <a:miter lim="800000"/>
            <a:headEnd/>
            <a:tailEnd/>
          </a:ln>
        </p:spPr>
        <p:txBody>
          <a:bodyPr wrap="none">
            <a:spAutoFit/>
          </a:bodyPr>
          <a:lstStyle/>
          <a:p>
            <a:pPr>
              <a:defRPr/>
            </a:pPr>
            <a:r>
              <a:rPr lang="es-ES_tradnl" dirty="0">
                <a:solidFill>
                  <a:schemeClr val="tx2">
                    <a:lumMod val="60000"/>
                    <a:lumOff val="40000"/>
                  </a:schemeClr>
                </a:solidFill>
              </a:rPr>
              <a:t>UNICAUSALIDAD</a:t>
            </a:r>
            <a:endParaRPr lang="es-ES" dirty="0">
              <a:solidFill>
                <a:schemeClr val="tx2">
                  <a:lumMod val="60000"/>
                  <a:lumOff val="40000"/>
                </a:schemeClr>
              </a:solidFill>
            </a:endParaRPr>
          </a:p>
        </p:txBody>
      </p:sp>
      <p:grpSp>
        <p:nvGrpSpPr>
          <p:cNvPr id="2" name="Group 46"/>
          <p:cNvGrpSpPr>
            <a:grpSpLocks/>
          </p:cNvGrpSpPr>
          <p:nvPr/>
        </p:nvGrpSpPr>
        <p:grpSpPr bwMode="auto">
          <a:xfrm flipH="1">
            <a:off x="9336089" y="3357563"/>
            <a:ext cx="758825" cy="914400"/>
            <a:chOff x="1824" y="633"/>
            <a:chExt cx="2834" cy="2849"/>
          </a:xfrm>
        </p:grpSpPr>
        <p:sp>
          <p:nvSpPr>
            <p:cNvPr id="52278" name="Puzzle3"/>
            <p:cNvSpPr>
              <a:spLocks noEditPoints="1" noChangeArrowheads="1"/>
            </p:cNvSpPr>
            <p:nvPr/>
          </p:nvSpPr>
          <p:spPr bwMode="auto">
            <a:xfrm>
              <a:off x="3204" y="633"/>
              <a:ext cx="1114" cy="15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s-MX"/>
            </a:p>
          </p:txBody>
        </p:sp>
        <p:sp>
          <p:nvSpPr>
            <p:cNvPr id="52279" name="Puzzle2"/>
            <p:cNvSpPr>
              <a:spLocks noEditPoints="1" noChangeArrowheads="1"/>
            </p:cNvSpPr>
            <p:nvPr/>
          </p:nvSpPr>
          <p:spPr bwMode="auto">
            <a:xfrm>
              <a:off x="2880" y="1736"/>
              <a:ext cx="1778" cy="13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s-MX"/>
            </a:p>
          </p:txBody>
        </p:sp>
        <p:sp>
          <p:nvSpPr>
            <p:cNvPr id="52280" name="Puzzle4"/>
            <p:cNvSpPr>
              <a:spLocks noEditPoints="1" noChangeArrowheads="1"/>
            </p:cNvSpPr>
            <p:nvPr/>
          </p:nvSpPr>
          <p:spPr bwMode="auto">
            <a:xfrm>
              <a:off x="2192" y="1719"/>
              <a:ext cx="1072" cy="17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s-MX"/>
            </a:p>
          </p:txBody>
        </p:sp>
        <p:sp>
          <p:nvSpPr>
            <p:cNvPr id="52281" name="Puzzle1"/>
            <p:cNvSpPr>
              <a:spLocks noEditPoints="1" noChangeArrowheads="1"/>
            </p:cNvSpPr>
            <p:nvPr/>
          </p:nvSpPr>
          <p:spPr bwMode="auto">
            <a:xfrm>
              <a:off x="1824" y="1091"/>
              <a:ext cx="1800" cy="10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s-MX"/>
            </a:p>
          </p:txBody>
        </p:sp>
      </p:grpSp>
      <p:sp>
        <p:nvSpPr>
          <p:cNvPr id="52271" name="Text Box 51"/>
          <p:cNvSpPr txBox="1">
            <a:spLocks noChangeArrowheads="1"/>
          </p:cNvSpPr>
          <p:nvPr/>
        </p:nvSpPr>
        <p:spPr bwMode="auto">
          <a:xfrm>
            <a:off x="10079038" y="3573463"/>
            <a:ext cx="506870" cy="369332"/>
          </a:xfrm>
          <a:prstGeom prst="rect">
            <a:avLst/>
          </a:prstGeom>
          <a:noFill/>
          <a:ln w="9525" cap="sq" algn="ctr">
            <a:noFill/>
            <a:miter lim="800000"/>
            <a:headEnd/>
            <a:tailEnd/>
          </a:ln>
        </p:spPr>
        <p:txBody>
          <a:bodyPr wrap="none">
            <a:spAutoFit/>
          </a:bodyPr>
          <a:lstStyle/>
          <a:p>
            <a:r>
              <a:rPr lang="es-ES_tradnl"/>
              <a:t>???</a:t>
            </a:r>
            <a:endParaRPr lang="es-ES"/>
          </a:p>
        </p:txBody>
      </p:sp>
      <p:pic>
        <p:nvPicPr>
          <p:cNvPr id="52272" name="Picture 52" descr="Chaos"/>
          <p:cNvPicPr>
            <a:picLocks noChangeAspect="1" noChangeArrowheads="1"/>
          </p:cNvPicPr>
          <p:nvPr/>
        </p:nvPicPr>
        <p:blipFill>
          <a:blip r:embed="rId3" cstate="print">
            <a:lum bright="6000"/>
          </a:blip>
          <a:srcRect/>
          <a:stretch>
            <a:fillRect/>
          </a:stretch>
        </p:blipFill>
        <p:spPr bwMode="auto">
          <a:xfrm>
            <a:off x="9120188" y="5661025"/>
            <a:ext cx="1333500" cy="933450"/>
          </a:xfrm>
          <a:prstGeom prst="rect">
            <a:avLst/>
          </a:prstGeom>
          <a:noFill/>
          <a:ln w="9525">
            <a:noFill/>
            <a:miter lim="800000"/>
            <a:headEnd/>
            <a:tailEnd/>
          </a:ln>
        </p:spPr>
      </p:pic>
      <p:sp>
        <p:nvSpPr>
          <p:cNvPr id="52273" name="Text Box 53"/>
          <p:cNvSpPr txBox="1">
            <a:spLocks noChangeArrowheads="1"/>
          </p:cNvSpPr>
          <p:nvPr/>
        </p:nvSpPr>
        <p:spPr bwMode="auto">
          <a:xfrm>
            <a:off x="9696450" y="6491288"/>
            <a:ext cx="284052" cy="369332"/>
          </a:xfrm>
          <a:prstGeom prst="rect">
            <a:avLst/>
          </a:prstGeom>
          <a:noFill/>
          <a:ln w="9525">
            <a:noFill/>
            <a:miter lim="800000"/>
            <a:headEnd/>
            <a:tailEnd/>
          </a:ln>
        </p:spPr>
        <p:txBody>
          <a:bodyPr wrap="none">
            <a:spAutoFit/>
          </a:bodyPr>
          <a:lstStyle/>
          <a:p>
            <a:r>
              <a:rPr lang="es-ES_tradnl"/>
              <a:t>x</a:t>
            </a:r>
            <a:endParaRPr lang="es-MX"/>
          </a:p>
        </p:txBody>
      </p:sp>
      <p:sp>
        <p:nvSpPr>
          <p:cNvPr id="52274" name="Text Box 54"/>
          <p:cNvSpPr txBox="1">
            <a:spLocks noChangeArrowheads="1"/>
          </p:cNvSpPr>
          <p:nvPr/>
        </p:nvSpPr>
        <p:spPr bwMode="auto">
          <a:xfrm>
            <a:off x="8688388" y="6021388"/>
            <a:ext cx="298450" cy="366712"/>
          </a:xfrm>
          <a:prstGeom prst="rect">
            <a:avLst/>
          </a:prstGeom>
          <a:noFill/>
          <a:ln w="9525">
            <a:noFill/>
            <a:miter lim="800000"/>
            <a:headEnd/>
            <a:tailEnd/>
          </a:ln>
        </p:spPr>
        <p:txBody>
          <a:bodyPr wrap="none">
            <a:spAutoFit/>
          </a:bodyPr>
          <a:lstStyle/>
          <a:p>
            <a:r>
              <a:rPr lang="es-ES_tradnl"/>
              <a:t>y</a:t>
            </a:r>
            <a:endParaRPr lang="es-MX"/>
          </a:p>
        </p:txBody>
      </p:sp>
      <p:sp>
        <p:nvSpPr>
          <p:cNvPr id="52275" name="Line 55"/>
          <p:cNvSpPr>
            <a:spLocks noChangeShapeType="1"/>
          </p:cNvSpPr>
          <p:nvPr/>
        </p:nvSpPr>
        <p:spPr bwMode="auto">
          <a:xfrm flipV="1">
            <a:off x="9120188" y="5661025"/>
            <a:ext cx="0" cy="935038"/>
          </a:xfrm>
          <a:prstGeom prst="line">
            <a:avLst/>
          </a:prstGeom>
          <a:noFill/>
          <a:ln w="9525">
            <a:solidFill>
              <a:schemeClr val="tx1"/>
            </a:solidFill>
            <a:round/>
            <a:headEnd/>
            <a:tailEnd type="triangle" w="med" len="med"/>
          </a:ln>
        </p:spPr>
        <p:txBody>
          <a:bodyPr/>
          <a:lstStyle/>
          <a:p>
            <a:endParaRPr lang="es-MX"/>
          </a:p>
        </p:txBody>
      </p:sp>
      <p:sp>
        <p:nvSpPr>
          <p:cNvPr id="52276" name="Line 56"/>
          <p:cNvSpPr>
            <a:spLocks noChangeShapeType="1"/>
          </p:cNvSpPr>
          <p:nvPr/>
        </p:nvSpPr>
        <p:spPr bwMode="auto">
          <a:xfrm>
            <a:off x="9120189" y="6597650"/>
            <a:ext cx="1368425" cy="0"/>
          </a:xfrm>
          <a:prstGeom prst="line">
            <a:avLst/>
          </a:prstGeom>
          <a:noFill/>
          <a:ln w="9525" cap="sq">
            <a:solidFill>
              <a:schemeClr val="tx1"/>
            </a:solidFill>
            <a:round/>
            <a:headEnd/>
            <a:tailEnd type="triangle" w="med" len="med"/>
          </a:ln>
        </p:spPr>
        <p:txBody>
          <a:bodyPr wrap="none"/>
          <a:lstStyle/>
          <a:p>
            <a:endParaRPr lang="es-MX"/>
          </a:p>
        </p:txBody>
      </p:sp>
      <p:sp>
        <p:nvSpPr>
          <p:cNvPr id="6197" name="Text Box 57"/>
          <p:cNvSpPr txBox="1">
            <a:spLocks noChangeArrowheads="1"/>
          </p:cNvSpPr>
          <p:nvPr/>
        </p:nvSpPr>
        <p:spPr bwMode="auto">
          <a:xfrm>
            <a:off x="4962525" y="981076"/>
            <a:ext cx="1495602" cy="646331"/>
          </a:xfrm>
          <a:prstGeom prst="rect">
            <a:avLst/>
          </a:prstGeom>
          <a:noFill/>
          <a:ln w="9525" cap="sq" algn="ctr">
            <a:noFill/>
            <a:miter lim="800000"/>
            <a:headEnd/>
            <a:tailEnd/>
          </a:ln>
        </p:spPr>
        <p:txBody>
          <a:bodyPr wrap="none">
            <a:spAutoFit/>
          </a:bodyPr>
          <a:lstStyle/>
          <a:p>
            <a:pPr>
              <a:defRPr/>
            </a:pPr>
            <a:r>
              <a:rPr lang="es-ES_tradnl" dirty="0">
                <a:solidFill>
                  <a:schemeClr val="tx2">
                    <a:lumMod val="60000"/>
                    <a:lumOff val="40000"/>
                  </a:schemeClr>
                </a:solidFill>
              </a:rPr>
              <a:t>Experimento</a:t>
            </a:r>
          </a:p>
          <a:p>
            <a:pPr>
              <a:defRPr/>
            </a:pPr>
            <a:r>
              <a:rPr lang="es-ES_tradnl" dirty="0" err="1">
                <a:solidFill>
                  <a:schemeClr val="tx2">
                    <a:lumMod val="60000"/>
                    <a:lumOff val="40000"/>
                  </a:schemeClr>
                </a:solidFill>
              </a:rPr>
              <a:t>Unicausalidad</a:t>
            </a:r>
            <a:endParaRPr lang="es-ES" dirty="0">
              <a:solidFill>
                <a:schemeClr val="tx2">
                  <a:lumMod val="60000"/>
                  <a:lumOff val="40000"/>
                </a:schemeClr>
              </a:solidFill>
            </a:endParaRPr>
          </a:p>
        </p:txBody>
      </p:sp>
      <p:sp>
        <p:nvSpPr>
          <p:cNvPr id="3" name="CuadroTexto 2"/>
          <p:cNvSpPr txBox="1"/>
          <p:nvPr/>
        </p:nvSpPr>
        <p:spPr>
          <a:xfrm>
            <a:off x="103019" y="3417387"/>
            <a:ext cx="2868265" cy="830997"/>
          </a:xfrm>
          <a:prstGeom prst="rect">
            <a:avLst/>
          </a:prstGeom>
          <a:noFill/>
        </p:spPr>
        <p:txBody>
          <a:bodyPr wrap="square" rtlCol="0">
            <a:spAutoFit/>
          </a:bodyPr>
          <a:lstStyle/>
          <a:p>
            <a:r>
              <a:rPr lang="es-MX" sz="2400" b="1" dirty="0">
                <a:solidFill>
                  <a:srgbClr val="FF0000"/>
                </a:solidFill>
              </a:rPr>
              <a:t>Falta de validez ecológica</a:t>
            </a:r>
          </a:p>
        </p:txBody>
      </p:sp>
    </p:spTree>
    <p:extLst>
      <p:ext uri="{BB962C8B-B14F-4D97-AF65-F5344CB8AC3E}">
        <p14:creationId xmlns:p14="http://schemas.microsoft.com/office/powerpoint/2010/main" val="343695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MX" dirty="0"/>
              <a:t>Existen diferentes protocolos para manejar diferentes problemas.</a:t>
            </a:r>
          </a:p>
        </p:txBody>
      </p:sp>
      <p:sp>
        <p:nvSpPr>
          <p:cNvPr id="4" name="Marcador de contenido 3"/>
          <p:cNvSpPr>
            <a:spLocks noGrp="1"/>
          </p:cNvSpPr>
          <p:nvPr>
            <p:ph idx="1"/>
          </p:nvPr>
        </p:nvSpPr>
        <p:spPr/>
        <p:txBody>
          <a:bodyPr/>
          <a:lstStyle/>
          <a:p>
            <a:r>
              <a:rPr lang="es-MX" dirty="0"/>
              <a:t>Asma.</a:t>
            </a:r>
          </a:p>
          <a:p>
            <a:r>
              <a:rPr lang="es-MX" dirty="0"/>
              <a:t>Artritis</a:t>
            </a:r>
          </a:p>
          <a:p>
            <a:r>
              <a:rPr lang="es-MX" dirty="0"/>
              <a:t>Diabetes</a:t>
            </a:r>
          </a:p>
          <a:p>
            <a:r>
              <a:rPr lang="es-MX" dirty="0"/>
              <a:t>Hipertensión.</a:t>
            </a:r>
          </a:p>
        </p:txBody>
      </p:sp>
      <p:sp>
        <p:nvSpPr>
          <p:cNvPr id="5" name="Cerrar llave 4"/>
          <p:cNvSpPr/>
          <p:nvPr/>
        </p:nvSpPr>
        <p:spPr>
          <a:xfrm>
            <a:off x="2969443" y="1885361"/>
            <a:ext cx="1357460" cy="237555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 name="CuadroTexto 5"/>
          <p:cNvSpPr txBox="1"/>
          <p:nvPr/>
        </p:nvSpPr>
        <p:spPr>
          <a:xfrm>
            <a:off x="4736184" y="2888472"/>
            <a:ext cx="6617616" cy="400110"/>
          </a:xfrm>
          <a:prstGeom prst="rect">
            <a:avLst/>
          </a:prstGeom>
          <a:noFill/>
        </p:spPr>
        <p:txBody>
          <a:bodyPr wrap="square" rtlCol="0">
            <a:spAutoFit/>
          </a:bodyPr>
          <a:lstStyle/>
          <a:p>
            <a:r>
              <a:rPr lang="es-MX" sz="2000" dirty="0"/>
              <a:t>Todos ellos recientes y bien  elaborados</a:t>
            </a:r>
          </a:p>
        </p:txBody>
      </p:sp>
    </p:spTree>
    <p:extLst>
      <p:ext uri="{BB962C8B-B14F-4D97-AF65-F5344CB8AC3E}">
        <p14:creationId xmlns:p14="http://schemas.microsoft.com/office/powerpoint/2010/main" val="2880906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MX" dirty="0"/>
              <a:t>El todo no es la suma de las partes:</a:t>
            </a:r>
          </a:p>
        </p:txBody>
      </p:sp>
      <p:sp>
        <p:nvSpPr>
          <p:cNvPr id="2" name="Marcador de texto 1"/>
          <p:cNvSpPr>
            <a:spLocks noGrp="1"/>
          </p:cNvSpPr>
          <p:nvPr>
            <p:ph type="body" idx="1"/>
          </p:nvPr>
        </p:nvSpPr>
        <p:spPr>
          <a:xfrm>
            <a:off x="839788" y="1690688"/>
            <a:ext cx="5157787" cy="823912"/>
          </a:xfrm>
        </p:spPr>
        <p:txBody>
          <a:bodyPr/>
          <a:lstStyle/>
          <a:p>
            <a:r>
              <a:rPr lang="es-MX" dirty="0"/>
              <a:t>Paciente simple</a:t>
            </a:r>
          </a:p>
        </p:txBody>
      </p:sp>
      <p:sp>
        <p:nvSpPr>
          <p:cNvPr id="3" name="Marcador de contenido 2"/>
          <p:cNvSpPr>
            <a:spLocks noGrp="1"/>
          </p:cNvSpPr>
          <p:nvPr>
            <p:ph sz="half" idx="2"/>
          </p:nvPr>
        </p:nvSpPr>
        <p:spPr/>
        <p:txBody>
          <a:bodyPr/>
          <a:lstStyle/>
          <a:p>
            <a:r>
              <a:rPr lang="es-MX" dirty="0"/>
              <a:t>Tiene un solo problema y podemos aplicar fácilmente el “protocolo” existente. </a:t>
            </a:r>
          </a:p>
        </p:txBody>
      </p:sp>
      <p:sp>
        <p:nvSpPr>
          <p:cNvPr id="4" name="Marcador de texto 3"/>
          <p:cNvSpPr>
            <a:spLocks noGrp="1"/>
          </p:cNvSpPr>
          <p:nvPr>
            <p:ph type="body" sz="quarter" idx="3"/>
          </p:nvPr>
        </p:nvSpPr>
        <p:spPr>
          <a:xfrm>
            <a:off x="6172200" y="1690688"/>
            <a:ext cx="5183188" cy="823912"/>
          </a:xfrm>
        </p:spPr>
        <p:txBody>
          <a:bodyPr/>
          <a:lstStyle/>
          <a:p>
            <a:r>
              <a:rPr lang="es-MX" dirty="0"/>
              <a:t>Paciente complejo</a:t>
            </a:r>
          </a:p>
        </p:txBody>
      </p:sp>
      <p:sp>
        <p:nvSpPr>
          <p:cNvPr id="5" name="Marcador de contenido 4"/>
          <p:cNvSpPr>
            <a:spLocks noGrp="1"/>
          </p:cNvSpPr>
          <p:nvPr>
            <p:ph sz="quarter" idx="4"/>
          </p:nvPr>
        </p:nvSpPr>
        <p:spPr/>
        <p:txBody>
          <a:bodyPr/>
          <a:lstStyle/>
          <a:p>
            <a:r>
              <a:rPr lang="es-MX" dirty="0"/>
              <a:t>Asmático + artrítico + hipertenso + diabético= </a:t>
            </a:r>
            <a:r>
              <a:rPr lang="es-MX" dirty="0" err="1"/>
              <a:t>co</a:t>
            </a:r>
            <a:r>
              <a:rPr lang="es-MX" dirty="0"/>
              <a:t>-morbilidad.</a:t>
            </a:r>
          </a:p>
          <a:p>
            <a:r>
              <a:rPr lang="es-MX" dirty="0"/>
              <a:t>No podemos sumar protocolos, porque existen metas competidas.</a:t>
            </a:r>
          </a:p>
          <a:p>
            <a:endParaRPr lang="es-MX" dirty="0"/>
          </a:p>
        </p:txBody>
      </p:sp>
      <p:sp>
        <p:nvSpPr>
          <p:cNvPr id="6" name="CuadroTexto 5"/>
          <p:cNvSpPr txBox="1"/>
          <p:nvPr/>
        </p:nvSpPr>
        <p:spPr>
          <a:xfrm>
            <a:off x="2721049" y="6492978"/>
            <a:ext cx="2243370" cy="369332"/>
          </a:xfrm>
          <a:prstGeom prst="rect">
            <a:avLst/>
          </a:prstGeom>
          <a:noFill/>
        </p:spPr>
        <p:txBody>
          <a:bodyPr wrap="square" rtlCol="0">
            <a:spAutoFit/>
          </a:bodyPr>
          <a:lstStyle/>
          <a:p>
            <a:r>
              <a:rPr lang="es-MX" dirty="0"/>
              <a:t>Asmática</a:t>
            </a:r>
          </a:p>
        </p:txBody>
      </p:sp>
      <p:pic>
        <p:nvPicPr>
          <p:cNvPr id="2052" name="Picture 4" descr="http://pad1.whstatic.com/images/thumb/3/37/Assess-Patient-Satisfaction-Step-1.jpg/aid5638048-728px-Assess-Patient-Satisfaction-Ste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970" y="3855635"/>
            <a:ext cx="3560449" cy="26703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nejm.org/userimages/ContentEditor/1442416541187/FE_Case10-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213" y="4609707"/>
            <a:ext cx="4081581" cy="2050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88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MX" dirty="0"/>
              <a:t>El problema de la correcta composición del conocimiento: </a:t>
            </a:r>
          </a:p>
        </p:txBody>
      </p:sp>
      <p:sp>
        <p:nvSpPr>
          <p:cNvPr id="9" name="Marcador de contenido 8"/>
          <p:cNvSpPr>
            <a:spLocks noGrp="1"/>
          </p:cNvSpPr>
          <p:nvPr>
            <p:ph sz="half" idx="2"/>
          </p:nvPr>
        </p:nvSpPr>
        <p:spPr/>
        <p:txBody>
          <a:bodyPr>
            <a:normAutofit fontScale="92500" lnSpcReduction="10000"/>
          </a:bodyPr>
          <a:lstStyle/>
          <a:p>
            <a:r>
              <a:rPr lang="es-MX" dirty="0"/>
              <a:t>Poseer una imagen del caso concreto implica articular información científica puntual proveniente de diferentes “experimentos” y fuentes.</a:t>
            </a:r>
          </a:p>
          <a:p>
            <a:r>
              <a:rPr lang="es-MX" dirty="0"/>
              <a:t>Como el caso concreto no es entendible como la mera suma lineal de los reportado en diferentes fuentes. Articular el conocimiento no es trivial.</a:t>
            </a:r>
          </a:p>
          <a:p>
            <a:r>
              <a:rPr lang="es-MX" dirty="0" err="1"/>
              <a:t>The</a:t>
            </a:r>
            <a:r>
              <a:rPr lang="es-MX" dirty="0"/>
              <a:t> “</a:t>
            </a:r>
            <a:r>
              <a:rPr lang="es-MX" dirty="0" err="1"/>
              <a:t>marvelous</a:t>
            </a:r>
            <a:r>
              <a:rPr lang="es-MX" dirty="0"/>
              <a:t> machine” (Friedman, 2000). </a:t>
            </a:r>
          </a:p>
        </p:txBody>
      </p:sp>
      <p:pic>
        <p:nvPicPr>
          <p:cNvPr id="10" name="Picture 2" descr="Mind exploding idea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16000" y="1825625"/>
            <a:ext cx="4262150" cy="4451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971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MX" dirty="0"/>
              <a:t>¿Funcionará el paciente actual de conformidad con los estudios previos?</a:t>
            </a:r>
          </a:p>
        </p:txBody>
      </p:sp>
      <p:sp>
        <p:nvSpPr>
          <p:cNvPr id="5" name="Marcador de contenido 4"/>
          <p:cNvSpPr>
            <a:spLocks noGrp="1"/>
          </p:cNvSpPr>
          <p:nvPr>
            <p:ph sz="half" idx="2"/>
          </p:nvPr>
        </p:nvSpPr>
        <p:spPr/>
        <p:txBody>
          <a:bodyPr>
            <a:normAutofit fontScale="92500"/>
          </a:bodyPr>
          <a:lstStyle/>
          <a:p>
            <a:r>
              <a:rPr lang="es-MX" dirty="0"/>
              <a:t>Cada vez que aplicamos un manejo determinado.</a:t>
            </a:r>
          </a:p>
          <a:p>
            <a:r>
              <a:rPr lang="es-MX" dirty="0"/>
              <a:t>Suponemos que el nuevo caso se comportará como los del estudio.</a:t>
            </a:r>
          </a:p>
          <a:p>
            <a:r>
              <a:rPr lang="es-MX" dirty="0"/>
              <a:t>Esta es una hipótesis que sometemos a prueba en cada caso y debemos recabar la evidencia favorable o desfavorable. </a:t>
            </a:r>
          </a:p>
          <a:p>
            <a:r>
              <a:rPr lang="es-MX" dirty="0"/>
              <a:t>Incluso se ha postulado la necesidad de reportarla. </a:t>
            </a:r>
          </a:p>
        </p:txBody>
      </p:sp>
      <p:pic>
        <p:nvPicPr>
          <p:cNvPr id="6" name="Picture 2" descr="http://img.thebody.com/pinf/2007/fsdrptnt2.gi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17600" y="2109984"/>
            <a:ext cx="3932349" cy="451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847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t>3. Replanteando el proceso educativo</a:t>
            </a:r>
          </a:p>
        </p:txBody>
      </p:sp>
      <p:sp>
        <p:nvSpPr>
          <p:cNvPr id="5" name="Marcador de texto 4"/>
          <p:cNvSpPr>
            <a:spLocks noGrp="1"/>
          </p:cNvSpPr>
          <p:nvPr>
            <p:ph type="body" idx="1"/>
          </p:nvPr>
        </p:nvSpPr>
        <p:spPr/>
        <p:txBody>
          <a:bodyPr/>
          <a:lstStyle/>
          <a:p>
            <a:endParaRPr lang="es-MX"/>
          </a:p>
        </p:txBody>
      </p:sp>
    </p:spTree>
    <p:extLst>
      <p:ext uri="{BB962C8B-B14F-4D97-AF65-F5344CB8AC3E}">
        <p14:creationId xmlns:p14="http://schemas.microsoft.com/office/powerpoint/2010/main" val="1850423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t>El caso del aprendizaje sin estudiantes</a:t>
            </a:r>
          </a:p>
        </p:txBody>
      </p:sp>
      <p:sp>
        <p:nvSpPr>
          <p:cNvPr id="5" name="Marcador de texto 4"/>
          <p:cNvSpPr>
            <a:spLocks noGrp="1"/>
          </p:cNvSpPr>
          <p:nvPr>
            <p:ph type="body" idx="1"/>
          </p:nvPr>
        </p:nvSpPr>
        <p:spPr/>
        <p:txBody>
          <a:bodyPr/>
          <a:lstStyle/>
          <a:p>
            <a:endParaRPr lang="es-MX"/>
          </a:p>
        </p:txBody>
      </p:sp>
    </p:spTree>
    <p:extLst>
      <p:ext uri="{BB962C8B-B14F-4D97-AF65-F5344CB8AC3E}">
        <p14:creationId xmlns:p14="http://schemas.microsoft.com/office/powerpoint/2010/main" val="549409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La gran contribución de Ernst </a:t>
            </a:r>
            <a:r>
              <a:rPr lang="es-MX" dirty="0" err="1"/>
              <a:t>Boyer</a:t>
            </a:r>
            <a:r>
              <a:rPr lang="es-MX" dirty="0"/>
              <a:t> para reformular el trabajo académico. </a:t>
            </a:r>
          </a:p>
        </p:txBody>
      </p:sp>
      <p:sp>
        <p:nvSpPr>
          <p:cNvPr id="11" name="Marcador de contenido 10"/>
          <p:cNvSpPr>
            <a:spLocks noGrp="1"/>
          </p:cNvSpPr>
          <p:nvPr>
            <p:ph sz="half" idx="2"/>
          </p:nvPr>
        </p:nvSpPr>
        <p:spPr/>
        <p:txBody>
          <a:bodyPr/>
          <a:lstStyle/>
          <a:p>
            <a:r>
              <a:rPr lang="es-MX" dirty="0"/>
              <a:t>Postula una estructura anidada para el trabajo académico:</a:t>
            </a:r>
          </a:p>
          <a:p>
            <a:r>
              <a:rPr lang="es-MX" dirty="0"/>
              <a:t> En el cual la investigación es el nivel más bajo porque sólo produce información y la docencia es el nivel más alto por que implica enseñar a integrar el conocimiento y a transferirlo al contexto de la práctica. </a:t>
            </a:r>
          </a:p>
        </p:txBody>
      </p:sp>
      <p:pic>
        <p:nvPicPr>
          <p:cNvPr id="1028" name="Picture 4" descr="http://sitios.itesm.mx/va/dide2/tecnicas_didacticas/abi/images/boyer.jpeg.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38579" y="1550509"/>
            <a:ext cx="3028784" cy="35588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edia.wiley.com/product_data/coverImage300/90/07879406/07879406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3114675"/>
            <a:ext cx="2857500" cy="3743325"/>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rot="10800000" flipV="1">
            <a:off x="1520339" y="6398377"/>
            <a:ext cx="1847024" cy="369332"/>
          </a:xfrm>
          <a:prstGeom prst="rect">
            <a:avLst/>
          </a:prstGeom>
          <a:noFill/>
        </p:spPr>
        <p:txBody>
          <a:bodyPr wrap="square" rtlCol="0">
            <a:spAutoFit/>
          </a:bodyPr>
          <a:lstStyle/>
          <a:p>
            <a:r>
              <a:rPr lang="es-MX" dirty="0"/>
              <a:t>(</a:t>
            </a:r>
            <a:r>
              <a:rPr lang="es-MX" dirty="0" err="1"/>
              <a:t>Boyer</a:t>
            </a:r>
            <a:r>
              <a:rPr lang="es-MX" dirty="0"/>
              <a:t>, 1990)</a:t>
            </a:r>
          </a:p>
        </p:txBody>
      </p:sp>
    </p:spTree>
    <p:extLst>
      <p:ext uri="{BB962C8B-B14F-4D97-AF65-F5344CB8AC3E}">
        <p14:creationId xmlns:p14="http://schemas.microsoft.com/office/powerpoint/2010/main" val="2352516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El proceso académico anidado según </a:t>
            </a:r>
            <a:r>
              <a:rPr lang="es-MX" dirty="0" err="1"/>
              <a:t>Boyer</a:t>
            </a:r>
            <a:endParaRPr lang="es-MX" dirty="0"/>
          </a:p>
        </p:txBody>
      </p:sp>
      <p:sp>
        <p:nvSpPr>
          <p:cNvPr id="3" name="Marcador de contenido 2"/>
          <p:cNvSpPr>
            <a:spLocks noGrp="1"/>
          </p:cNvSpPr>
          <p:nvPr>
            <p:ph sz="half" idx="1"/>
          </p:nvPr>
        </p:nvSpPr>
        <p:spPr>
          <a:xfrm>
            <a:off x="838200" y="1825624"/>
            <a:ext cx="5181600" cy="4528041"/>
          </a:xfrm>
        </p:spPr>
        <p:txBody>
          <a:bodyPr>
            <a:normAutofit fontScale="77500" lnSpcReduction="20000"/>
          </a:bodyPr>
          <a:lstStyle/>
          <a:p>
            <a:r>
              <a:rPr lang="es-MX" dirty="0"/>
              <a:t>“</a:t>
            </a:r>
            <a:r>
              <a:rPr lang="es-MX" dirty="0" err="1"/>
              <a:t>Scholarship</a:t>
            </a:r>
            <a:r>
              <a:rPr lang="es-MX" dirty="0"/>
              <a:t> of Discovery”: La investigación que aporta nueva información a los reservorios del conocimiento, es el nivel más simple.</a:t>
            </a:r>
          </a:p>
          <a:p>
            <a:r>
              <a:rPr lang="es-MX" dirty="0"/>
              <a:t>“</a:t>
            </a:r>
            <a:r>
              <a:rPr lang="es-MX" dirty="0" err="1"/>
              <a:t>Scholarship</a:t>
            </a:r>
            <a:r>
              <a:rPr lang="es-MX" dirty="0"/>
              <a:t> of </a:t>
            </a:r>
            <a:r>
              <a:rPr lang="es-MX" dirty="0" err="1"/>
              <a:t>Integration</a:t>
            </a:r>
            <a:r>
              <a:rPr lang="es-MX" dirty="0"/>
              <a:t>”: Capacidad de interconectar el conocimiento existente para generar nuevos significados y visualizar nuevas posibilidades. </a:t>
            </a:r>
          </a:p>
          <a:p>
            <a:r>
              <a:rPr lang="es-MX" dirty="0"/>
              <a:t>“</a:t>
            </a:r>
            <a:r>
              <a:rPr lang="es-MX" dirty="0" err="1"/>
              <a:t>Scholarship</a:t>
            </a:r>
            <a:r>
              <a:rPr lang="es-MX" dirty="0"/>
              <a:t> of </a:t>
            </a:r>
            <a:r>
              <a:rPr lang="es-MX" dirty="0" err="1"/>
              <a:t>Application</a:t>
            </a:r>
            <a:r>
              <a:rPr lang="es-MX" dirty="0"/>
              <a:t>”: Que implica contextualizar el conocimiento para utilizarlo en beneficio de la comunidad y la sociedad.</a:t>
            </a:r>
          </a:p>
          <a:p>
            <a:r>
              <a:rPr lang="es-MX" dirty="0"/>
              <a:t>“</a:t>
            </a:r>
            <a:r>
              <a:rPr lang="es-MX" dirty="0" err="1"/>
              <a:t>Scholarship</a:t>
            </a:r>
            <a:r>
              <a:rPr lang="es-MX" dirty="0"/>
              <a:t> of </a:t>
            </a:r>
            <a:r>
              <a:rPr lang="es-MX" dirty="0" err="1"/>
              <a:t>Teaching</a:t>
            </a:r>
            <a:r>
              <a:rPr lang="es-MX" dirty="0"/>
              <a:t>”: No como una tarea rutinaria, sino como la posibilidad de investigar, integrar, aplicar, y ganar nuevos “</a:t>
            </a:r>
            <a:r>
              <a:rPr lang="es-MX" dirty="0" err="1"/>
              <a:t>insigths</a:t>
            </a:r>
            <a:r>
              <a:rPr lang="es-MX" dirty="0"/>
              <a:t>”. </a:t>
            </a:r>
          </a:p>
          <a:p>
            <a:endParaRPr lang="es-MX" dirty="0"/>
          </a:p>
        </p:txBody>
      </p:sp>
      <p:pic>
        <p:nvPicPr>
          <p:cNvPr id="5" name="Marcador de contenido 4"/>
          <p:cNvPicPr>
            <a:picLocks noGrp="1" noChangeAspect="1"/>
          </p:cNvPicPr>
          <p:nvPr>
            <p:ph sz="half" idx="2"/>
          </p:nvPr>
        </p:nvPicPr>
        <p:blipFill>
          <a:blip r:embed="rId2"/>
          <a:stretch>
            <a:fillRect/>
          </a:stretch>
        </p:blipFill>
        <p:spPr>
          <a:xfrm>
            <a:off x="6413774" y="1825625"/>
            <a:ext cx="4698452" cy="4351338"/>
          </a:xfrm>
          <a:prstGeom prst="rect">
            <a:avLst/>
          </a:prstGeom>
        </p:spPr>
      </p:pic>
    </p:spTree>
    <p:extLst>
      <p:ext uri="{BB962C8B-B14F-4D97-AF65-F5344CB8AC3E}">
        <p14:creationId xmlns:p14="http://schemas.microsoft.com/office/powerpoint/2010/main" val="1175459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Las fuerzas centrífugas:</a:t>
            </a:r>
          </a:p>
        </p:txBody>
      </p:sp>
      <p:sp>
        <p:nvSpPr>
          <p:cNvPr id="6" name="Elipse 5"/>
          <p:cNvSpPr/>
          <p:nvPr/>
        </p:nvSpPr>
        <p:spPr>
          <a:xfrm>
            <a:off x="4581427" y="1690688"/>
            <a:ext cx="1762813" cy="16025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Elipse 6"/>
          <p:cNvSpPr/>
          <p:nvPr/>
        </p:nvSpPr>
        <p:spPr>
          <a:xfrm>
            <a:off x="1585274" y="4575147"/>
            <a:ext cx="1762813" cy="160255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ipse 7"/>
          <p:cNvSpPr/>
          <p:nvPr/>
        </p:nvSpPr>
        <p:spPr>
          <a:xfrm>
            <a:off x="7829968" y="4685127"/>
            <a:ext cx="1762813" cy="160255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Flecha abajo 8"/>
          <p:cNvSpPr/>
          <p:nvPr/>
        </p:nvSpPr>
        <p:spPr>
          <a:xfrm rot="10800000">
            <a:off x="5151748" y="3412508"/>
            <a:ext cx="622169" cy="12726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Flecha abajo 9"/>
          <p:cNvSpPr/>
          <p:nvPr/>
        </p:nvSpPr>
        <p:spPr>
          <a:xfrm rot="4448631">
            <a:off x="3938538" y="4552948"/>
            <a:ext cx="622169" cy="12726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Flecha abajo 10"/>
          <p:cNvSpPr/>
          <p:nvPr/>
        </p:nvSpPr>
        <p:spPr>
          <a:xfrm rot="17483743">
            <a:off x="6490858" y="4504274"/>
            <a:ext cx="622169" cy="12726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p:cNvSpPr txBox="1"/>
          <p:nvPr/>
        </p:nvSpPr>
        <p:spPr>
          <a:xfrm>
            <a:off x="4946716" y="2307300"/>
            <a:ext cx="1250058" cy="369332"/>
          </a:xfrm>
          <a:prstGeom prst="rect">
            <a:avLst/>
          </a:prstGeom>
          <a:noFill/>
        </p:spPr>
        <p:txBody>
          <a:bodyPr wrap="square" rtlCol="0">
            <a:spAutoFit/>
          </a:bodyPr>
          <a:lstStyle/>
          <a:p>
            <a:r>
              <a:rPr lang="es-MX" dirty="0">
                <a:solidFill>
                  <a:schemeClr val="bg1"/>
                </a:solidFill>
              </a:rPr>
              <a:t>Docencia</a:t>
            </a:r>
          </a:p>
        </p:txBody>
      </p:sp>
      <p:sp>
        <p:nvSpPr>
          <p:cNvPr id="14" name="CuadroTexto 13"/>
          <p:cNvSpPr txBox="1"/>
          <p:nvPr/>
        </p:nvSpPr>
        <p:spPr>
          <a:xfrm>
            <a:off x="1707737" y="5189257"/>
            <a:ext cx="1562491" cy="369332"/>
          </a:xfrm>
          <a:prstGeom prst="rect">
            <a:avLst/>
          </a:prstGeom>
          <a:noFill/>
        </p:spPr>
        <p:txBody>
          <a:bodyPr wrap="square" rtlCol="0">
            <a:spAutoFit/>
          </a:bodyPr>
          <a:lstStyle/>
          <a:p>
            <a:r>
              <a:rPr lang="es-MX" dirty="0">
                <a:solidFill>
                  <a:schemeClr val="bg1"/>
                </a:solidFill>
              </a:rPr>
              <a:t>Investigación</a:t>
            </a:r>
          </a:p>
        </p:txBody>
      </p:sp>
      <p:sp>
        <p:nvSpPr>
          <p:cNvPr id="15" name="CuadroTexto 14"/>
          <p:cNvSpPr txBox="1"/>
          <p:nvPr/>
        </p:nvSpPr>
        <p:spPr>
          <a:xfrm>
            <a:off x="8281368" y="5293027"/>
            <a:ext cx="1218349" cy="369332"/>
          </a:xfrm>
          <a:prstGeom prst="rect">
            <a:avLst/>
          </a:prstGeom>
          <a:noFill/>
        </p:spPr>
        <p:txBody>
          <a:bodyPr wrap="square" rtlCol="0">
            <a:spAutoFit/>
          </a:bodyPr>
          <a:lstStyle/>
          <a:p>
            <a:r>
              <a:rPr lang="es-MX" dirty="0">
                <a:solidFill>
                  <a:schemeClr val="bg1"/>
                </a:solidFill>
              </a:rPr>
              <a:t>Servicio</a:t>
            </a:r>
          </a:p>
        </p:txBody>
      </p:sp>
    </p:spTree>
    <p:extLst>
      <p:ext uri="{BB962C8B-B14F-4D97-AF65-F5344CB8AC3E}">
        <p14:creationId xmlns:p14="http://schemas.microsoft.com/office/powerpoint/2010/main" val="1820765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ángulo isósceles 1"/>
          <p:cNvSpPr/>
          <p:nvPr/>
        </p:nvSpPr>
        <p:spPr>
          <a:xfrm>
            <a:off x="4795935" y="373224"/>
            <a:ext cx="3209730" cy="1399592"/>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docencia</a:t>
            </a:r>
          </a:p>
        </p:txBody>
      </p:sp>
      <p:sp>
        <p:nvSpPr>
          <p:cNvPr id="5" name="Triángulo isósceles 4"/>
          <p:cNvSpPr/>
          <p:nvPr/>
        </p:nvSpPr>
        <p:spPr>
          <a:xfrm>
            <a:off x="8098970" y="4354285"/>
            <a:ext cx="3209730" cy="1399592"/>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servicio</a:t>
            </a:r>
          </a:p>
        </p:txBody>
      </p:sp>
      <p:sp>
        <p:nvSpPr>
          <p:cNvPr id="6" name="Triángulo isósceles 5"/>
          <p:cNvSpPr/>
          <p:nvPr/>
        </p:nvSpPr>
        <p:spPr>
          <a:xfrm>
            <a:off x="1424473" y="4354285"/>
            <a:ext cx="3209730" cy="139959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investigación</a:t>
            </a:r>
          </a:p>
        </p:txBody>
      </p:sp>
      <p:sp>
        <p:nvSpPr>
          <p:cNvPr id="7" name="Triángulo isósceles 6"/>
          <p:cNvSpPr/>
          <p:nvPr/>
        </p:nvSpPr>
        <p:spPr>
          <a:xfrm>
            <a:off x="3517641" y="1772816"/>
            <a:ext cx="5691674" cy="2985796"/>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Gestión del conocimiento</a:t>
            </a:r>
          </a:p>
          <a:p>
            <a:pPr algn="ctr"/>
            <a:r>
              <a:rPr lang="es-MX" b="1" dirty="0"/>
              <a:t>(organización e Integración)</a:t>
            </a:r>
          </a:p>
          <a:p>
            <a:pPr algn="ctr"/>
            <a:endParaRPr lang="es-MX" b="1" dirty="0"/>
          </a:p>
        </p:txBody>
      </p:sp>
      <p:sp>
        <p:nvSpPr>
          <p:cNvPr id="10" name="Flecha arriba y abajo 9"/>
          <p:cNvSpPr/>
          <p:nvPr/>
        </p:nvSpPr>
        <p:spPr>
          <a:xfrm rot="16200000">
            <a:off x="6141194" y="2430151"/>
            <a:ext cx="364501" cy="4169224"/>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Flecha arriba y abajo 10"/>
          <p:cNvSpPr/>
          <p:nvPr/>
        </p:nvSpPr>
        <p:spPr>
          <a:xfrm rot="18991629">
            <a:off x="7374909" y="1589766"/>
            <a:ext cx="388702" cy="3491100"/>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Flecha arriba y abajo 11"/>
          <p:cNvSpPr/>
          <p:nvPr/>
        </p:nvSpPr>
        <p:spPr>
          <a:xfrm rot="2553291">
            <a:off x="4984031" y="1669501"/>
            <a:ext cx="349570" cy="3342540"/>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448794" y="2347154"/>
            <a:ext cx="3117652" cy="369332"/>
          </a:xfrm>
          <a:prstGeom prst="rect">
            <a:avLst/>
          </a:prstGeom>
          <a:noFill/>
        </p:spPr>
        <p:txBody>
          <a:bodyPr wrap="square" rtlCol="0">
            <a:spAutoFit/>
          </a:bodyPr>
          <a:lstStyle/>
          <a:p>
            <a:r>
              <a:rPr lang="es-MX" dirty="0"/>
              <a:t>Investigación-docencia-servicio</a:t>
            </a:r>
          </a:p>
        </p:txBody>
      </p:sp>
      <p:sp>
        <p:nvSpPr>
          <p:cNvPr id="4" name="CuadroTexto 3"/>
          <p:cNvSpPr txBox="1"/>
          <p:nvPr/>
        </p:nvSpPr>
        <p:spPr>
          <a:xfrm>
            <a:off x="595490" y="3572759"/>
            <a:ext cx="3246343" cy="646331"/>
          </a:xfrm>
          <a:prstGeom prst="rect">
            <a:avLst/>
          </a:prstGeom>
          <a:noFill/>
        </p:spPr>
        <p:txBody>
          <a:bodyPr wrap="square" rtlCol="0">
            <a:spAutoFit/>
          </a:bodyPr>
          <a:lstStyle/>
          <a:p>
            <a:r>
              <a:rPr lang="es-MX" dirty="0"/>
              <a:t>Investigación-docencia-servicio-</a:t>
            </a:r>
          </a:p>
          <a:p>
            <a:r>
              <a:rPr lang="es-MX" dirty="0"/>
              <a:t>Gestión del conocimiento</a:t>
            </a:r>
          </a:p>
        </p:txBody>
      </p:sp>
      <p:sp>
        <p:nvSpPr>
          <p:cNvPr id="8" name="Flecha derecha 7"/>
          <p:cNvSpPr/>
          <p:nvPr/>
        </p:nvSpPr>
        <p:spPr>
          <a:xfrm rot="5400000">
            <a:off x="1645666" y="2957911"/>
            <a:ext cx="957737" cy="429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71110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4. La frontera de la responsabilidad social y la ética</a:t>
            </a:r>
          </a:p>
        </p:txBody>
      </p:sp>
      <p:sp>
        <p:nvSpPr>
          <p:cNvPr id="6" name="Marcador de texto 5"/>
          <p:cNvSpPr>
            <a:spLocks noGrp="1"/>
          </p:cNvSpPr>
          <p:nvPr>
            <p:ph type="body" idx="1"/>
          </p:nvPr>
        </p:nvSpPr>
        <p:spPr/>
        <p:txBody>
          <a:bodyPr/>
          <a:lstStyle/>
          <a:p>
            <a:endParaRPr lang="es-MX"/>
          </a:p>
        </p:txBody>
      </p:sp>
    </p:spTree>
    <p:extLst>
      <p:ext uri="{BB962C8B-B14F-4D97-AF65-F5344CB8AC3E}">
        <p14:creationId xmlns:p14="http://schemas.microsoft.com/office/powerpoint/2010/main" val="1013997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t>Responsabilidad social</a:t>
            </a:r>
          </a:p>
        </p:txBody>
      </p:sp>
      <p:sp>
        <p:nvSpPr>
          <p:cNvPr id="5" name="Marcador de contenido 4"/>
          <p:cNvSpPr>
            <a:spLocks noGrp="1"/>
          </p:cNvSpPr>
          <p:nvPr>
            <p:ph idx="1"/>
          </p:nvPr>
        </p:nvSpPr>
        <p:spPr>
          <a:xfrm>
            <a:off x="906544" y="1825625"/>
            <a:ext cx="10515600" cy="4351338"/>
          </a:xfrm>
        </p:spPr>
        <p:txBody>
          <a:bodyPr/>
          <a:lstStyle/>
          <a:p>
            <a:r>
              <a:rPr lang="es-MX" dirty="0"/>
              <a:t>Además de técnicamente eficientes debemos añadir valor a la sociedad.</a:t>
            </a:r>
          </a:p>
          <a:p>
            <a:r>
              <a:rPr lang="es-MX" dirty="0"/>
              <a:t>Promover la equidad y la justicia</a:t>
            </a:r>
          </a:p>
          <a:p>
            <a:r>
              <a:rPr lang="es-MX" dirty="0"/>
              <a:t>La salud y el conocimiento son bienes comunes.</a:t>
            </a:r>
          </a:p>
          <a:p>
            <a:r>
              <a:rPr lang="es-MX" dirty="0"/>
              <a:t>¿Cómo respondemos a las asimetrías sociales y frente a los riesgos de salud creados por la desigualdad?</a:t>
            </a:r>
          </a:p>
          <a:p>
            <a:r>
              <a:rPr lang="es-MX" dirty="0"/>
              <a:t>¿Somos congruentes con nuestros valores?</a:t>
            </a:r>
          </a:p>
          <a:p>
            <a:r>
              <a:rPr lang="es-MX" dirty="0"/>
              <a:t>¿a que intereses servimos?</a:t>
            </a:r>
          </a:p>
        </p:txBody>
      </p:sp>
      <p:sp>
        <p:nvSpPr>
          <p:cNvPr id="6" name="CuadroTexto 5"/>
          <p:cNvSpPr txBox="1"/>
          <p:nvPr/>
        </p:nvSpPr>
        <p:spPr>
          <a:xfrm>
            <a:off x="974888" y="6176963"/>
            <a:ext cx="10378912" cy="584775"/>
          </a:xfrm>
          <a:prstGeom prst="rect">
            <a:avLst/>
          </a:prstGeom>
          <a:noFill/>
        </p:spPr>
        <p:txBody>
          <a:bodyPr wrap="square" rtlCol="0">
            <a:spAutoFit/>
          </a:bodyPr>
          <a:lstStyle/>
          <a:p>
            <a:r>
              <a:rPr lang="en-US" sz="1600" dirty="0"/>
              <a:t>Maxwell, N. (2008). From knowledge to wisdom: The need for an academic revolution. </a:t>
            </a:r>
            <a:r>
              <a:rPr lang="en-US" sz="1600" dirty="0" err="1"/>
              <a:t>En</a:t>
            </a:r>
            <a:r>
              <a:rPr lang="en-US" sz="1600" dirty="0"/>
              <a:t>: Maxwell, N. &amp; Barnett, R. (Eds.) Wisdom in the University. </a:t>
            </a:r>
            <a:r>
              <a:rPr lang="es-MX" sz="1600" dirty="0" err="1"/>
              <a:t>Oxon</a:t>
            </a:r>
            <a:r>
              <a:rPr lang="es-MX" sz="1600" dirty="0"/>
              <a:t>, UK: </a:t>
            </a:r>
            <a:r>
              <a:rPr lang="es-MX" sz="1600" dirty="0" err="1"/>
              <a:t>Routledge</a:t>
            </a:r>
            <a:endParaRPr lang="es-MX" sz="1600" dirty="0"/>
          </a:p>
        </p:txBody>
      </p:sp>
      <p:pic>
        <p:nvPicPr>
          <p:cNvPr id="7" name="Imagen 6"/>
          <p:cNvPicPr>
            <a:picLocks noChangeAspect="1"/>
          </p:cNvPicPr>
          <p:nvPr/>
        </p:nvPicPr>
        <p:blipFill>
          <a:blip r:embed="rId2"/>
          <a:stretch>
            <a:fillRect/>
          </a:stretch>
        </p:blipFill>
        <p:spPr>
          <a:xfrm>
            <a:off x="8340114" y="4511040"/>
            <a:ext cx="2679171" cy="1458660"/>
          </a:xfrm>
          <a:prstGeom prst="rect">
            <a:avLst/>
          </a:prstGeom>
        </p:spPr>
      </p:pic>
    </p:spTree>
    <p:extLst>
      <p:ext uri="{BB962C8B-B14F-4D97-AF65-F5344CB8AC3E}">
        <p14:creationId xmlns:p14="http://schemas.microsoft.com/office/powerpoint/2010/main" val="2004389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318" y="1958251"/>
            <a:ext cx="6105335" cy="4139482"/>
          </a:xfrm>
          <a:prstGeom prst="rect">
            <a:avLst/>
          </a:prstGeom>
        </p:spPr>
      </p:pic>
      <p:pic>
        <p:nvPicPr>
          <p:cNvPr id="6" name="Imagen 5"/>
          <p:cNvPicPr>
            <a:picLocks noChangeAspect="1"/>
          </p:cNvPicPr>
          <p:nvPr/>
        </p:nvPicPr>
        <p:blipFill>
          <a:blip r:embed="rId3"/>
          <a:stretch>
            <a:fillRect/>
          </a:stretch>
        </p:blipFill>
        <p:spPr>
          <a:xfrm>
            <a:off x="6100569" y="6097733"/>
            <a:ext cx="1356759" cy="657562"/>
          </a:xfrm>
          <a:prstGeom prst="rect">
            <a:avLst/>
          </a:prstGeom>
        </p:spPr>
      </p:pic>
      <p:pic>
        <p:nvPicPr>
          <p:cNvPr id="7" name="Imagen 6"/>
          <p:cNvPicPr>
            <a:picLocks noChangeAspect="1"/>
          </p:cNvPicPr>
          <p:nvPr/>
        </p:nvPicPr>
        <p:blipFill>
          <a:blip r:embed="rId4"/>
          <a:stretch>
            <a:fillRect/>
          </a:stretch>
        </p:blipFill>
        <p:spPr>
          <a:xfrm>
            <a:off x="2501071" y="4998722"/>
            <a:ext cx="1217652" cy="648072"/>
          </a:xfrm>
          <a:prstGeom prst="rect">
            <a:avLst/>
          </a:prstGeom>
        </p:spPr>
      </p:pic>
      <p:pic>
        <p:nvPicPr>
          <p:cNvPr id="8" name="Imagen 7"/>
          <p:cNvPicPr>
            <a:picLocks noChangeAspect="1"/>
          </p:cNvPicPr>
          <p:nvPr/>
        </p:nvPicPr>
        <p:blipFill>
          <a:blip r:embed="rId5"/>
          <a:stretch>
            <a:fillRect/>
          </a:stretch>
        </p:blipFill>
        <p:spPr>
          <a:xfrm>
            <a:off x="7656774" y="4680303"/>
            <a:ext cx="1360880" cy="636838"/>
          </a:xfrm>
          <a:prstGeom prst="rect">
            <a:avLst/>
          </a:prstGeom>
        </p:spPr>
      </p:pic>
      <p:sp>
        <p:nvSpPr>
          <p:cNvPr id="9" name="CuadroTexto 8"/>
          <p:cNvSpPr txBox="1"/>
          <p:nvPr/>
        </p:nvSpPr>
        <p:spPr>
          <a:xfrm>
            <a:off x="7473118" y="3401786"/>
            <a:ext cx="1728192" cy="646331"/>
          </a:xfrm>
          <a:prstGeom prst="rect">
            <a:avLst/>
          </a:prstGeom>
          <a:noFill/>
        </p:spPr>
        <p:txBody>
          <a:bodyPr wrap="square" rtlCol="0">
            <a:spAutoFit/>
          </a:bodyPr>
          <a:lstStyle/>
          <a:p>
            <a:pPr algn="ctr"/>
            <a:r>
              <a:rPr lang="es-MX" dirty="0">
                <a:solidFill>
                  <a:srgbClr val="C00000"/>
                </a:solidFill>
              </a:rPr>
              <a:t>Gestión del conocimiento</a:t>
            </a:r>
          </a:p>
        </p:txBody>
      </p:sp>
      <p:cxnSp>
        <p:nvCxnSpPr>
          <p:cNvPr id="11" name="Conector recto de flecha 10"/>
          <p:cNvCxnSpPr/>
          <p:nvPr/>
        </p:nvCxnSpPr>
        <p:spPr>
          <a:xfrm flipH="1">
            <a:off x="6664270" y="3593337"/>
            <a:ext cx="992505" cy="46892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upo 15"/>
          <p:cNvGrpSpPr/>
          <p:nvPr/>
        </p:nvGrpSpPr>
        <p:grpSpPr>
          <a:xfrm>
            <a:off x="5424879" y="1512595"/>
            <a:ext cx="1080214" cy="666320"/>
            <a:chOff x="1094026" y="1595284"/>
            <a:chExt cx="1080214" cy="666320"/>
          </a:xfrm>
        </p:grpSpPr>
        <p:sp>
          <p:nvSpPr>
            <p:cNvPr id="10" name="Elipse 9"/>
            <p:cNvSpPr/>
            <p:nvPr/>
          </p:nvSpPr>
          <p:spPr>
            <a:xfrm>
              <a:off x="1094026" y="1615439"/>
              <a:ext cx="1080214" cy="585041"/>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CuadroTexto 14"/>
            <p:cNvSpPr txBox="1"/>
            <p:nvPr/>
          </p:nvSpPr>
          <p:spPr>
            <a:xfrm>
              <a:off x="1204860" y="1595284"/>
              <a:ext cx="892280" cy="666320"/>
            </a:xfrm>
            <a:prstGeom prst="rect">
              <a:avLst/>
            </a:prstGeom>
            <a:noFill/>
          </p:spPr>
          <p:txBody>
            <a:bodyPr wrap="square" rtlCol="0">
              <a:spAutoFit/>
            </a:bodyPr>
            <a:lstStyle/>
            <a:p>
              <a:pPr algn="ctr"/>
              <a:r>
                <a:rPr lang="es-MX" dirty="0">
                  <a:solidFill>
                    <a:schemeClr val="bg1"/>
                  </a:solidFill>
                </a:rPr>
                <a:t>Misión</a:t>
              </a:r>
            </a:p>
            <a:p>
              <a:pPr algn="ctr"/>
              <a:r>
                <a:rPr lang="es-MX" dirty="0">
                  <a:solidFill>
                    <a:schemeClr val="bg1"/>
                  </a:solidFill>
                </a:rPr>
                <a:t>Social</a:t>
              </a:r>
            </a:p>
          </p:txBody>
        </p:sp>
      </p:grpSp>
      <p:sp>
        <p:nvSpPr>
          <p:cNvPr id="5" name="Título 4"/>
          <p:cNvSpPr>
            <a:spLocks noGrp="1"/>
          </p:cNvSpPr>
          <p:nvPr>
            <p:ph type="title"/>
          </p:nvPr>
        </p:nvSpPr>
        <p:spPr/>
        <p:txBody>
          <a:bodyPr/>
          <a:lstStyle/>
          <a:p>
            <a:r>
              <a:rPr lang="es-MX" dirty="0"/>
              <a:t>Modelo del tetraedro de la calidad</a:t>
            </a:r>
          </a:p>
        </p:txBody>
      </p:sp>
    </p:spTree>
    <p:extLst>
      <p:ext uri="{BB962C8B-B14F-4D97-AF65-F5344CB8AC3E}">
        <p14:creationId xmlns:p14="http://schemas.microsoft.com/office/powerpoint/2010/main" val="2994487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318" y="1468056"/>
            <a:ext cx="6105335" cy="4139482"/>
          </a:xfrm>
          <a:prstGeom prst="rect">
            <a:avLst/>
          </a:prstGeom>
        </p:spPr>
      </p:pic>
      <p:pic>
        <p:nvPicPr>
          <p:cNvPr id="6" name="Imagen 5"/>
          <p:cNvPicPr>
            <a:picLocks noChangeAspect="1"/>
          </p:cNvPicPr>
          <p:nvPr/>
        </p:nvPicPr>
        <p:blipFill>
          <a:blip r:embed="rId3"/>
          <a:stretch>
            <a:fillRect/>
          </a:stretch>
        </p:blipFill>
        <p:spPr>
          <a:xfrm>
            <a:off x="6100569" y="5607538"/>
            <a:ext cx="1356759" cy="657562"/>
          </a:xfrm>
          <a:prstGeom prst="rect">
            <a:avLst/>
          </a:prstGeom>
        </p:spPr>
      </p:pic>
      <p:pic>
        <p:nvPicPr>
          <p:cNvPr id="7" name="Imagen 6"/>
          <p:cNvPicPr>
            <a:picLocks noChangeAspect="1"/>
          </p:cNvPicPr>
          <p:nvPr/>
        </p:nvPicPr>
        <p:blipFill>
          <a:blip r:embed="rId4"/>
          <a:stretch>
            <a:fillRect/>
          </a:stretch>
        </p:blipFill>
        <p:spPr>
          <a:xfrm>
            <a:off x="2501071" y="4508527"/>
            <a:ext cx="1217652" cy="648072"/>
          </a:xfrm>
          <a:prstGeom prst="rect">
            <a:avLst/>
          </a:prstGeom>
        </p:spPr>
      </p:pic>
      <p:pic>
        <p:nvPicPr>
          <p:cNvPr id="8" name="Imagen 7"/>
          <p:cNvPicPr>
            <a:picLocks noChangeAspect="1"/>
          </p:cNvPicPr>
          <p:nvPr/>
        </p:nvPicPr>
        <p:blipFill>
          <a:blip r:embed="rId5"/>
          <a:stretch>
            <a:fillRect/>
          </a:stretch>
        </p:blipFill>
        <p:spPr>
          <a:xfrm>
            <a:off x="7656774" y="4190108"/>
            <a:ext cx="1360880" cy="636838"/>
          </a:xfrm>
          <a:prstGeom prst="rect">
            <a:avLst/>
          </a:prstGeom>
        </p:spPr>
      </p:pic>
      <p:sp>
        <p:nvSpPr>
          <p:cNvPr id="9" name="CuadroTexto 8"/>
          <p:cNvSpPr txBox="1"/>
          <p:nvPr/>
        </p:nvSpPr>
        <p:spPr>
          <a:xfrm>
            <a:off x="7473118" y="2911591"/>
            <a:ext cx="1728192" cy="646331"/>
          </a:xfrm>
          <a:prstGeom prst="rect">
            <a:avLst/>
          </a:prstGeom>
          <a:noFill/>
        </p:spPr>
        <p:txBody>
          <a:bodyPr wrap="square" rtlCol="0">
            <a:spAutoFit/>
          </a:bodyPr>
          <a:lstStyle/>
          <a:p>
            <a:pPr algn="ctr"/>
            <a:r>
              <a:rPr lang="es-MX" dirty="0">
                <a:solidFill>
                  <a:srgbClr val="C00000"/>
                </a:solidFill>
              </a:rPr>
              <a:t>Gestión del conocimiento</a:t>
            </a:r>
          </a:p>
        </p:txBody>
      </p:sp>
      <p:cxnSp>
        <p:nvCxnSpPr>
          <p:cNvPr id="11" name="Conector recto de flecha 10"/>
          <p:cNvCxnSpPr/>
          <p:nvPr/>
        </p:nvCxnSpPr>
        <p:spPr>
          <a:xfrm flipH="1">
            <a:off x="6664270" y="3103142"/>
            <a:ext cx="992505" cy="46892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upo 15"/>
          <p:cNvGrpSpPr/>
          <p:nvPr/>
        </p:nvGrpSpPr>
        <p:grpSpPr>
          <a:xfrm>
            <a:off x="5424879" y="1022400"/>
            <a:ext cx="1080214" cy="666320"/>
            <a:chOff x="1094026" y="1595284"/>
            <a:chExt cx="1080214" cy="666320"/>
          </a:xfrm>
        </p:grpSpPr>
        <p:sp>
          <p:nvSpPr>
            <p:cNvPr id="10" name="Elipse 9"/>
            <p:cNvSpPr/>
            <p:nvPr/>
          </p:nvSpPr>
          <p:spPr>
            <a:xfrm>
              <a:off x="1094026" y="1615439"/>
              <a:ext cx="1080214" cy="585041"/>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CuadroTexto 14"/>
            <p:cNvSpPr txBox="1"/>
            <p:nvPr/>
          </p:nvSpPr>
          <p:spPr>
            <a:xfrm>
              <a:off x="1204860" y="1595284"/>
              <a:ext cx="892280" cy="666320"/>
            </a:xfrm>
            <a:prstGeom prst="rect">
              <a:avLst/>
            </a:prstGeom>
            <a:noFill/>
          </p:spPr>
          <p:txBody>
            <a:bodyPr wrap="square" rtlCol="0">
              <a:spAutoFit/>
            </a:bodyPr>
            <a:lstStyle/>
            <a:p>
              <a:pPr algn="ctr"/>
              <a:r>
                <a:rPr lang="es-MX" dirty="0">
                  <a:solidFill>
                    <a:schemeClr val="bg1"/>
                  </a:solidFill>
                </a:rPr>
                <a:t>Misión</a:t>
              </a:r>
            </a:p>
            <a:p>
              <a:pPr algn="ctr"/>
              <a:r>
                <a:rPr lang="es-MX" dirty="0">
                  <a:solidFill>
                    <a:schemeClr val="bg1"/>
                  </a:solidFill>
                </a:rPr>
                <a:t>Social</a:t>
              </a:r>
            </a:p>
          </p:txBody>
        </p:sp>
      </p:grpSp>
      <p:sp>
        <p:nvSpPr>
          <p:cNvPr id="5" name="Título 4"/>
          <p:cNvSpPr>
            <a:spLocks noGrp="1"/>
          </p:cNvSpPr>
          <p:nvPr>
            <p:ph type="title"/>
          </p:nvPr>
        </p:nvSpPr>
        <p:spPr>
          <a:xfrm>
            <a:off x="945636" y="827471"/>
            <a:ext cx="10515600" cy="1325563"/>
          </a:xfrm>
        </p:spPr>
        <p:txBody>
          <a:bodyPr>
            <a:normAutofit fontScale="90000"/>
          </a:bodyPr>
          <a:lstStyle/>
          <a:p>
            <a:r>
              <a:rPr lang="es-MX" dirty="0"/>
              <a:t>Su carácter</a:t>
            </a:r>
            <a:br>
              <a:rPr lang="es-MX" dirty="0"/>
            </a:br>
            <a:r>
              <a:rPr lang="es-MX" dirty="0"/>
              <a:t>dinámico </a:t>
            </a:r>
            <a:br>
              <a:rPr lang="es-MX" dirty="0"/>
            </a:br>
            <a:endParaRPr lang="es-MX" dirty="0"/>
          </a:p>
        </p:txBody>
      </p:sp>
      <p:sp>
        <p:nvSpPr>
          <p:cNvPr id="18" name="Flecha curvada hacia la derecha 17"/>
          <p:cNvSpPr/>
          <p:nvPr/>
        </p:nvSpPr>
        <p:spPr>
          <a:xfrm>
            <a:off x="2332128" y="4076154"/>
            <a:ext cx="675775" cy="16612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9" name="Flecha curvada hacia la derecha 18"/>
          <p:cNvSpPr/>
          <p:nvPr/>
        </p:nvSpPr>
        <p:spPr>
          <a:xfrm rot="5223686">
            <a:off x="5632247" y="127487"/>
            <a:ext cx="675775" cy="16612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0" name="Flecha curvada hacia la derecha 19"/>
          <p:cNvSpPr/>
          <p:nvPr/>
        </p:nvSpPr>
        <p:spPr>
          <a:xfrm rot="10800000">
            <a:off x="8774910" y="3677885"/>
            <a:ext cx="733065" cy="16612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2" name="Flecha curvada hacia la derecha 21"/>
          <p:cNvSpPr/>
          <p:nvPr/>
        </p:nvSpPr>
        <p:spPr>
          <a:xfrm rot="16200000">
            <a:off x="6457741" y="5610330"/>
            <a:ext cx="675775" cy="16612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2" name="CuadroTexto 11"/>
          <p:cNvSpPr txBox="1"/>
          <p:nvPr/>
        </p:nvSpPr>
        <p:spPr>
          <a:xfrm>
            <a:off x="507007" y="2510294"/>
            <a:ext cx="2216051" cy="1754326"/>
          </a:xfrm>
          <a:prstGeom prst="rect">
            <a:avLst/>
          </a:prstGeom>
          <a:noFill/>
        </p:spPr>
        <p:txBody>
          <a:bodyPr wrap="square" rtlCol="0">
            <a:spAutoFit/>
          </a:bodyPr>
          <a:lstStyle/>
          <a:p>
            <a:r>
              <a:rPr lang="es-MX" dirty="0">
                <a:solidFill>
                  <a:srgbClr val="FF0000"/>
                </a:solidFill>
              </a:rPr>
              <a:t>Las fronteras se mueven cambian, </a:t>
            </a:r>
          </a:p>
          <a:p>
            <a:r>
              <a:rPr lang="es-MX" dirty="0">
                <a:solidFill>
                  <a:srgbClr val="FF0000"/>
                </a:solidFill>
              </a:rPr>
              <a:t>Se transforman y retan continuamente</a:t>
            </a:r>
          </a:p>
          <a:p>
            <a:r>
              <a:rPr lang="es-MX" dirty="0">
                <a:solidFill>
                  <a:srgbClr val="FF0000"/>
                </a:solidFill>
              </a:rPr>
              <a:t>La “geometría” del modelo</a:t>
            </a:r>
          </a:p>
        </p:txBody>
      </p:sp>
    </p:spTree>
    <p:extLst>
      <p:ext uri="{BB962C8B-B14F-4D97-AF65-F5344CB8AC3E}">
        <p14:creationId xmlns:p14="http://schemas.microsoft.com/office/powerpoint/2010/main" val="123547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MX" dirty="0"/>
              <a:t>Modelo fractal del tetraedro</a:t>
            </a:r>
          </a:p>
        </p:txBody>
      </p:sp>
      <p:sp>
        <p:nvSpPr>
          <p:cNvPr id="5" name="Marcador de contenido 4"/>
          <p:cNvSpPr>
            <a:spLocks noGrp="1"/>
          </p:cNvSpPr>
          <p:nvPr>
            <p:ph sz="half" idx="2"/>
          </p:nvPr>
        </p:nvSpPr>
        <p:spPr/>
        <p:txBody>
          <a:bodyPr/>
          <a:lstStyle/>
          <a:p>
            <a:r>
              <a:rPr lang="es-MX" dirty="0"/>
              <a:t>Las seis funciones académicas: investigación, articulación (gestión del conocimiento), práctica, docencia y misión social, se encuentran enlazadas a todos los niveles de la organización.</a:t>
            </a:r>
          </a:p>
          <a:p>
            <a:r>
              <a:rPr lang="es-MX" dirty="0"/>
              <a:t>Ello puede desarrollarse, gestionarse y evaluarse.</a:t>
            </a:r>
          </a:p>
          <a:p>
            <a:endParaRPr lang="es-MX" dirty="0"/>
          </a:p>
        </p:txBody>
      </p:sp>
      <p:pic>
        <p:nvPicPr>
          <p:cNvPr id="8" name="Picture 2" descr="https://upload.wikimedia.org/wikipedia/commons/8/8b/Sierpinski_tetrahedron_by_George_W._Hart.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274094"/>
            <a:ext cx="5181600" cy="34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887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MX" dirty="0"/>
              <a:t>El </a:t>
            </a:r>
            <a:r>
              <a:rPr lang="es-MX" dirty="0" err="1"/>
              <a:t>curriculum</a:t>
            </a:r>
            <a:r>
              <a:rPr lang="es-MX" dirty="0"/>
              <a:t> es un espacio para la acción social</a:t>
            </a:r>
          </a:p>
        </p:txBody>
      </p:sp>
      <p:sp>
        <p:nvSpPr>
          <p:cNvPr id="8" name="Marcador de contenido 7"/>
          <p:cNvSpPr>
            <a:spLocks noGrp="1"/>
          </p:cNvSpPr>
          <p:nvPr>
            <p:ph sz="half" idx="2"/>
          </p:nvPr>
        </p:nvSpPr>
        <p:spPr/>
        <p:txBody>
          <a:bodyPr/>
          <a:lstStyle/>
          <a:p>
            <a:r>
              <a:rPr lang="es-MX" dirty="0"/>
              <a:t>El </a:t>
            </a:r>
            <a:r>
              <a:rPr lang="es-MX" dirty="0" err="1"/>
              <a:t>curriculum</a:t>
            </a:r>
            <a:r>
              <a:rPr lang="es-MX" dirty="0"/>
              <a:t> es un ambiente, un espacio, un espíritu e incluso una cultura.</a:t>
            </a:r>
          </a:p>
          <a:p>
            <a:r>
              <a:rPr lang="es-MX" dirty="0" err="1"/>
              <a:t>Curricularizar</a:t>
            </a:r>
            <a:r>
              <a:rPr lang="es-MX" dirty="0"/>
              <a:t> es ambientar.</a:t>
            </a:r>
          </a:p>
          <a:p>
            <a:r>
              <a:rPr lang="es-MX" dirty="0"/>
              <a:t>Construir un nuevo </a:t>
            </a:r>
            <a:r>
              <a:rPr lang="es-MX" dirty="0" err="1"/>
              <a:t>curriculum</a:t>
            </a:r>
            <a:r>
              <a:rPr lang="es-MX" dirty="0"/>
              <a:t> es construir un nuevo ambiente. </a:t>
            </a:r>
          </a:p>
        </p:txBody>
      </p:sp>
      <p:pic>
        <p:nvPicPr>
          <p:cNvPr id="9" name="Marcador de contenido 8"/>
          <p:cNvPicPr>
            <a:picLocks noGrp="1" noChangeAspect="1"/>
          </p:cNvPicPr>
          <p:nvPr>
            <p:ph sz="half" idx="1"/>
          </p:nvPr>
        </p:nvPicPr>
        <p:blipFill rotWithShape="1">
          <a:blip r:embed="rId2"/>
          <a:srcRect l="21313" t="16691" r="50722" b="8960"/>
          <a:stretch/>
        </p:blipFill>
        <p:spPr>
          <a:xfrm>
            <a:off x="1974178" y="1825625"/>
            <a:ext cx="2909644" cy="4351338"/>
          </a:xfrm>
          <a:prstGeom prst="rect">
            <a:avLst/>
          </a:prstGeom>
        </p:spPr>
      </p:pic>
    </p:spTree>
    <p:extLst>
      <p:ext uri="{BB962C8B-B14F-4D97-AF65-F5344CB8AC3E}">
        <p14:creationId xmlns:p14="http://schemas.microsoft.com/office/powerpoint/2010/main" val="478437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t>A. Servicio clínico tradicional</a:t>
            </a:r>
          </a:p>
        </p:txBody>
      </p:sp>
      <p:sp>
        <p:nvSpPr>
          <p:cNvPr id="6" name="Marcador de contenido 5"/>
          <p:cNvSpPr>
            <a:spLocks noGrp="1"/>
          </p:cNvSpPr>
          <p:nvPr>
            <p:ph sz="half" idx="2"/>
          </p:nvPr>
        </p:nvSpPr>
        <p:spPr/>
        <p:txBody>
          <a:bodyPr/>
          <a:lstStyle/>
          <a:p>
            <a:r>
              <a:rPr lang="es-MX" dirty="0"/>
              <a:t>Grupo humano integrado.</a:t>
            </a:r>
          </a:p>
          <a:p>
            <a:r>
              <a:rPr lang="es-MX" dirty="0"/>
              <a:t>Bien preparado.</a:t>
            </a:r>
          </a:p>
          <a:p>
            <a:r>
              <a:rPr lang="es-MX" dirty="0"/>
              <a:t>Informado.</a:t>
            </a:r>
          </a:p>
          <a:p>
            <a:r>
              <a:rPr lang="es-MX" dirty="0"/>
              <a:t>Busca seguir los protocolos y dar un manejo estandarizado a sus pacientes.</a:t>
            </a:r>
          </a:p>
          <a:p>
            <a:pPr marL="0" indent="0">
              <a:buNone/>
            </a:pPr>
            <a:endParaRPr lang="es-MX" dirty="0"/>
          </a:p>
          <a:p>
            <a:pPr marL="0" indent="0">
              <a:buNone/>
            </a:pPr>
            <a:endParaRPr lang="es-MX" dirty="0"/>
          </a:p>
          <a:p>
            <a:endParaRPr lang="es-MX" dirty="0"/>
          </a:p>
        </p:txBody>
      </p:sp>
      <p:pic>
        <p:nvPicPr>
          <p:cNvPr id="1026" name="Picture 2" descr="Toda la atención que usted merec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55600" y="2039430"/>
            <a:ext cx="5709058" cy="378225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7607431" y="797073"/>
            <a:ext cx="2818614" cy="461665"/>
          </a:xfrm>
          <a:prstGeom prst="rect">
            <a:avLst/>
          </a:prstGeom>
          <a:noFill/>
        </p:spPr>
        <p:txBody>
          <a:bodyPr wrap="square" rtlCol="0">
            <a:spAutoFit/>
          </a:bodyPr>
          <a:lstStyle/>
          <a:p>
            <a:r>
              <a:rPr lang="es-MX" sz="2400" dirty="0">
                <a:solidFill>
                  <a:srgbClr val="FF0000"/>
                </a:solidFill>
              </a:rPr>
              <a:t>Sin estudiantes</a:t>
            </a:r>
          </a:p>
        </p:txBody>
      </p:sp>
      <p:sp>
        <p:nvSpPr>
          <p:cNvPr id="8" name="CuadroTexto 7"/>
          <p:cNvSpPr txBox="1"/>
          <p:nvPr/>
        </p:nvSpPr>
        <p:spPr>
          <a:xfrm>
            <a:off x="923826" y="6221691"/>
            <a:ext cx="2837469" cy="461665"/>
          </a:xfrm>
          <a:prstGeom prst="rect">
            <a:avLst/>
          </a:prstGeom>
          <a:noFill/>
        </p:spPr>
        <p:txBody>
          <a:bodyPr wrap="square" rtlCol="0">
            <a:spAutoFit/>
          </a:bodyPr>
          <a:lstStyle/>
          <a:p>
            <a:r>
              <a:rPr lang="es-MX" sz="2400" dirty="0">
                <a:solidFill>
                  <a:srgbClr val="FF0000"/>
                </a:solidFill>
              </a:rPr>
              <a:t>Hacen las cosas bien</a:t>
            </a:r>
          </a:p>
        </p:txBody>
      </p:sp>
      <p:sp>
        <p:nvSpPr>
          <p:cNvPr id="9" name="CuadroTexto 8"/>
          <p:cNvSpPr txBox="1"/>
          <p:nvPr/>
        </p:nvSpPr>
        <p:spPr>
          <a:xfrm>
            <a:off x="6360736" y="5812253"/>
            <a:ext cx="3895627" cy="646331"/>
          </a:xfrm>
          <a:prstGeom prst="rect">
            <a:avLst/>
          </a:prstGeom>
          <a:noFill/>
        </p:spPr>
        <p:txBody>
          <a:bodyPr wrap="square" rtlCol="0">
            <a:spAutoFit/>
          </a:bodyPr>
          <a:lstStyle/>
          <a:p>
            <a:r>
              <a:rPr lang="es-MX" b="1" dirty="0">
                <a:solidFill>
                  <a:schemeClr val="accent6">
                    <a:lumMod val="50000"/>
                  </a:schemeClr>
                </a:solidFill>
              </a:rPr>
              <a:t>Organización que aprende lentamente no es innovadora</a:t>
            </a:r>
          </a:p>
        </p:txBody>
      </p:sp>
    </p:spTree>
    <p:extLst>
      <p:ext uri="{BB962C8B-B14F-4D97-AF65-F5344CB8AC3E}">
        <p14:creationId xmlns:p14="http://schemas.microsoft.com/office/powerpoint/2010/main" val="566064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Las zonas del </a:t>
            </a:r>
            <a:r>
              <a:rPr lang="es-MX" dirty="0" err="1"/>
              <a:t>curriculum</a:t>
            </a:r>
            <a:endParaRPr lang="es-MX" dirty="0"/>
          </a:p>
        </p:txBody>
      </p:sp>
      <p:pic>
        <p:nvPicPr>
          <p:cNvPr id="4" name="Marcador de contenido 3"/>
          <p:cNvPicPr>
            <a:picLocks noGrp="1" noChangeAspect="1"/>
          </p:cNvPicPr>
          <p:nvPr>
            <p:ph idx="1"/>
          </p:nvPr>
        </p:nvPicPr>
        <p:blipFill rotWithShape="1">
          <a:blip r:embed="rId2"/>
          <a:srcRect l="7865" t="30366" r="35358" b="8989"/>
          <a:stretch/>
        </p:blipFill>
        <p:spPr>
          <a:xfrm>
            <a:off x="2009584" y="1690688"/>
            <a:ext cx="6879892" cy="4133595"/>
          </a:xfrm>
          <a:prstGeom prst="rect">
            <a:avLst/>
          </a:prstGeom>
        </p:spPr>
      </p:pic>
      <p:sp>
        <p:nvSpPr>
          <p:cNvPr id="6" name="CuadroTexto 5"/>
          <p:cNvSpPr txBox="1"/>
          <p:nvPr/>
        </p:nvSpPr>
        <p:spPr>
          <a:xfrm>
            <a:off x="292233" y="6183984"/>
            <a:ext cx="11472420" cy="523220"/>
          </a:xfrm>
          <a:prstGeom prst="rect">
            <a:avLst/>
          </a:prstGeom>
          <a:noFill/>
        </p:spPr>
        <p:txBody>
          <a:bodyPr wrap="square" rtlCol="0">
            <a:spAutoFit/>
          </a:bodyPr>
          <a:lstStyle/>
          <a:p>
            <a:r>
              <a:rPr lang="en-US" sz="1400" dirty="0"/>
              <a:t>Jackson, N. (2002) Using Complexity Theory to Make Sense of the Curriculum. LTSN Generic Centre. </a:t>
            </a:r>
            <a:r>
              <a:rPr lang="en-US" sz="1400" u="sng" dirty="0">
                <a:hlinkClick r:id="rId3"/>
              </a:rPr>
              <a:t>http://citeseerx.ist.psu.edu/viewdoc/download;jsessionid=4FDF4E8F7FC6FE293F126AE997F4DFDA?doi=10.1.1.114.5559&amp;rep=rep1&amp;type=pdf</a:t>
            </a:r>
            <a:endParaRPr lang="es-MX" sz="1400" dirty="0"/>
          </a:p>
        </p:txBody>
      </p:sp>
    </p:spTree>
    <p:extLst>
      <p:ext uri="{BB962C8B-B14F-4D97-AF65-F5344CB8AC3E}">
        <p14:creationId xmlns:p14="http://schemas.microsoft.com/office/powerpoint/2010/main" val="3572717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Hacia un currículum fluido</a:t>
            </a:r>
          </a:p>
        </p:txBody>
      </p:sp>
      <p:sp>
        <p:nvSpPr>
          <p:cNvPr id="3" name="Marcador de contenido 2"/>
          <p:cNvSpPr>
            <a:spLocks noGrp="1"/>
          </p:cNvSpPr>
          <p:nvPr>
            <p:ph idx="1"/>
          </p:nvPr>
        </p:nvSpPr>
        <p:spPr/>
        <p:txBody>
          <a:bodyPr>
            <a:normAutofit fontScale="92500"/>
          </a:bodyPr>
          <a:lstStyle/>
          <a:p>
            <a:r>
              <a:rPr lang="es-MX" dirty="0"/>
              <a:t>Si el conocimiento cambia tan velozmente ¿Puede el currículum puede especificar plenamente los contenidos?</a:t>
            </a:r>
          </a:p>
          <a:p>
            <a:r>
              <a:rPr lang="es-MX" dirty="0"/>
              <a:t>¿El currículum es centralmente un sistema de especificación de contenidos o es el continente?</a:t>
            </a:r>
          </a:p>
          <a:p>
            <a:r>
              <a:rPr lang="es-MX" dirty="0"/>
              <a:t>El </a:t>
            </a:r>
            <a:r>
              <a:rPr lang="es-MX" dirty="0" err="1"/>
              <a:t>curriculum</a:t>
            </a:r>
            <a:r>
              <a:rPr lang="es-MX" dirty="0"/>
              <a:t> prescriptivo es lo que Ulrich Beck denomina: “conceptos Zombis”, porque están muertos, pero no acaban de morir.</a:t>
            </a:r>
          </a:p>
          <a:p>
            <a:r>
              <a:rPr lang="es-MX" dirty="0"/>
              <a:t>El </a:t>
            </a:r>
            <a:r>
              <a:rPr lang="es-MX" dirty="0" err="1"/>
              <a:t>curriculum</a:t>
            </a:r>
            <a:r>
              <a:rPr lang="es-MX" dirty="0"/>
              <a:t> es un “espacio” un ambiente a través del cual “fluye” el conocimiento (surge, se organiza, articula y transforma reflexivamente).</a:t>
            </a:r>
          </a:p>
          <a:p>
            <a:r>
              <a:rPr lang="es-MX" dirty="0"/>
              <a:t>No es centralmente un descripción de contenidos, sino </a:t>
            </a:r>
            <a:r>
              <a:rPr lang="es-MX" dirty="0" err="1"/>
              <a:t>mecanismospara</a:t>
            </a:r>
            <a:r>
              <a:rPr lang="es-MX" dirty="0"/>
              <a:t> construir espacios para el cambio y transformación coherente.</a:t>
            </a:r>
          </a:p>
        </p:txBody>
      </p:sp>
      <p:sp>
        <p:nvSpPr>
          <p:cNvPr id="4" name="CuadroTexto 3"/>
          <p:cNvSpPr txBox="1"/>
          <p:nvPr/>
        </p:nvSpPr>
        <p:spPr>
          <a:xfrm>
            <a:off x="1102935" y="6211669"/>
            <a:ext cx="10416619" cy="646331"/>
          </a:xfrm>
          <a:prstGeom prst="rect">
            <a:avLst/>
          </a:prstGeom>
          <a:noFill/>
        </p:spPr>
        <p:txBody>
          <a:bodyPr wrap="square" rtlCol="0">
            <a:spAutoFit/>
          </a:bodyPr>
          <a:lstStyle/>
          <a:p>
            <a:r>
              <a:rPr lang="en-US" dirty="0"/>
              <a:t>Knight, Peter. (2001). Complexity and Curriculum: a process approach to curriculum-making. </a:t>
            </a:r>
            <a:r>
              <a:rPr lang="en-US" i="1" dirty="0"/>
              <a:t>Teaching in Higher Education,  6(3)</a:t>
            </a:r>
            <a:r>
              <a:rPr lang="en-US" dirty="0"/>
              <a:t>, 369-381. </a:t>
            </a:r>
            <a:endParaRPr lang="es-MX" dirty="0"/>
          </a:p>
        </p:txBody>
      </p:sp>
      <p:sp>
        <p:nvSpPr>
          <p:cNvPr id="7" name="CuadroTexto 6"/>
          <p:cNvSpPr txBox="1"/>
          <p:nvPr/>
        </p:nvSpPr>
        <p:spPr>
          <a:xfrm>
            <a:off x="1102935" y="5942568"/>
            <a:ext cx="9521073" cy="369332"/>
          </a:xfrm>
          <a:prstGeom prst="rect">
            <a:avLst/>
          </a:prstGeom>
          <a:noFill/>
        </p:spPr>
        <p:txBody>
          <a:bodyPr wrap="square" rtlCol="0">
            <a:spAutoFit/>
          </a:bodyPr>
          <a:lstStyle/>
          <a:p>
            <a:r>
              <a:rPr lang="en-US"/>
              <a:t>Bauman, Z. (2000). Liquid Modernity. Cambridge, UK: Polity Press. </a:t>
            </a:r>
            <a:endParaRPr lang="es-MX"/>
          </a:p>
        </p:txBody>
      </p:sp>
    </p:spTree>
    <p:extLst>
      <p:ext uri="{BB962C8B-B14F-4D97-AF65-F5344CB8AC3E}">
        <p14:creationId xmlns:p14="http://schemas.microsoft.com/office/powerpoint/2010/main" val="2939116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172200" y="801278"/>
            <a:ext cx="5181600" cy="5375685"/>
          </a:xfrm>
        </p:spPr>
        <p:txBody>
          <a:bodyPr/>
          <a:lstStyle/>
          <a:p>
            <a:pPr marL="0" indent="0" algn="ctr">
              <a:buNone/>
            </a:pPr>
            <a:r>
              <a:rPr lang="es-MX" dirty="0"/>
              <a:t>¡Gracias!</a:t>
            </a:r>
          </a:p>
          <a:p>
            <a:pPr marL="0" indent="0" algn="ctr">
              <a:buNone/>
            </a:pPr>
            <a:r>
              <a:rPr lang="es-MX" dirty="0"/>
              <a:t>Luis Felipe Abreu Hernández</a:t>
            </a:r>
          </a:p>
          <a:p>
            <a:pPr marL="0" indent="0" algn="ctr">
              <a:buNone/>
            </a:pPr>
            <a:r>
              <a:rPr lang="es-MX" sz="2000" dirty="0"/>
              <a:t>División de Estudios de Posgrado de la Facultad de Medicina</a:t>
            </a:r>
            <a:r>
              <a:rPr lang="es-MX" dirty="0"/>
              <a:t> </a:t>
            </a:r>
          </a:p>
          <a:p>
            <a:pPr marL="0" indent="0" algn="ctr">
              <a:buNone/>
            </a:pPr>
            <a:r>
              <a:rPr lang="es-MX" dirty="0"/>
              <a:t>UNAM</a:t>
            </a:r>
          </a:p>
          <a:p>
            <a:pPr marL="0" indent="0">
              <a:buNone/>
            </a:pPr>
            <a:r>
              <a:rPr lang="es-MX" dirty="0"/>
              <a:t>E-mail: luisabreu03@yahoo.com</a:t>
            </a:r>
          </a:p>
        </p:txBody>
      </p:sp>
      <p:pic>
        <p:nvPicPr>
          <p:cNvPr id="2050" name="Picture 2" descr="La Columna Rota - Una mirada profundamente triste devora nuestros corazones y nos envuelve en los pensamientos de esta famosa pintora mexicana: Frida Kahlo. &lt;BR&gt; &lt;BR&gt;A veces, la vida se nos presenta de una forma cruel y amarga, poco a poco las esperanzas se desvanecen entre pensamientos oscuros. Kahlo intenta representar su intensa y frustrante vida en un lienzo, nos revela infinitos secretos a través de un singular simbolismo. &lt;BR&gt; &lt;BR&gt;A la edad de diecisiete años, tuvo un accidente en un autobús, como consecuencia de esto, quedo minusválida debido a una fractura de su columna vertebral, paralizada durante un largo periodo dedico su tiempo por completo a los autorretratos. En esta pintura tiene sujeta a su cuerpo una faja que la mantenía erguida y en el centro su columna destrozada, dividida en dos. Su mirada es directa, con eso nos demuestra sus ganas de enfrentar la vida a pesar de lo sucedido. Si observamos detenidamente el retrato comenzando por su rostro, notamos un par de lágrimas que recorren sus mejillas, su dolor físico, su dolor emocional en un rostro casi sin expresión alguna, solo el llanto de una interminable angustia. Se pueden ver unos clavos que también demuestran su inmenso sufrimiento, un clavo de mayor tamaño cerca de su corazón puede significar la pena que provocaban las interminables traiciones de Diego Rivera, su esposo a quien amaba incondicionalmente. Sus pechos descubiertos representan su feminidad y la tela ensangrentada bajo su cintura es una de las sabanas del hospital donde se realizaba innumerables cirugías, según lo relatado por uno de sus alumnos en un documental televisivo. Alrededor un paisaje árido y agrietado es el manifiesto de los obstáculos que debió superar con fuerza. &lt;BR&gt; &lt;BR&gt;Frida Kahlo rodeada de un agonizante dolor y desconsuelo nos logra deleitar con sus variadas obras de arte. &lt;BR&gt;Al observar los lienzos, desde mi interior evocan diversos sentimientos, es increíble el método que utilizó Frida para relatar su historia, para que las personas descifraran el significado de cada obra. &lt;BR&gt;La Columna Rota, al verla por primera vez, me provocó sutilmente tristeza, se convirtió en un icono para mi. Si en un instante fugaz me siento sola y con agobio simplemente observo esta pintura que está en mi habitación y puedo verme a mi misma repleta de heridas y cicatrices desgarradoras, observo mi realidad y me da fuerza porque deseo continuar y no caer jamás. &lt;BR&gt;Este cuadro donde Frida está impedida de movilidad, a mi me incita avanzar y sus ojos desafiantes me permiten no temer a prontas dificultades. &lt;BR&gt; &lt;BR&gt; &lt;BR&gt; &lt;BR&gt;Pies, para que los quiero si tengo alas para volar &lt;BR&gt;Frida Kahlo &lt;BR&gt; &lt;BR&gt; &lt;BR&gt; &lt;BR&gt; &lt;BR&gt; &lt;BR&gt; &lt;BR&gt; &lt;BR&gt; &lt;BR&gt; &lt;BR&gt; &lt;BR&gt; &lt;BR&gt; &lt;BR&gt; &lt;BR&gt; &lt;BR&gt; &lt;BR&gt; &lt;BR&gt; &lt;BR&gt; &lt;BR&gt; &lt;BR&gt; &lt;BR&gt; &lt;BR&gt; &lt;BR&gt; &lt;BR&gt;connie - Fotolo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70270" y="801688"/>
            <a:ext cx="4117460" cy="537527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6325" y="4268677"/>
            <a:ext cx="993349" cy="1009905"/>
          </a:xfrm>
          <a:prstGeom prst="rect">
            <a:avLst/>
          </a:prstGeom>
        </p:spPr>
      </p:pic>
    </p:spTree>
    <p:extLst>
      <p:ext uri="{BB962C8B-B14F-4D97-AF65-F5344CB8AC3E}">
        <p14:creationId xmlns:p14="http://schemas.microsoft.com/office/powerpoint/2010/main" val="1588428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B. Servicio clínico de vanguardia.</a:t>
            </a:r>
          </a:p>
        </p:txBody>
      </p:sp>
      <p:sp>
        <p:nvSpPr>
          <p:cNvPr id="4" name="Marcador de contenido 3"/>
          <p:cNvSpPr>
            <a:spLocks noGrp="1"/>
          </p:cNvSpPr>
          <p:nvPr>
            <p:ph sz="half" idx="2"/>
          </p:nvPr>
        </p:nvSpPr>
        <p:spPr>
          <a:xfrm>
            <a:off x="5750351" y="1690686"/>
            <a:ext cx="5603449" cy="4832662"/>
          </a:xfrm>
        </p:spPr>
        <p:txBody>
          <a:bodyPr>
            <a:normAutofit fontScale="85000" lnSpcReduction="10000"/>
          </a:bodyPr>
          <a:lstStyle/>
          <a:p>
            <a:r>
              <a:rPr lang="es-MX" dirty="0"/>
              <a:t>Desarrollan investigación clínica de manera regular.</a:t>
            </a:r>
          </a:p>
          <a:p>
            <a:r>
              <a:rPr lang="es-MX" dirty="0"/>
              <a:t>Ha cuestionado con sus investigaciones algunos de los protocolos establecidos.</a:t>
            </a:r>
          </a:p>
          <a:p>
            <a:r>
              <a:rPr lang="es-MX" dirty="0"/>
              <a:t>Sus miembros participan en comités internacionales de su área.</a:t>
            </a:r>
          </a:p>
          <a:p>
            <a:r>
              <a:rPr lang="es-MX" dirty="0"/>
              <a:t>Tiene procesos de mejora continua de la calidad de la atención y publican sobre el tema. </a:t>
            </a:r>
          </a:p>
          <a:p>
            <a:r>
              <a:rPr lang="es-MX" dirty="0"/>
              <a:t>Poseen seminarios académicos y sesiones clínicas regulares, asisten  invitados a congresos internacionales.</a:t>
            </a:r>
          </a:p>
          <a:p>
            <a:r>
              <a:rPr lang="es-MX" dirty="0"/>
              <a:t>Da seguimiento a la literatura de su campo y realizan revisiones sistemáticas. </a:t>
            </a:r>
          </a:p>
        </p:txBody>
      </p:sp>
      <p:sp>
        <p:nvSpPr>
          <p:cNvPr id="6" name="CuadroTexto 5"/>
          <p:cNvSpPr txBox="1"/>
          <p:nvPr/>
        </p:nvSpPr>
        <p:spPr>
          <a:xfrm>
            <a:off x="8700940" y="785375"/>
            <a:ext cx="2818614" cy="461665"/>
          </a:xfrm>
          <a:prstGeom prst="rect">
            <a:avLst/>
          </a:prstGeom>
          <a:noFill/>
        </p:spPr>
        <p:txBody>
          <a:bodyPr wrap="square" rtlCol="0">
            <a:spAutoFit/>
          </a:bodyPr>
          <a:lstStyle/>
          <a:p>
            <a:r>
              <a:rPr lang="es-MX" sz="2400" dirty="0">
                <a:solidFill>
                  <a:srgbClr val="FF0000"/>
                </a:solidFill>
              </a:rPr>
              <a:t>Sin estudiantes</a:t>
            </a:r>
          </a:p>
        </p:txBody>
      </p:sp>
      <p:sp>
        <p:nvSpPr>
          <p:cNvPr id="5" name="Rectángulo 4"/>
          <p:cNvSpPr/>
          <p:nvPr/>
        </p:nvSpPr>
        <p:spPr>
          <a:xfrm>
            <a:off x="1175842" y="6396335"/>
            <a:ext cx="8310417" cy="461665"/>
          </a:xfrm>
          <a:prstGeom prst="rect">
            <a:avLst/>
          </a:prstGeom>
        </p:spPr>
        <p:txBody>
          <a:bodyPr wrap="none">
            <a:spAutoFit/>
          </a:bodyPr>
          <a:lstStyle/>
          <a:p>
            <a:r>
              <a:rPr lang="es-MX" sz="2400" dirty="0">
                <a:solidFill>
                  <a:srgbClr val="FF0000"/>
                </a:solidFill>
              </a:rPr>
              <a:t>Hacen las cosas cada vez mejor y poseen un liderazgo reconocido</a:t>
            </a:r>
          </a:p>
        </p:txBody>
      </p:sp>
      <p:sp>
        <p:nvSpPr>
          <p:cNvPr id="7" name="CuadroTexto 6"/>
          <p:cNvSpPr txBox="1"/>
          <p:nvPr/>
        </p:nvSpPr>
        <p:spPr>
          <a:xfrm>
            <a:off x="2884602" y="1247040"/>
            <a:ext cx="7060676" cy="400110"/>
          </a:xfrm>
          <a:prstGeom prst="rect">
            <a:avLst/>
          </a:prstGeom>
          <a:noFill/>
        </p:spPr>
        <p:txBody>
          <a:bodyPr wrap="square" rtlCol="0">
            <a:spAutoFit/>
          </a:bodyPr>
          <a:lstStyle/>
          <a:p>
            <a:r>
              <a:rPr lang="es-MX" sz="2000" b="1" dirty="0">
                <a:solidFill>
                  <a:schemeClr val="accent5">
                    <a:lumMod val="75000"/>
                  </a:schemeClr>
                </a:solidFill>
              </a:rPr>
              <a:t>Organización Innovadora que aprende a gran velocidad</a:t>
            </a:r>
          </a:p>
        </p:txBody>
      </p:sp>
      <p:pic>
        <p:nvPicPr>
          <p:cNvPr id="2052" name="Picture 4" descr="http://www.hospitalfricke.cl/wp-content/uploads/2015/01/PEDIATR%C3%8DA_IMG_3354.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68297" y="2108815"/>
            <a:ext cx="5429519" cy="3619679"/>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1175842" y="1738614"/>
            <a:ext cx="4236867" cy="369332"/>
          </a:xfrm>
          <a:prstGeom prst="rect">
            <a:avLst/>
          </a:prstGeom>
          <a:noFill/>
        </p:spPr>
        <p:txBody>
          <a:bodyPr wrap="square" rtlCol="0">
            <a:spAutoFit/>
          </a:bodyPr>
          <a:lstStyle/>
          <a:p>
            <a:r>
              <a:rPr lang="es-MX" dirty="0"/>
              <a:t>Integrados trabajan en equipo</a:t>
            </a:r>
          </a:p>
        </p:txBody>
      </p:sp>
    </p:spTree>
    <p:extLst>
      <p:ext uri="{BB962C8B-B14F-4D97-AF65-F5344CB8AC3E}">
        <p14:creationId xmlns:p14="http://schemas.microsoft.com/office/powerpoint/2010/main" val="3762803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dirty="0"/>
              <a:t>¿ A dónde mandamos</a:t>
            </a:r>
            <a:br>
              <a:rPr lang="es-MX" dirty="0"/>
            </a:br>
            <a:r>
              <a:rPr lang="es-MX" dirty="0"/>
              <a:t>a los estudiantes?</a:t>
            </a:r>
          </a:p>
        </p:txBody>
      </p:sp>
      <p:pic>
        <p:nvPicPr>
          <p:cNvPr id="5" name="Imagen 4"/>
          <p:cNvPicPr>
            <a:picLocks noChangeAspect="1"/>
          </p:cNvPicPr>
          <p:nvPr/>
        </p:nvPicPr>
        <p:blipFill>
          <a:blip r:embed="rId2"/>
          <a:stretch>
            <a:fillRect/>
          </a:stretch>
        </p:blipFill>
        <p:spPr>
          <a:xfrm>
            <a:off x="6019800" y="148982"/>
            <a:ext cx="5782461" cy="3353285"/>
          </a:xfrm>
          <a:prstGeom prst="rect">
            <a:avLst/>
          </a:prstGeom>
        </p:spPr>
      </p:pic>
      <p:pic>
        <p:nvPicPr>
          <p:cNvPr id="6" name="Imagen 5"/>
          <p:cNvPicPr>
            <a:picLocks noChangeAspect="1"/>
          </p:cNvPicPr>
          <p:nvPr/>
        </p:nvPicPr>
        <p:blipFill>
          <a:blip r:embed="rId3"/>
          <a:stretch>
            <a:fillRect/>
          </a:stretch>
        </p:blipFill>
        <p:spPr>
          <a:xfrm>
            <a:off x="6019800" y="3502267"/>
            <a:ext cx="5689273" cy="3355733"/>
          </a:xfrm>
          <a:prstGeom prst="rect">
            <a:avLst/>
          </a:prstGeom>
        </p:spPr>
      </p:pic>
      <p:pic>
        <p:nvPicPr>
          <p:cNvPr id="7" name="Picture 2" descr="https://ama.com.au/sites/default/files/international_medical_stud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79" y="2947916"/>
            <a:ext cx="3700042" cy="1850021"/>
          </a:xfrm>
          <a:prstGeom prst="rect">
            <a:avLst/>
          </a:prstGeom>
          <a:noFill/>
          <a:extLst>
            <a:ext uri="{909E8E84-426E-40DD-AFC4-6F175D3DCCD1}">
              <a14:hiddenFill xmlns:a14="http://schemas.microsoft.com/office/drawing/2010/main">
                <a:solidFill>
                  <a:srgbClr val="FFFFFF"/>
                </a:solidFill>
              </a14:hiddenFill>
            </a:ext>
          </a:extLst>
        </p:spPr>
      </p:pic>
      <p:sp>
        <p:nvSpPr>
          <p:cNvPr id="8" name="Flecha derecha 7"/>
          <p:cNvSpPr/>
          <p:nvPr/>
        </p:nvSpPr>
        <p:spPr>
          <a:xfrm rot="19125516">
            <a:off x="3986021" y="2550695"/>
            <a:ext cx="1721760" cy="327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Flecha derecha 8"/>
          <p:cNvSpPr/>
          <p:nvPr/>
        </p:nvSpPr>
        <p:spPr>
          <a:xfrm rot="1890936">
            <a:off x="4142030" y="4729363"/>
            <a:ext cx="1721760" cy="327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a:off x="4398478" y="3561016"/>
            <a:ext cx="604432" cy="584775"/>
          </a:xfrm>
          <a:prstGeom prst="rect">
            <a:avLst/>
          </a:prstGeom>
          <a:noFill/>
        </p:spPr>
        <p:txBody>
          <a:bodyPr wrap="square" rtlCol="0">
            <a:spAutoFit/>
          </a:bodyPr>
          <a:lstStyle/>
          <a:p>
            <a:r>
              <a:rPr lang="es-MX" sz="3200" dirty="0"/>
              <a:t>¿?</a:t>
            </a:r>
          </a:p>
        </p:txBody>
      </p:sp>
    </p:spTree>
    <p:extLst>
      <p:ext uri="{BB962C8B-B14F-4D97-AF65-F5344CB8AC3E}">
        <p14:creationId xmlns:p14="http://schemas.microsoft.com/office/powerpoint/2010/main" val="400916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normAutofit fontScale="90000"/>
          </a:bodyPr>
          <a:lstStyle/>
          <a:p>
            <a:r>
              <a:rPr lang="es-MX" dirty="0"/>
              <a:t>¿Ser un servicio de vanguardia es una necesidad o un lujo?</a:t>
            </a:r>
          </a:p>
        </p:txBody>
      </p:sp>
      <p:sp>
        <p:nvSpPr>
          <p:cNvPr id="6" name="Subtítulo 5"/>
          <p:cNvSpPr>
            <a:spLocks noGrp="1"/>
          </p:cNvSpPr>
          <p:nvPr>
            <p:ph type="subTitle" idx="1"/>
          </p:nvPr>
        </p:nvSpPr>
        <p:spPr/>
        <p:txBody>
          <a:bodyPr/>
          <a:lstStyle/>
          <a:p>
            <a:endParaRPr lang="es-MX"/>
          </a:p>
        </p:txBody>
      </p:sp>
    </p:spTree>
    <p:extLst>
      <p:ext uri="{BB962C8B-B14F-4D97-AF65-F5344CB8AC3E}">
        <p14:creationId xmlns:p14="http://schemas.microsoft.com/office/powerpoint/2010/main" val="1651949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t>1. El problema de la explosión del conocimiento.</a:t>
            </a:r>
          </a:p>
        </p:txBody>
      </p:sp>
      <p:sp>
        <p:nvSpPr>
          <p:cNvPr id="5" name="Marcador de texto 4"/>
          <p:cNvSpPr>
            <a:spLocks noGrp="1"/>
          </p:cNvSpPr>
          <p:nvPr>
            <p:ph type="body" idx="1"/>
          </p:nvPr>
        </p:nvSpPr>
        <p:spPr/>
        <p:txBody>
          <a:bodyPr/>
          <a:lstStyle/>
          <a:p>
            <a:endParaRPr lang="es-MX"/>
          </a:p>
        </p:txBody>
      </p:sp>
    </p:spTree>
    <p:extLst>
      <p:ext uri="{BB962C8B-B14F-4D97-AF65-F5344CB8AC3E}">
        <p14:creationId xmlns:p14="http://schemas.microsoft.com/office/powerpoint/2010/main" val="4240910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Presión para transferir el conocimiento a la práctica </a:t>
            </a:r>
          </a:p>
        </p:txBody>
      </p:sp>
      <p:sp>
        <p:nvSpPr>
          <p:cNvPr id="6" name="Marcador de contenido 5"/>
          <p:cNvSpPr>
            <a:spLocks noGrp="1"/>
          </p:cNvSpPr>
          <p:nvPr>
            <p:ph sz="half" idx="1"/>
          </p:nvPr>
        </p:nvSpPr>
        <p:spPr/>
        <p:txBody>
          <a:bodyPr>
            <a:normAutofit fontScale="92500" lnSpcReduction="20000"/>
          </a:bodyPr>
          <a:lstStyle/>
          <a:p>
            <a:r>
              <a:rPr lang="es-MX" dirty="0"/>
              <a:t>El “</a:t>
            </a:r>
            <a:r>
              <a:rPr lang="es-MX" dirty="0" err="1"/>
              <a:t>Institute</a:t>
            </a:r>
            <a:r>
              <a:rPr lang="es-MX" dirty="0"/>
              <a:t> of Medicine” publicó un estudio( 2003) en el cual se mostraba que se tardaba 17 años en llevar un descubrimiento a la práctica. </a:t>
            </a:r>
          </a:p>
          <a:p>
            <a:r>
              <a:rPr lang="es-MX" dirty="0"/>
              <a:t>Cada vez existe más presión para reducir el tiempo entre un la realización de un descubrimiento y su aplicación. </a:t>
            </a:r>
          </a:p>
          <a:p>
            <a:r>
              <a:rPr lang="es-MX" dirty="0"/>
              <a:t>Sólo la Inteligencia artificial y la minería de datos nos permitirán contender con el gran volumen de información. </a:t>
            </a:r>
          </a:p>
          <a:p>
            <a:endParaRPr lang="es-MX" dirty="0"/>
          </a:p>
          <a:p>
            <a:endParaRPr lang="es-MX" dirty="0"/>
          </a:p>
        </p:txBody>
      </p:sp>
      <p:pic>
        <p:nvPicPr>
          <p:cNvPr id="8" name="Marcador de contenido 7"/>
          <p:cNvPicPr>
            <a:picLocks noGrp="1" noChangeAspect="1"/>
          </p:cNvPicPr>
          <p:nvPr>
            <p:ph sz="half" idx="2"/>
          </p:nvPr>
        </p:nvPicPr>
        <p:blipFill rotWithShape="1">
          <a:blip r:embed="rId2"/>
          <a:srcRect l="10275" t="15977" r="47063" b="8142"/>
          <a:stretch/>
        </p:blipFill>
        <p:spPr>
          <a:xfrm>
            <a:off x="6587343" y="1574372"/>
            <a:ext cx="4766457" cy="4766483"/>
          </a:xfrm>
          <a:prstGeom prst="rect">
            <a:avLst/>
          </a:prstGeom>
        </p:spPr>
      </p:pic>
      <p:sp>
        <p:nvSpPr>
          <p:cNvPr id="10" name="CuadroTexto 9"/>
          <p:cNvSpPr txBox="1"/>
          <p:nvPr/>
        </p:nvSpPr>
        <p:spPr>
          <a:xfrm>
            <a:off x="940158" y="6340855"/>
            <a:ext cx="8650125" cy="540739"/>
          </a:xfrm>
          <a:prstGeom prst="rect">
            <a:avLst/>
          </a:prstGeom>
          <a:noFill/>
        </p:spPr>
        <p:txBody>
          <a:bodyPr wrap="none" rtlCol="0">
            <a:spAutoFit/>
          </a:bodyPr>
          <a:lstStyle/>
          <a:p>
            <a:r>
              <a:rPr lang="en-US" sz="900" dirty="0"/>
              <a:t>Gillam, M., et al. (2009). The healthcare singularity and the age of semantic medicine. In Hey, T., </a:t>
            </a:r>
            <a:r>
              <a:rPr lang="en-US" sz="900" dirty="0" err="1"/>
              <a:t>Tansley</a:t>
            </a:r>
            <a:r>
              <a:rPr lang="en-US" sz="900" dirty="0"/>
              <a:t>, S. &amp; Tolle, K. (</a:t>
            </a:r>
            <a:r>
              <a:rPr lang="en-US" sz="900" dirty="0" err="1"/>
              <a:t>Eds</a:t>
            </a:r>
            <a:r>
              <a:rPr lang="en-US" sz="900" dirty="0"/>
              <a:t>) The Fourth Paradigm Data Intensive Scientific Discovery. </a:t>
            </a:r>
          </a:p>
          <a:p>
            <a:r>
              <a:rPr lang="en-US" sz="900" dirty="0"/>
              <a:t>Redmond, Washington: Microsoft Research. </a:t>
            </a:r>
            <a:r>
              <a:rPr lang="es-MX" sz="900" dirty="0"/>
              <a:t>Accesible en: </a:t>
            </a:r>
            <a:r>
              <a:rPr lang="es-MX" sz="900" u="sng" dirty="0">
                <a:hlinkClick r:id="rId3"/>
              </a:rPr>
              <a:t>http://research.microsoft.com/en-us/collaboration/fourthparadigm/4th_paradigm_book_complete_lr.pdf</a:t>
            </a:r>
            <a:endParaRPr lang="es-MX" sz="900" dirty="0"/>
          </a:p>
        </p:txBody>
      </p:sp>
    </p:spTree>
    <p:extLst>
      <p:ext uri="{BB962C8B-B14F-4D97-AF65-F5344CB8AC3E}">
        <p14:creationId xmlns:p14="http://schemas.microsoft.com/office/powerpoint/2010/main" val="4099845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00731"/>
            <a:ext cx="10515600" cy="1325563"/>
          </a:xfrm>
        </p:spPr>
        <p:txBody>
          <a:bodyPr/>
          <a:lstStyle/>
          <a:p>
            <a:r>
              <a:rPr lang="es-MX" dirty="0"/>
              <a:t>La explosión del conocimiento médico</a:t>
            </a:r>
          </a:p>
        </p:txBody>
      </p:sp>
      <p:sp>
        <p:nvSpPr>
          <p:cNvPr id="10" name="Marcador de contenido 9"/>
          <p:cNvSpPr>
            <a:spLocks noGrp="1"/>
          </p:cNvSpPr>
          <p:nvPr>
            <p:ph idx="1"/>
          </p:nvPr>
        </p:nvSpPr>
        <p:spPr/>
        <p:txBody>
          <a:bodyPr>
            <a:normAutofit lnSpcReduction="10000"/>
          </a:bodyPr>
          <a:lstStyle/>
          <a:p>
            <a:r>
              <a:rPr lang="es-MX" dirty="0"/>
              <a:t>Se calcula que el conocimiento clínico se duplica cada 18 meses.</a:t>
            </a:r>
          </a:p>
          <a:p>
            <a:r>
              <a:rPr lang="es-MX" dirty="0"/>
              <a:t>La cantidad de información en un área específica, difícilmente puede ser manejada y sistematizada por una sola persona.</a:t>
            </a:r>
          </a:p>
          <a:p>
            <a:r>
              <a:rPr lang="es-MX" dirty="0"/>
              <a:t>Las conductas médicas no pueden determinarse solamente a través de grupos centralizados que determinan las mejores formas de actuar, y los demás funcionan sólo como seguidores.</a:t>
            </a:r>
          </a:p>
          <a:p>
            <a:r>
              <a:rPr lang="es-MX" dirty="0"/>
              <a:t>¿podremos arribar a un modelo en el cual los criterios de manejo se actualicen cada 24 horas </a:t>
            </a:r>
          </a:p>
          <a:p>
            <a:r>
              <a:rPr lang="es-MX" dirty="0"/>
              <a:t>El cambio continuado impide una asimilación eficaz del conocimiento “a menos que puedas surfear sobre la ola, esta te arrastrará”.</a:t>
            </a:r>
          </a:p>
          <a:p>
            <a:endParaRPr lang="es-MX" dirty="0"/>
          </a:p>
          <a:p>
            <a:pPr marL="0" indent="0">
              <a:buNone/>
            </a:pPr>
            <a:endParaRPr lang="es-MX" dirty="0"/>
          </a:p>
          <a:p>
            <a:endParaRPr lang="es-MX" dirty="0"/>
          </a:p>
        </p:txBody>
      </p:sp>
    </p:spTree>
    <p:extLst>
      <p:ext uri="{BB962C8B-B14F-4D97-AF65-F5344CB8AC3E}">
        <p14:creationId xmlns:p14="http://schemas.microsoft.com/office/powerpoint/2010/main" val="17108830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2532</TotalTime>
  <Words>1439</Words>
  <Application>Microsoft Office PowerPoint</Application>
  <PresentationFormat>Panorámica</PresentationFormat>
  <Paragraphs>177</Paragraphs>
  <Slides>32</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32</vt:i4>
      </vt:variant>
    </vt:vector>
  </HeadingPairs>
  <TitlesOfParts>
    <vt:vector size="37" baseType="lpstr">
      <vt:lpstr>Arial</vt:lpstr>
      <vt:lpstr>Calibri</vt:lpstr>
      <vt:lpstr>Calibri Light</vt:lpstr>
      <vt:lpstr>Tahoma</vt:lpstr>
      <vt:lpstr>Tema de Office</vt:lpstr>
      <vt:lpstr>Formar para la innovación y la excelencia</vt:lpstr>
      <vt:lpstr>El caso del aprendizaje sin estudiantes</vt:lpstr>
      <vt:lpstr>A. Servicio clínico tradicional</vt:lpstr>
      <vt:lpstr>B. Servicio clínico de vanguardia.</vt:lpstr>
      <vt:lpstr>¿ A dónde mandamos a los estudiantes?</vt:lpstr>
      <vt:lpstr>¿Ser un servicio de vanguardia es una necesidad o un lujo?</vt:lpstr>
      <vt:lpstr>1. El problema de la explosión del conocimiento.</vt:lpstr>
      <vt:lpstr>Presión para transferir el conocimiento a la práctica </vt:lpstr>
      <vt:lpstr>La explosión del conocimiento médico</vt:lpstr>
      <vt:lpstr>2. El problema de la articulación entre ciencia y práctica.</vt:lpstr>
      <vt:lpstr>Existe una tensión entre ciencia y práctica</vt:lpstr>
      <vt:lpstr>El carácter  analítico y reduccionista de la ciencia. </vt:lpstr>
      <vt:lpstr>Vidas paralelas</vt:lpstr>
      <vt:lpstr>El problema metodológico</vt:lpstr>
      <vt:lpstr>Existen diferentes protocolos para manejar diferentes problemas.</vt:lpstr>
      <vt:lpstr>El todo no es la suma de las partes:</vt:lpstr>
      <vt:lpstr>El problema de la correcta composición del conocimiento: </vt:lpstr>
      <vt:lpstr>¿Funcionará el paciente actual de conformidad con los estudios previos?</vt:lpstr>
      <vt:lpstr>3. Replanteando el proceso educativo</vt:lpstr>
      <vt:lpstr>La gran contribución de Ernst Boyer para reformular el trabajo académico. </vt:lpstr>
      <vt:lpstr>El proceso académico anidado según Boyer</vt:lpstr>
      <vt:lpstr>Las fuerzas centrífugas:</vt:lpstr>
      <vt:lpstr>Presentación de PowerPoint</vt:lpstr>
      <vt:lpstr>4. La frontera de la responsabilidad social y la ética</vt:lpstr>
      <vt:lpstr>Responsabilidad social</vt:lpstr>
      <vt:lpstr>Modelo del tetraedro de la calidad</vt:lpstr>
      <vt:lpstr>Su carácter dinámico  </vt:lpstr>
      <vt:lpstr>Modelo fractal del tetraedro</vt:lpstr>
      <vt:lpstr>El curriculum es un espacio para la acción social</vt:lpstr>
      <vt:lpstr>Las zonas del curriculum</vt:lpstr>
      <vt:lpstr>Hacia un currículum fluido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Formar para la innovación y la excelencia</dc:title>
  <dc:creator>Luis Felipe Abreu Hernandez</dc:creator>
  <cp:lastModifiedBy>Luis Felipe Abreu Hernandez</cp:lastModifiedBy>
  <cp:revision>74</cp:revision>
  <dcterms:created xsi:type="dcterms:W3CDTF">2016-06-11T19:55:02Z</dcterms:created>
  <dcterms:modified xsi:type="dcterms:W3CDTF">2016-06-15T14:20:11Z</dcterms:modified>
</cp:coreProperties>
</file>