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3" r:id="rId2"/>
    <p:sldMasterId id="2147483738" r:id="rId3"/>
    <p:sldMasterId id="2147483751" r:id="rId4"/>
    <p:sldMasterId id="2147483756" r:id="rId5"/>
    <p:sldMasterId id="2147483765" r:id="rId6"/>
    <p:sldMasterId id="2147483774" r:id="rId7"/>
    <p:sldMasterId id="2147483783" r:id="rId8"/>
    <p:sldMasterId id="2147483792" r:id="rId9"/>
    <p:sldMasterId id="2147483801" r:id="rId10"/>
    <p:sldMasterId id="2147483810" r:id="rId11"/>
    <p:sldMasterId id="2147483829" r:id="rId12"/>
    <p:sldMasterId id="2147483848" r:id="rId13"/>
    <p:sldMasterId id="2147483861" r:id="rId14"/>
  </p:sldMasterIdLst>
  <p:notesMasterIdLst>
    <p:notesMasterId r:id="rId59"/>
  </p:notesMasterIdLst>
  <p:sldIdLst>
    <p:sldId id="309" r:id="rId15"/>
    <p:sldId id="323" r:id="rId16"/>
    <p:sldId id="322" r:id="rId17"/>
    <p:sldId id="321" r:id="rId18"/>
    <p:sldId id="320" r:id="rId19"/>
    <p:sldId id="317" r:id="rId20"/>
    <p:sldId id="316" r:id="rId21"/>
    <p:sldId id="328" r:id="rId22"/>
    <p:sldId id="329" r:id="rId23"/>
    <p:sldId id="330" r:id="rId24"/>
    <p:sldId id="291" r:id="rId25"/>
    <p:sldId id="331" r:id="rId26"/>
    <p:sldId id="300" r:id="rId27"/>
    <p:sldId id="318" r:id="rId28"/>
    <p:sldId id="288" r:id="rId29"/>
    <p:sldId id="325" r:id="rId30"/>
    <p:sldId id="298" r:id="rId31"/>
    <p:sldId id="299" r:id="rId32"/>
    <p:sldId id="332" r:id="rId33"/>
    <p:sldId id="333" r:id="rId34"/>
    <p:sldId id="324" r:id="rId35"/>
    <p:sldId id="319" r:id="rId36"/>
    <p:sldId id="260" r:id="rId37"/>
    <p:sldId id="293" r:id="rId38"/>
    <p:sldId id="294" r:id="rId39"/>
    <p:sldId id="273" r:id="rId40"/>
    <p:sldId id="274" r:id="rId41"/>
    <p:sldId id="275" r:id="rId42"/>
    <p:sldId id="277" r:id="rId43"/>
    <p:sldId id="297" r:id="rId44"/>
    <p:sldId id="302" r:id="rId45"/>
    <p:sldId id="305" r:id="rId46"/>
    <p:sldId id="310" r:id="rId47"/>
    <p:sldId id="311" r:id="rId48"/>
    <p:sldId id="312" r:id="rId49"/>
    <p:sldId id="290" r:id="rId50"/>
    <p:sldId id="301" r:id="rId51"/>
    <p:sldId id="314" r:id="rId52"/>
    <p:sldId id="306" r:id="rId53"/>
    <p:sldId id="308" r:id="rId54"/>
    <p:sldId id="307" r:id="rId55"/>
    <p:sldId id="326" r:id="rId56"/>
    <p:sldId id="327" r:id="rId57"/>
    <p:sldId id="25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85" autoAdjust="0"/>
    <p:restoredTop sz="94660"/>
  </p:normalViewPr>
  <p:slideViewPr>
    <p:cSldViewPr snapToGrid="0" snapToObjects="1" showGuides="1">
      <p:cViewPr>
        <p:scale>
          <a:sx n="60" d="100"/>
          <a:sy n="60" d="100"/>
        </p:scale>
        <p:origin x="-1644"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BDC99-C4B9-499F-B3F8-1B003FF9D288}" type="datetimeFigureOut">
              <a:rPr lang="en-CA" smtClean="0"/>
              <a:t>14/06/2016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4B6AF-1919-4AE0-8266-8661DC54D3F0}" type="slidenum">
              <a:rPr lang="en-CA" smtClean="0"/>
              <a:t>‹#›</a:t>
            </a:fld>
            <a:endParaRPr lang="en-CA"/>
          </a:p>
        </p:txBody>
      </p:sp>
    </p:spTree>
    <p:extLst>
      <p:ext uri="{BB962C8B-B14F-4D97-AF65-F5344CB8AC3E}">
        <p14:creationId xmlns:p14="http://schemas.microsoft.com/office/powerpoint/2010/main" val="228338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4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defTabSz="931863">
              <a:defRPr sz="2800">
                <a:solidFill>
                  <a:schemeClr val="tx1"/>
                </a:solidFill>
                <a:latin typeface="Times" pitchFamily="18" charset="0"/>
              </a:defRPr>
            </a:lvl1pPr>
            <a:lvl2pPr marL="742950" indent="-285750" defTabSz="931863">
              <a:defRPr sz="2800">
                <a:solidFill>
                  <a:schemeClr val="tx1"/>
                </a:solidFill>
                <a:latin typeface="Times" pitchFamily="18" charset="0"/>
              </a:defRPr>
            </a:lvl2pPr>
            <a:lvl3pPr marL="1143000" indent="-228600" defTabSz="931863">
              <a:defRPr sz="2800">
                <a:solidFill>
                  <a:schemeClr val="tx1"/>
                </a:solidFill>
                <a:latin typeface="Times" pitchFamily="18" charset="0"/>
              </a:defRPr>
            </a:lvl3pPr>
            <a:lvl4pPr marL="1600200" indent="-228600" defTabSz="931863">
              <a:defRPr sz="2800">
                <a:solidFill>
                  <a:schemeClr val="tx1"/>
                </a:solidFill>
                <a:latin typeface="Times" pitchFamily="18" charset="0"/>
              </a:defRPr>
            </a:lvl4pPr>
            <a:lvl5pPr marL="2057400" indent="-228600" defTabSz="931863">
              <a:defRPr sz="2800">
                <a:solidFill>
                  <a:schemeClr val="tx1"/>
                </a:solidFill>
                <a:latin typeface="Times" pitchFamily="18" charset="0"/>
              </a:defRPr>
            </a:lvl5pPr>
            <a:lvl6pPr marL="2514600" indent="-228600" defTabSz="931863" eaLnBrk="0" fontAlgn="base" hangingPunct="0">
              <a:spcBef>
                <a:spcPct val="0"/>
              </a:spcBef>
              <a:spcAft>
                <a:spcPct val="0"/>
              </a:spcAft>
              <a:defRPr sz="2800">
                <a:solidFill>
                  <a:schemeClr val="tx1"/>
                </a:solidFill>
                <a:latin typeface="Times" pitchFamily="18" charset="0"/>
              </a:defRPr>
            </a:lvl6pPr>
            <a:lvl7pPr marL="2971800" indent="-228600" defTabSz="931863" eaLnBrk="0" fontAlgn="base" hangingPunct="0">
              <a:spcBef>
                <a:spcPct val="0"/>
              </a:spcBef>
              <a:spcAft>
                <a:spcPct val="0"/>
              </a:spcAft>
              <a:defRPr sz="2800">
                <a:solidFill>
                  <a:schemeClr val="tx1"/>
                </a:solidFill>
                <a:latin typeface="Times" pitchFamily="18" charset="0"/>
              </a:defRPr>
            </a:lvl7pPr>
            <a:lvl8pPr marL="3429000" indent="-228600" defTabSz="931863" eaLnBrk="0" fontAlgn="base" hangingPunct="0">
              <a:spcBef>
                <a:spcPct val="0"/>
              </a:spcBef>
              <a:spcAft>
                <a:spcPct val="0"/>
              </a:spcAft>
              <a:defRPr sz="2800">
                <a:solidFill>
                  <a:schemeClr val="tx1"/>
                </a:solidFill>
                <a:latin typeface="Times" pitchFamily="18" charset="0"/>
              </a:defRPr>
            </a:lvl8pPr>
            <a:lvl9pPr marL="3886200" indent="-228600" defTabSz="931863" eaLnBrk="0" fontAlgn="base" hangingPunct="0">
              <a:spcBef>
                <a:spcPct val="0"/>
              </a:spcBef>
              <a:spcAft>
                <a:spcPct val="0"/>
              </a:spcAft>
              <a:defRPr sz="2800">
                <a:solidFill>
                  <a:schemeClr val="tx1"/>
                </a:solidFill>
                <a:latin typeface="Times" pitchFamily="18" charset="0"/>
              </a:defRPr>
            </a:lvl9pPr>
          </a:lstStyle>
          <a:p>
            <a:pPr algn="r" eaLnBrk="0" fontAlgn="base" hangingPunct="0">
              <a:spcBef>
                <a:spcPct val="0"/>
              </a:spcBef>
              <a:spcAft>
                <a:spcPct val="0"/>
              </a:spcAft>
            </a:pPr>
            <a:fld id="{DDD91924-432A-41BB-AF1E-D676FB00A3A2}" type="slidenum">
              <a:rPr lang="en-US" altLang="en-US" sz="1200">
                <a:solidFill>
                  <a:prstClr val="black"/>
                </a:solidFill>
              </a:rPr>
              <a:pPr algn="r" eaLnBrk="0" fontAlgn="base" hangingPunct="0">
                <a:spcBef>
                  <a:spcPct val="0"/>
                </a:spcBef>
                <a:spcAft>
                  <a:spcPct val="0"/>
                </a:spcAft>
              </a:pPr>
              <a:t>26</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720523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2941319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78468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56645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55374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11135"/>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749474231"/>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615635630"/>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4225317499"/>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259266992"/>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815676033"/>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8836337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25635890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566997162"/>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738495474"/>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607808838"/>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483603652"/>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2394070"/>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81227"/>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7" name="Rectangle 7"/>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8" name="Straight Connector 8"/>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674199"/>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6" name="Straight Connector 5"/>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60625043"/>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22552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471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49509165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15246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57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57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4F65FEE-7295-4979-A303-CE853100A6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167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2F540CF-9E55-4003-A670-4BF9D06505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2411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ABC3085-32D6-48AD-AFE1-2E2E62EABD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17661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524DB57B-9CDE-4339-9A00-0F4C1F754A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78227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2984E63F-D8E2-4E95-9031-185B1FCE42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39226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875EAB1C-1F08-44BA-8D0B-803FC2709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8865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A4480159-C518-4997-B8CA-144235CC0A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67770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C51D5A72-1E17-471F-9D86-D6E0300EE1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84191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ADF2ED23-8540-4437-8012-19E068C3A5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948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67929700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0A27A94-7A58-4DC2-ABDA-7DBAEE4C4B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11167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BD271CDD-4776-4FA0-96B6-5D0255FEC1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57988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F6793356-78F3-4F1D-AAE0-F5A649148B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74940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57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57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4F65FEE-7295-4979-A303-CE853100A6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52492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2F540CF-9E55-4003-A670-4BF9D06505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7156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ABC3085-32D6-48AD-AFE1-2E2E62EABD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55037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524DB57B-9CDE-4339-9A00-0F4C1F754A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9441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2984E63F-D8E2-4E95-9031-185B1FCE42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89157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875EAB1C-1F08-44BA-8D0B-803FC2709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61354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A4480159-C518-4997-B8CA-144235CC0A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5075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88381190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C51D5A72-1E17-471F-9D86-D6E0300EE1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70819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ADF2ED23-8540-4437-8012-19E068C3A5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4766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0A27A94-7A58-4DC2-ABDA-7DBAEE4C4B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613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BD271CDD-4776-4FA0-96B6-5D0255FEC1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07834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F6793356-78F3-4F1D-AAE0-F5A649148B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083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8577058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5829744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8780681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9957197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1484603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5542297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0663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8939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5724351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8015767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5370921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8812023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613861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5062514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3492827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8225651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19736471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4897262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1304084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67688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35549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1406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7" name="Rectangle 7"/>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8" name="Straight Connector 8"/>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93857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6" name="Straight Connector 5"/>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518050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t>14/06/2016</a:t>
            </a:fld>
            <a:endParaRPr lang="en-CA"/>
          </a:p>
        </p:txBody>
      </p:sp>
      <p:sp>
        <p:nvSpPr>
          <p:cNvPr id="5" name="Footer Placeholder 4"/>
          <p:cNvSpPr>
            <a:spLocks noGrp="1"/>
          </p:cNvSpPr>
          <p:nvPr>
            <p:ph type="ftr" sz="quarter" idx="11"/>
          </p:nvPr>
        </p:nvSpPr>
        <p:spPr>
          <a:xfrm>
            <a:off x="3124200" y="6383244"/>
            <a:ext cx="2895600" cy="365125"/>
          </a:xfrm>
        </p:spPr>
        <p:txBody>
          <a:bodyPr/>
          <a:lstStyle/>
          <a:p>
            <a:endParaRPr lang="en-CA" dirty="0"/>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t>‹#›</a:t>
            </a:fld>
            <a:endParaRPr lang="en-CA"/>
          </a:p>
        </p:txBody>
      </p:sp>
    </p:spTree>
    <p:extLst>
      <p:ext uri="{BB962C8B-B14F-4D97-AF65-F5344CB8AC3E}">
        <p14:creationId xmlns:p14="http://schemas.microsoft.com/office/powerpoint/2010/main" val="41822228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56106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843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9345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08002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490560"/>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509093037"/>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008548616"/>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18668382"/>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59261674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95139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67847868"/>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130808627"/>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440098146"/>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421337934"/>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111825268"/>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831751126"/>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16558865"/>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6488234"/>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7" name="Rectangle 7"/>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8" name="Straight Connector 8"/>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3990954"/>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6" name="Straight Connector 5"/>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7364925"/>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2.emf"/><Relationship Id="rId5" Type="http://schemas.openxmlformats.org/officeDocument/2006/relationships/slideLayout" Target="../slideLayouts/slideLayout81.xml"/><Relationship Id="rId10" Type="http://schemas.openxmlformats.org/officeDocument/2006/relationships/image" Target="../media/image1.jpg"/><Relationship Id="rId4" Type="http://schemas.openxmlformats.org/officeDocument/2006/relationships/slideLayout" Target="../slideLayouts/slideLayout8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7.jpe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11.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7.jpe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theme" Target="../theme/theme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4.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2.emf"/><Relationship Id="rId5" Type="http://schemas.openxmlformats.org/officeDocument/2006/relationships/slideLayout" Target="../slideLayouts/slideLayout41.xml"/><Relationship Id="rId10" Type="http://schemas.openxmlformats.org/officeDocument/2006/relationships/image" Target="../media/image1.jpg"/><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2.emf"/><Relationship Id="rId5" Type="http://schemas.openxmlformats.org/officeDocument/2006/relationships/slideLayout" Target="../slideLayouts/slideLayout49.xml"/><Relationship Id="rId10" Type="http://schemas.openxmlformats.org/officeDocument/2006/relationships/image" Target="../media/image1.jpg"/><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2.emf"/><Relationship Id="rId5" Type="http://schemas.openxmlformats.org/officeDocument/2006/relationships/slideLayout" Target="../slideLayouts/slideLayout57.xml"/><Relationship Id="rId10" Type="http://schemas.openxmlformats.org/officeDocument/2006/relationships/image" Target="../media/image1.jpg"/><Relationship Id="rId4" Type="http://schemas.openxmlformats.org/officeDocument/2006/relationships/slideLayout" Target="../slideLayouts/slideLayout5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emf"/><Relationship Id="rId5" Type="http://schemas.openxmlformats.org/officeDocument/2006/relationships/slideLayout" Target="../slideLayouts/slideLayout65.xml"/><Relationship Id="rId10" Type="http://schemas.openxmlformats.org/officeDocument/2006/relationships/image" Target="../media/image1.jpg"/><Relationship Id="rId4" Type="http://schemas.openxmlformats.org/officeDocument/2006/relationships/slideLayout" Target="../slideLayouts/slideLayout6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2.emf"/><Relationship Id="rId5" Type="http://schemas.openxmlformats.org/officeDocument/2006/relationships/slideLayout" Target="../slideLayouts/slideLayout73.xml"/><Relationship Id="rId10" Type="http://schemas.openxmlformats.org/officeDocument/2006/relationships/image" Target="../media/image1.jpg"/><Relationship Id="rId4" Type="http://schemas.openxmlformats.org/officeDocument/2006/relationships/slideLayout" Target="../slideLayouts/slideLayout7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t>14/06/2016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t>‹#›</a:t>
            </a:fld>
            <a:endParaRPr lang="en-CA"/>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1549328540"/>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71" r:id="rId3"/>
    <p:sldLayoutId id="2147483660" r:id="rId4"/>
    <p:sldLayoutId id="2147483672" r:id="rId5"/>
    <p:sldLayoutId id="2147483656" r:id="rId6"/>
    <p:sldLayoutId id="2147483657" r:id="rId7"/>
    <p:sldLayoutId id="2147483650"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72634878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88110661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27" name="Group 3"/>
          <p:cNvGrpSpPr>
            <a:grpSpLocks/>
          </p:cNvGrpSpPr>
          <p:nvPr/>
        </p:nvGrpSpPr>
        <p:grpSpPr bwMode="auto">
          <a:xfrm>
            <a:off x="3175" y="4267200"/>
            <a:ext cx="9140825" cy="2590800"/>
            <a:chOff x="2" y="2688"/>
            <a:chExt cx="5758" cy="1632"/>
          </a:xfrm>
        </p:grpSpPr>
        <p:sp>
          <p:nvSpPr>
            <p:cNvPr id="1146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34" name="Group 5"/>
            <p:cNvGrpSpPr>
              <a:grpSpLocks/>
            </p:cNvGrpSpPr>
            <p:nvPr userDrawn="1"/>
          </p:nvGrpSpPr>
          <p:grpSpPr bwMode="auto">
            <a:xfrm>
              <a:off x="3528" y="3715"/>
              <a:ext cx="792" cy="521"/>
              <a:chOff x="3527" y="3715"/>
              <a:chExt cx="792" cy="521"/>
            </a:xfrm>
          </p:grpSpPr>
          <p:sp>
            <p:nvSpPr>
              <p:cNvPr id="1146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147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147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7" name="Group 54"/>
            <p:cNvGrpSpPr>
              <a:grpSpLocks/>
            </p:cNvGrpSpPr>
            <p:nvPr userDrawn="1"/>
          </p:nvGrpSpPr>
          <p:grpSpPr bwMode="auto">
            <a:xfrm>
              <a:off x="5280" y="3024"/>
              <a:ext cx="425" cy="258"/>
              <a:chOff x="5280" y="3024"/>
              <a:chExt cx="425" cy="258"/>
            </a:xfrm>
          </p:grpSpPr>
          <p:sp>
            <p:nvSpPr>
              <p:cNvPr id="1147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45" name="Group 62"/>
              <p:cNvGrpSpPr>
                <a:grpSpLocks/>
              </p:cNvGrpSpPr>
              <p:nvPr/>
            </p:nvGrpSpPr>
            <p:grpSpPr bwMode="auto">
              <a:xfrm>
                <a:off x="5381" y="3085"/>
                <a:ext cx="227" cy="132"/>
                <a:chOff x="5381" y="3085"/>
                <a:chExt cx="227" cy="132"/>
              </a:xfrm>
            </p:grpSpPr>
            <p:sp>
              <p:nvSpPr>
                <p:cNvPr id="1147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47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7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itchFamily="34" charset="0"/>
                <a:ea typeface="ＭＳ Ｐゴシック" pitchFamily="34" charset="-128"/>
              </a:defRPr>
            </a:lvl1pPr>
          </a:lstStyle>
          <a:p>
            <a:pPr defTabSz="914400" fontAlgn="base">
              <a:spcBef>
                <a:spcPct val="0"/>
              </a:spcBef>
              <a:spcAft>
                <a:spcPct val="0"/>
              </a:spcAft>
              <a:defRPr/>
            </a:pPr>
            <a:fld id="{B873370D-6005-48CC-99D8-EC2CB74857E6}"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042488125"/>
      </p:ext>
    </p:extLst>
  </p:cSld>
  <p:clrMap bg1="dk2" tx1="lt1" bg2="dk1"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27" name="Group 3"/>
          <p:cNvGrpSpPr>
            <a:grpSpLocks/>
          </p:cNvGrpSpPr>
          <p:nvPr/>
        </p:nvGrpSpPr>
        <p:grpSpPr bwMode="auto">
          <a:xfrm>
            <a:off x="3175" y="4267200"/>
            <a:ext cx="9140825" cy="2590800"/>
            <a:chOff x="2" y="2688"/>
            <a:chExt cx="5758" cy="1632"/>
          </a:xfrm>
        </p:grpSpPr>
        <p:sp>
          <p:nvSpPr>
            <p:cNvPr id="1146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34" name="Group 5"/>
            <p:cNvGrpSpPr>
              <a:grpSpLocks/>
            </p:cNvGrpSpPr>
            <p:nvPr userDrawn="1"/>
          </p:nvGrpSpPr>
          <p:grpSpPr bwMode="auto">
            <a:xfrm>
              <a:off x="3528" y="3715"/>
              <a:ext cx="792" cy="521"/>
              <a:chOff x="3527" y="3715"/>
              <a:chExt cx="792" cy="521"/>
            </a:xfrm>
          </p:grpSpPr>
          <p:sp>
            <p:nvSpPr>
              <p:cNvPr id="1146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147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147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7" name="Group 54"/>
            <p:cNvGrpSpPr>
              <a:grpSpLocks/>
            </p:cNvGrpSpPr>
            <p:nvPr userDrawn="1"/>
          </p:nvGrpSpPr>
          <p:grpSpPr bwMode="auto">
            <a:xfrm>
              <a:off x="5280" y="3024"/>
              <a:ext cx="425" cy="258"/>
              <a:chOff x="5280" y="3024"/>
              <a:chExt cx="425" cy="258"/>
            </a:xfrm>
          </p:grpSpPr>
          <p:sp>
            <p:nvSpPr>
              <p:cNvPr id="1147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45" name="Group 62"/>
              <p:cNvGrpSpPr>
                <a:grpSpLocks/>
              </p:cNvGrpSpPr>
              <p:nvPr/>
            </p:nvGrpSpPr>
            <p:grpSpPr bwMode="auto">
              <a:xfrm>
                <a:off x="5381" y="3085"/>
                <a:ext cx="227" cy="132"/>
                <a:chOff x="5381" y="3085"/>
                <a:chExt cx="227" cy="132"/>
              </a:xfrm>
            </p:grpSpPr>
            <p:sp>
              <p:nvSpPr>
                <p:cNvPr id="1147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47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7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itchFamily="34" charset="0"/>
                <a:ea typeface="ＭＳ Ｐゴシック" pitchFamily="34" charset="-128"/>
              </a:defRPr>
            </a:lvl1pPr>
          </a:lstStyle>
          <a:p>
            <a:pPr defTabSz="914400" fontAlgn="base">
              <a:spcBef>
                <a:spcPct val="0"/>
              </a:spcBef>
              <a:spcAft>
                <a:spcPct val="0"/>
              </a:spcAft>
              <a:defRPr/>
            </a:pPr>
            <a:fld id="{B873370D-6005-48CC-99D8-EC2CB74857E6}"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453270816"/>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4997851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7590419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05961382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0054A4"/>
          </a:solidFill>
          <a:latin typeface="Trebuchet MS" pitchFamily="34" charset="0"/>
          <a:ea typeface="+mj-ea"/>
          <a:cs typeface="+mj-cs"/>
        </a:defRPr>
      </a:lvl1pPr>
      <a:lvl2pPr algn="ctr" rtl="0" eaLnBrk="0" fontAlgn="base" hangingPunct="0">
        <a:spcBef>
          <a:spcPct val="0"/>
        </a:spcBef>
        <a:spcAft>
          <a:spcPct val="0"/>
        </a:spcAft>
        <a:defRPr sz="3600" b="1">
          <a:solidFill>
            <a:srgbClr val="0054A4"/>
          </a:solidFill>
          <a:latin typeface="Trebuchet MS" pitchFamily="34" charset="0"/>
        </a:defRPr>
      </a:lvl2pPr>
      <a:lvl3pPr algn="ctr" rtl="0" eaLnBrk="0" fontAlgn="base" hangingPunct="0">
        <a:spcBef>
          <a:spcPct val="0"/>
        </a:spcBef>
        <a:spcAft>
          <a:spcPct val="0"/>
        </a:spcAft>
        <a:defRPr sz="3600" b="1">
          <a:solidFill>
            <a:srgbClr val="0054A4"/>
          </a:solidFill>
          <a:latin typeface="Trebuchet MS" pitchFamily="34" charset="0"/>
        </a:defRPr>
      </a:lvl3pPr>
      <a:lvl4pPr algn="ctr" rtl="0" eaLnBrk="0" fontAlgn="base" hangingPunct="0">
        <a:spcBef>
          <a:spcPct val="0"/>
        </a:spcBef>
        <a:spcAft>
          <a:spcPct val="0"/>
        </a:spcAft>
        <a:defRPr sz="3600" b="1">
          <a:solidFill>
            <a:srgbClr val="0054A4"/>
          </a:solidFill>
          <a:latin typeface="Trebuchet MS" pitchFamily="34" charset="0"/>
        </a:defRPr>
      </a:lvl4pPr>
      <a:lvl5pPr algn="ctr" rtl="0" eaLnBrk="0" fontAlgn="base" hangingPunct="0">
        <a:spcBef>
          <a:spcPct val="0"/>
        </a:spcBef>
        <a:spcAft>
          <a:spcPct val="0"/>
        </a:spcAft>
        <a:defRPr sz="3600" b="1">
          <a:solidFill>
            <a:srgbClr val="0054A4"/>
          </a:solidFill>
          <a:latin typeface="Trebuchet MS" pitchFamily="34" charset="0"/>
        </a:defRPr>
      </a:lvl5pPr>
      <a:lvl6pPr marL="457200" algn="ctr" rtl="0" fontAlgn="base">
        <a:spcBef>
          <a:spcPct val="0"/>
        </a:spcBef>
        <a:spcAft>
          <a:spcPct val="0"/>
        </a:spcAft>
        <a:defRPr sz="3600" b="1">
          <a:solidFill>
            <a:srgbClr val="0054A4"/>
          </a:solidFill>
          <a:latin typeface="Trebuchet MS" pitchFamily="34" charset="0"/>
        </a:defRPr>
      </a:lvl6pPr>
      <a:lvl7pPr marL="914400" algn="ctr" rtl="0" fontAlgn="base">
        <a:spcBef>
          <a:spcPct val="0"/>
        </a:spcBef>
        <a:spcAft>
          <a:spcPct val="0"/>
        </a:spcAft>
        <a:defRPr sz="3600" b="1">
          <a:solidFill>
            <a:srgbClr val="0054A4"/>
          </a:solidFill>
          <a:latin typeface="Trebuchet MS" pitchFamily="34" charset="0"/>
        </a:defRPr>
      </a:lvl7pPr>
      <a:lvl8pPr marL="1371600" algn="ctr" rtl="0" fontAlgn="base">
        <a:spcBef>
          <a:spcPct val="0"/>
        </a:spcBef>
        <a:spcAft>
          <a:spcPct val="0"/>
        </a:spcAft>
        <a:defRPr sz="3600" b="1">
          <a:solidFill>
            <a:srgbClr val="0054A4"/>
          </a:solidFill>
          <a:latin typeface="Trebuchet MS" pitchFamily="34" charset="0"/>
        </a:defRPr>
      </a:lvl8pPr>
      <a:lvl9pPr marL="1828800" algn="ctr" rtl="0" fontAlgn="base">
        <a:spcBef>
          <a:spcPct val="0"/>
        </a:spcBef>
        <a:spcAft>
          <a:spcPct val="0"/>
        </a:spcAft>
        <a:defRPr sz="3600" b="1">
          <a:solidFill>
            <a:srgbClr val="0054A4"/>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14/06/2016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jpeg"/><Relationship Id="rId3" Type="http://schemas.openxmlformats.org/officeDocument/2006/relationships/tags" Target="../tags/tag4.xml"/><Relationship Id="rId7" Type="http://schemas.openxmlformats.org/officeDocument/2006/relationships/slideLayout" Target="../slideLayouts/slideLayout15.xml"/><Relationship Id="rId12" Type="http://schemas.openxmlformats.org/officeDocument/2006/relationships/image" Target="../media/image48.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7.jpeg"/><Relationship Id="rId5" Type="http://schemas.openxmlformats.org/officeDocument/2006/relationships/tags" Target="../tags/tag6.xml"/><Relationship Id="rId10" Type="http://schemas.openxmlformats.org/officeDocument/2006/relationships/hyperlink" Target="http://www.afmc.ca/fmec/index.php" TargetMode="External"/><Relationship Id="rId4" Type="http://schemas.openxmlformats.org/officeDocument/2006/relationships/tags" Target="../tags/tag5.xml"/><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4.xml"/><Relationship Id="rId1" Type="http://schemas.openxmlformats.org/officeDocument/2006/relationships/vmlDrawing" Target="../drawings/vmlDrawing1.v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4825"/>
            <a:ext cx="7772400" cy="1944216"/>
          </a:xfrm>
        </p:spPr>
        <p:txBody>
          <a:bodyPr>
            <a:normAutofit/>
          </a:bodyPr>
          <a:lstStyle/>
          <a:p>
            <a:r>
              <a:rPr lang="en-US" dirty="0" smtClean="0"/>
              <a:t>Medical Education in Canada</a:t>
            </a:r>
            <a:br>
              <a:rPr lang="en-US" dirty="0" smtClean="0"/>
            </a:br>
            <a:r>
              <a:rPr lang="en-US" dirty="0" smtClean="0"/>
              <a:t>Purpose, Impact and Legacy</a:t>
            </a:r>
            <a:endParaRPr lang="en-CA" dirty="0"/>
          </a:p>
        </p:txBody>
      </p:sp>
      <p:sp>
        <p:nvSpPr>
          <p:cNvPr id="6" name="Subtitle 5"/>
          <p:cNvSpPr>
            <a:spLocks noGrp="1"/>
          </p:cNvSpPr>
          <p:nvPr>
            <p:ph type="subTitle" idx="1"/>
          </p:nvPr>
        </p:nvSpPr>
        <p:spPr>
          <a:xfrm>
            <a:off x="574766" y="3886200"/>
            <a:ext cx="7883434" cy="1221377"/>
          </a:xfrm>
        </p:spPr>
        <p:txBody>
          <a:bodyPr>
            <a:normAutofit/>
          </a:bodyPr>
          <a:lstStyle/>
          <a:p>
            <a:r>
              <a:rPr lang="en-CA" sz="2800" dirty="0" smtClean="0"/>
              <a:t>International </a:t>
            </a:r>
            <a:r>
              <a:rPr lang="en-CA" sz="2800" dirty="0" smtClean="0"/>
              <a:t>Congress of Medical Education</a:t>
            </a:r>
          </a:p>
          <a:p>
            <a:r>
              <a:rPr lang="en-CA" sz="2800" dirty="0" smtClean="0"/>
              <a:t>Wednesday June 15 2016, 10 AM – Cancun, Mexico</a:t>
            </a:r>
            <a:endParaRPr lang="en-CA" sz="2800" dirty="0"/>
          </a:p>
        </p:txBody>
      </p:sp>
      <p:sp>
        <p:nvSpPr>
          <p:cNvPr id="7" name="Text Placeholder 6"/>
          <p:cNvSpPr>
            <a:spLocks noGrp="1"/>
          </p:cNvSpPr>
          <p:nvPr>
            <p:ph type="body" sz="quarter" idx="13"/>
          </p:nvPr>
        </p:nvSpPr>
        <p:spPr>
          <a:xfrm>
            <a:off x="395536" y="5445224"/>
            <a:ext cx="8294913" cy="914400"/>
          </a:xfrm>
        </p:spPr>
        <p:txBody>
          <a:bodyPr>
            <a:normAutofit lnSpcReduction="10000"/>
          </a:bodyPr>
          <a:lstStyle/>
          <a:p>
            <a:pPr lvl="0" eaLnBrk="0" fontAlgn="base" hangingPunct="0">
              <a:spcBef>
                <a:spcPct val="0"/>
              </a:spcBef>
              <a:spcAft>
                <a:spcPct val="0"/>
              </a:spcAft>
              <a:defRPr/>
            </a:pPr>
            <a:r>
              <a:rPr lang="en-CA" sz="2800" dirty="0">
                <a:solidFill>
                  <a:schemeClr val="bg1"/>
                </a:solidFill>
                <a:latin typeface="Helvetica"/>
              </a:rPr>
              <a:t>Dr. Geneviève Moineau, President and CEO,</a:t>
            </a:r>
          </a:p>
          <a:p>
            <a:pPr lvl="0" eaLnBrk="0" fontAlgn="base" hangingPunct="0">
              <a:spcBef>
                <a:spcPct val="0"/>
              </a:spcBef>
              <a:spcAft>
                <a:spcPct val="0"/>
              </a:spcAft>
              <a:defRPr/>
            </a:pPr>
            <a:r>
              <a:rPr lang="en-CA" sz="2800" dirty="0">
                <a:solidFill>
                  <a:schemeClr val="bg1"/>
                </a:solidFill>
                <a:latin typeface="Helvetica"/>
              </a:rPr>
              <a:t>Association of Faculties of Medicine of Canada </a:t>
            </a:r>
          </a:p>
          <a:p>
            <a:endParaRPr lang="en-CA" dirty="0"/>
          </a:p>
        </p:txBody>
      </p:sp>
    </p:spTree>
    <p:extLst>
      <p:ext uri="{BB962C8B-B14F-4D97-AF65-F5344CB8AC3E}">
        <p14:creationId xmlns:p14="http://schemas.microsoft.com/office/powerpoint/2010/main" val="2117508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Province of Qu</a:t>
            </a:r>
            <a:r>
              <a:rPr lang="fr-CA" dirty="0" err="1" smtClean="0"/>
              <a:t>ébec</a:t>
            </a:r>
            <a:endParaRPr lang="en-CA" dirty="0"/>
          </a:p>
        </p:txBody>
      </p:sp>
      <p:sp>
        <p:nvSpPr>
          <p:cNvPr id="3" name="Content Placeholder 2"/>
          <p:cNvSpPr>
            <a:spLocks noGrp="1"/>
          </p:cNvSpPr>
          <p:nvPr>
            <p:ph idx="1"/>
          </p:nvPr>
        </p:nvSpPr>
        <p:spPr>
          <a:xfrm>
            <a:off x="457200" y="1600200"/>
            <a:ext cx="8686800" cy="4525963"/>
          </a:xfrm>
        </p:spPr>
        <p:txBody>
          <a:bodyPr>
            <a:normAutofit fontScale="85000" lnSpcReduction="10000"/>
          </a:bodyPr>
          <a:lstStyle/>
          <a:p>
            <a:r>
              <a:rPr lang="en-US" b="1" dirty="0"/>
              <a:t>Too many </a:t>
            </a:r>
            <a:r>
              <a:rPr lang="en-US" b="1" dirty="0" smtClean="0"/>
              <a:t>sub-specialists</a:t>
            </a:r>
            <a:r>
              <a:rPr lang="en-US" b="1" dirty="0"/>
              <a:t>, not enough family physicians</a:t>
            </a:r>
            <a:endParaRPr lang="en-US" dirty="0"/>
          </a:p>
          <a:p>
            <a:pPr marL="0" indent="0">
              <a:buNone/>
            </a:pPr>
            <a:endParaRPr lang="en-US" dirty="0"/>
          </a:p>
          <a:p>
            <a:r>
              <a:rPr lang="en-US" dirty="0" smtClean="0"/>
              <a:t>We </a:t>
            </a:r>
            <a:r>
              <a:rPr lang="en-US" dirty="0"/>
              <a:t>cannot afford to train doctors who do not respond to the needs of the </a:t>
            </a:r>
            <a:r>
              <a:rPr lang="en-US" dirty="0" smtClean="0"/>
              <a:t>population.</a:t>
            </a:r>
            <a:endParaRPr lang="en-US" dirty="0"/>
          </a:p>
          <a:p>
            <a:pPr marL="0" indent="0">
              <a:buNone/>
            </a:pPr>
            <a:endParaRPr lang="en-US" dirty="0"/>
          </a:p>
          <a:p>
            <a:r>
              <a:rPr lang="en-US" dirty="0" smtClean="0"/>
              <a:t>Québec government </a:t>
            </a:r>
            <a:r>
              <a:rPr lang="en-US" dirty="0"/>
              <a:t>proposes a reversal of the traditional family medicine vs. specialty ratio to obtain, respectively, </a:t>
            </a:r>
            <a:r>
              <a:rPr lang="en-US" b="1" dirty="0"/>
              <a:t>55% family physicians </a:t>
            </a:r>
            <a:r>
              <a:rPr lang="en-US" dirty="0"/>
              <a:t>and 45% specialists, and that, </a:t>
            </a:r>
            <a:r>
              <a:rPr lang="en-US" dirty="0" smtClean="0"/>
              <a:t>as of </a:t>
            </a:r>
            <a:r>
              <a:rPr lang="en-US" dirty="0"/>
              <a:t>2017.</a:t>
            </a:r>
          </a:p>
          <a:p>
            <a:pPr marL="0" indent="0">
              <a:buNone/>
            </a:pPr>
            <a:r>
              <a:rPr lang="en-US" dirty="0"/>
              <a:t> </a:t>
            </a:r>
          </a:p>
          <a:p>
            <a:endParaRPr lang="en-CA" dirty="0"/>
          </a:p>
        </p:txBody>
      </p:sp>
    </p:spTree>
    <p:extLst>
      <p:ext uri="{BB962C8B-B14F-4D97-AF65-F5344CB8AC3E}">
        <p14:creationId xmlns:p14="http://schemas.microsoft.com/office/powerpoint/2010/main" val="380552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698"/>
            <a:ext cx="9144000" cy="1143000"/>
          </a:xfrm>
        </p:spPr>
        <p:txBody>
          <a:bodyPr>
            <a:normAutofit fontScale="90000"/>
          </a:bodyPr>
          <a:lstStyle/>
          <a:p>
            <a:r>
              <a:rPr lang="en-CA" dirty="0" smtClean="0"/>
              <a:t>Pan Canadian Physician Resource Planning</a:t>
            </a:r>
            <a:endParaRPr lang="en-CA" dirty="0"/>
          </a:p>
        </p:txBody>
      </p:sp>
      <p:sp>
        <p:nvSpPr>
          <p:cNvPr id="6" name="Content Placeholder 5"/>
          <p:cNvSpPr>
            <a:spLocks noGrp="1"/>
          </p:cNvSpPr>
          <p:nvPr>
            <p:ph idx="1"/>
          </p:nvPr>
        </p:nvSpPr>
        <p:spPr>
          <a:xfrm>
            <a:off x="0" y="1600200"/>
            <a:ext cx="9002110" cy="4525963"/>
          </a:xfrm>
        </p:spPr>
        <p:txBody>
          <a:bodyPr>
            <a:normAutofit/>
          </a:bodyPr>
          <a:lstStyle/>
          <a:p>
            <a:r>
              <a:rPr lang="en-CA" sz="3000" dirty="0" smtClean="0"/>
              <a:t>Physician Resource Planning Advisory Committee</a:t>
            </a:r>
          </a:p>
          <a:p>
            <a:r>
              <a:rPr lang="en-CA" sz="3000" dirty="0" smtClean="0"/>
              <a:t>Deputy Minister of Health </a:t>
            </a:r>
            <a:r>
              <a:rPr lang="en-CA" sz="3000" dirty="0" smtClean="0"/>
              <a:t>mandated and funded </a:t>
            </a:r>
          </a:p>
          <a:p>
            <a:r>
              <a:rPr lang="en-CA" sz="3000" dirty="0" smtClean="0"/>
              <a:t>Joint venture of the Federal/Provincial/Territorial Committee on Health Workforce (CHW) and the AFMC</a:t>
            </a:r>
          </a:p>
          <a:p>
            <a:r>
              <a:rPr lang="en-CA" sz="3000" dirty="0" smtClean="0"/>
              <a:t>Membership </a:t>
            </a:r>
            <a:r>
              <a:rPr lang="en-CA" sz="3000" dirty="0" smtClean="0"/>
              <a:t>also includes representatives </a:t>
            </a:r>
            <a:r>
              <a:rPr lang="en-CA" sz="3000" dirty="0" smtClean="0"/>
              <a:t>from </a:t>
            </a:r>
            <a:r>
              <a:rPr lang="en-CA" sz="3000" dirty="0" smtClean="0"/>
              <a:t>academic medicine including learners</a:t>
            </a:r>
          </a:p>
          <a:p>
            <a:r>
              <a:rPr lang="fr-CA" sz="3000" dirty="0" smtClean="0"/>
              <a:t>To </a:t>
            </a:r>
            <a:r>
              <a:rPr lang="fr-CA" sz="3000" b="1" dirty="0" err="1" smtClean="0"/>
              <a:t>determine</a:t>
            </a:r>
            <a:r>
              <a:rPr lang="fr-CA" sz="3000" b="1" dirty="0" smtClean="0"/>
              <a:t> the right </a:t>
            </a:r>
            <a:r>
              <a:rPr lang="fr-CA" sz="3000" b="1" dirty="0" err="1" smtClean="0"/>
              <a:t>number</a:t>
            </a:r>
            <a:r>
              <a:rPr lang="fr-CA" sz="3000" b="1" dirty="0" smtClean="0"/>
              <a:t>, mix and distribution of </a:t>
            </a:r>
            <a:r>
              <a:rPr lang="fr-CA" sz="3000" b="1" dirty="0" err="1" smtClean="0"/>
              <a:t>physicians</a:t>
            </a:r>
            <a:r>
              <a:rPr lang="fr-CA" sz="3000" b="1" dirty="0" smtClean="0"/>
              <a:t> to </a:t>
            </a:r>
            <a:r>
              <a:rPr lang="fr-CA" sz="3000" b="1" dirty="0" err="1" smtClean="0"/>
              <a:t>meet</a:t>
            </a:r>
            <a:r>
              <a:rPr lang="fr-CA" sz="3000" b="1" dirty="0" smtClean="0"/>
              <a:t> </a:t>
            </a:r>
            <a:r>
              <a:rPr lang="fr-CA" sz="3000" b="1" dirty="0" err="1" smtClean="0"/>
              <a:t>societal</a:t>
            </a:r>
            <a:r>
              <a:rPr lang="fr-CA" sz="3000" b="1" dirty="0" smtClean="0"/>
              <a:t> </a:t>
            </a:r>
            <a:r>
              <a:rPr lang="fr-CA" sz="3000" b="1" dirty="0" err="1" smtClean="0"/>
              <a:t>needs</a:t>
            </a:r>
            <a:endParaRPr lang="en-CA" sz="3000" b="1" dirty="0"/>
          </a:p>
        </p:txBody>
      </p:sp>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
            <a:ext cx="9144000" cy="1143000"/>
          </a:xfrm>
        </p:spPr>
        <p:txBody>
          <a:bodyPr>
            <a:normAutofit fontScale="90000"/>
          </a:bodyPr>
          <a:lstStyle/>
          <a:p>
            <a:r>
              <a:rPr lang="en-CA" dirty="0"/>
              <a:t>Pan Canadian Physician Resource Planning</a:t>
            </a:r>
          </a:p>
        </p:txBody>
      </p:sp>
      <p:sp>
        <p:nvSpPr>
          <p:cNvPr id="4" name="Content Placeholder 3"/>
          <p:cNvSpPr>
            <a:spLocks noGrp="1"/>
          </p:cNvSpPr>
          <p:nvPr>
            <p:ph idx="1"/>
          </p:nvPr>
        </p:nvSpPr>
        <p:spPr/>
        <p:txBody>
          <a:bodyPr/>
          <a:lstStyle/>
          <a:p>
            <a:pPr marL="0" indent="0">
              <a:buNone/>
            </a:pPr>
            <a:r>
              <a:rPr lang="fr-CA" dirty="0" err="1" smtClean="0"/>
              <a:t>Decisions</a:t>
            </a:r>
            <a:r>
              <a:rPr lang="fr-CA" dirty="0" smtClean="0"/>
              <a:t> </a:t>
            </a:r>
            <a:r>
              <a:rPr lang="fr-CA" dirty="0" err="1" smtClean="0"/>
              <a:t>regarding</a:t>
            </a:r>
            <a:r>
              <a:rPr lang="fr-CA" dirty="0" smtClean="0"/>
              <a:t> </a:t>
            </a:r>
            <a:r>
              <a:rPr lang="fr-CA" dirty="0" err="1" smtClean="0"/>
              <a:t>funding</a:t>
            </a:r>
            <a:r>
              <a:rPr lang="fr-CA" dirty="0" smtClean="0"/>
              <a:t> for </a:t>
            </a:r>
            <a:r>
              <a:rPr lang="fr-CA" dirty="0" err="1" smtClean="0"/>
              <a:t>Medical</a:t>
            </a:r>
            <a:r>
              <a:rPr lang="fr-CA" dirty="0" smtClean="0"/>
              <a:t> </a:t>
            </a:r>
            <a:r>
              <a:rPr lang="fr-CA" dirty="0" err="1" smtClean="0"/>
              <a:t>School</a:t>
            </a:r>
            <a:r>
              <a:rPr lang="fr-CA" dirty="0" smtClean="0"/>
              <a:t> and </a:t>
            </a:r>
            <a:r>
              <a:rPr lang="fr-CA" dirty="0" err="1" smtClean="0"/>
              <a:t>Residency</a:t>
            </a:r>
            <a:r>
              <a:rPr lang="fr-CA" dirty="0" smtClean="0"/>
              <a:t> </a:t>
            </a:r>
            <a:r>
              <a:rPr lang="fr-CA" dirty="0" err="1" smtClean="0"/>
              <a:t>numbers</a:t>
            </a:r>
            <a:r>
              <a:rPr lang="fr-CA" dirty="0" smtClean="0"/>
              <a:t> </a:t>
            </a:r>
            <a:r>
              <a:rPr lang="fr-CA" dirty="0" err="1" smtClean="0"/>
              <a:t>reside</a:t>
            </a:r>
            <a:r>
              <a:rPr lang="fr-CA" dirty="0" smtClean="0"/>
              <a:t> </a:t>
            </a:r>
            <a:r>
              <a:rPr lang="fr-CA" dirty="0" err="1" smtClean="0"/>
              <a:t>with</a:t>
            </a:r>
            <a:r>
              <a:rPr lang="fr-CA" dirty="0" smtClean="0"/>
              <a:t> </a:t>
            </a:r>
            <a:r>
              <a:rPr lang="fr-CA" dirty="0" err="1" smtClean="0"/>
              <a:t>each</a:t>
            </a:r>
            <a:r>
              <a:rPr lang="fr-CA" dirty="0" smtClean="0"/>
              <a:t> provincial </a:t>
            </a:r>
            <a:r>
              <a:rPr lang="fr-CA" dirty="0" err="1" smtClean="0"/>
              <a:t>government</a:t>
            </a:r>
            <a:endParaRPr lang="fr-CA" dirty="0" smtClean="0"/>
          </a:p>
          <a:p>
            <a:endParaRPr lang="fr-CA" dirty="0" smtClean="0"/>
          </a:p>
          <a:p>
            <a:endParaRPr lang="fr-CA" dirty="0"/>
          </a:p>
          <a:p>
            <a:endParaRPr lang="fr-CA" dirty="0" smtClean="0"/>
          </a:p>
          <a:p>
            <a:endParaRPr lang="fr-CA" dirty="0"/>
          </a:p>
          <a:p>
            <a:endParaRPr lang="fr-CA" dirty="0" smtClean="0"/>
          </a:p>
          <a:p>
            <a:endParaRPr lang="fr-CA" dirty="0"/>
          </a:p>
          <a:p>
            <a:endParaRPr lang="en-C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460" y="3895027"/>
            <a:ext cx="2974848" cy="223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11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698"/>
            <a:ext cx="9144000" cy="1143000"/>
          </a:xfrm>
        </p:spPr>
        <p:txBody>
          <a:bodyPr>
            <a:normAutofit fontScale="90000"/>
          </a:bodyPr>
          <a:lstStyle/>
          <a:p>
            <a:r>
              <a:rPr lang="en-CA" dirty="0"/>
              <a:t>Pan Canadian Physician Resource Planning</a:t>
            </a:r>
            <a:endParaRPr lang="en-CA" dirty="0"/>
          </a:p>
        </p:txBody>
      </p:sp>
      <p:sp>
        <p:nvSpPr>
          <p:cNvPr id="6" name="Content Placeholder 5"/>
          <p:cNvSpPr>
            <a:spLocks noGrp="1"/>
          </p:cNvSpPr>
          <p:nvPr>
            <p:ph idx="1"/>
          </p:nvPr>
        </p:nvSpPr>
        <p:spPr/>
        <p:txBody>
          <a:bodyPr>
            <a:normAutofit lnSpcReduction="10000"/>
          </a:bodyPr>
          <a:lstStyle/>
          <a:p>
            <a:r>
              <a:rPr lang="en-CA" sz="3000" dirty="0" smtClean="0"/>
              <a:t>3 main areas of work:</a:t>
            </a:r>
          </a:p>
          <a:p>
            <a:pPr lvl="1">
              <a:buFont typeface="Wingdings" panose="05000000000000000000" pitchFamily="2" charset="2"/>
              <a:buChar char="v"/>
            </a:pPr>
            <a:r>
              <a:rPr lang="en-CA" sz="2600" dirty="0"/>
              <a:t> </a:t>
            </a:r>
            <a:r>
              <a:rPr lang="en-CA" sz="2600" dirty="0" smtClean="0"/>
              <a:t>Developing a consultative </a:t>
            </a:r>
            <a:r>
              <a:rPr lang="en-CA" sz="2600" b="1" dirty="0" smtClean="0"/>
              <a:t>process for collaboration </a:t>
            </a:r>
            <a:r>
              <a:rPr lang="en-CA" sz="2600" dirty="0" smtClean="0"/>
              <a:t>and coordination to address physician imbalances across identified specialties</a:t>
            </a:r>
          </a:p>
          <a:p>
            <a:pPr lvl="1">
              <a:buFont typeface="Wingdings" panose="05000000000000000000" pitchFamily="2" charset="2"/>
              <a:buChar char="v"/>
            </a:pPr>
            <a:r>
              <a:rPr lang="en-CA" sz="2600" dirty="0" smtClean="0"/>
              <a:t> A </a:t>
            </a:r>
            <a:r>
              <a:rPr lang="en-CA" sz="2600" b="1" dirty="0" smtClean="0"/>
              <a:t>pan-Canadian physician planning tool </a:t>
            </a:r>
            <a:r>
              <a:rPr lang="en-CA" sz="2600" dirty="0" smtClean="0"/>
              <a:t>to better inform physician supply and need/demand (starting with the supply model)</a:t>
            </a:r>
          </a:p>
          <a:p>
            <a:pPr lvl="1">
              <a:buFont typeface="Wingdings" panose="05000000000000000000" pitchFamily="2" charset="2"/>
              <a:buChar char="v"/>
            </a:pPr>
            <a:r>
              <a:rPr lang="en-CA" sz="2600" dirty="0" smtClean="0"/>
              <a:t> Products/fact-sheets that </a:t>
            </a:r>
            <a:r>
              <a:rPr lang="en-CA" sz="2600" b="1" dirty="0" smtClean="0"/>
              <a:t>provide accurate information</a:t>
            </a:r>
            <a:r>
              <a:rPr lang="en-CA" sz="2600" dirty="0" smtClean="0"/>
              <a:t> to support decision-making by those considering and currently pursuing medical education, both in Canada and abroad (Future MD Canada tool)</a:t>
            </a:r>
            <a:endParaRPr lang="en-CA" sz="2600" dirty="0"/>
          </a:p>
        </p:txBody>
      </p:sp>
    </p:spTree>
    <p:extLst>
      <p:ext uri="{BB962C8B-B14F-4D97-AF65-F5344CB8AC3E}">
        <p14:creationId xmlns:p14="http://schemas.microsoft.com/office/powerpoint/2010/main" val="2017194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Ian Hart – Father of the OSCE</a:t>
            </a:r>
            <a:endParaRPr lang="en-CA"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9808" y="1851234"/>
            <a:ext cx="5243430" cy="419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CanMEDS 2015</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5213" y="1230166"/>
            <a:ext cx="5182434" cy="531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
            <a:ext cx="8954814" cy="1594502"/>
          </a:xfrm>
        </p:spPr>
        <p:txBody>
          <a:bodyPr>
            <a:normAutofit fontScale="90000"/>
          </a:bodyPr>
          <a:lstStyle/>
          <a:p>
            <a:r>
              <a:rPr lang="en-US" dirty="0"/>
              <a:t>Royal </a:t>
            </a:r>
            <a:r>
              <a:rPr lang="en-US" dirty="0" smtClean="0"/>
              <a:t>College of Physicians and Surgeons</a:t>
            </a:r>
            <a:r>
              <a:rPr lang="en-US" dirty="0"/>
              <a:t/>
            </a:r>
            <a:br>
              <a:rPr lang="en-US" dirty="0"/>
            </a:br>
            <a:endParaRPr lang="en-CA" dirty="0"/>
          </a:p>
        </p:txBody>
      </p:sp>
      <p:sp>
        <p:nvSpPr>
          <p:cNvPr id="3" name="Content Placeholder 2"/>
          <p:cNvSpPr>
            <a:spLocks noGrp="1"/>
          </p:cNvSpPr>
          <p:nvPr>
            <p:ph idx="1"/>
          </p:nvPr>
        </p:nvSpPr>
        <p:spPr/>
        <p:txBody>
          <a:bodyPr/>
          <a:lstStyle/>
          <a:p>
            <a:pPr marL="0" indent="0">
              <a:buNone/>
            </a:pPr>
            <a:r>
              <a:rPr lang="en-US" dirty="0" smtClean="0"/>
              <a:t>Dr Jason Frank</a:t>
            </a:r>
          </a:p>
          <a:p>
            <a:endParaRPr lang="en-US" dirty="0"/>
          </a:p>
          <a:p>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781300"/>
            <a:ext cx="33909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32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CanMEDS 2015</a:t>
            </a:r>
            <a:endParaRPr lang="en-CA" dirty="0"/>
          </a:p>
        </p:txBody>
      </p:sp>
      <p:sp>
        <p:nvSpPr>
          <p:cNvPr id="6" name="Content Placeholder 5"/>
          <p:cNvSpPr>
            <a:spLocks noGrp="1"/>
          </p:cNvSpPr>
          <p:nvPr>
            <p:ph idx="1"/>
          </p:nvPr>
        </p:nvSpPr>
        <p:spPr>
          <a:xfrm>
            <a:off x="126124" y="1278384"/>
            <a:ext cx="9017876" cy="5024762"/>
          </a:xfrm>
        </p:spPr>
        <p:txBody>
          <a:bodyPr>
            <a:normAutofit/>
          </a:bodyPr>
          <a:lstStyle/>
          <a:p>
            <a:r>
              <a:rPr lang="en-CA" dirty="0" smtClean="0"/>
              <a:t>CanMEDS is a framework for physician </a:t>
            </a:r>
            <a:r>
              <a:rPr lang="en-CA" dirty="0" smtClean="0"/>
              <a:t>competency</a:t>
            </a:r>
          </a:p>
          <a:p>
            <a:r>
              <a:rPr lang="fr-CA" dirty="0" err="1" smtClean="0"/>
              <a:t>Work</a:t>
            </a:r>
            <a:r>
              <a:rPr lang="fr-CA" dirty="0" smtClean="0"/>
              <a:t> </a:t>
            </a:r>
            <a:r>
              <a:rPr lang="fr-CA" dirty="0" err="1" smtClean="0"/>
              <a:t>from</a:t>
            </a:r>
            <a:r>
              <a:rPr lang="fr-CA" dirty="0" smtClean="0"/>
              <a:t> public consultation in Ontario (AMS)</a:t>
            </a:r>
            <a:endParaRPr lang="en-CA" dirty="0" smtClean="0"/>
          </a:p>
          <a:p>
            <a:r>
              <a:rPr lang="en-CA" dirty="0" smtClean="0"/>
              <a:t>Original </a:t>
            </a:r>
            <a:r>
              <a:rPr lang="en-CA" dirty="0" smtClean="0"/>
              <a:t>framework released in 1996</a:t>
            </a:r>
          </a:p>
          <a:p>
            <a:r>
              <a:rPr lang="en-CA" dirty="0" smtClean="0"/>
              <a:t>Updated with CanMEDS 2005</a:t>
            </a:r>
          </a:p>
          <a:p>
            <a:r>
              <a:rPr lang="en-CA" dirty="0" smtClean="0"/>
              <a:t>Enhanced </a:t>
            </a:r>
            <a:r>
              <a:rPr lang="en-CA" dirty="0" smtClean="0"/>
              <a:t>framework – CanMEDS 2015</a:t>
            </a:r>
          </a:p>
          <a:p>
            <a:pPr lvl="1"/>
            <a:r>
              <a:rPr lang="en-CA" dirty="0" smtClean="0"/>
              <a:t>Aligned with CBME approach and </a:t>
            </a:r>
            <a:r>
              <a:rPr lang="en-CA" dirty="0" smtClean="0"/>
              <a:t>milestones</a:t>
            </a:r>
            <a:endParaRPr lang="en-CA" dirty="0" smtClean="0"/>
          </a:p>
          <a:p>
            <a:pPr lvl="1"/>
            <a:r>
              <a:rPr lang="en-CA" dirty="0" smtClean="0"/>
              <a:t>Major change from ‘Manager’ to ‘Leader’ role</a:t>
            </a:r>
            <a:endParaRPr lang="en-CA" dirty="0"/>
          </a:p>
        </p:txBody>
      </p:sp>
    </p:spTree>
    <p:extLst>
      <p:ext uri="{BB962C8B-B14F-4D97-AF65-F5344CB8AC3E}">
        <p14:creationId xmlns:p14="http://schemas.microsoft.com/office/powerpoint/2010/main" val="2170715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CanMEDS 2015 – Leader Role</a:t>
            </a:r>
            <a:endParaRPr lang="en-CA" dirty="0"/>
          </a:p>
        </p:txBody>
      </p:sp>
      <p:sp>
        <p:nvSpPr>
          <p:cNvPr id="6" name="Content Placeholder 5"/>
          <p:cNvSpPr>
            <a:spLocks noGrp="1"/>
          </p:cNvSpPr>
          <p:nvPr>
            <p:ph idx="1"/>
          </p:nvPr>
        </p:nvSpPr>
        <p:spPr/>
        <p:txBody>
          <a:bodyPr/>
          <a:lstStyle/>
          <a:p>
            <a:r>
              <a:rPr lang="en-CA" dirty="0" smtClean="0"/>
              <a:t>Describes the </a:t>
            </a:r>
            <a:r>
              <a:rPr lang="en-CA" b="1" dirty="0" smtClean="0"/>
              <a:t>engagement</a:t>
            </a:r>
            <a:r>
              <a:rPr lang="en-CA" dirty="0" smtClean="0"/>
              <a:t> of all physicians in shared decision-making for the health care system</a:t>
            </a:r>
          </a:p>
          <a:p>
            <a:r>
              <a:rPr lang="en-CA" dirty="0" smtClean="0"/>
              <a:t>Encompasses </a:t>
            </a:r>
            <a:r>
              <a:rPr lang="en-CA" b="1" dirty="0" smtClean="0"/>
              <a:t>collaborative leadership</a:t>
            </a:r>
            <a:r>
              <a:rPr lang="en-CA" dirty="0" smtClean="0"/>
              <a:t> and management </a:t>
            </a:r>
            <a:r>
              <a:rPr lang="en-CA" dirty="0" smtClean="0"/>
              <a:t>skills</a:t>
            </a:r>
          </a:p>
          <a:p>
            <a:r>
              <a:rPr lang="fr-CA" dirty="0" smtClean="0"/>
              <a:t>Leader as team </a:t>
            </a:r>
            <a:r>
              <a:rPr lang="fr-CA" dirty="0" err="1" smtClean="0"/>
              <a:t>player</a:t>
            </a:r>
            <a:endParaRPr lang="en-CA" dirty="0" smtClean="0"/>
          </a:p>
        </p:txBody>
      </p:sp>
    </p:spTree>
    <p:extLst>
      <p:ext uri="{BB962C8B-B14F-4D97-AF65-F5344CB8AC3E}">
        <p14:creationId xmlns:p14="http://schemas.microsoft.com/office/powerpoint/2010/main" val="2170715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 </a:t>
            </a:r>
            <a:r>
              <a:rPr lang="en-CA" dirty="0" smtClean="0"/>
              <a:t>Problem Based Learning (PBL)</a:t>
            </a:r>
            <a:endParaRPr lang="en-CA" dirty="0"/>
          </a:p>
        </p:txBody>
      </p:sp>
      <p:sp>
        <p:nvSpPr>
          <p:cNvPr id="3" name="Content Placeholder 2"/>
          <p:cNvSpPr>
            <a:spLocks noGrp="1"/>
          </p:cNvSpPr>
          <p:nvPr>
            <p:ph idx="1"/>
          </p:nvPr>
        </p:nvSpPr>
        <p:spPr/>
        <p:txBody>
          <a:bodyPr/>
          <a:lstStyle/>
          <a:p>
            <a:r>
              <a:rPr lang="fr-CA" dirty="0" smtClean="0"/>
              <a:t>Dr Geoff Norman</a:t>
            </a:r>
          </a:p>
          <a:p>
            <a:endParaRPr lang="en-C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903" y="2374871"/>
            <a:ext cx="4639895" cy="260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2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Nos </a:t>
            </a:r>
            <a:r>
              <a:rPr lang="en-CA" dirty="0" err="1" smtClean="0"/>
              <a:t>facultés</a:t>
            </a:r>
            <a:endParaRPr lang="en-CA" dirty="0"/>
          </a:p>
        </p:txBody>
      </p:sp>
      <p:grpSp>
        <p:nvGrpSpPr>
          <p:cNvPr id="4" name="Group 4"/>
          <p:cNvGrpSpPr>
            <a:grpSpLocks noChangeAspect="1"/>
          </p:cNvGrpSpPr>
          <p:nvPr/>
        </p:nvGrpSpPr>
        <p:grpSpPr bwMode="auto">
          <a:xfrm>
            <a:off x="190796" y="2256489"/>
            <a:ext cx="8815412" cy="2942323"/>
            <a:chOff x="1180" y="9815"/>
            <a:chExt cx="25265" cy="7641"/>
          </a:xfrm>
        </p:grpSpPr>
        <p:sp>
          <p:nvSpPr>
            <p:cNvPr id="5" name="Rectangle 5"/>
            <p:cNvSpPr>
              <a:spLocks noChangeAspect="1" noChangeArrowheads="1"/>
            </p:cNvSpPr>
            <p:nvPr/>
          </p:nvSpPr>
          <p:spPr bwMode="auto">
            <a:xfrm>
              <a:off x="1180" y="9815"/>
              <a:ext cx="25265" cy="7530"/>
            </a:xfrm>
            <a:prstGeom prst="rect">
              <a:avLst/>
            </a:prstGeom>
            <a:solidFill>
              <a:srgbClr val="FFFFFF"/>
            </a:solidFill>
            <a:ln>
              <a:noFill/>
            </a:ln>
            <a:effectLst/>
            <a:extLs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smtClean="0">
                <a:solidFill>
                  <a:srgbClr val="000000"/>
                </a:solidFill>
                <a:latin typeface="Times"/>
              </a:endParaRPr>
            </a:p>
          </p:txBody>
        </p:sp>
        <p:pic>
          <p:nvPicPr>
            <p:cNvPr id="6" name="Picture 6" descr="Calg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5" y="10750"/>
              <a:ext cx="3230"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7" name="Picture 7" descr="Dalhous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 y="13336"/>
              <a:ext cx="3311" cy="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8" name="Picture 8" descr="NO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86" y="14969"/>
              <a:ext cx="2018"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9" name="Picture 9" descr="Lav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8" y="15876"/>
              <a:ext cx="2857" cy="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0" name="Picture 10" descr="Quee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38" y="12791"/>
              <a:ext cx="2495" cy="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1" name="Picture 11" descr="Memori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2" y="10478"/>
              <a:ext cx="3084" cy="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2" name="Picture 12" descr="Toron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81" y="15785"/>
              <a:ext cx="5761"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3" name="Picture 13" descr="McMas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53" y="11005"/>
              <a:ext cx="5171"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4" name="Picture 14" descr="Sherbrook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43" y="10796"/>
              <a:ext cx="4626" cy="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5" name="Picture 15" descr="McGi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5" y="15513"/>
              <a:ext cx="2631"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6" name="Picture 16" descr="Montre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96" y="13290"/>
              <a:ext cx="3946" cy="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7" name="Picture 17" descr="Manitob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643" y="10614"/>
              <a:ext cx="3084" cy="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8" name="Picture 18" descr="Ottaw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41" y="10342"/>
              <a:ext cx="2129" cy="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19" name="Picture 19" descr="Saskatchew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684" y="13336"/>
              <a:ext cx="3811"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20" name="Picture 20" descr="Albert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872" y="15196"/>
              <a:ext cx="4672"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21" name="Picture 21" descr="UBC"/>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907" y="15604"/>
              <a:ext cx="2919"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pic>
          <p:nvPicPr>
            <p:cNvPr id="22" name="Picture 22" descr="UWOSchulich"/>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330" y="12882"/>
              <a:ext cx="1995"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solidFill>
                  <a:miter lim="800000"/>
                  <a:headEnd/>
                  <a:tailEnd/>
                </a14:hiddenLine>
              </a:ext>
            </a:extLst>
          </p:spPr>
        </p:pic>
      </p:grpSp>
    </p:spTree>
    <p:extLst>
      <p:ext uri="{BB962C8B-B14F-4D97-AF65-F5344CB8AC3E}">
        <p14:creationId xmlns:p14="http://schemas.microsoft.com/office/powerpoint/2010/main" val="2318352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Multiple Mini Interview (MMI)</a:t>
            </a:r>
            <a:endParaRPr lang="en-CA" dirty="0"/>
          </a:p>
        </p:txBody>
      </p:sp>
      <p:sp>
        <p:nvSpPr>
          <p:cNvPr id="3" name="Content Placeholder 2"/>
          <p:cNvSpPr>
            <a:spLocks noGrp="1"/>
          </p:cNvSpPr>
          <p:nvPr>
            <p:ph idx="1"/>
          </p:nvPr>
        </p:nvSpPr>
        <p:spPr/>
        <p:txBody>
          <a:bodyPr/>
          <a:lstStyle/>
          <a:p>
            <a:r>
              <a:rPr lang="fr-CA" dirty="0" smtClean="0"/>
              <a:t>Dr Kevin Eva</a:t>
            </a:r>
          </a:p>
          <a:p>
            <a:endParaRPr lang="fr-CA" dirty="0"/>
          </a:p>
          <a:p>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124" y="1747600"/>
            <a:ext cx="2700340" cy="405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4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 Medical Education</a:t>
            </a:r>
            <a:endParaRPr lang="en-CA" dirty="0"/>
          </a:p>
        </p:txBody>
      </p:sp>
      <p:sp>
        <p:nvSpPr>
          <p:cNvPr id="3" name="Content Placeholder 2"/>
          <p:cNvSpPr>
            <a:spLocks noGrp="1"/>
          </p:cNvSpPr>
          <p:nvPr>
            <p:ph idx="1"/>
          </p:nvPr>
        </p:nvSpPr>
        <p:spPr/>
        <p:txBody>
          <a:bodyPr/>
          <a:lstStyle/>
          <a:p>
            <a:r>
              <a:rPr lang="en-US" dirty="0" smtClean="0"/>
              <a:t>Dr Lorelei Lingard</a:t>
            </a:r>
          </a:p>
          <a:p>
            <a:r>
              <a:rPr lang="en-US" dirty="0" smtClean="0"/>
              <a:t>Dr Glen </a:t>
            </a:r>
            <a:r>
              <a:rPr lang="en-US" dirty="0" err="1" smtClean="0"/>
              <a:t>Regehr</a:t>
            </a:r>
            <a:endParaRPr lang="en-US" dirty="0" smtClean="0"/>
          </a:p>
          <a:p>
            <a:endParaRPr lang="en-US" dirty="0" smtClean="0"/>
          </a:p>
          <a:p>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14" y="3058511"/>
            <a:ext cx="2759240" cy="274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339" y="2790020"/>
            <a:ext cx="2128344" cy="319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256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
            <a:ext cx="9144000" cy="1143000"/>
          </a:xfrm>
        </p:spPr>
        <p:txBody>
          <a:bodyPr>
            <a:normAutofit fontScale="90000"/>
          </a:bodyPr>
          <a:lstStyle/>
          <a:p>
            <a:r>
              <a:rPr lang="en-US" dirty="0" smtClean="0"/>
              <a:t>Vision for the Future of Medical Education</a:t>
            </a:r>
            <a:endParaRPr lang="en-CA" dirty="0"/>
          </a:p>
        </p:txBody>
      </p:sp>
      <p:sp>
        <p:nvSpPr>
          <p:cNvPr id="4" name="Content Placeholder 3"/>
          <p:cNvSpPr>
            <a:spLocks noGrp="1"/>
          </p:cNvSpPr>
          <p:nvPr>
            <p:ph idx="1"/>
          </p:nvPr>
        </p:nvSpPr>
        <p:spPr/>
        <p:txBody>
          <a:bodyPr/>
          <a:lstStyle/>
          <a:p>
            <a:pPr marL="0" indent="0">
              <a:buNone/>
            </a:pPr>
            <a:r>
              <a:rPr lang="en-US" dirty="0" smtClean="0"/>
              <a:t>Dr Nick Busing, </a:t>
            </a:r>
          </a:p>
          <a:p>
            <a:pPr marL="0" indent="0">
              <a:buNone/>
            </a:pPr>
            <a:r>
              <a:rPr lang="en-US" dirty="0" smtClean="0"/>
              <a:t>Past President and CEO, AFMC</a:t>
            </a:r>
          </a:p>
          <a:p>
            <a:endParaRPr lang="en-US" dirty="0"/>
          </a:p>
          <a:p>
            <a:endParaRPr lang="en-C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303" y="2689279"/>
            <a:ext cx="2033753" cy="271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040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857250" y="1785938"/>
            <a:ext cx="8286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p:cNvGrpSpPr>
            <a:grpSpLocks/>
          </p:cNvGrpSpPr>
          <p:nvPr>
            <p:custDataLst>
              <p:tags r:id="rId2"/>
            </p:custDataLst>
          </p:nvPr>
        </p:nvGrpSpPr>
        <p:grpSpPr bwMode="auto">
          <a:xfrm>
            <a:off x="0" y="1785938"/>
            <a:ext cx="8286750" cy="285750"/>
            <a:chOff x="0" y="537641"/>
            <a:chExt cx="9144000" cy="428628"/>
          </a:xfrm>
        </p:grpSpPr>
        <p:pic>
          <p:nvPicPr>
            <p:cNvPr id="2048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4125"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2"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480"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4" name="Picture 2" descr="FMEC - Future of Medical Education in Canada - A project funded by Health Canada">
            <a:hlinkClick r:id="rId10"/>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7938" y="214313"/>
            <a:ext cx="62198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FMEC_EnglishCove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993775" y="2187575"/>
            <a:ext cx="321786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FMEC_FrenchCove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5003800" y="2155825"/>
            <a:ext cx="317182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5"/>
          <p:cNvSpPr txBox="1">
            <a:spLocks noChangeArrowheads="1"/>
          </p:cNvSpPr>
          <p:nvPr>
            <p:custDataLst>
              <p:tags r:id="rId6"/>
            </p:custDataLst>
          </p:nvPr>
        </p:nvSpPr>
        <p:spPr bwMode="auto">
          <a:xfrm>
            <a:off x="6227763" y="260350"/>
            <a:ext cx="291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B71234"/>
                </a:solidFill>
                <a:latin typeface="Helvetica" pitchFamily="34" charset="0"/>
              </a:defRPr>
            </a:lvl1pPr>
            <a:lvl2pPr marL="742950" indent="-285750">
              <a:spcBef>
                <a:spcPct val="20000"/>
              </a:spcBef>
              <a:buChar char="–"/>
              <a:defRPr sz="2800">
                <a:solidFill>
                  <a:srgbClr val="B71234"/>
                </a:solidFill>
                <a:latin typeface="Helvetica" pitchFamily="34" charset="0"/>
              </a:defRPr>
            </a:lvl2pPr>
            <a:lvl3pPr marL="1143000" indent="-228600">
              <a:spcBef>
                <a:spcPct val="20000"/>
              </a:spcBef>
              <a:buChar char="•"/>
              <a:defRPr sz="2400">
                <a:solidFill>
                  <a:srgbClr val="B71234"/>
                </a:solidFill>
                <a:latin typeface="Helvetica" pitchFamily="34" charset="0"/>
              </a:defRPr>
            </a:lvl3pPr>
            <a:lvl4pPr marL="1600200" indent="-228600">
              <a:spcBef>
                <a:spcPct val="20000"/>
              </a:spcBef>
              <a:buChar char="–"/>
              <a:defRPr sz="2000">
                <a:solidFill>
                  <a:srgbClr val="B71234"/>
                </a:solidFill>
                <a:latin typeface="Helvetica" pitchFamily="34" charset="0"/>
              </a:defRPr>
            </a:lvl4pPr>
            <a:lvl5pPr marL="2057400" indent="-228600">
              <a:spcBef>
                <a:spcPct val="20000"/>
              </a:spcBef>
              <a:buChar char="»"/>
              <a:defRPr sz="2000">
                <a:solidFill>
                  <a:srgbClr val="B71234"/>
                </a:solidFill>
                <a:latin typeface="Helvetica" pitchFamily="34" charset="0"/>
              </a:defRPr>
            </a:lvl5pPr>
            <a:lvl6pPr marL="2514600" indent="-228600" eaLnBrk="0" fontAlgn="base" hangingPunct="0">
              <a:spcBef>
                <a:spcPct val="20000"/>
              </a:spcBef>
              <a:spcAft>
                <a:spcPct val="0"/>
              </a:spcAft>
              <a:buChar char="»"/>
              <a:defRPr sz="2000">
                <a:solidFill>
                  <a:srgbClr val="B71234"/>
                </a:solidFill>
                <a:latin typeface="Helvetica" pitchFamily="34" charset="0"/>
              </a:defRPr>
            </a:lvl6pPr>
            <a:lvl7pPr marL="2971800" indent="-228600" eaLnBrk="0" fontAlgn="base" hangingPunct="0">
              <a:spcBef>
                <a:spcPct val="20000"/>
              </a:spcBef>
              <a:spcAft>
                <a:spcPct val="0"/>
              </a:spcAft>
              <a:buChar char="»"/>
              <a:defRPr sz="2000">
                <a:solidFill>
                  <a:srgbClr val="B71234"/>
                </a:solidFill>
                <a:latin typeface="Helvetica" pitchFamily="34" charset="0"/>
              </a:defRPr>
            </a:lvl7pPr>
            <a:lvl8pPr marL="3429000" indent="-228600" eaLnBrk="0" fontAlgn="base" hangingPunct="0">
              <a:spcBef>
                <a:spcPct val="20000"/>
              </a:spcBef>
              <a:spcAft>
                <a:spcPct val="0"/>
              </a:spcAft>
              <a:buChar char="»"/>
              <a:defRPr sz="2000">
                <a:solidFill>
                  <a:srgbClr val="B71234"/>
                </a:solidFill>
                <a:latin typeface="Helvetica" pitchFamily="34" charset="0"/>
              </a:defRPr>
            </a:lvl8pPr>
            <a:lvl9pPr marL="3886200" indent="-228600" eaLnBrk="0" fontAlgn="base" hangingPunct="0">
              <a:spcBef>
                <a:spcPct val="20000"/>
              </a:spcBef>
              <a:spcAft>
                <a:spcPct val="0"/>
              </a:spcAft>
              <a:buChar char="»"/>
              <a:defRPr sz="2000">
                <a:solidFill>
                  <a:srgbClr val="B71234"/>
                </a:solidFill>
                <a:latin typeface="Helvetica" pitchFamily="34" charset="0"/>
              </a:defRPr>
            </a:lvl9pPr>
          </a:lstStyle>
          <a:p>
            <a:pPr defTabSz="914400" eaLnBrk="0" fontAlgn="base" hangingPunct="0">
              <a:spcBef>
                <a:spcPct val="0"/>
              </a:spcBef>
              <a:spcAft>
                <a:spcPct val="0"/>
              </a:spcAft>
              <a:buFontTx/>
              <a:buNone/>
            </a:pPr>
            <a:r>
              <a:rPr lang="en-US" altLang="en-US" sz="2400">
                <a:solidFill>
                  <a:srgbClr val="FFFFFF"/>
                </a:solidFill>
              </a:rPr>
              <a:t>www.afmc.ca/fmec/</a:t>
            </a:r>
            <a:endParaRPr lang="en-CA" altLang="en-US" sz="2400">
              <a:solidFill>
                <a:srgbClr val="FFFFFF"/>
              </a:solidFill>
            </a:endParaRPr>
          </a:p>
        </p:txBody>
      </p:sp>
    </p:spTree>
    <p:extLst>
      <p:ext uri="{BB962C8B-B14F-4D97-AF65-F5344CB8AC3E}">
        <p14:creationId xmlns:p14="http://schemas.microsoft.com/office/powerpoint/2010/main" val="19447623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692275" y="1071563"/>
            <a:ext cx="7451725" cy="757237"/>
          </a:xfrm>
        </p:spPr>
        <p:txBody>
          <a:bodyPr/>
          <a:lstStyle/>
          <a:p>
            <a:pPr algn="ctr"/>
            <a:r>
              <a:rPr lang="en-US" altLang="en-US" sz="3200" b="1" dirty="0" smtClean="0"/>
              <a:t>“The Future of Medical Education in Canada” MD Recommendations</a:t>
            </a:r>
          </a:p>
        </p:txBody>
      </p:sp>
      <p:sp>
        <p:nvSpPr>
          <p:cNvPr id="21507" name="Rectangle 3"/>
          <p:cNvSpPr>
            <a:spLocks noGrp="1" noChangeArrowheads="1"/>
          </p:cNvSpPr>
          <p:nvPr>
            <p:ph type="body" idx="4294967295"/>
          </p:nvPr>
        </p:nvSpPr>
        <p:spPr>
          <a:xfrm>
            <a:off x="283779" y="1905000"/>
            <a:ext cx="8403021" cy="4419600"/>
          </a:xfrm>
        </p:spPr>
        <p:txBody>
          <a:bodyPr/>
          <a:lstStyle/>
          <a:p>
            <a:pPr marL="533400" indent="-533400">
              <a:buFontTx/>
              <a:buAutoNum type="arabicPeriod"/>
            </a:pPr>
            <a:endParaRPr lang="en-US" altLang="en-US" dirty="0" smtClean="0">
              <a:solidFill>
                <a:schemeClr val="tx1"/>
              </a:solidFill>
            </a:endParaRPr>
          </a:p>
          <a:p>
            <a:pPr marL="0" indent="0">
              <a:buNone/>
            </a:pPr>
            <a:r>
              <a:rPr lang="en-US" altLang="en-US" dirty="0" smtClean="0">
                <a:solidFill>
                  <a:schemeClr val="tx1"/>
                </a:solidFill>
              </a:rPr>
              <a:t>Address Individual and Community Needs</a:t>
            </a:r>
          </a:p>
          <a:p>
            <a:pPr marL="0" indent="0">
              <a:buNone/>
            </a:pPr>
            <a:r>
              <a:rPr lang="en-US" altLang="en-US" dirty="0" smtClean="0">
                <a:solidFill>
                  <a:schemeClr val="tx1"/>
                </a:solidFill>
              </a:rPr>
              <a:t>Enhance Admissions Processes</a:t>
            </a:r>
          </a:p>
          <a:p>
            <a:pPr marL="0" indent="0">
              <a:buNone/>
            </a:pPr>
            <a:r>
              <a:rPr lang="en-US" altLang="en-US" dirty="0" smtClean="0">
                <a:solidFill>
                  <a:schemeClr val="tx1"/>
                </a:solidFill>
              </a:rPr>
              <a:t>Build on the Scientific Basis of Medicine</a:t>
            </a:r>
          </a:p>
          <a:p>
            <a:pPr marL="0" indent="0">
              <a:buNone/>
            </a:pPr>
            <a:r>
              <a:rPr lang="en-US" altLang="en-US" dirty="0" smtClean="0">
                <a:solidFill>
                  <a:schemeClr val="tx1"/>
                </a:solidFill>
              </a:rPr>
              <a:t>Promote Prevention and Public Health</a:t>
            </a:r>
          </a:p>
          <a:p>
            <a:pPr marL="0" indent="0">
              <a:buNone/>
            </a:pPr>
            <a:r>
              <a:rPr lang="en-US" altLang="en-US" dirty="0" smtClean="0">
                <a:solidFill>
                  <a:schemeClr val="tx1"/>
                </a:solidFill>
              </a:rPr>
              <a:t>Address the Hidden Curriculum</a:t>
            </a:r>
          </a:p>
        </p:txBody>
      </p:sp>
    </p:spTree>
    <p:extLst>
      <p:ext uri="{BB962C8B-B14F-4D97-AF65-F5344CB8AC3E}">
        <p14:creationId xmlns:p14="http://schemas.microsoft.com/office/powerpoint/2010/main" val="1496216048"/>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1905000"/>
            <a:ext cx="8686800" cy="4419600"/>
          </a:xfrm>
        </p:spPr>
        <p:txBody>
          <a:bodyPr/>
          <a:lstStyle/>
          <a:p>
            <a:pPr marL="533400" indent="-533400">
              <a:buFontTx/>
              <a:buAutoNum type="arabicPeriod" startAt="6"/>
            </a:pPr>
            <a:endParaRPr lang="en-US" altLang="en-US" dirty="0" smtClean="0"/>
          </a:p>
          <a:p>
            <a:pPr marL="0" indent="0">
              <a:buNone/>
            </a:pPr>
            <a:r>
              <a:rPr lang="en-US" altLang="en-US" dirty="0" smtClean="0">
                <a:solidFill>
                  <a:schemeClr val="tx1"/>
                </a:solidFill>
              </a:rPr>
              <a:t>Diversify Learning Contexts</a:t>
            </a:r>
          </a:p>
          <a:p>
            <a:pPr marL="0" indent="0">
              <a:buNone/>
            </a:pPr>
            <a:r>
              <a:rPr lang="en-US" altLang="en-US" dirty="0" smtClean="0">
                <a:solidFill>
                  <a:schemeClr val="tx1"/>
                </a:solidFill>
              </a:rPr>
              <a:t>Value </a:t>
            </a:r>
            <a:r>
              <a:rPr lang="en-US" altLang="en-US" dirty="0" err="1" smtClean="0">
                <a:solidFill>
                  <a:schemeClr val="tx1"/>
                </a:solidFill>
              </a:rPr>
              <a:t>Generalism</a:t>
            </a:r>
            <a:endParaRPr lang="en-US" altLang="en-US" dirty="0" smtClean="0">
              <a:solidFill>
                <a:schemeClr val="tx1"/>
              </a:solidFill>
            </a:endParaRPr>
          </a:p>
          <a:p>
            <a:pPr marL="0" indent="0">
              <a:buNone/>
            </a:pPr>
            <a:r>
              <a:rPr lang="en-US" altLang="en-US" dirty="0" smtClean="0">
                <a:solidFill>
                  <a:schemeClr val="tx1"/>
                </a:solidFill>
              </a:rPr>
              <a:t>Advance Inter- and Intra-Professional Practice</a:t>
            </a:r>
          </a:p>
          <a:p>
            <a:pPr marL="0" indent="0">
              <a:buNone/>
            </a:pPr>
            <a:r>
              <a:rPr lang="en-US" altLang="en-US" dirty="0" smtClean="0">
                <a:solidFill>
                  <a:schemeClr val="tx1"/>
                </a:solidFill>
              </a:rPr>
              <a:t>Adopt a Competency-Based and Flexible Approach</a:t>
            </a:r>
          </a:p>
          <a:p>
            <a:pPr marL="0" indent="0">
              <a:buNone/>
            </a:pPr>
            <a:r>
              <a:rPr lang="en-US" altLang="en-US" dirty="0" smtClean="0">
                <a:solidFill>
                  <a:schemeClr val="tx1"/>
                </a:solidFill>
              </a:rPr>
              <a:t>Foster Medical Leadership</a:t>
            </a:r>
          </a:p>
        </p:txBody>
      </p:sp>
      <p:sp>
        <p:nvSpPr>
          <p:cNvPr id="22531" name="Rectangle 7"/>
          <p:cNvSpPr>
            <a:spLocks noGrp="1" noChangeArrowheads="1"/>
          </p:cNvSpPr>
          <p:nvPr>
            <p:ph type="title" idx="4294967295"/>
          </p:nvPr>
        </p:nvSpPr>
        <p:spPr>
          <a:xfrm>
            <a:off x="1692275" y="1071563"/>
            <a:ext cx="7451725" cy="757237"/>
          </a:xfrm>
          <a:noFill/>
        </p:spPr>
        <p:txBody>
          <a:bodyPr/>
          <a:lstStyle/>
          <a:p>
            <a:pPr algn="ctr"/>
            <a:r>
              <a:rPr lang="en-US" altLang="en-US" sz="3200" b="1" dirty="0" smtClean="0"/>
              <a:t>“The Future of Medical Education in Canada” MD Recommendations</a:t>
            </a:r>
          </a:p>
        </p:txBody>
      </p:sp>
    </p:spTree>
    <p:extLst>
      <p:ext uri="{BB962C8B-B14F-4D97-AF65-F5344CB8AC3E}">
        <p14:creationId xmlns:p14="http://schemas.microsoft.com/office/powerpoint/2010/main" val="294888736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2339975" y="2060575"/>
            <a:ext cx="6804025" cy="4387850"/>
          </a:xfrm>
          <a:noFill/>
        </p:spPr>
        <p:txBody>
          <a:bodyPr/>
          <a:lstStyle/>
          <a:p>
            <a:pPr marL="346075" indent="-346075">
              <a:lnSpc>
                <a:spcPct val="90000"/>
              </a:lnSpc>
            </a:pPr>
            <a:endParaRPr lang="en-US" altLang="en-US" sz="2400" b="1" smtClean="0"/>
          </a:p>
          <a:p>
            <a:pPr marL="346075" indent="-346075">
              <a:lnSpc>
                <a:spcPct val="90000"/>
              </a:lnSpc>
              <a:buFontTx/>
              <a:buNone/>
            </a:pPr>
            <a:r>
              <a:rPr lang="en-US" altLang="en-US" sz="2400" b="1" smtClean="0">
                <a:solidFill>
                  <a:schemeClr val="tx1"/>
                </a:solidFill>
              </a:rPr>
              <a:t>I: Re-Align Accreditation Standards</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II: Build Capacity for Change</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III: Increase National Collaboration</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IV: Increase the Intelligent Use of Technology</a:t>
            </a:r>
          </a:p>
          <a:p>
            <a:pPr marL="346075" indent="-346075">
              <a:lnSpc>
                <a:spcPct val="90000"/>
              </a:lnSpc>
              <a:buFontTx/>
              <a:buNone/>
            </a:pPr>
            <a:endParaRPr lang="en-US" altLang="en-US" sz="2400" b="1" smtClean="0">
              <a:solidFill>
                <a:schemeClr val="tx1"/>
              </a:solidFill>
            </a:endParaRPr>
          </a:p>
          <a:p>
            <a:pPr marL="346075" indent="-346075">
              <a:lnSpc>
                <a:spcPct val="90000"/>
              </a:lnSpc>
              <a:buFontTx/>
              <a:buNone/>
            </a:pPr>
            <a:r>
              <a:rPr lang="en-US" altLang="en-US" sz="2400" b="1" smtClean="0">
                <a:solidFill>
                  <a:schemeClr val="tx1"/>
                </a:solidFill>
              </a:rPr>
              <a:t>V: Enhance Faculty Development</a:t>
            </a:r>
          </a:p>
        </p:txBody>
      </p:sp>
      <p:sp>
        <p:nvSpPr>
          <p:cNvPr id="34819" name="Rectangle 4"/>
          <p:cNvSpPr>
            <a:spLocks noGrp="1" noChangeArrowheads="1"/>
          </p:cNvSpPr>
          <p:nvPr>
            <p:ph type="title" idx="4294967295"/>
          </p:nvPr>
        </p:nvSpPr>
        <p:spPr>
          <a:xfrm>
            <a:off x="1908175" y="1268413"/>
            <a:ext cx="6778625" cy="757237"/>
          </a:xfrm>
        </p:spPr>
        <p:txBody>
          <a:bodyPr/>
          <a:lstStyle/>
          <a:p>
            <a:pPr algn="ctr" eaLnBrk="1" hangingPunct="1"/>
            <a:r>
              <a:rPr lang="en-US" altLang="en-US" sz="3200" b="1" smtClean="0"/>
              <a:t>Enabling Recommendations</a:t>
            </a:r>
          </a:p>
        </p:txBody>
      </p:sp>
      <p:pic>
        <p:nvPicPr>
          <p:cNvPr id="34820" name="Picture 6" descr="Data and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76475"/>
            <a:ext cx="19891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89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2" b="1006"/>
          <a:stretch>
            <a:fillRect/>
          </a:stretch>
        </p:blipFill>
        <p:spPr bwMode="auto">
          <a:xfrm>
            <a:off x="539750" y="1700213"/>
            <a:ext cx="36576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1692275"/>
            <a:ext cx="3602038"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5339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Four consortium partners </a:t>
            </a:r>
          </a:p>
        </p:txBody>
      </p:sp>
      <p:sp>
        <p:nvSpPr>
          <p:cNvPr id="10243" name="Content Placeholder 2"/>
          <p:cNvSpPr>
            <a:spLocks noGrp="1"/>
          </p:cNvSpPr>
          <p:nvPr>
            <p:ph sz="quarter" idx="10"/>
          </p:nvPr>
        </p:nvSpPr>
        <p:spPr/>
        <p:txBody>
          <a:bodyPr/>
          <a:lstStyle/>
          <a:p>
            <a:pPr eaLnBrk="1" hangingPunct="1"/>
            <a:r>
              <a:rPr lang="en-US" altLang="en-US" smtClean="0"/>
              <a:t>Association of Faculties of Medicine of Canada (AFMC)</a:t>
            </a:r>
          </a:p>
          <a:p>
            <a:pPr eaLnBrk="1" hangingPunct="1"/>
            <a:r>
              <a:rPr lang="en-US" altLang="en-US" smtClean="0"/>
              <a:t>College of Family Physicians of Canada (CFPC)</a:t>
            </a:r>
          </a:p>
          <a:p>
            <a:pPr eaLnBrk="1" hangingPunct="1"/>
            <a:r>
              <a:rPr lang="en-CA" altLang="en-US" smtClean="0"/>
              <a:t>Collège des médecins du Québec (CMQ)</a:t>
            </a:r>
          </a:p>
          <a:p>
            <a:pPr eaLnBrk="1" hangingPunct="1"/>
            <a:r>
              <a:rPr lang="en-CA" altLang="en-US" smtClean="0"/>
              <a:t>Royal College of Physicians and Surgeons of Canada (Royal College)</a:t>
            </a:r>
            <a:endParaRPr lang="en-US" altLang="en-US" smtClean="0"/>
          </a:p>
          <a:p>
            <a:pPr eaLnBrk="1" hangingPunct="1"/>
            <a:endParaRPr lang="en-US" altLang="en-US" smtClean="0"/>
          </a:p>
          <a:p>
            <a:pPr eaLnBrk="1" hangingPunct="1"/>
            <a:endParaRPr lang="en-US" altLang="en-US" smtClean="0"/>
          </a:p>
        </p:txBody>
      </p:sp>
      <p:sp>
        <p:nvSpPr>
          <p:cNvPr id="36868" name="TextBox 4"/>
          <p:cNvSpPr txBox="1">
            <a:spLocks noChangeArrowheads="1"/>
          </p:cNvSpPr>
          <p:nvPr/>
        </p:nvSpPr>
        <p:spPr bwMode="auto">
          <a:xfrm>
            <a:off x="0" y="65532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b="1">
                <a:solidFill>
                  <a:schemeClr val="tx1"/>
                </a:solidFill>
                <a:latin typeface="Trebuchet MS" pitchFamily="34" charset="0"/>
              </a:defRPr>
            </a:lvl1pPr>
            <a:lvl2pPr marL="742950" indent="-285750">
              <a:spcBef>
                <a:spcPct val="20000"/>
              </a:spcBef>
              <a:buFont typeface="Arial" charset="0"/>
              <a:buChar char="–"/>
              <a:defRPr sz="2800">
                <a:solidFill>
                  <a:srgbClr val="000000"/>
                </a:solidFill>
                <a:latin typeface="Trebuchet MS" pitchFamily="34" charset="0"/>
              </a:defRPr>
            </a:lvl2pPr>
            <a:lvl3pPr marL="1143000" indent="-228600">
              <a:spcBef>
                <a:spcPct val="20000"/>
              </a:spcBef>
              <a:buFont typeface="Arial" charset="0"/>
              <a:buChar char="•"/>
              <a:defRPr sz="2400">
                <a:solidFill>
                  <a:srgbClr val="000000"/>
                </a:solidFill>
                <a:latin typeface="Trebuchet MS" pitchFamily="34" charset="0"/>
              </a:defRPr>
            </a:lvl3pPr>
            <a:lvl4pPr marL="1600200" indent="-228600">
              <a:spcBef>
                <a:spcPct val="20000"/>
              </a:spcBef>
              <a:buFont typeface="Arial" charset="0"/>
              <a:buChar char="–"/>
              <a:defRPr sz="2000">
                <a:solidFill>
                  <a:srgbClr val="000000"/>
                </a:solidFill>
                <a:latin typeface="Trebuchet MS" pitchFamily="34" charset="0"/>
              </a:defRPr>
            </a:lvl4pPr>
            <a:lvl5pPr marL="2057400" indent="-228600">
              <a:spcBef>
                <a:spcPct val="20000"/>
              </a:spcBef>
              <a:buFont typeface="Arial" charset="0"/>
              <a:buChar char="»"/>
              <a:defRPr sz="2000">
                <a:solidFill>
                  <a:srgbClr val="000000"/>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000000"/>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000000"/>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000000"/>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000000"/>
                </a:solidFill>
                <a:latin typeface="Trebuchet MS" pitchFamily="34" charset="0"/>
              </a:defRPr>
            </a:lvl9pPr>
          </a:lstStyle>
          <a:p>
            <a:pPr algn="ctr" defTabSz="914400" fontAlgn="base">
              <a:spcBef>
                <a:spcPct val="0"/>
              </a:spcBef>
              <a:spcAft>
                <a:spcPct val="0"/>
              </a:spcAft>
              <a:buFontTx/>
              <a:buNone/>
            </a:pPr>
            <a:r>
              <a:rPr lang="en-US" altLang="en-US" sz="1600" b="0" i="1">
                <a:solidFill>
                  <a:srgbClr val="FFFFFF"/>
                </a:solidFill>
                <a:latin typeface="Calibri" pitchFamily="34" charset="0"/>
              </a:rPr>
              <a:t>					</a:t>
            </a:r>
          </a:p>
        </p:txBody>
      </p:sp>
    </p:spTree>
    <p:extLst>
      <p:ext uri="{BB962C8B-B14F-4D97-AF65-F5344CB8AC3E}">
        <p14:creationId xmlns:p14="http://schemas.microsoft.com/office/powerpoint/2010/main" val="4009684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wipe(down)">
                                      <p:cBhvr>
                                        <p:cTn id="10" dur="500"/>
                                        <p:tgtEl>
                                          <p:spTgt spid="1024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wipe(down)">
                                      <p:cBhvr>
                                        <p:cTn id="13" dur="500"/>
                                        <p:tgtEl>
                                          <p:spTgt spid="1024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wipe(down)">
                                      <p:cBhvr>
                                        <p:cTn id="16"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FMEC PG Recommendations </a:t>
            </a:r>
          </a:p>
        </p:txBody>
      </p:sp>
      <p:sp>
        <p:nvSpPr>
          <p:cNvPr id="3" name="Content Placeholder 2"/>
          <p:cNvSpPr>
            <a:spLocks noGrp="1"/>
          </p:cNvSpPr>
          <p:nvPr>
            <p:ph sz="quarter" idx="10"/>
          </p:nvPr>
        </p:nvSpPr>
        <p:spPr/>
        <p:txBody>
          <a:bodyPr/>
          <a:lstStyle/>
          <a:p>
            <a:pPr marL="0" indent="0">
              <a:buNone/>
              <a:defRPr/>
            </a:pPr>
            <a:r>
              <a:rPr lang="en-US" sz="2000" dirty="0"/>
              <a:t>Rec 1: </a:t>
            </a:r>
            <a:r>
              <a:rPr lang="en-CA" sz="2000" dirty="0"/>
              <a:t>Ensure the Right Mix, Distribution, and Number of Physicians to Meet Societal Needs</a:t>
            </a:r>
            <a:br>
              <a:rPr lang="en-CA" sz="2000" dirty="0"/>
            </a:br>
            <a:r>
              <a:rPr lang="en-CA" sz="2000" dirty="0"/>
              <a:t/>
            </a:r>
            <a:br>
              <a:rPr lang="en-CA" sz="2000" dirty="0"/>
            </a:br>
            <a:r>
              <a:rPr lang="en-CA" sz="2000" dirty="0"/>
              <a:t>Rec 2: </a:t>
            </a:r>
            <a:r>
              <a:rPr lang="en-US" sz="2000" dirty="0"/>
              <a:t>Cultivate Social Accountability through Experience in Diverse Learning and Work Environments</a:t>
            </a:r>
            <a:br>
              <a:rPr lang="en-US" sz="2000" dirty="0"/>
            </a:br>
            <a:r>
              <a:rPr lang="en-US" sz="2000" dirty="0"/>
              <a:t/>
            </a:r>
            <a:br>
              <a:rPr lang="en-US" sz="2000" dirty="0"/>
            </a:br>
            <a:r>
              <a:rPr lang="en-US" sz="2000" dirty="0"/>
              <a:t>Rec 3: Create Positive and Supportive Learning and Work </a:t>
            </a:r>
            <a:r>
              <a:rPr lang="en-US" sz="2000" dirty="0" smtClean="0"/>
              <a:t>Environments</a:t>
            </a:r>
          </a:p>
          <a:p>
            <a:pPr marL="0" indent="0">
              <a:buNone/>
              <a:defRPr/>
            </a:pPr>
            <a:endParaRPr lang="en-US" sz="2000" dirty="0" smtClean="0"/>
          </a:p>
          <a:p>
            <a:pPr marL="0" indent="0">
              <a:buNone/>
              <a:defRPr/>
            </a:pPr>
            <a:r>
              <a:rPr lang="en-US" sz="2000" dirty="0"/>
              <a:t>Rec 4: Integrate Competency-Based Curricula in Postgraduate Programs</a:t>
            </a:r>
            <a:br>
              <a:rPr lang="en-US" sz="2000" dirty="0"/>
            </a:br>
            <a:r>
              <a:rPr lang="en-US" sz="2000" dirty="0"/>
              <a:t/>
            </a:r>
            <a:br>
              <a:rPr lang="en-US" sz="2000" dirty="0"/>
            </a:br>
            <a:r>
              <a:rPr lang="en-CA" sz="2000" dirty="0"/>
              <a:t>Rec 5: </a:t>
            </a:r>
            <a:r>
              <a:rPr lang="en-US" sz="2000" dirty="0"/>
              <a:t>Ensure </a:t>
            </a:r>
            <a:r>
              <a:rPr lang="en-US" sz="2400" dirty="0"/>
              <a:t>Effective Integration and Transitions </a:t>
            </a:r>
            <a:r>
              <a:rPr lang="en-US" sz="2000" dirty="0"/>
              <a:t>along the Educational Continuum</a:t>
            </a:r>
            <a:r>
              <a:rPr lang="en-US" sz="1800" dirty="0"/>
              <a:t/>
            </a:r>
            <a:br>
              <a:rPr lang="en-US" sz="1800" dirty="0"/>
            </a:br>
            <a:endParaRPr lang="en-US" sz="1800" dirty="0"/>
          </a:p>
        </p:txBody>
      </p:sp>
    </p:spTree>
    <p:extLst>
      <p:ext uri="{BB962C8B-B14F-4D97-AF65-F5344CB8AC3E}">
        <p14:creationId xmlns:p14="http://schemas.microsoft.com/office/powerpoint/2010/main" val="3519929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839200" cy="3505200"/>
          </a:xfrm>
        </p:spPr>
        <p:txBody>
          <a:bodyPr>
            <a:normAutofit/>
          </a:bodyPr>
          <a:lstStyle/>
          <a:p>
            <a:pPr>
              <a:defRPr/>
            </a:pPr>
            <a:r>
              <a:rPr lang="en-US" sz="4400" dirty="0" smtClean="0">
                <a:ea typeface="ＭＳ Ｐゴシック" charset="-128"/>
              </a:rPr>
              <a:t>Social Accountability Mandate</a:t>
            </a:r>
            <a:br>
              <a:rPr lang="en-US" sz="4400" dirty="0" smtClean="0">
                <a:ea typeface="ＭＳ Ｐゴシック" charset="-128"/>
              </a:rPr>
            </a:br>
            <a:r>
              <a:rPr lang="en-US" sz="4400" dirty="0" smtClean="0">
                <a:ea typeface="ＭＳ Ｐゴシック" charset="-128"/>
              </a:rPr>
              <a:t>World Health Organization</a:t>
            </a:r>
            <a:r>
              <a:rPr lang="en-US" dirty="0" smtClean="0">
                <a:ea typeface="ＭＳ Ｐゴシック" charset="-128"/>
              </a:rPr>
              <a:t/>
            </a:r>
            <a:br>
              <a:rPr lang="en-US" dirty="0" smtClean="0">
                <a:ea typeface="ＭＳ Ｐゴシック" charset="-128"/>
              </a:rPr>
            </a:br>
            <a:endParaRPr lang="en-US" dirty="0">
              <a:ea typeface="ＭＳ Ｐゴシック" charset="-128"/>
            </a:endParaRPr>
          </a:p>
        </p:txBody>
      </p:sp>
      <p:sp>
        <p:nvSpPr>
          <p:cNvPr id="3" name="Subtitle 2"/>
          <p:cNvSpPr>
            <a:spLocks noGrp="1"/>
          </p:cNvSpPr>
          <p:nvPr>
            <p:ph type="subTitle" idx="1"/>
          </p:nvPr>
        </p:nvSpPr>
        <p:spPr>
          <a:xfrm>
            <a:off x="381000" y="2209800"/>
            <a:ext cx="8458200" cy="4114800"/>
          </a:xfrm>
        </p:spPr>
        <p:txBody>
          <a:bodyPr>
            <a:normAutofit lnSpcReduction="10000"/>
          </a:bodyPr>
          <a:lstStyle/>
          <a:p>
            <a:pPr>
              <a:defRPr/>
            </a:pPr>
            <a:r>
              <a:rPr lang="en-US" dirty="0" smtClean="0">
                <a:ea typeface="ＭＳ Ｐゴシック" charset="-128"/>
              </a:rPr>
              <a:t>"[Medical Schools have] the obligation to direct their education, research and service activities towards addressing the priority health concerns of the community, region, and/or nation they have a mandate to serve. The priority health concerns are to be identified jointly by governments, health care organizations, health professionals and the public."</a:t>
            </a:r>
          </a:p>
          <a:p>
            <a:pPr>
              <a:defRPr/>
            </a:pPr>
            <a:endParaRPr lang="en-US" dirty="0" smtClean="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298900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FMEC PG Recommendations </a:t>
            </a:r>
          </a:p>
        </p:txBody>
      </p:sp>
      <p:sp>
        <p:nvSpPr>
          <p:cNvPr id="3" name="Content Placeholder 2"/>
          <p:cNvSpPr>
            <a:spLocks noGrp="1"/>
          </p:cNvSpPr>
          <p:nvPr>
            <p:ph sz="quarter" idx="10"/>
          </p:nvPr>
        </p:nvSpPr>
        <p:spPr/>
        <p:txBody>
          <a:bodyPr/>
          <a:lstStyle/>
          <a:p>
            <a:pPr marL="0" indent="0">
              <a:buNone/>
              <a:defRPr/>
            </a:pPr>
            <a:r>
              <a:rPr lang="en-US" sz="2400" kern="0" dirty="0">
                <a:solidFill>
                  <a:srgbClr val="0054A4"/>
                </a:solidFill>
                <a:ea typeface="+mj-ea"/>
                <a:cs typeface="+mj-cs"/>
              </a:rPr>
              <a:t>Rec 6: Implement Effective Assessment Systems</a:t>
            </a:r>
            <a:r>
              <a:rPr lang="en-CA" sz="2400" dirty="0"/>
              <a:t/>
            </a:r>
            <a:br>
              <a:rPr lang="en-CA" sz="2400" dirty="0"/>
            </a:br>
            <a:r>
              <a:rPr lang="en-CA" sz="2400" dirty="0"/>
              <a:t/>
            </a:r>
            <a:br>
              <a:rPr lang="en-CA" sz="2400" dirty="0"/>
            </a:br>
            <a:r>
              <a:rPr lang="en-US" sz="2400" kern="0" dirty="0">
                <a:solidFill>
                  <a:srgbClr val="0054A4"/>
                </a:solidFill>
                <a:ea typeface="+mj-ea"/>
                <a:cs typeface="+mj-cs"/>
              </a:rPr>
              <a:t>Rec 7: Develop, Support, and Recognize Clinical Teachers</a:t>
            </a:r>
            <a:br>
              <a:rPr lang="en-US" sz="2400" kern="0" dirty="0">
                <a:solidFill>
                  <a:srgbClr val="0054A4"/>
                </a:solidFill>
                <a:ea typeface="+mj-ea"/>
                <a:cs typeface="+mj-cs"/>
              </a:rPr>
            </a:br>
            <a:r>
              <a:rPr lang="en-US" sz="2400" kern="0" dirty="0">
                <a:solidFill>
                  <a:srgbClr val="0054A4"/>
                </a:solidFill>
                <a:ea typeface="+mj-ea"/>
                <a:cs typeface="+mj-cs"/>
              </a:rPr>
              <a:t/>
            </a:r>
            <a:br>
              <a:rPr lang="en-US" sz="2400" kern="0" dirty="0">
                <a:solidFill>
                  <a:srgbClr val="0054A4"/>
                </a:solidFill>
                <a:ea typeface="+mj-ea"/>
                <a:cs typeface="+mj-cs"/>
              </a:rPr>
            </a:br>
            <a:r>
              <a:rPr lang="en-US" sz="2400" kern="0" dirty="0">
                <a:solidFill>
                  <a:srgbClr val="0054A4"/>
                </a:solidFill>
                <a:ea typeface="+mj-ea"/>
                <a:cs typeface="+mj-cs"/>
              </a:rPr>
              <a:t>Rec 8: Foster Leadership Development</a:t>
            </a:r>
            <a:br>
              <a:rPr lang="en-US" sz="2400" kern="0" dirty="0">
                <a:solidFill>
                  <a:srgbClr val="0054A4"/>
                </a:solidFill>
                <a:ea typeface="+mj-ea"/>
                <a:cs typeface="+mj-cs"/>
              </a:rPr>
            </a:br>
            <a:r>
              <a:rPr lang="en-US" sz="2400" kern="0" dirty="0">
                <a:solidFill>
                  <a:srgbClr val="0054A4"/>
                </a:solidFill>
                <a:ea typeface="+mj-ea"/>
                <a:cs typeface="+mj-cs"/>
              </a:rPr>
              <a:t/>
            </a:r>
            <a:br>
              <a:rPr lang="en-US" sz="2400" kern="0" dirty="0">
                <a:solidFill>
                  <a:srgbClr val="0054A4"/>
                </a:solidFill>
                <a:ea typeface="+mj-ea"/>
                <a:cs typeface="+mj-cs"/>
              </a:rPr>
            </a:br>
            <a:r>
              <a:rPr lang="en-CA" sz="2400" kern="0" dirty="0">
                <a:solidFill>
                  <a:srgbClr val="0054A4"/>
                </a:solidFill>
                <a:ea typeface="+mj-ea"/>
                <a:cs typeface="+mj-cs"/>
              </a:rPr>
              <a:t>Rec 9: </a:t>
            </a:r>
            <a:r>
              <a:rPr lang="en-US" sz="2400" kern="0" dirty="0">
                <a:solidFill>
                  <a:srgbClr val="0054A4"/>
                </a:solidFill>
                <a:ea typeface="+mj-ea"/>
                <a:cs typeface="+mj-cs"/>
              </a:rPr>
              <a:t>Establish Effective Collaborative Governance in PGME</a:t>
            </a:r>
            <a:br>
              <a:rPr lang="en-US" sz="2400" kern="0" dirty="0">
                <a:solidFill>
                  <a:srgbClr val="0054A4"/>
                </a:solidFill>
                <a:ea typeface="+mj-ea"/>
                <a:cs typeface="+mj-cs"/>
              </a:rPr>
            </a:br>
            <a:r>
              <a:rPr lang="en-US" sz="2400" kern="0" dirty="0">
                <a:solidFill>
                  <a:srgbClr val="0054A4"/>
                </a:solidFill>
                <a:ea typeface="+mj-ea"/>
                <a:cs typeface="+mj-cs"/>
              </a:rPr>
              <a:t/>
            </a:r>
            <a:br>
              <a:rPr lang="en-US" sz="2400" kern="0" dirty="0">
                <a:solidFill>
                  <a:srgbClr val="0054A4"/>
                </a:solidFill>
                <a:ea typeface="+mj-ea"/>
                <a:cs typeface="+mj-cs"/>
              </a:rPr>
            </a:br>
            <a:r>
              <a:rPr lang="en-US" sz="2400" kern="0" dirty="0">
                <a:solidFill>
                  <a:srgbClr val="0054A4"/>
                </a:solidFill>
                <a:ea typeface="+mj-ea"/>
                <a:cs typeface="+mj-cs"/>
              </a:rPr>
              <a:t>Rec 10: Align Accreditation Standards</a:t>
            </a:r>
            <a:r>
              <a:rPr lang="en-US" sz="2500" kern="0" dirty="0">
                <a:solidFill>
                  <a:srgbClr val="0054A4"/>
                </a:solidFill>
                <a:ea typeface="+mj-ea"/>
                <a:cs typeface="+mj-cs"/>
              </a:rPr>
              <a:t/>
            </a:r>
            <a:br>
              <a:rPr lang="en-US" sz="2500" kern="0" dirty="0">
                <a:solidFill>
                  <a:srgbClr val="0054A4"/>
                </a:solidFill>
                <a:ea typeface="+mj-ea"/>
                <a:cs typeface="+mj-cs"/>
              </a:rPr>
            </a:br>
            <a:r>
              <a:rPr lang="en-US" sz="1800" dirty="0"/>
              <a:t/>
            </a:r>
            <a:br>
              <a:rPr lang="en-US" sz="1800" dirty="0"/>
            </a:br>
            <a:endParaRPr lang="en-US" sz="1800" dirty="0"/>
          </a:p>
        </p:txBody>
      </p:sp>
    </p:spTree>
    <p:extLst>
      <p:ext uri="{BB962C8B-B14F-4D97-AF65-F5344CB8AC3E}">
        <p14:creationId xmlns:p14="http://schemas.microsoft.com/office/powerpoint/2010/main" val="14051514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CA" sz="2800" dirty="0" smtClean="0"/>
              <a:t>Arose out of FMEC PG Recommendation #9</a:t>
            </a:r>
          </a:p>
          <a:p>
            <a:r>
              <a:rPr lang="en-CA" sz="2800" dirty="0" smtClean="0"/>
              <a:t>Membership includes senior leaders from major Canadian medical education organizations, learner groups, government and a public member</a:t>
            </a:r>
          </a:p>
          <a:p>
            <a:r>
              <a:rPr lang="en-CA" sz="2800" dirty="0" smtClean="0"/>
              <a:t>Mandate: Integrates the multiple PGME stakeholders to work collaboratively to achieve efficiency, reduce redundancy and provide clarity on strategic directions and decisions for PGME in the best interest of society, learners and the health system</a:t>
            </a:r>
            <a:endParaRPr lang="en-CA" sz="2800" dirty="0"/>
          </a:p>
        </p:txBody>
      </p:sp>
      <p:pic>
        <p:nvPicPr>
          <p:cNvPr id="4" name="Picture 4" descr="O:\PMO\2016-2019 PGME Collaborative Governance Council\Templates\Graphics\PGME-CGC_R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424" y="0"/>
            <a:ext cx="6541021" cy="101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13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t>Accreditation Alignment</a:t>
            </a:r>
            <a:endParaRPr lang="en-CA" b="1" dirty="0"/>
          </a:p>
        </p:txBody>
      </p:sp>
      <p:sp>
        <p:nvSpPr>
          <p:cNvPr id="6" name="Content Placeholder 5"/>
          <p:cNvSpPr>
            <a:spLocks noGrp="1"/>
          </p:cNvSpPr>
          <p:nvPr>
            <p:ph idx="1"/>
          </p:nvPr>
        </p:nvSpPr>
        <p:spPr>
          <a:xfrm>
            <a:off x="141890" y="1600200"/>
            <a:ext cx="8797158" cy="4685190"/>
          </a:xfrm>
        </p:spPr>
        <p:txBody>
          <a:bodyPr>
            <a:normAutofit fontScale="70000" lnSpcReduction="20000"/>
          </a:bodyPr>
          <a:lstStyle/>
          <a:p>
            <a:r>
              <a:rPr lang="en-CA" sz="4000" dirty="0"/>
              <a:t>Canadian accrediting bodies have agreed to a common domain framework for their accreditation </a:t>
            </a:r>
            <a:r>
              <a:rPr lang="en-CA" sz="4000" dirty="0" smtClean="0"/>
              <a:t>standards</a:t>
            </a:r>
          </a:p>
          <a:p>
            <a:pPr marL="0" indent="0">
              <a:buNone/>
            </a:pPr>
            <a:endParaRPr lang="en-CA" sz="4000" dirty="0"/>
          </a:p>
          <a:p>
            <a:r>
              <a:rPr lang="en-CA" sz="4000" dirty="0" smtClean="0"/>
              <a:t>Other </a:t>
            </a:r>
            <a:r>
              <a:rPr lang="en-CA" sz="4000" dirty="0" smtClean="0"/>
              <a:t>initiatives include aligning language, terminology and commonly used accreditation </a:t>
            </a:r>
            <a:r>
              <a:rPr lang="en-CA" sz="4000" dirty="0" smtClean="0"/>
              <a:t>forms</a:t>
            </a:r>
          </a:p>
          <a:p>
            <a:pPr marL="0" indent="0">
              <a:buNone/>
            </a:pPr>
            <a:endParaRPr lang="en-CA" sz="4000" dirty="0" smtClean="0"/>
          </a:p>
          <a:p>
            <a:r>
              <a:rPr lang="en-CA" sz="4000" dirty="0" smtClean="0"/>
              <a:t>Data requirements across organizations and </a:t>
            </a:r>
            <a:r>
              <a:rPr lang="en-CA" sz="4000" dirty="0" smtClean="0"/>
              <a:t>a </a:t>
            </a:r>
            <a:r>
              <a:rPr lang="en-CA" sz="4000" dirty="0" smtClean="0"/>
              <a:t>shared Accreditation Management System (AMS</a:t>
            </a:r>
            <a:r>
              <a:rPr lang="en-CA" sz="4000" dirty="0" smtClean="0"/>
              <a:t>)</a:t>
            </a:r>
          </a:p>
          <a:p>
            <a:pPr marL="0" indent="0">
              <a:buNone/>
            </a:pPr>
            <a:endParaRPr lang="en-CA" sz="4000" dirty="0" smtClean="0"/>
          </a:p>
          <a:p>
            <a:r>
              <a:rPr lang="en-CA" sz="4000" dirty="0" smtClean="0"/>
              <a:t>New accreditation standards are striving to find the right balance between processes and outcomes</a:t>
            </a:r>
          </a:p>
        </p:txBody>
      </p:sp>
    </p:spTree>
    <p:extLst>
      <p:ext uri="{BB962C8B-B14F-4D97-AF65-F5344CB8AC3E}">
        <p14:creationId xmlns:p14="http://schemas.microsoft.com/office/powerpoint/2010/main" val="867207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4825"/>
            <a:ext cx="7772400" cy="1944216"/>
          </a:xfrm>
        </p:spPr>
        <p:txBody>
          <a:bodyPr>
            <a:normAutofit fontScale="90000"/>
          </a:bodyPr>
          <a:lstStyle/>
          <a:p>
            <a:r>
              <a:rPr lang="en-CA" dirty="0" smtClean="0"/>
              <a:t>A Canadian Consensus on Core Competencies for Transition from Medical School to Residency</a:t>
            </a:r>
            <a:endParaRPr lang="en-CA" dirty="0"/>
          </a:p>
        </p:txBody>
      </p:sp>
      <p:sp>
        <p:nvSpPr>
          <p:cNvPr id="6" name="Subtitle 5"/>
          <p:cNvSpPr>
            <a:spLocks noGrp="1"/>
          </p:cNvSpPr>
          <p:nvPr>
            <p:ph type="subTitle" idx="1"/>
          </p:nvPr>
        </p:nvSpPr>
        <p:spPr>
          <a:xfrm>
            <a:off x="574766" y="3886200"/>
            <a:ext cx="7883434" cy="1221377"/>
          </a:xfrm>
        </p:spPr>
        <p:txBody>
          <a:bodyPr>
            <a:normAutofit/>
          </a:bodyPr>
          <a:lstStyle/>
          <a:p>
            <a:r>
              <a:rPr lang="en-CA" sz="2800" dirty="0" smtClean="0"/>
              <a:t>V International Congress of Medical Education</a:t>
            </a:r>
          </a:p>
          <a:p>
            <a:r>
              <a:rPr lang="en-CA" sz="2800" dirty="0" smtClean="0"/>
              <a:t>June 2016 – Cancun, Mexico</a:t>
            </a:r>
            <a:endParaRPr lang="en-CA" sz="2800" dirty="0"/>
          </a:p>
        </p:txBody>
      </p:sp>
      <p:sp>
        <p:nvSpPr>
          <p:cNvPr id="7" name="Text Placeholder 6"/>
          <p:cNvSpPr>
            <a:spLocks noGrp="1"/>
          </p:cNvSpPr>
          <p:nvPr>
            <p:ph type="body" sz="quarter" idx="13"/>
          </p:nvPr>
        </p:nvSpPr>
        <p:spPr>
          <a:xfrm>
            <a:off x="395536" y="5445224"/>
            <a:ext cx="8294913" cy="914400"/>
          </a:xfrm>
        </p:spPr>
        <p:txBody>
          <a:bodyPr>
            <a:normAutofit lnSpcReduction="10000"/>
          </a:bodyPr>
          <a:lstStyle/>
          <a:p>
            <a:pPr lvl="0" eaLnBrk="0" fontAlgn="base" hangingPunct="0">
              <a:spcBef>
                <a:spcPct val="0"/>
              </a:spcBef>
              <a:spcAft>
                <a:spcPct val="0"/>
              </a:spcAft>
              <a:defRPr/>
            </a:pPr>
            <a:r>
              <a:rPr lang="en-CA" sz="2800" dirty="0">
                <a:solidFill>
                  <a:schemeClr val="bg1"/>
                </a:solidFill>
                <a:latin typeface="Helvetica"/>
              </a:rPr>
              <a:t>Dr. Geneviève Moineau, President and CEO,</a:t>
            </a:r>
          </a:p>
          <a:p>
            <a:pPr lvl="0" eaLnBrk="0" fontAlgn="base" hangingPunct="0">
              <a:spcBef>
                <a:spcPct val="0"/>
              </a:spcBef>
              <a:spcAft>
                <a:spcPct val="0"/>
              </a:spcAft>
              <a:defRPr/>
            </a:pPr>
            <a:r>
              <a:rPr lang="en-CA" sz="2800" dirty="0">
                <a:solidFill>
                  <a:schemeClr val="bg1"/>
                </a:solidFill>
                <a:latin typeface="Helvetica"/>
              </a:rPr>
              <a:t>Association of Faculties of Medicine of Canada </a:t>
            </a:r>
          </a:p>
          <a:p>
            <a:endParaRPr lang="en-CA" dirty="0"/>
          </a:p>
        </p:txBody>
      </p:sp>
    </p:spTree>
    <p:extLst>
      <p:ext uri="{BB962C8B-B14F-4D97-AF65-F5344CB8AC3E}">
        <p14:creationId xmlns:p14="http://schemas.microsoft.com/office/powerpoint/2010/main" val="2006870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0"/>
            <a:ext cx="5184576" cy="6709452"/>
          </a:xfrm>
        </p:spPr>
      </p:pic>
    </p:spTree>
    <p:extLst>
      <p:ext uri="{BB962C8B-B14F-4D97-AF65-F5344CB8AC3E}">
        <p14:creationId xmlns:p14="http://schemas.microsoft.com/office/powerpoint/2010/main" val="4143836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CA" b="1" dirty="0">
                <a:solidFill>
                  <a:schemeClr val="tx1"/>
                </a:solidFill>
              </a:rPr>
              <a:t>Why EPAs at the transition?</a:t>
            </a:r>
            <a:endParaRPr lang="en-CA" b="1" dirty="0">
              <a:solidFill>
                <a:schemeClr val="tx1"/>
              </a:solidFill>
            </a:endParaRPr>
          </a:p>
        </p:txBody>
      </p:sp>
      <p:sp>
        <p:nvSpPr>
          <p:cNvPr id="6" name="Content Placeholder 5"/>
          <p:cNvSpPr>
            <a:spLocks noGrp="1"/>
          </p:cNvSpPr>
          <p:nvPr>
            <p:ph idx="1"/>
          </p:nvPr>
        </p:nvSpPr>
        <p:spPr/>
        <p:txBody>
          <a:bodyPr/>
          <a:lstStyle/>
          <a:p>
            <a:r>
              <a:rPr lang="fr-CA" dirty="0"/>
              <a:t>Ensures that students have been observed performing </a:t>
            </a:r>
            <a:r>
              <a:rPr lang="fr-CA" dirty="0" smtClean="0"/>
              <a:t>the necessary core </a:t>
            </a:r>
            <a:r>
              <a:rPr lang="fr-CA" dirty="0"/>
              <a:t>activities </a:t>
            </a:r>
            <a:r>
              <a:rPr lang="fr-CA" dirty="0" smtClean="0"/>
              <a:t>prior </a:t>
            </a:r>
            <a:r>
              <a:rPr lang="fr-CA" dirty="0"/>
              <a:t>to </a:t>
            </a:r>
            <a:r>
              <a:rPr lang="fr-CA" dirty="0" smtClean="0"/>
              <a:t>beginning residency </a:t>
            </a:r>
            <a:r>
              <a:rPr lang="fr-CA" dirty="0"/>
              <a:t>training</a:t>
            </a:r>
          </a:p>
          <a:p>
            <a:endParaRPr lang="fr-CA" dirty="0"/>
          </a:p>
          <a:p>
            <a:r>
              <a:rPr lang="fr-CA" dirty="0"/>
              <a:t>Ensures that residents will be ready to perform certain </a:t>
            </a:r>
            <a:r>
              <a:rPr lang="fr-CA" b="1" u="sng" dirty="0"/>
              <a:t>core activities </a:t>
            </a:r>
            <a:r>
              <a:rPr lang="fr-CA" dirty="0"/>
              <a:t>on </a:t>
            </a:r>
            <a:r>
              <a:rPr lang="fr-CA" dirty="0" smtClean="0"/>
              <a:t>Day 1 of residency training</a:t>
            </a:r>
            <a:endParaRPr lang="fr-CA" dirty="0"/>
          </a:p>
          <a:p>
            <a:endParaRPr lang="en-CA" dirty="0"/>
          </a:p>
        </p:txBody>
      </p:sp>
    </p:spTree>
    <p:extLst>
      <p:ext uri="{BB962C8B-B14F-4D97-AF65-F5344CB8AC3E}">
        <p14:creationId xmlns:p14="http://schemas.microsoft.com/office/powerpoint/2010/main" val="561951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AFMC EPAs</a:t>
            </a:r>
            <a:endParaRPr lang="en-CA" dirty="0"/>
          </a:p>
        </p:txBody>
      </p:sp>
      <p:sp>
        <p:nvSpPr>
          <p:cNvPr id="6" name="Content Placeholder 5"/>
          <p:cNvSpPr>
            <a:spLocks noGrp="1"/>
          </p:cNvSpPr>
          <p:nvPr>
            <p:ph idx="1"/>
          </p:nvPr>
        </p:nvSpPr>
        <p:spPr>
          <a:xfrm>
            <a:off x="457200" y="1245093"/>
            <a:ext cx="8229600" cy="5049175"/>
          </a:xfrm>
        </p:spPr>
        <p:txBody>
          <a:bodyPr>
            <a:normAutofit lnSpcReduction="10000"/>
          </a:bodyPr>
          <a:lstStyle/>
          <a:p>
            <a:r>
              <a:rPr lang="en-CA" dirty="0" smtClean="0"/>
              <a:t>EPA = Entrustable Professional Activities</a:t>
            </a:r>
          </a:p>
          <a:p>
            <a:r>
              <a:rPr lang="en-CA" dirty="0" smtClean="0"/>
              <a:t>Set of core skills expected of every medical student upon graduation</a:t>
            </a:r>
          </a:p>
          <a:p>
            <a:pPr lvl="1"/>
            <a:r>
              <a:rPr lang="en-CA" dirty="0" smtClean="0"/>
              <a:t>Regardless of MD school, residency training program site or chosen specialty</a:t>
            </a:r>
          </a:p>
          <a:p>
            <a:r>
              <a:rPr lang="en-CA" dirty="0" smtClean="0"/>
              <a:t>Pan-Canadian list derived from 13 AAMC EPAs</a:t>
            </a:r>
          </a:p>
          <a:p>
            <a:pPr lvl="1"/>
            <a:r>
              <a:rPr lang="en-CA" dirty="0" smtClean="0"/>
              <a:t>Adapted for a Canadian context</a:t>
            </a:r>
          </a:p>
          <a:p>
            <a:pPr lvl="1"/>
            <a:r>
              <a:rPr lang="en-CA" dirty="0" smtClean="0"/>
              <a:t>Landed on 12 Canadian EPAs</a:t>
            </a:r>
          </a:p>
          <a:p>
            <a:r>
              <a:rPr lang="en-CA" dirty="0" smtClean="0"/>
              <a:t>Working Group led </a:t>
            </a:r>
            <a:r>
              <a:rPr lang="en-CA" dirty="0"/>
              <a:t>by </a:t>
            </a:r>
            <a:r>
              <a:rPr lang="en-CA" dirty="0" smtClean="0"/>
              <a:t>Andrée Boucher (AFMC) and Claire Touchie (MCC)</a:t>
            </a:r>
            <a:endParaRPr lang="en-CA" dirty="0"/>
          </a:p>
        </p:txBody>
      </p:sp>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AFMC EPAs</a:t>
            </a:r>
            <a:endParaRPr lang="en-CA" dirty="0"/>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1384235957"/>
              </p:ext>
            </p:extLst>
          </p:nvPr>
        </p:nvGraphicFramePr>
        <p:xfrm>
          <a:off x="1513722" y="1289482"/>
          <a:ext cx="5925765" cy="5423944"/>
        </p:xfrm>
        <a:graphic>
          <a:graphicData uri="http://schemas.openxmlformats.org/presentationml/2006/ole">
            <mc:AlternateContent xmlns:mc="http://schemas.openxmlformats.org/markup-compatibility/2006">
              <mc:Choice xmlns:v="urn:schemas-microsoft-com:vml" Requires="v">
                <p:oleObj spid="_x0000_s1045" name="Document" r:id="rId3" imgW="7048241" imgH="6451363" progId="Word.Document.12">
                  <p:embed/>
                </p:oleObj>
              </mc:Choice>
              <mc:Fallback>
                <p:oleObj name="Document" r:id="rId3" imgW="7048241" imgH="6451363" progId="Word.Document.12">
                  <p:embed/>
                  <p:pic>
                    <p:nvPicPr>
                      <p:cNvPr id="0" name="Obje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722" y="1289482"/>
                        <a:ext cx="5925765" cy="54239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91322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solidFill>
                  <a:schemeClr val="tx1"/>
                </a:solidFill>
              </a:rPr>
              <a:t>CBME, EPAs and Milestones - </a:t>
            </a:r>
            <a:br>
              <a:rPr lang="en-US" sz="3600" b="1" dirty="0">
                <a:solidFill>
                  <a:schemeClr val="tx1"/>
                </a:solidFill>
              </a:rPr>
            </a:br>
            <a:r>
              <a:rPr lang="en-US" sz="3600" b="1" dirty="0">
                <a:solidFill>
                  <a:schemeClr val="tx1"/>
                </a:solidFill>
              </a:rPr>
              <a:t>How do they all relate?</a:t>
            </a:r>
            <a:endParaRPr lang="en-CA" sz="3600" b="1" dirty="0">
              <a:solidFill>
                <a:schemeClr val="tx1"/>
              </a:solidFill>
            </a:endParaRPr>
          </a:p>
        </p:txBody>
      </p:sp>
      <p:sp>
        <p:nvSpPr>
          <p:cNvPr id="6" name="Content Placeholder 5"/>
          <p:cNvSpPr>
            <a:spLocks noGrp="1"/>
          </p:cNvSpPr>
          <p:nvPr>
            <p:ph idx="1"/>
          </p:nvPr>
        </p:nvSpPr>
        <p:spPr/>
        <p:txBody>
          <a:bodyPr/>
          <a:lstStyle/>
          <a:p>
            <a:pPr marL="860425" lvl="1" indent="-342900"/>
            <a:r>
              <a:rPr lang="en-US" sz="2600" dirty="0"/>
              <a:t>EPAs</a:t>
            </a:r>
            <a:r>
              <a:rPr lang="en-US" sz="2400" dirty="0"/>
              <a:t>: </a:t>
            </a:r>
            <a:r>
              <a:rPr lang="en-US" sz="2000" dirty="0"/>
              <a:t>what we do</a:t>
            </a:r>
          </a:p>
          <a:p>
            <a:pPr marL="860425" lvl="1" indent="-342900"/>
            <a:r>
              <a:rPr lang="en-US" sz="2400" dirty="0"/>
              <a:t>Competencies: </a:t>
            </a:r>
            <a:r>
              <a:rPr lang="en-US" sz="2000" dirty="0"/>
              <a:t>KSAs we need to be competent – person-descriptors</a:t>
            </a:r>
          </a:p>
          <a:p>
            <a:pPr marL="860425" lvl="1" indent="-342900"/>
            <a:r>
              <a:rPr lang="en-US" sz="2400" dirty="0"/>
              <a:t>Milestones (observable behaviours) : </a:t>
            </a:r>
            <a:r>
              <a:rPr lang="en-US" sz="2000" dirty="0"/>
              <a:t>how we get there</a:t>
            </a:r>
          </a:p>
          <a:p>
            <a:endParaRPr lang="en-CA" dirty="0"/>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1238672" y="3284984"/>
            <a:ext cx="6696744" cy="3168352"/>
          </a:xfrm>
          <a:prstGeom prst="rect">
            <a:avLst/>
          </a:prstGeom>
          <a:ln>
            <a:solidFill>
              <a:schemeClr val="tx1"/>
            </a:solidFill>
          </a:ln>
        </p:spPr>
      </p:pic>
      <p:sp>
        <p:nvSpPr>
          <p:cNvPr id="7" name="TextBox 6"/>
          <p:cNvSpPr txBox="1"/>
          <p:nvPr/>
        </p:nvSpPr>
        <p:spPr>
          <a:xfrm>
            <a:off x="3731039" y="6506859"/>
            <a:ext cx="4140877" cy="307777"/>
          </a:xfrm>
          <a:prstGeom prst="rect">
            <a:avLst/>
          </a:prstGeom>
          <a:noFill/>
        </p:spPr>
        <p:txBody>
          <a:bodyPr wrap="none" rtlCol="0">
            <a:spAutoFit/>
          </a:bodyPr>
          <a:lstStyle/>
          <a:p>
            <a:pPr defTabSz="914400"/>
            <a:r>
              <a:rPr lang="en-US" sz="1400" dirty="0" smtClean="0">
                <a:solidFill>
                  <a:prstClr val="black"/>
                </a:solidFill>
              </a:rPr>
              <a:t>Ten Cate et al., Med Teach  AMEE guide 99, 2015</a:t>
            </a:r>
            <a:endParaRPr lang="en-US" sz="1400" dirty="0">
              <a:solidFill>
                <a:prstClr val="black"/>
              </a:solidFill>
            </a:endParaRPr>
          </a:p>
        </p:txBody>
      </p:sp>
    </p:spTree>
    <p:extLst>
      <p:ext uri="{BB962C8B-B14F-4D97-AF65-F5344CB8AC3E}">
        <p14:creationId xmlns:p14="http://schemas.microsoft.com/office/powerpoint/2010/main" val="31047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t>FMEC </a:t>
            </a:r>
            <a:r>
              <a:rPr lang="en-CA" b="1" dirty="0" smtClean="0"/>
              <a:t>CPD</a:t>
            </a:r>
            <a:endParaRPr lang="en-CA" b="1" dirty="0"/>
          </a:p>
        </p:txBody>
      </p:sp>
      <p:sp>
        <p:nvSpPr>
          <p:cNvPr id="6" name="Content Placeholder 5"/>
          <p:cNvSpPr>
            <a:spLocks noGrp="1"/>
          </p:cNvSpPr>
          <p:nvPr>
            <p:ph idx="1"/>
          </p:nvPr>
        </p:nvSpPr>
        <p:spPr/>
        <p:txBody>
          <a:bodyPr>
            <a:normAutofit fontScale="92500" lnSpcReduction="20000"/>
          </a:bodyPr>
          <a:lstStyle/>
          <a:p>
            <a:r>
              <a:rPr lang="en-CA" dirty="0"/>
              <a:t>Third FMEC project, looking at Continuing Professional Development (CPD</a:t>
            </a:r>
            <a:r>
              <a:rPr lang="en-CA" dirty="0" smtClean="0"/>
              <a:t>)</a:t>
            </a:r>
          </a:p>
          <a:p>
            <a:pPr marL="0" indent="0">
              <a:buNone/>
            </a:pPr>
            <a:endParaRPr lang="en-CA" dirty="0"/>
          </a:p>
          <a:p>
            <a:r>
              <a:rPr lang="en-CA" dirty="0" smtClean="0"/>
              <a:t>VISION</a:t>
            </a:r>
            <a:r>
              <a:rPr lang="en-CA" dirty="0" smtClean="0"/>
              <a:t>: A CPD system that sustains innovation and ongoing quality improvement for the health of </a:t>
            </a:r>
            <a:r>
              <a:rPr lang="en-CA" dirty="0" smtClean="0"/>
              <a:t>Canadians</a:t>
            </a:r>
          </a:p>
          <a:p>
            <a:endParaRPr lang="en-CA" dirty="0" smtClean="0"/>
          </a:p>
          <a:p>
            <a:r>
              <a:rPr lang="en-CA" dirty="0" smtClean="0"/>
              <a:t>STRATEGY: Use a collaborative process to define the policies, structures and mechanisms that will enable the future CPD system</a:t>
            </a:r>
          </a:p>
          <a:p>
            <a:pPr marL="457200" lvl="1" indent="0">
              <a:buNone/>
            </a:pPr>
            <a:endParaRPr lang="en-CA" dirty="0"/>
          </a:p>
        </p:txBody>
      </p:sp>
    </p:spTree>
    <p:extLst>
      <p:ext uri="{BB962C8B-B14F-4D97-AF65-F5344CB8AC3E}">
        <p14:creationId xmlns:p14="http://schemas.microsoft.com/office/powerpoint/2010/main" val="107670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128"/>
              </a:rPr>
              <a:t> </a:t>
            </a: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73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174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69775" y="33960"/>
            <a:ext cx="8635500" cy="1143000"/>
          </a:xfrm>
          <a:prstGeom prst="rect">
            <a:avLst/>
          </a:prstGeom>
        </p:spPr>
        <p:txBody>
          <a:bodyPr lIns="91425" tIns="91425" rIns="91425" bIns="91425" anchor="ctr" anchorCtr="0">
            <a:noAutofit/>
          </a:bodyPr>
          <a:lstStyle/>
          <a:p>
            <a:pPr lvl="0"/>
            <a:r>
              <a:rPr lang="en-US" sz="4000" b="1" dirty="0"/>
              <a:t>FMEC-CPD PARTNER ORGANIZATIONS</a:t>
            </a:r>
          </a:p>
        </p:txBody>
      </p:sp>
      <p:sp>
        <p:nvSpPr>
          <p:cNvPr id="106" name="Shape 106"/>
          <p:cNvSpPr txBox="1"/>
          <p:nvPr/>
        </p:nvSpPr>
        <p:spPr>
          <a:xfrm>
            <a:off x="381000" y="1371600"/>
            <a:ext cx="4206525" cy="3477825"/>
          </a:xfrm>
          <a:prstGeom prst="rect">
            <a:avLst/>
          </a:prstGeom>
          <a:noFill/>
          <a:ln>
            <a:noFill/>
          </a:ln>
        </p:spPr>
        <p:txBody>
          <a:bodyPr lIns="91425" tIns="91425" rIns="91425" bIns="91425" anchor="t" anchorCtr="0">
            <a:noAutofit/>
          </a:bodyPr>
          <a:lstStyle/>
          <a:p>
            <a:pPr marL="457200" indent="-342900">
              <a:spcAft>
                <a:spcPts val="600"/>
              </a:spcAft>
              <a:buSzPct val="100000"/>
              <a:buFont typeface="Arial"/>
              <a:buChar char="•"/>
            </a:pPr>
            <a:r>
              <a:rPr lang="en-US" sz="2500" dirty="0" smtClean="0">
                <a:latin typeface="Calibri"/>
                <a:ea typeface="Calibri"/>
                <a:cs typeface="Calibri"/>
                <a:sym typeface="Calibri"/>
              </a:rPr>
              <a:t>Royal </a:t>
            </a:r>
            <a:r>
              <a:rPr lang="en-US" sz="2500" dirty="0">
                <a:latin typeface="Calibri"/>
                <a:ea typeface="Calibri"/>
                <a:cs typeface="Calibri"/>
                <a:sym typeface="Calibri"/>
              </a:rPr>
              <a:t>College of Physicians and Surgeons of </a:t>
            </a:r>
            <a:r>
              <a:rPr lang="en-US" sz="2500" dirty="0" smtClean="0">
                <a:latin typeface="Calibri"/>
                <a:ea typeface="Calibri"/>
                <a:cs typeface="Calibri"/>
                <a:sym typeface="Calibri"/>
              </a:rPr>
              <a:t>Canada</a:t>
            </a:r>
          </a:p>
          <a:p>
            <a:pPr marL="457200" lvl="0" indent="-342900">
              <a:spcAft>
                <a:spcPts val="600"/>
              </a:spcAft>
              <a:buSzPct val="100000"/>
              <a:buFont typeface="Arial"/>
              <a:buChar char="•"/>
            </a:pPr>
            <a:r>
              <a:rPr lang="en-US" sz="2500" dirty="0" smtClean="0">
                <a:latin typeface="Calibri"/>
                <a:ea typeface="Calibri"/>
                <a:cs typeface="Calibri"/>
                <a:sym typeface="Calibri"/>
              </a:rPr>
              <a:t>The </a:t>
            </a:r>
            <a:r>
              <a:rPr lang="en-US" sz="2500" dirty="0">
                <a:latin typeface="Calibri"/>
                <a:ea typeface="Calibri"/>
                <a:cs typeface="Calibri"/>
                <a:sym typeface="Calibri"/>
              </a:rPr>
              <a:t>Association of Faculties of Medicine of </a:t>
            </a:r>
            <a:r>
              <a:rPr lang="en-US" sz="2500" dirty="0" smtClean="0">
                <a:latin typeface="Calibri"/>
                <a:ea typeface="Calibri"/>
                <a:cs typeface="Calibri"/>
                <a:sym typeface="Calibri"/>
              </a:rPr>
              <a:t>Canada</a:t>
            </a:r>
            <a:endParaRPr lang="en-US" sz="2500" dirty="0">
              <a:latin typeface="Calibri"/>
              <a:ea typeface="Calibri"/>
              <a:cs typeface="Calibri"/>
              <a:sym typeface="Calibri"/>
            </a:endParaRPr>
          </a:p>
          <a:p>
            <a:pPr marL="457200" indent="-342900">
              <a:spcAft>
                <a:spcPts val="600"/>
              </a:spcAft>
              <a:buSzPct val="100000"/>
              <a:buFont typeface="Arial"/>
              <a:buChar char="•"/>
            </a:pPr>
            <a:r>
              <a:rPr lang="en-US" sz="2500" dirty="0" smtClean="0">
                <a:latin typeface="Calibri"/>
                <a:ea typeface="Calibri"/>
                <a:cs typeface="Calibri"/>
                <a:sym typeface="Calibri"/>
              </a:rPr>
              <a:t>Medical </a:t>
            </a:r>
            <a:r>
              <a:rPr lang="en-US" sz="2500" dirty="0">
                <a:latin typeface="Calibri"/>
                <a:ea typeface="Calibri"/>
                <a:cs typeface="Calibri"/>
                <a:sym typeface="Calibri"/>
              </a:rPr>
              <a:t>Council of </a:t>
            </a:r>
            <a:r>
              <a:rPr lang="en-US" sz="2500" dirty="0" smtClean="0">
                <a:latin typeface="Calibri"/>
                <a:ea typeface="Calibri"/>
                <a:cs typeface="Calibri"/>
                <a:sym typeface="Calibri"/>
              </a:rPr>
              <a:t>Canada</a:t>
            </a:r>
          </a:p>
          <a:p>
            <a:pPr marL="457200" lvl="0" indent="-342900">
              <a:spcAft>
                <a:spcPts val="600"/>
              </a:spcAft>
              <a:buSzPct val="100000"/>
              <a:buFont typeface="Arial"/>
              <a:buChar char="•"/>
            </a:pPr>
            <a:r>
              <a:rPr lang="en-US" sz="2500" dirty="0">
                <a:latin typeface="Calibri"/>
                <a:ea typeface="Calibri"/>
                <a:cs typeface="Calibri"/>
                <a:sym typeface="Calibri"/>
              </a:rPr>
              <a:t>Canadian Medical Association</a:t>
            </a:r>
          </a:p>
          <a:p>
            <a:pPr marL="457200" marR="0" lvl="0" indent="0" algn="l" rtl="0">
              <a:lnSpc>
                <a:spcPct val="100000"/>
              </a:lnSpc>
              <a:spcBef>
                <a:spcPts val="0"/>
              </a:spcBef>
              <a:spcAft>
                <a:spcPts val="0"/>
              </a:spcAft>
              <a:buNone/>
            </a:pPr>
            <a:endParaRPr sz="2500" dirty="0">
              <a:solidFill>
                <a:schemeClr val="dk1"/>
              </a:solidFill>
              <a:latin typeface="Calibri"/>
              <a:ea typeface="Calibri"/>
              <a:cs typeface="Calibri"/>
              <a:sym typeface="Calibri"/>
            </a:endParaRPr>
          </a:p>
          <a:p>
            <a:pPr marL="457200" lvl="0" indent="0" rtl="0">
              <a:spcBef>
                <a:spcPts val="0"/>
              </a:spcBef>
              <a:buNone/>
            </a:pPr>
            <a:endParaRPr sz="2500" dirty="0">
              <a:solidFill>
                <a:schemeClr val="dk1"/>
              </a:solidFill>
              <a:latin typeface="Calibri"/>
              <a:ea typeface="Calibri"/>
              <a:cs typeface="Calibri"/>
              <a:sym typeface="Calibri"/>
            </a:endParaRPr>
          </a:p>
        </p:txBody>
      </p:sp>
      <p:sp>
        <p:nvSpPr>
          <p:cNvPr id="107" name="Shape 107"/>
          <p:cNvSpPr txBox="1"/>
          <p:nvPr/>
        </p:nvSpPr>
        <p:spPr>
          <a:xfrm>
            <a:off x="4501126" y="1371600"/>
            <a:ext cx="4353600" cy="4519800"/>
          </a:xfrm>
          <a:prstGeom prst="rect">
            <a:avLst/>
          </a:prstGeom>
          <a:noFill/>
          <a:ln>
            <a:noFill/>
          </a:ln>
        </p:spPr>
        <p:txBody>
          <a:bodyPr lIns="91425" tIns="91425" rIns="91425" bIns="91425" anchor="t" anchorCtr="0">
            <a:noAutofit/>
          </a:bodyPr>
          <a:lstStyle/>
          <a:p>
            <a:pPr marL="457200" lvl="0" indent="-342900">
              <a:spcAft>
                <a:spcPts val="600"/>
              </a:spcAft>
              <a:buSzPct val="100000"/>
              <a:buFont typeface="Arial"/>
              <a:buChar char="•"/>
            </a:pPr>
            <a:r>
              <a:rPr lang="en-US" sz="2500" dirty="0">
                <a:latin typeface="Calibri"/>
                <a:ea typeface="Calibri"/>
                <a:cs typeface="Calibri"/>
                <a:sym typeface="Calibri"/>
              </a:rPr>
              <a:t>The College of Family Physicians of Canada</a:t>
            </a:r>
          </a:p>
          <a:p>
            <a:pPr marL="457200" indent="-342900">
              <a:spcAft>
                <a:spcPts val="600"/>
              </a:spcAft>
              <a:buSzPct val="100000"/>
              <a:buFont typeface="Arial"/>
              <a:buChar char="•"/>
            </a:pPr>
            <a:r>
              <a:rPr lang="en-US" sz="2500" dirty="0">
                <a:latin typeface="Calibri"/>
                <a:ea typeface="Calibri"/>
                <a:cs typeface="Calibri"/>
                <a:sym typeface="Calibri"/>
              </a:rPr>
              <a:t>Canadian Medical Protective </a:t>
            </a:r>
            <a:r>
              <a:rPr lang="en-US" sz="2500" dirty="0" smtClean="0">
                <a:latin typeface="Calibri"/>
                <a:ea typeface="Calibri"/>
                <a:cs typeface="Calibri"/>
                <a:sym typeface="Calibri"/>
              </a:rPr>
              <a:t>Association</a:t>
            </a:r>
            <a:endParaRPr lang="en-US" sz="2500" dirty="0">
              <a:latin typeface="Calibri"/>
              <a:ea typeface="Calibri"/>
              <a:cs typeface="Calibri"/>
              <a:sym typeface="Calibri"/>
            </a:endParaRPr>
          </a:p>
          <a:p>
            <a:pPr marL="457200" indent="-342900">
              <a:spcAft>
                <a:spcPts val="600"/>
              </a:spcAft>
              <a:buClr>
                <a:srgbClr val="000000"/>
              </a:buClr>
              <a:buSzPct val="100000"/>
              <a:buFont typeface="Arial"/>
              <a:buChar char="•"/>
            </a:pPr>
            <a:r>
              <a:rPr lang="en-US" sz="2500" dirty="0">
                <a:latin typeface="Calibri"/>
                <a:ea typeface="Calibri"/>
                <a:cs typeface="Calibri"/>
                <a:sym typeface="Calibri"/>
              </a:rPr>
              <a:t>Federation of Medical Regulatory Authorities of Canada</a:t>
            </a:r>
            <a:endParaRPr lang="en-US" sz="2500" dirty="0">
              <a:solidFill>
                <a:schemeClr val="dk1"/>
              </a:solidFill>
              <a:latin typeface="Calibri"/>
              <a:ea typeface="Calibri"/>
              <a:cs typeface="Calibri"/>
              <a:sym typeface="Calibri"/>
            </a:endParaRPr>
          </a:p>
          <a:p>
            <a:pPr marL="457200" indent="-342900">
              <a:spcAft>
                <a:spcPts val="600"/>
              </a:spcAft>
              <a:buSzPct val="100000"/>
              <a:buFont typeface="Arial"/>
              <a:buChar char="•"/>
            </a:pPr>
            <a:endParaRPr sz="2500" dirty="0">
              <a:latin typeface="Calibri"/>
              <a:ea typeface="Calibri"/>
              <a:cs typeface="Calibri"/>
              <a:sym typeface="Calibri"/>
            </a:endParaRPr>
          </a:p>
          <a:p>
            <a:pPr marL="457200" marR="0" lvl="0" indent="-69850" algn="l" rtl="0">
              <a:lnSpc>
                <a:spcPct val="100000"/>
              </a:lnSpc>
              <a:spcBef>
                <a:spcPts val="0"/>
              </a:spcBef>
              <a:spcAft>
                <a:spcPts val="0"/>
              </a:spcAft>
              <a:buClr>
                <a:schemeClr val="dk1"/>
              </a:buClr>
              <a:buFont typeface="Arial"/>
              <a:buNone/>
            </a:pPr>
            <a:endParaRPr sz="2500" b="1" dirty="0">
              <a:solidFill>
                <a:srgbClr val="45818E"/>
              </a:solidFill>
              <a:latin typeface="Calibri"/>
              <a:ea typeface="Calibri"/>
              <a:cs typeface="Calibri"/>
              <a:sym typeface="Calibri"/>
            </a:endParaRPr>
          </a:p>
          <a:p>
            <a:pPr marL="0" marR="0" lvl="0" indent="0" algn="l" rtl="0">
              <a:lnSpc>
                <a:spcPct val="100000"/>
              </a:lnSpc>
              <a:spcBef>
                <a:spcPts val="0"/>
              </a:spcBef>
              <a:spcAft>
                <a:spcPts val="0"/>
              </a:spcAft>
              <a:buNone/>
            </a:pPr>
            <a:endParaRPr sz="2500" dirty="0">
              <a:solidFill>
                <a:schemeClr val="dk1"/>
              </a:solidFill>
              <a:latin typeface="Calibri"/>
              <a:ea typeface="Calibri"/>
              <a:cs typeface="Calibri"/>
              <a:sym typeface="Calibri"/>
            </a:endParaRPr>
          </a:p>
          <a:p>
            <a:pPr marL="0" marR="0" lvl="0" indent="-69850" algn="l" rtl="0">
              <a:lnSpc>
                <a:spcPct val="100000"/>
              </a:lnSpc>
              <a:spcBef>
                <a:spcPts val="0"/>
              </a:spcBef>
              <a:spcAft>
                <a:spcPts val="0"/>
              </a:spcAft>
              <a:buClr>
                <a:schemeClr val="dk1"/>
              </a:buClr>
              <a:buFont typeface="Arial"/>
              <a:buNone/>
            </a:pPr>
            <a:endParaRPr sz="2500" dirty="0">
              <a:solidFill>
                <a:schemeClr val="dk1"/>
              </a:solidFill>
              <a:latin typeface="Calibri"/>
              <a:ea typeface="Calibri"/>
              <a:cs typeface="Calibri"/>
              <a:sym typeface="Calibri"/>
            </a:endParaRPr>
          </a:p>
        </p:txBody>
      </p:sp>
      <p:sp>
        <p:nvSpPr>
          <p:cNvPr id="2" name="Rectangle 1"/>
          <p:cNvSpPr/>
          <p:nvPr/>
        </p:nvSpPr>
        <p:spPr>
          <a:xfrm>
            <a:off x="4479667" y="3275112"/>
            <a:ext cx="184666" cy="307777"/>
          </a:xfrm>
          <a:prstGeom prst="rect">
            <a:avLst/>
          </a:prstGeom>
        </p:spPr>
        <p:txBody>
          <a:bodyPr wrap="none">
            <a:spAutoFit/>
          </a:bodyPr>
          <a:lstStyle/>
          <a:p>
            <a:r>
              <a:rPr lang="en-US" dirty="0"/>
              <a:t> </a:t>
            </a:r>
          </a:p>
        </p:txBody>
      </p:sp>
      <p:sp>
        <p:nvSpPr>
          <p:cNvPr id="3" name="Rectangle 2"/>
          <p:cNvSpPr/>
          <p:nvPr/>
        </p:nvSpPr>
        <p:spPr>
          <a:xfrm>
            <a:off x="4479667" y="3275112"/>
            <a:ext cx="184666" cy="307777"/>
          </a:xfrm>
          <a:prstGeom prst="rect">
            <a:avLst/>
          </a:prstGeom>
        </p:spPr>
        <p:txBody>
          <a:bodyPr wrap="none">
            <a:spAutoFit/>
          </a:bodyPr>
          <a:lstStyle/>
          <a:p>
            <a:r>
              <a:rPr lang="en-US" dirty="0"/>
              <a:t> </a:t>
            </a:r>
          </a:p>
        </p:txBody>
      </p:sp>
      <p:sp>
        <p:nvSpPr>
          <p:cNvPr id="4" name="Rectangle 3"/>
          <p:cNvSpPr/>
          <p:nvPr/>
        </p:nvSpPr>
        <p:spPr>
          <a:xfrm>
            <a:off x="4479667" y="3275112"/>
            <a:ext cx="184666" cy="307777"/>
          </a:xfrm>
          <a:prstGeom prst="rect">
            <a:avLst/>
          </a:prstGeom>
        </p:spPr>
        <p:txBody>
          <a:bodyPr wrap="none">
            <a:spAutoFit/>
          </a:bodyPr>
          <a:lstStyle/>
          <a:p>
            <a:r>
              <a:rPr lang="en-US" dirty="0"/>
              <a:t> </a:t>
            </a:r>
          </a:p>
        </p:txBody>
      </p:sp>
      <p:sp>
        <p:nvSpPr>
          <p:cNvPr id="9" name="TextBox 8"/>
          <p:cNvSpPr txBox="1"/>
          <p:nvPr/>
        </p:nvSpPr>
        <p:spPr>
          <a:xfrm>
            <a:off x="609600" y="4648200"/>
            <a:ext cx="7924800" cy="1431161"/>
          </a:xfrm>
          <a:prstGeom prst="rect">
            <a:avLst/>
          </a:prstGeom>
          <a:solidFill>
            <a:srgbClr val="92CCDC"/>
          </a:solidFill>
          <a:ln w="28575" cap="flat" cmpd="sng">
            <a:solidFill>
              <a:srgbClr val="008080"/>
            </a:solidFill>
            <a:prstDash val="solid"/>
            <a:round/>
            <a:headEnd type="none" w="med" len="med"/>
            <a:tailEnd type="none" w="med" len="med"/>
          </a:ln>
          <a:effectLst>
            <a:outerShdw blurRad="50800" dist="38100" dir="2700000" algn="tl" rotWithShape="0">
              <a:srgbClr val="000000">
                <a:alpha val="43000"/>
              </a:srgbClr>
            </a:outerShdw>
          </a:effectLst>
        </p:spPr>
        <p:txBody>
          <a:bodyPr lIns="91425" tIns="45700" rIns="91425" bIns="45700" anchor="t" anchorCtr="0">
            <a:noAutofit/>
          </a:bodyPr>
          <a:lstStyle>
            <a:defPPr marR="0" lvl="0" algn="l" rtl="0">
              <a:lnSpc>
                <a:spcPct val="100000"/>
              </a:lnSpc>
              <a:spcBef>
                <a:spcPts val="0"/>
              </a:spcBef>
              <a:spcAft>
                <a:spcPts val="0"/>
              </a:spcAft>
            </a:defPPr>
            <a:lvl1pPr marL="0" indent="0" algn="ctr">
              <a:buClr>
                <a:srgbClr val="000000"/>
              </a:buClr>
              <a:buSzPct val="25000"/>
              <a:buFont typeface="Calibri"/>
              <a:defRPr sz="2900" b="1">
                <a:latin typeface="Calibri"/>
                <a:ea typeface="Calibri"/>
                <a:cs typeface="Calibri"/>
              </a:defRPr>
            </a:lvl1pPr>
          </a:lstStyle>
          <a:p>
            <a:r>
              <a:rPr lang="en-US" dirty="0"/>
              <a:t>7 Funding Partners </a:t>
            </a:r>
          </a:p>
          <a:p>
            <a:r>
              <a:rPr lang="en-US" dirty="0"/>
              <a:t>Project Secretariat Formed / Project Launched May 2015</a:t>
            </a:r>
          </a:p>
        </p:txBody>
      </p:sp>
      <p:sp>
        <p:nvSpPr>
          <p:cNvPr id="10" name="Shape 8"/>
          <p:cNvSpPr txBox="1">
            <a:spLocks noGrp="1"/>
          </p:cNvSpPr>
          <p:nvPr>
            <p:ph type="dt" idx="10"/>
          </p:nvPr>
        </p:nvSpPr>
        <p:spPr>
          <a:xfrm>
            <a:off x="304800" y="6264275"/>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CA" dirty="0" smtClean="0"/>
              <a:t>World Congress on CPD</a:t>
            </a:r>
          </a:p>
          <a:p>
            <a:r>
              <a:rPr lang="en-CA" dirty="0" smtClean="0"/>
              <a:t>FMEC CPD Project</a:t>
            </a:r>
          </a:p>
        </p:txBody>
      </p:sp>
      <p:sp>
        <p:nvSpPr>
          <p:cNvPr id="11" name="Shape 10"/>
          <p:cNvSpPr txBox="1">
            <a:spLocks noGrp="1"/>
          </p:cNvSpPr>
          <p:nvPr>
            <p:ph type="sldNum" idx="4294967295"/>
          </p:nvPr>
        </p:nvSpPr>
        <p:spPr>
          <a:xfrm>
            <a:off x="6553200" y="632460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dirty="0">
                <a:solidFill>
                  <a:srgbClr val="888888"/>
                </a:solidFill>
                <a:latin typeface="Calibri"/>
                <a:ea typeface="Calibri"/>
                <a:cs typeface="Calibri"/>
                <a:sym typeface="Calibri"/>
              </a:rPr>
              <a:t>Slide </a:t>
            </a:r>
            <a:fld id="{00000000-1234-1234-1234-123412341234}" type="slidenum">
              <a:rPr lang="en-US" sz="1200" b="0" i="0" u="none" strike="noStrike" cap="none">
                <a:solidFill>
                  <a:srgbClr val="888888"/>
                </a:solidFill>
                <a:latin typeface="Calibri"/>
                <a:ea typeface="Calibri"/>
                <a:cs typeface="Calibri"/>
                <a:sym typeface="Calibri"/>
              </a:rPr>
              <a:t>40</a:t>
            </a:fld>
            <a:endParaRPr lang="en-US"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5974336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FMEC CPD</a:t>
            </a:r>
            <a:endParaRPr lang="en-C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79137636"/>
              </p:ext>
            </p:extLst>
          </p:nvPr>
        </p:nvGraphicFramePr>
        <p:xfrm>
          <a:off x="457200" y="1280161"/>
          <a:ext cx="7528560" cy="5243049"/>
        </p:xfrm>
        <a:graphic>
          <a:graphicData uri="http://schemas.openxmlformats.org/drawingml/2006/table">
            <a:tbl>
              <a:tblPr firstRow="1" bandRow="1">
                <a:tableStyleId>{5C22544A-7EE6-4342-B048-85BDC9FD1C3A}</a:tableStyleId>
              </a:tblPr>
              <a:tblGrid>
                <a:gridCol w="5530238"/>
                <a:gridCol w="1998322"/>
              </a:tblGrid>
              <a:tr h="792479">
                <a:tc>
                  <a:txBody>
                    <a:bodyPr/>
                    <a:lstStyle/>
                    <a:p>
                      <a:pPr algn="ctr"/>
                      <a:r>
                        <a:rPr lang="en-CA" dirty="0" smtClean="0"/>
                        <a:t>Priority</a:t>
                      </a:r>
                      <a:r>
                        <a:rPr lang="en-CA" baseline="0" dirty="0" smtClean="0"/>
                        <a:t> </a:t>
                      </a:r>
                    </a:p>
                    <a:p>
                      <a:pPr algn="ctr"/>
                      <a:r>
                        <a:rPr lang="en-CA" baseline="0" dirty="0" smtClean="0"/>
                        <a:t>(Some Projects Align with Multiple Themes)</a:t>
                      </a:r>
                      <a:endParaRPr lang="en-CA" dirty="0"/>
                    </a:p>
                  </a:txBody>
                  <a:tcPr/>
                </a:tc>
                <a:tc>
                  <a:txBody>
                    <a:bodyPr/>
                    <a:lstStyle/>
                    <a:p>
                      <a:pPr algn="ctr"/>
                      <a:r>
                        <a:rPr lang="en-CA" dirty="0" smtClean="0"/>
                        <a:t># of Projects Aligned with Priority</a:t>
                      </a:r>
                      <a:endParaRPr lang="en-CA" dirty="0"/>
                    </a:p>
                  </a:txBody>
                  <a:tcPr/>
                </a:tc>
              </a:tr>
              <a:tr h="860193">
                <a:tc>
                  <a:txBody>
                    <a:bodyPr/>
                    <a:lstStyle/>
                    <a:p>
                      <a:r>
                        <a:rPr lang="en-CA" sz="1400" dirty="0" smtClean="0"/>
                        <a:t>Priority #1: Federation of Medical Regulatory</a:t>
                      </a:r>
                      <a:r>
                        <a:rPr lang="en-CA" sz="1400" baseline="0" dirty="0" smtClean="0"/>
                        <a:t> Authorities of Canada (FMRAC) Physician Practice Improvement Principles and Roles</a:t>
                      </a:r>
                      <a:endParaRPr lang="en-CA" sz="1400" dirty="0"/>
                    </a:p>
                  </a:txBody>
                  <a:tcPr/>
                </a:tc>
                <a:tc>
                  <a:txBody>
                    <a:bodyPr/>
                    <a:lstStyle/>
                    <a:p>
                      <a:r>
                        <a:rPr lang="en-CA" sz="1400" dirty="0" smtClean="0"/>
                        <a:t>16 Projects</a:t>
                      </a:r>
                      <a:endParaRPr lang="en-CA" sz="1400" dirty="0"/>
                    </a:p>
                  </a:txBody>
                  <a:tcPr/>
                </a:tc>
              </a:tr>
              <a:tr h="478494">
                <a:tc>
                  <a:txBody>
                    <a:bodyPr/>
                    <a:lstStyle/>
                    <a:p>
                      <a:r>
                        <a:rPr lang="en-CA" sz="1400" dirty="0" smtClean="0"/>
                        <a:t>Priority #2: CPD as Contributors</a:t>
                      </a:r>
                      <a:r>
                        <a:rPr lang="en-CA" sz="1400" baseline="0" dirty="0" smtClean="0"/>
                        <a:t> to Addressing Issues of Importance to the Health of Canadians</a:t>
                      </a:r>
                      <a:endParaRPr lang="en-CA" sz="1400" dirty="0"/>
                    </a:p>
                  </a:txBody>
                  <a:tcPr/>
                </a:tc>
                <a:tc>
                  <a:txBody>
                    <a:bodyPr/>
                    <a:lstStyle/>
                    <a:p>
                      <a:r>
                        <a:rPr lang="en-CA" sz="1400" dirty="0" smtClean="0"/>
                        <a:t>12 Projects</a:t>
                      </a:r>
                      <a:endParaRPr lang="en-CA" sz="1400" dirty="0"/>
                    </a:p>
                  </a:txBody>
                  <a:tcPr/>
                </a:tc>
              </a:tr>
              <a:tr h="478494">
                <a:tc>
                  <a:txBody>
                    <a:bodyPr/>
                    <a:lstStyle/>
                    <a:p>
                      <a:r>
                        <a:rPr lang="en-CA" sz="1400" dirty="0" smtClean="0"/>
                        <a:t>Priority #3: Meaning and Implications of “Scope of Practice” for Individual Physicians Related</a:t>
                      </a:r>
                      <a:r>
                        <a:rPr lang="en-CA" sz="1400" baseline="0" dirty="0" smtClean="0"/>
                        <a:t> to Personal CPD</a:t>
                      </a:r>
                      <a:endParaRPr lang="en-CA" sz="1400" dirty="0"/>
                    </a:p>
                  </a:txBody>
                  <a:tcPr/>
                </a:tc>
                <a:tc>
                  <a:txBody>
                    <a:bodyPr/>
                    <a:lstStyle/>
                    <a:p>
                      <a:r>
                        <a:rPr lang="en-CA" sz="1400" dirty="0" smtClean="0"/>
                        <a:t>11 Projects</a:t>
                      </a:r>
                      <a:endParaRPr lang="en-CA" sz="1400" dirty="0"/>
                    </a:p>
                  </a:txBody>
                  <a:tcPr/>
                </a:tc>
              </a:tr>
              <a:tr h="478494">
                <a:tc>
                  <a:txBody>
                    <a:bodyPr/>
                    <a:lstStyle/>
                    <a:p>
                      <a:r>
                        <a:rPr lang="en-CA" sz="1400" dirty="0" smtClean="0"/>
                        <a:t>Priority #4: Funding Model(s) for Continuing</a:t>
                      </a:r>
                      <a:r>
                        <a:rPr lang="en-CA" sz="1400" baseline="0" dirty="0" smtClean="0"/>
                        <a:t> Professional Development</a:t>
                      </a:r>
                      <a:endParaRPr lang="en-CA" sz="1400" dirty="0"/>
                    </a:p>
                  </a:txBody>
                  <a:tcPr/>
                </a:tc>
                <a:tc>
                  <a:txBody>
                    <a:bodyPr/>
                    <a:lstStyle/>
                    <a:p>
                      <a:r>
                        <a:rPr lang="en-CA" sz="1400" dirty="0" smtClean="0"/>
                        <a:t>7 Projects</a:t>
                      </a:r>
                      <a:endParaRPr lang="en-CA" sz="1400" dirty="0"/>
                    </a:p>
                  </a:txBody>
                  <a:tcPr/>
                </a:tc>
              </a:tr>
              <a:tr h="478494">
                <a:tc>
                  <a:txBody>
                    <a:bodyPr/>
                    <a:lstStyle/>
                    <a:p>
                      <a:r>
                        <a:rPr lang="en-CA" sz="1400" dirty="0" smtClean="0"/>
                        <a:t>Priority #5: CPD as Part of the Lifelong Learning Continuum for physicians</a:t>
                      </a:r>
                      <a:endParaRPr lang="en-CA" sz="1400" dirty="0"/>
                    </a:p>
                  </a:txBody>
                  <a:tcPr/>
                </a:tc>
                <a:tc>
                  <a:txBody>
                    <a:bodyPr/>
                    <a:lstStyle/>
                    <a:p>
                      <a:r>
                        <a:rPr lang="en-CA" sz="1400" dirty="0" smtClean="0"/>
                        <a:t>18 Projects</a:t>
                      </a:r>
                      <a:endParaRPr lang="en-CA" sz="1400" dirty="0"/>
                    </a:p>
                  </a:txBody>
                  <a:tcPr/>
                </a:tc>
              </a:tr>
              <a:tr h="478494">
                <a:tc>
                  <a:txBody>
                    <a:bodyPr/>
                    <a:lstStyle/>
                    <a:p>
                      <a:r>
                        <a:rPr lang="en-CA" sz="1400" dirty="0" smtClean="0"/>
                        <a:t>Priority #6: Advancement of Competency Based CPD</a:t>
                      </a:r>
                      <a:endParaRPr lang="en-CA" sz="1400" dirty="0"/>
                    </a:p>
                  </a:txBody>
                  <a:tcPr/>
                </a:tc>
                <a:tc>
                  <a:txBody>
                    <a:bodyPr/>
                    <a:lstStyle/>
                    <a:p>
                      <a:r>
                        <a:rPr lang="en-CA" sz="1400" dirty="0" smtClean="0"/>
                        <a:t>20 Projects</a:t>
                      </a:r>
                      <a:endParaRPr lang="en-CA" sz="1400" dirty="0"/>
                    </a:p>
                  </a:txBody>
                  <a:tcPr/>
                </a:tc>
              </a:tr>
              <a:tr h="478494">
                <a:tc>
                  <a:txBody>
                    <a:bodyPr/>
                    <a:lstStyle/>
                    <a:p>
                      <a:r>
                        <a:rPr lang="en-CA" sz="1400" dirty="0" smtClean="0"/>
                        <a:t>Priority</a:t>
                      </a:r>
                      <a:r>
                        <a:rPr lang="en-CA" sz="1400" baseline="0" dirty="0" smtClean="0"/>
                        <a:t> #7: Competencies Required by Individuals to Develop and Deliver CPD</a:t>
                      </a:r>
                      <a:endParaRPr lang="en-CA" sz="1400" dirty="0"/>
                    </a:p>
                  </a:txBody>
                  <a:tcPr/>
                </a:tc>
                <a:tc>
                  <a:txBody>
                    <a:bodyPr/>
                    <a:lstStyle/>
                    <a:p>
                      <a:r>
                        <a:rPr lang="en-CA" sz="1400" dirty="0" smtClean="0"/>
                        <a:t>9 Projects</a:t>
                      </a:r>
                      <a:endParaRPr lang="en-CA" sz="1400" dirty="0"/>
                    </a:p>
                  </a:txBody>
                  <a:tcPr/>
                </a:tc>
              </a:tr>
              <a:tr h="478494">
                <a:tc>
                  <a:txBody>
                    <a:bodyPr/>
                    <a:lstStyle/>
                    <a:p>
                      <a:r>
                        <a:rPr lang="en-CA" sz="1400" dirty="0" smtClean="0"/>
                        <a:t>Priority #8: Interprofessional Teams as Audience for CPD</a:t>
                      </a:r>
                      <a:endParaRPr lang="en-CA" sz="1400" dirty="0"/>
                    </a:p>
                  </a:txBody>
                  <a:tcPr/>
                </a:tc>
                <a:tc>
                  <a:txBody>
                    <a:bodyPr/>
                    <a:lstStyle/>
                    <a:p>
                      <a:r>
                        <a:rPr lang="en-CA" sz="1400" dirty="0" smtClean="0"/>
                        <a:t>3 Projects</a:t>
                      </a:r>
                      <a:endParaRPr lang="en-CA" sz="1400" dirty="0"/>
                    </a:p>
                  </a:txBody>
                  <a:tcPr/>
                </a:tc>
              </a:tr>
            </a:tbl>
          </a:graphicData>
        </a:graphic>
      </p:graphicFrame>
    </p:spTree>
    <p:extLst>
      <p:ext uri="{BB962C8B-B14F-4D97-AF65-F5344CB8AC3E}">
        <p14:creationId xmlns:p14="http://schemas.microsoft.com/office/powerpoint/2010/main" val="1500093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Really Lucky</a:t>
            </a:r>
            <a:endParaRPr lang="en-CA" dirty="0"/>
          </a:p>
        </p:txBody>
      </p:sp>
      <p:sp>
        <p:nvSpPr>
          <p:cNvPr id="3" name="Content Placeholder 2"/>
          <p:cNvSpPr>
            <a:spLocks noGrp="1"/>
          </p:cNvSpPr>
          <p:nvPr>
            <p:ph idx="1"/>
          </p:nvPr>
        </p:nvSpPr>
        <p:spPr>
          <a:xfrm>
            <a:off x="252248" y="1600200"/>
            <a:ext cx="8891752" cy="4800600"/>
          </a:xfrm>
        </p:spPr>
        <p:txBody>
          <a:bodyPr>
            <a:normAutofit/>
          </a:bodyPr>
          <a:lstStyle/>
          <a:p>
            <a:r>
              <a:rPr lang="en-US" dirty="0" smtClean="0"/>
              <a:t>Universal Health Care System</a:t>
            </a:r>
          </a:p>
          <a:p>
            <a:r>
              <a:rPr lang="en-US" dirty="0" smtClean="0"/>
              <a:t>Publically Funded Medical Education System </a:t>
            </a:r>
          </a:p>
          <a:p>
            <a:r>
              <a:rPr lang="en-US" dirty="0" smtClean="0"/>
              <a:t>All residency programs University based</a:t>
            </a:r>
          </a:p>
          <a:p>
            <a:r>
              <a:rPr lang="en-US" dirty="0" smtClean="0"/>
              <a:t>Reasonable number of medical schools and organizations  </a:t>
            </a:r>
          </a:p>
          <a:p>
            <a:r>
              <a:rPr lang="en-US" dirty="0" smtClean="0"/>
              <a:t>Nice</a:t>
            </a:r>
            <a:r>
              <a:rPr lang="en-CA" dirty="0" smtClean="0"/>
              <a:t> people who usually want to collaborate</a:t>
            </a:r>
          </a:p>
          <a:p>
            <a:r>
              <a:rPr lang="en-US" dirty="0" smtClean="0"/>
              <a:t>Lots of friendly neighbors willing to help</a:t>
            </a:r>
          </a:p>
          <a:p>
            <a:r>
              <a:rPr lang="en-US" dirty="0" smtClean="0"/>
              <a:t>And now a government who seems to care</a:t>
            </a:r>
          </a:p>
        </p:txBody>
      </p:sp>
    </p:spTree>
    <p:extLst>
      <p:ext uri="{BB962C8B-B14F-4D97-AF65-F5344CB8AC3E}">
        <p14:creationId xmlns:p14="http://schemas.microsoft.com/office/powerpoint/2010/main" val="2144533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Looks Bright</a:t>
            </a:r>
            <a:endParaRPr lang="en-CA"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4267" y="1813034"/>
            <a:ext cx="2870050" cy="460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474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err="1" smtClean="0"/>
              <a:t>Conclusion</a:t>
            </a:r>
            <a:endParaRPr lang="en-CA" dirty="0"/>
          </a:p>
        </p:txBody>
      </p:sp>
      <p:sp>
        <p:nvSpPr>
          <p:cNvPr id="6" name="Content Placeholder 5"/>
          <p:cNvSpPr>
            <a:spLocks noGrp="1"/>
          </p:cNvSpPr>
          <p:nvPr>
            <p:ph idx="1"/>
          </p:nvPr>
        </p:nvSpPr>
        <p:spPr/>
        <p:txBody>
          <a:bodyPr/>
          <a:lstStyle/>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r>
              <a:rPr lang="en-CA" sz="6000" dirty="0" smtClean="0"/>
              <a:t>Questions/Comments?</a:t>
            </a:r>
            <a:endParaRPr lang="en-CA" sz="6000" dirty="0"/>
          </a:p>
        </p:txBody>
      </p:sp>
    </p:spTree>
    <p:extLst>
      <p:ext uri="{BB962C8B-B14F-4D97-AF65-F5344CB8AC3E}">
        <p14:creationId xmlns:p14="http://schemas.microsoft.com/office/powerpoint/2010/main" val="175618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
            <a:ext cx="8686800" cy="1143000"/>
          </a:xfrm>
        </p:spPr>
        <p:txBody>
          <a:bodyPr>
            <a:normAutofit fontScale="90000"/>
          </a:bodyPr>
          <a:lstStyle/>
          <a:p>
            <a:r>
              <a:rPr lang="en-US" altLang="en-US" b="1" dirty="0" err="1"/>
              <a:t>Responsabilité</a:t>
            </a:r>
            <a:r>
              <a:rPr lang="en-US" altLang="en-US" b="1" dirty="0"/>
              <a:t> </a:t>
            </a:r>
            <a:r>
              <a:rPr lang="en-US" altLang="en-US" b="1" dirty="0" err="1" smtClean="0"/>
              <a:t>sociale</a:t>
            </a:r>
            <a:r>
              <a:rPr lang="en-US" altLang="en-US" b="1" dirty="0" smtClean="0"/>
              <a:t> au Canada 2001</a:t>
            </a:r>
            <a:endParaRPr lang="en-CA" dirty="0"/>
          </a:p>
        </p:txBody>
      </p:sp>
      <p:sp>
        <p:nvSpPr>
          <p:cNvPr id="4" name="Rectangle 3"/>
          <p:cNvSpPr txBox="1">
            <a:spLocks noChangeArrowheads="1"/>
          </p:cNvSpPr>
          <p:nvPr>
            <p:custDataLst>
              <p:tags r:id="rId1"/>
            </p:custDataLst>
          </p:nvPr>
        </p:nvSpPr>
        <p:spPr>
          <a:xfrm>
            <a:off x="2588337" y="1905000"/>
            <a:ext cx="6629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3175">
              <a:buFontTx/>
              <a:buNone/>
            </a:pPr>
            <a:endParaRPr lang="fr-CA" altLang="en-US" sz="2800" b="1" dirty="0" smtClean="0">
              <a:solidFill>
                <a:prstClr val="black"/>
              </a:solidFill>
            </a:endParaRPr>
          </a:p>
          <a:p>
            <a:pPr indent="3175">
              <a:buFont typeface="Arial" panose="020B0604020202020204" pitchFamily="34" charset="0"/>
              <a:buNone/>
            </a:pPr>
            <a:r>
              <a:rPr lang="fr-CA" altLang="en-US" sz="2400" b="1" dirty="0" smtClean="0">
                <a:solidFill>
                  <a:prstClr val="black"/>
                </a:solidFill>
              </a:rPr>
              <a:t>AFMC avec Santé Canada (ministère fédéral)</a:t>
            </a:r>
          </a:p>
          <a:p>
            <a:pPr indent="3175">
              <a:buFontTx/>
              <a:buNone/>
            </a:pPr>
            <a:endParaRPr lang="fr-CA" altLang="en-US" sz="2800" b="1" dirty="0" smtClean="0">
              <a:solidFill>
                <a:prstClr val="black"/>
              </a:solidFill>
            </a:endParaRPr>
          </a:p>
          <a:p>
            <a:pPr indent="3175">
              <a:buFontTx/>
              <a:buNone/>
            </a:pPr>
            <a:endParaRPr lang="fr-CA" altLang="en-US" sz="2800" b="1" dirty="0" smtClean="0">
              <a:solidFill>
                <a:prstClr val="black"/>
              </a:solidFill>
            </a:endParaRPr>
          </a:p>
          <a:p>
            <a:pPr indent="3175">
              <a:buFontTx/>
              <a:buNone/>
            </a:pPr>
            <a:endParaRPr lang="fr-CA" altLang="en-US" sz="2800" b="1"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4" y="1905000"/>
            <a:ext cx="2735671" cy="3540280"/>
          </a:xfrm>
          <a:prstGeom prst="rect">
            <a:avLst/>
          </a:prstGeom>
        </p:spPr>
      </p:pic>
    </p:spTree>
    <p:extLst>
      <p:ext uri="{BB962C8B-B14F-4D97-AF65-F5344CB8AC3E}">
        <p14:creationId xmlns:p14="http://schemas.microsoft.com/office/powerpoint/2010/main" val="1475542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Osler</a:t>
            </a:r>
            <a:endParaRPr lang="en-C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890" y="1382319"/>
            <a:ext cx="8812924" cy="493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69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Spanish!</a:t>
            </a:r>
            <a:endParaRPr lang="en-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59" y="1639614"/>
            <a:ext cx="9172459" cy="431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04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Tommy Douglas- Universal Health Care</a:t>
            </a:r>
            <a:endParaRPr lang="en-CA" dirty="0"/>
          </a:p>
        </p:txBody>
      </p:sp>
      <p:sp>
        <p:nvSpPr>
          <p:cNvPr id="3" name="Content Placeholder 2"/>
          <p:cNvSpPr>
            <a:spLocks noGrp="1"/>
          </p:cNvSpPr>
          <p:nvPr>
            <p:ph idx="1"/>
          </p:nvPr>
        </p:nvSpPr>
        <p:spPr/>
        <p:txBody>
          <a:bodyPr/>
          <a:lstStyle/>
          <a:p>
            <a:pPr fontAlgn="base"/>
            <a:endParaRPr lang="en-US" dirty="0">
              <a:solidFill>
                <a:srgbClr val="333333"/>
              </a:solidFill>
              <a:latin typeface="Arial"/>
            </a:endParaRPr>
          </a:p>
          <a:p>
            <a:endParaRPr lang="en-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28" y="1354690"/>
            <a:ext cx="3247696" cy="521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26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Medicine as a Specialty</a:t>
            </a:r>
            <a:endParaRPr lang="en-C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4013" y="1287028"/>
            <a:ext cx="4130565" cy="527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913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AFMC">
      <a:dk1>
        <a:srgbClr val="0054A4"/>
      </a:dk1>
      <a:lt1>
        <a:srgbClr val="FCEE1E"/>
      </a:lt1>
      <a:dk2>
        <a:srgbClr val="F1CB00"/>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1213</TotalTime>
  <Words>1278</Words>
  <Application>Microsoft Office PowerPoint</Application>
  <PresentationFormat>On-screen Show (4:3)</PresentationFormat>
  <Paragraphs>199</Paragraphs>
  <Slides>44</Slides>
  <Notes>2</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44</vt:i4>
      </vt:variant>
    </vt:vector>
  </HeadingPairs>
  <TitlesOfParts>
    <vt:vector size="59" baseType="lpstr">
      <vt:lpstr>Custom Design</vt:lpstr>
      <vt:lpstr>CCPN-bi-template</vt:lpstr>
      <vt:lpstr>5_CCPN-bi-template</vt:lpstr>
      <vt:lpstr>Office Theme</vt:lpstr>
      <vt:lpstr>1_Custom Design</vt:lpstr>
      <vt:lpstr>2_Custom Design</vt:lpstr>
      <vt:lpstr>3_Custom Design</vt:lpstr>
      <vt:lpstr>4_Custom Design</vt:lpstr>
      <vt:lpstr>5_Custom Design</vt:lpstr>
      <vt:lpstr>6_Custom Design</vt:lpstr>
      <vt:lpstr>3_CCPN-bi-template</vt:lpstr>
      <vt:lpstr>4_CCPN-bi-template</vt:lpstr>
      <vt:lpstr>Ripple</vt:lpstr>
      <vt:lpstr>1_Ripple</vt:lpstr>
      <vt:lpstr>Document</vt:lpstr>
      <vt:lpstr>Medical Education in Canada Purpose, Impact and Legacy</vt:lpstr>
      <vt:lpstr>Nos facultés</vt:lpstr>
      <vt:lpstr>Social Accountability Mandate World Health Organization </vt:lpstr>
      <vt:lpstr> </vt:lpstr>
      <vt:lpstr>Responsabilité sociale au Canada 2001</vt:lpstr>
      <vt:lpstr>William Osler</vt:lpstr>
      <vt:lpstr>In Spanish!</vt:lpstr>
      <vt:lpstr>Tommy Douglas- Universal Health Care</vt:lpstr>
      <vt:lpstr>Family Medicine as a Specialty</vt:lpstr>
      <vt:lpstr>Province of Québec</vt:lpstr>
      <vt:lpstr>Pan Canadian Physician Resource Planning</vt:lpstr>
      <vt:lpstr>Pan Canadian Physician Resource Planning</vt:lpstr>
      <vt:lpstr>Pan Canadian Physician Resource Planning</vt:lpstr>
      <vt:lpstr>Dr Ian Hart – Father of the OSCE</vt:lpstr>
      <vt:lpstr>CanMEDS 2015</vt:lpstr>
      <vt:lpstr>Royal College of Physicians and Surgeons </vt:lpstr>
      <vt:lpstr>CanMEDS 2015</vt:lpstr>
      <vt:lpstr>CanMEDS 2015 – Leader Role</vt:lpstr>
      <vt:lpstr> Problem Based Learning (PBL)</vt:lpstr>
      <vt:lpstr>Multiple Mini Interview (MMI)</vt:lpstr>
      <vt:lpstr>Research in Medical Education</vt:lpstr>
      <vt:lpstr>Vision for the Future of Medical Education</vt:lpstr>
      <vt:lpstr>PowerPoint Presentation</vt:lpstr>
      <vt:lpstr>“The Future of Medical Education in Canada” MD Recommendations</vt:lpstr>
      <vt:lpstr>“The Future of Medical Education in Canada” MD Recommendations</vt:lpstr>
      <vt:lpstr>Enabling Recommendations</vt:lpstr>
      <vt:lpstr>PowerPoint Presentation</vt:lpstr>
      <vt:lpstr>Four consortium partners </vt:lpstr>
      <vt:lpstr>FMEC PG Recommendations </vt:lpstr>
      <vt:lpstr>FMEC PG Recommendations </vt:lpstr>
      <vt:lpstr>PowerPoint Presentation</vt:lpstr>
      <vt:lpstr>Accreditation Alignment</vt:lpstr>
      <vt:lpstr>A Canadian Consensus on Core Competencies for Transition from Medical School to Residency</vt:lpstr>
      <vt:lpstr>PowerPoint Presentation</vt:lpstr>
      <vt:lpstr>Why EPAs at the transition?</vt:lpstr>
      <vt:lpstr>AFMC EPAs</vt:lpstr>
      <vt:lpstr>AFMC EPAs</vt:lpstr>
      <vt:lpstr>CBME, EPAs and Milestones -  How do they all relate?</vt:lpstr>
      <vt:lpstr>FMEC CPD</vt:lpstr>
      <vt:lpstr>FMEC-CPD PARTNER ORGANIZATIONS</vt:lpstr>
      <vt:lpstr>FMEC CPD</vt:lpstr>
      <vt:lpstr>Just Really Lucky</vt:lpstr>
      <vt:lpstr>The Future Looks Bright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 POINT</dc:title>
  <dc:creator>Derek  Lamothe</dc:creator>
  <cp:lastModifiedBy>Geneviève Moineau</cp:lastModifiedBy>
  <cp:revision>48</cp:revision>
  <dcterms:created xsi:type="dcterms:W3CDTF">2015-11-16T14:20:42Z</dcterms:created>
  <dcterms:modified xsi:type="dcterms:W3CDTF">2016-06-15T13:49:36Z</dcterms:modified>
</cp:coreProperties>
</file>