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5" r:id="rId10"/>
    <p:sldId id="287" r:id="rId11"/>
    <p:sldId id="289" r:id="rId12"/>
    <p:sldId id="290" r:id="rId13"/>
    <p:sldId id="291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81" r:id="rId23"/>
    <p:sldId id="282" r:id="rId24"/>
    <p:sldId id="283" r:id="rId25"/>
    <p:sldId id="295" r:id="rId26"/>
    <p:sldId id="284" r:id="rId27"/>
    <p:sldId id="292" r:id="rId28"/>
    <p:sldId id="293" r:id="rId29"/>
    <p:sldId id="294" r:id="rId30"/>
  </p:sldIdLst>
  <p:sldSz cx="9144000" cy="6858000" type="screen4x3"/>
  <p:notesSz cx="6980238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Hoja_de_c_lculo_de_Microsoft_Excel4.xlsx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.0185185185185185"/>
                  <c:y val="-0.280603266089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54320987654321"/>
                  <c:y val="-0.269379135445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00617283950617"/>
                  <c:y val="-0.283409298750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925925925925932"/>
                  <c:y val="-0.319887723341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23456790123457"/>
                  <c:y val="-0.347948049950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108024691358025"/>
                  <c:y val="-0.361978213255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0771604938271605"/>
                  <c:y val="-0.401262670507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0462962962962963"/>
                  <c:y val="-0.409680768490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277777777777777"/>
                  <c:y val="-0.418098866473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t" anchorCtr="1"/>
              <a:lstStyle/>
              <a:p>
                <a:pPr>
                  <a:defRPr b="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Hoja1!$A$2:$A$10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Hoja1!$B$2:$B$10</c:f>
              <c:numCache>
                <c:formatCode>#,##0</c:formatCode>
                <c:ptCount val="9"/>
                <c:pt idx="0">
                  <c:v>7703.0</c:v>
                </c:pt>
                <c:pt idx="1">
                  <c:v>7586.0</c:v>
                </c:pt>
                <c:pt idx="2">
                  <c:v>7603.0</c:v>
                </c:pt>
                <c:pt idx="3">
                  <c:v>9128.0</c:v>
                </c:pt>
                <c:pt idx="4">
                  <c:v>10379.0</c:v>
                </c:pt>
                <c:pt idx="5">
                  <c:v>11035.0</c:v>
                </c:pt>
                <c:pt idx="6">
                  <c:v>11932.0</c:v>
                </c:pt>
                <c:pt idx="7">
                  <c:v>12168.0</c:v>
                </c:pt>
                <c:pt idx="8">
                  <c:v>12421.0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gapDepth val="67"/>
        <c:shape val="box"/>
        <c:axId val="-2134619000"/>
        <c:axId val="-2134615992"/>
        <c:axId val="0"/>
      </c:bar3DChart>
      <c:catAx>
        <c:axId val="-2134619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3">
                    <a:lumMod val="50000"/>
                  </a:schemeClr>
                </a:solidFill>
              </a:defRPr>
            </a:pPr>
            <a:endParaRPr lang="es-ES"/>
          </a:p>
        </c:txPr>
        <c:crossAx val="-2134615992"/>
        <c:crosses val="autoZero"/>
        <c:auto val="1"/>
        <c:lblAlgn val="ctr"/>
        <c:lblOffset val="100"/>
        <c:noMultiLvlLbl val="0"/>
      </c:catAx>
      <c:valAx>
        <c:axId val="-21346159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es-ES"/>
          </a:p>
        </c:txPr>
        <c:crossAx val="-2134619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6600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0155101706036745"/>
                  <c:y val="-0.08569513272644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49015140468553"/>
                  <c:y val="0.05767303002697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79189146495577"/>
                  <c:y val="-0.049179147067706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98525444736075"/>
                  <c:y val="-0.027965540151344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IMSS</c:v>
                </c:pt>
                <c:pt idx="1">
                  <c:v>SSA</c:v>
                </c:pt>
                <c:pt idx="2">
                  <c:v>ISSSTE</c:v>
                </c:pt>
                <c:pt idx="3">
                  <c:v>OTRAS</c:v>
                </c:pt>
              </c:strCache>
            </c:strRef>
          </c:cat>
          <c:val>
            <c:numRef>
              <c:f>Hoja1!$B$2:$B$5</c:f>
              <c:numCache>
                <c:formatCode>#,##0</c:formatCode>
                <c:ptCount val="4"/>
                <c:pt idx="0">
                  <c:v>47.0</c:v>
                </c:pt>
                <c:pt idx="1">
                  <c:v>33.0</c:v>
                </c:pt>
                <c:pt idx="2" formatCode="0">
                  <c:v>4.512285927029038</c:v>
                </c:pt>
                <c:pt idx="3">
                  <c:v>15.13030528667163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799">
          <a:latin typeface="Soberana Sans" pitchFamily="50" charset="0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>
                <a:solidFill>
                  <a:schemeClr val="accent3">
                    <a:lumMod val="50000"/>
                  </a:schemeClr>
                </a:solidFill>
              </a:defRPr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Sistema Institucional de Especialidades Médicas</a:t>
            </a:r>
          </a:p>
          <a:p>
            <a:pPr>
              <a:defRPr>
                <a:solidFill>
                  <a:schemeClr val="accent3">
                    <a:lumMod val="50000"/>
                  </a:schemeClr>
                </a:solidFill>
              </a:defRPr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Ingresos  - Egresos 2005 – 2015</a:t>
            </a:r>
          </a:p>
          <a:p>
            <a:pPr>
              <a:defRPr>
                <a:solidFill>
                  <a:schemeClr val="accent3">
                    <a:lumMod val="50000"/>
                  </a:schemeClr>
                </a:solidFill>
              </a:defRPr>
            </a:pPr>
            <a:r>
              <a:rPr lang="es-MX" sz="18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(2014 – 2015 estimación ajustada)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05016762832951"/>
          <c:y val="0.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0679357055565255"/>
          <c:y val="0.204301429693889"/>
          <c:w val="0.913587511440528"/>
          <c:h val="0.752286225225309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EGRESOS</c:v>
                </c:pt>
              </c:strCache>
            </c:strRef>
          </c:tx>
          <c:marker>
            <c:symbol val="diamond"/>
            <c:size val="12"/>
          </c:marker>
          <c:dPt>
            <c:idx val="8"/>
            <c:bubble3D val="0"/>
            <c:spPr>
              <a:ln>
                <a:solidFill>
                  <a:schemeClr val="accent1"/>
                </a:solidFill>
              </a:ln>
            </c:spPr>
          </c:dPt>
          <c:dPt>
            <c:idx val="9"/>
            <c:bubble3D val="0"/>
            <c:spPr>
              <a:ln>
                <a:solidFill>
                  <a:srgbClr val="4BACC6">
                    <a:lumMod val="75000"/>
                  </a:srgbClr>
                </a:solidFill>
              </a:ln>
            </c:spPr>
          </c:dPt>
          <c:dPt>
            <c:idx val="10"/>
            <c:bubble3D val="0"/>
            <c:spPr>
              <a:ln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0.0328824104289732"/>
                  <c:y val="0.0510542688239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09251702729828"/>
                  <c:y val="0.0417716744923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343770654484719"/>
                  <c:y val="0.0556955659897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98931003899755"/>
                  <c:y val="0.032489080160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6903790350978"/>
                  <c:y val="0.044092323075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239144803119803"/>
                  <c:y val="0.0556955659897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283984453704767"/>
                  <c:y val="0.0672988089042738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2982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343770654484719"/>
                  <c:y val="0.048733620241026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3348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298931003899755"/>
                  <c:y val="0.0440921403469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179358602339854"/>
                  <c:y val="0.0394510259094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149465501949879"/>
                  <c:y val="0.0556955659897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Hoja1!$B$2:$B$12</c:f>
              <c:numCache>
                <c:formatCode>General</c:formatCode>
                <c:ptCount val="11"/>
                <c:pt idx="0">
                  <c:v>1369.0</c:v>
                </c:pt>
                <c:pt idx="1">
                  <c:v>1843.0</c:v>
                </c:pt>
                <c:pt idx="2">
                  <c:v>2004.0</c:v>
                </c:pt>
                <c:pt idx="3">
                  <c:v>1575.0</c:v>
                </c:pt>
                <c:pt idx="4">
                  <c:v>1711.0</c:v>
                </c:pt>
                <c:pt idx="5">
                  <c:v>2227.0</c:v>
                </c:pt>
                <c:pt idx="6">
                  <c:v>2883.0</c:v>
                </c:pt>
                <c:pt idx="7">
                  <c:v>3364.0</c:v>
                </c:pt>
                <c:pt idx="8">
                  <c:v>3445.0</c:v>
                </c:pt>
                <c:pt idx="9">
                  <c:v>3444.0</c:v>
                </c:pt>
                <c:pt idx="10">
                  <c:v>3743.0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INGRESOS</c:v>
                </c:pt>
              </c:strCache>
            </c:strRef>
          </c:tx>
          <c:marker>
            <c:symbol val="square"/>
            <c:size val="11"/>
            <c:spPr>
              <a:solidFill>
                <a:srgbClr val="FF0000"/>
              </a:solidFill>
            </c:spPr>
          </c:marker>
          <c:dPt>
            <c:idx val="8"/>
            <c:bubble3D val="0"/>
            <c:spPr>
              <a:ln>
                <a:solidFill>
                  <a:srgbClr val="C00000"/>
                </a:solidFill>
              </a:ln>
            </c:spPr>
          </c:dPt>
          <c:dPt>
            <c:idx val="9"/>
            <c:marker>
              <c:spPr>
                <a:solidFill>
                  <a:srgbClr val="9BBB59">
                    <a:lumMod val="50000"/>
                  </a:srgbClr>
                </a:solidFill>
              </c:spPr>
            </c:marker>
            <c:bubble3D val="0"/>
            <c:spPr>
              <a:ln>
                <a:solidFill>
                  <a:srgbClr val="C00000"/>
                </a:solidFill>
              </a:ln>
            </c:spPr>
          </c:dPt>
          <c:dPt>
            <c:idx val="10"/>
            <c:marker>
              <c:spPr>
                <a:solidFill>
                  <a:srgbClr val="9BBB59">
                    <a:lumMod val="50000"/>
                  </a:srgbClr>
                </a:solidFill>
              </c:spPr>
            </c:marker>
            <c:bubble3D val="0"/>
            <c:spPr>
              <a:ln>
                <a:solidFill>
                  <a:srgbClr val="9BBB59">
                    <a:lumMod val="50000"/>
                  </a:srgbClr>
                </a:solidFill>
              </a:ln>
            </c:spPr>
          </c:dPt>
          <c:dLbls>
            <c:dLbl>
              <c:idx val="0"/>
              <c:layout>
                <c:manualLayout>
                  <c:x val="-0.0313877554094744"/>
                  <c:y val="-0.0417716744923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83984453704767"/>
                  <c:y val="-0.048733620241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74732750974939"/>
                  <c:y val="-0.0301684315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6334305604462"/>
                  <c:y val="-0.0394510259094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343770654484719"/>
                  <c:y val="-0.04873362024102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313877554094744"/>
                  <c:y val="-0.0510542688239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358717204679707"/>
                  <c:y val="-0.0556955659897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239144803119803"/>
                  <c:y val="-0.0510542688239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362560290235951"/>
                  <c:y val="-0.0348408433013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508182706629585"/>
                  <c:y val="-0.044092323075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328824104289733"/>
                  <c:y val="-0.0417716744923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  <c:pt idx="10">
                  <c:v>2015.0</c:v>
                </c:pt>
              </c:numCache>
            </c:numRef>
          </c:cat>
          <c:val>
            <c:numRef>
              <c:f>Hoja1!$C$2:$C$12</c:f>
              <c:numCache>
                <c:formatCode>General</c:formatCode>
                <c:ptCount val="11"/>
                <c:pt idx="0">
                  <c:v>2037.0</c:v>
                </c:pt>
                <c:pt idx="1">
                  <c:v>2450.0</c:v>
                </c:pt>
                <c:pt idx="2">
                  <c:v>2256.0</c:v>
                </c:pt>
                <c:pt idx="3">
                  <c:v>3631.0</c:v>
                </c:pt>
                <c:pt idx="4">
                  <c:v>4040.0</c:v>
                </c:pt>
                <c:pt idx="5">
                  <c:v>4023.0</c:v>
                </c:pt>
                <c:pt idx="6">
                  <c:v>4152.0</c:v>
                </c:pt>
                <c:pt idx="7">
                  <c:v>4260.0</c:v>
                </c:pt>
                <c:pt idx="8">
                  <c:v>4154.0</c:v>
                </c:pt>
                <c:pt idx="9">
                  <c:v>4300.0</c:v>
                </c:pt>
                <c:pt idx="10">
                  <c:v>4723.0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448872"/>
        <c:axId val="-2134445896"/>
      </c:lineChart>
      <c:catAx>
        <c:axId val="-2134448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4445896"/>
        <c:crosses val="autoZero"/>
        <c:auto val="1"/>
        <c:lblAlgn val="ctr"/>
        <c:lblOffset val="100"/>
        <c:noMultiLvlLbl val="0"/>
      </c:catAx>
      <c:valAx>
        <c:axId val="-2134445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34448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661552930901"/>
          <c:y val="0.815585883975854"/>
          <c:w val="0.133889098529282"/>
          <c:h val="0.0890028422767841"/>
        </c:manualLayout>
      </c:layout>
      <c:overlay val="1"/>
      <c:txPr>
        <a:bodyPr/>
        <a:lstStyle/>
        <a:p>
          <a:pPr>
            <a:defRPr b="1">
              <a:solidFill>
                <a:schemeClr val="accent3">
                  <a:lumMod val="50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67792102910213"/>
          <c:y val="0.0766262840442978"/>
          <c:w val="0.957448242046667"/>
          <c:h val="0.835775588565802"/>
        </c:manualLayout>
      </c:layout>
      <c:lineChart>
        <c:grouping val="standard"/>
        <c:varyColors val="0"/>
        <c:ser>
          <c:idx val="0"/>
          <c:order val="0"/>
          <c:tx>
            <c:strRef>
              <c:f>'Base 3 Egresos1972 2014'!$B$1</c:f>
              <c:strCache>
                <c:ptCount val="1"/>
                <c:pt idx="0">
                  <c:v>EGRESOS</c:v>
                </c:pt>
              </c:strCache>
            </c:strRef>
          </c:tx>
          <c:spPr>
            <a:ln>
              <a:solidFill>
                <a:srgbClr val="C3D69B"/>
              </a:solidFill>
            </a:ln>
          </c:spPr>
          <c:marker>
            <c:spPr>
              <a:ln>
                <a:solidFill>
                  <a:srgbClr val="C3D69B"/>
                </a:solidFill>
              </a:ln>
            </c:spPr>
          </c:marker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dLbl>
              <c:idx val="0"/>
              <c:layout>
                <c:manualLayout>
                  <c:x val="-0.0314172651495486"/>
                  <c:y val="0.02281423596634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209251535865709"/>
                  <c:y val="0.02765173264083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402378933402555"/>
                  <c:y val="-0.002801608951679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269627065847538"/>
                  <c:y val="-0.01793957298454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210429465547576"/>
                  <c:y val="0.02190366143717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239145106861642"/>
                  <c:y val="-0.02297306633947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166768769288454"/>
                  <c:y val="0.02493875103736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197250728274351"/>
                  <c:y val="-0.02993507808498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298931095151568"/>
                  <c:y val="0.0299720855619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0120751059963658"/>
                  <c:y val="0.02734820779777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000294540105563728"/>
                  <c:y val="0.01535270269733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0512820512820513"/>
                  <c:y val="-0.00201714573877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021978021978022"/>
                  <c:y val="0.0201714573877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0366300366300366"/>
                  <c:y val="0.0221886031265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0175824175824176"/>
                  <c:y val="0.0201714573877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0.0249084249084248"/>
                  <c:y val="-0.0181543116490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0.0117216117216117"/>
                  <c:y val="0.0242057488653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0.0278388278388278"/>
                  <c:y val="-0.0201714573877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0.048351648351648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0.0278388278388278"/>
                  <c:y val="-0.0201714573877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0.0175824175824176"/>
                  <c:y val="-0.0121028744326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0.019047619047619"/>
                  <c:y val="0.0242057488653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-0.0234432234432234"/>
                  <c:y val="-0.0181543116490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-0.0131868131868132"/>
                  <c:y val="0.0201714573877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0.0278388278388278"/>
                  <c:y val="-0.02622289460413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-0.0117216117216118"/>
                  <c:y val="-0.00605143721633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-0.0175824175824176"/>
                  <c:y val="0.0181543116490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>
                <c:manualLayout>
                  <c:x val="-0.0205128205128205"/>
                  <c:y val="0.0242057488653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0.0131868131868133"/>
                  <c:y val="0.0201714573877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>
                <c:manualLayout>
                  <c:x val="-0.00586080586080575"/>
                  <c:y val="0.0181543116490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>
                <c:manualLayout>
                  <c:x val="-0.0219780219780221"/>
                  <c:y val="-0.016137165910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>
                <c:manualLayout>
                  <c:x val="-0.00293040293040304"/>
                  <c:y val="-0.022188603126575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'Base 3 Egresos1972 2014'!$A$2:$A$44</c:f>
              <c:numCache>
                <c:formatCode>General</c:formatCode>
                <c:ptCount val="43"/>
                <c:pt idx="0">
                  <c:v>1972.0</c:v>
                </c:pt>
                <c:pt idx="1">
                  <c:v>1973.0</c:v>
                </c:pt>
                <c:pt idx="2">
                  <c:v>1974.0</c:v>
                </c:pt>
                <c:pt idx="3">
                  <c:v>1975.0</c:v>
                </c:pt>
                <c:pt idx="4">
                  <c:v>1976.0</c:v>
                </c:pt>
                <c:pt idx="5">
                  <c:v>1977.0</c:v>
                </c:pt>
                <c:pt idx="6">
                  <c:v>1978.0</c:v>
                </c:pt>
                <c:pt idx="7">
                  <c:v>1979.0</c:v>
                </c:pt>
                <c:pt idx="8">
                  <c:v>1980.0</c:v>
                </c:pt>
                <c:pt idx="9">
                  <c:v>1981.0</c:v>
                </c:pt>
                <c:pt idx="10">
                  <c:v>1982.0</c:v>
                </c:pt>
                <c:pt idx="11">
                  <c:v>1983.0</c:v>
                </c:pt>
                <c:pt idx="12">
                  <c:v>1984.0</c:v>
                </c:pt>
                <c:pt idx="13">
                  <c:v>1985.0</c:v>
                </c:pt>
                <c:pt idx="14">
                  <c:v>1986.0</c:v>
                </c:pt>
                <c:pt idx="15">
                  <c:v>1987.0</c:v>
                </c:pt>
                <c:pt idx="16">
                  <c:v>1988.0</c:v>
                </c:pt>
                <c:pt idx="17">
                  <c:v>1989.0</c:v>
                </c:pt>
                <c:pt idx="18">
                  <c:v>1990.0</c:v>
                </c:pt>
                <c:pt idx="19">
                  <c:v>1991.0</c:v>
                </c:pt>
                <c:pt idx="20">
                  <c:v>1992.0</c:v>
                </c:pt>
                <c:pt idx="21">
                  <c:v>1993.0</c:v>
                </c:pt>
                <c:pt idx="22">
                  <c:v>1994.0</c:v>
                </c:pt>
                <c:pt idx="23">
                  <c:v>1995.0</c:v>
                </c:pt>
                <c:pt idx="24">
                  <c:v>1996.0</c:v>
                </c:pt>
                <c:pt idx="25">
                  <c:v>1997.0</c:v>
                </c:pt>
                <c:pt idx="26">
                  <c:v>1998.0</c:v>
                </c:pt>
                <c:pt idx="27">
                  <c:v>1999.0</c:v>
                </c:pt>
                <c:pt idx="28">
                  <c:v>2000.0</c:v>
                </c:pt>
                <c:pt idx="29">
                  <c:v>2001.0</c:v>
                </c:pt>
                <c:pt idx="30">
                  <c:v>2002.0</c:v>
                </c:pt>
                <c:pt idx="31">
                  <c:v>2003.0</c:v>
                </c:pt>
                <c:pt idx="32">
                  <c:v>2004.0</c:v>
                </c:pt>
                <c:pt idx="33">
                  <c:v>2005.0</c:v>
                </c:pt>
                <c:pt idx="34">
                  <c:v>2006.0</c:v>
                </c:pt>
                <c:pt idx="35">
                  <c:v>2007.0</c:v>
                </c:pt>
                <c:pt idx="36">
                  <c:v>2008.0</c:v>
                </c:pt>
                <c:pt idx="37">
                  <c:v>2009.0</c:v>
                </c:pt>
                <c:pt idx="38">
                  <c:v>2010.0</c:v>
                </c:pt>
                <c:pt idx="39">
                  <c:v>2011.0</c:v>
                </c:pt>
                <c:pt idx="40">
                  <c:v>2012.0</c:v>
                </c:pt>
                <c:pt idx="41">
                  <c:v>2013.0</c:v>
                </c:pt>
                <c:pt idx="42">
                  <c:v>2014.0</c:v>
                </c:pt>
              </c:numCache>
            </c:numRef>
          </c:cat>
          <c:val>
            <c:numRef>
              <c:f>'Base 3 Egresos1972 2014'!$B$2:$B$44</c:f>
              <c:numCache>
                <c:formatCode>General</c:formatCode>
                <c:ptCount val="43"/>
                <c:pt idx="0">
                  <c:v>474.0</c:v>
                </c:pt>
                <c:pt idx="1">
                  <c:v>388.0</c:v>
                </c:pt>
                <c:pt idx="2">
                  <c:v>734.0</c:v>
                </c:pt>
                <c:pt idx="3">
                  <c:v>825.0</c:v>
                </c:pt>
                <c:pt idx="4">
                  <c:v>863.0</c:v>
                </c:pt>
                <c:pt idx="5">
                  <c:v>855.0</c:v>
                </c:pt>
                <c:pt idx="6">
                  <c:v>959.0</c:v>
                </c:pt>
                <c:pt idx="7">
                  <c:v>1081.0</c:v>
                </c:pt>
                <c:pt idx="8">
                  <c:v>1057.0</c:v>
                </c:pt>
                <c:pt idx="9">
                  <c:v>1113.0</c:v>
                </c:pt>
                <c:pt idx="10">
                  <c:v>1211.0</c:v>
                </c:pt>
                <c:pt idx="11">
                  <c:v>1947.0</c:v>
                </c:pt>
                <c:pt idx="12">
                  <c:v>2453.0</c:v>
                </c:pt>
                <c:pt idx="13">
                  <c:v>2537.0</c:v>
                </c:pt>
                <c:pt idx="14">
                  <c:v>2097.0</c:v>
                </c:pt>
                <c:pt idx="15">
                  <c:v>2118.0</c:v>
                </c:pt>
                <c:pt idx="16">
                  <c:v>1695.0</c:v>
                </c:pt>
                <c:pt idx="17">
                  <c:v>1701.0</c:v>
                </c:pt>
                <c:pt idx="18">
                  <c:v>1758.0</c:v>
                </c:pt>
                <c:pt idx="19">
                  <c:v>2455.0</c:v>
                </c:pt>
                <c:pt idx="20">
                  <c:v>2295.0</c:v>
                </c:pt>
                <c:pt idx="21">
                  <c:v>2662.0</c:v>
                </c:pt>
                <c:pt idx="22">
                  <c:v>2552.0</c:v>
                </c:pt>
                <c:pt idx="23">
                  <c:v>2021.0</c:v>
                </c:pt>
                <c:pt idx="24">
                  <c:v>1583.0</c:v>
                </c:pt>
                <c:pt idx="25">
                  <c:v>1192.0</c:v>
                </c:pt>
                <c:pt idx="26">
                  <c:v>1619.0</c:v>
                </c:pt>
                <c:pt idx="27">
                  <c:v>1576.0</c:v>
                </c:pt>
                <c:pt idx="28">
                  <c:v>1525.0</c:v>
                </c:pt>
                <c:pt idx="29">
                  <c:v>1608.0</c:v>
                </c:pt>
                <c:pt idx="30">
                  <c:v>1514.0</c:v>
                </c:pt>
                <c:pt idx="31">
                  <c:v>1889.0</c:v>
                </c:pt>
                <c:pt idx="32">
                  <c:v>1878.0</c:v>
                </c:pt>
                <c:pt idx="33">
                  <c:v>1369.0</c:v>
                </c:pt>
                <c:pt idx="34">
                  <c:v>1843.0</c:v>
                </c:pt>
                <c:pt idx="35">
                  <c:v>2004.0</c:v>
                </c:pt>
                <c:pt idx="36">
                  <c:v>1575.0</c:v>
                </c:pt>
                <c:pt idx="37">
                  <c:v>1711.0</c:v>
                </c:pt>
                <c:pt idx="38">
                  <c:v>2227.0</c:v>
                </c:pt>
                <c:pt idx="39">
                  <c:v>2805.0</c:v>
                </c:pt>
                <c:pt idx="40">
                  <c:v>2904.0</c:v>
                </c:pt>
                <c:pt idx="41">
                  <c:v>2934.0</c:v>
                </c:pt>
                <c:pt idx="42">
                  <c:v>3107.0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623944"/>
        <c:axId val="-2121620968"/>
      </c:lineChart>
      <c:catAx>
        <c:axId val="-2121623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1620968"/>
        <c:crosses val="autoZero"/>
        <c:auto val="1"/>
        <c:lblAlgn val="ctr"/>
        <c:lblOffset val="100"/>
        <c:noMultiLvlLbl val="0"/>
      </c:catAx>
      <c:valAx>
        <c:axId val="-21216209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12162394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0877287646736466"/>
          <c:y val="0.137174169416417"/>
          <c:w val="0.147436070491189"/>
          <c:h val="0.0277192355494141"/>
        </c:manualLayout>
      </c:layout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00" b="1">
          <a:latin typeface="Arial" pitchFamily="34" charset="0"/>
          <a:cs typeface="Arial" pitchFamily="34" charset="0"/>
        </a:defRPr>
      </a:pPr>
      <a:endParaRPr lang="es-E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2BDEC-2EC8-4E43-BEF7-C6A968553C0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F8B4B04-A4CD-4DB7-A666-05B195E75BD4}">
      <dgm:prSet phldrT="[Texto]"/>
      <dgm:spPr>
        <a:solidFill>
          <a:srgbClr val="FF0000"/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Perfil Epidemiológico y demográfico de la población derechohabiente</a:t>
          </a:r>
          <a:endParaRPr lang="es-MX" b="1" dirty="0">
            <a:solidFill>
              <a:schemeClr val="bg1"/>
            </a:solidFill>
          </a:endParaRPr>
        </a:p>
      </dgm:t>
    </dgm:pt>
    <dgm:pt modelId="{BFBAB898-758A-4F80-BDBC-4805141DE3E1}" type="parTrans" cxnId="{203BD855-C169-4CD5-AC3F-3970F72E3F11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A2973F9D-459B-4AB2-80B0-244F8A7D67AD}" type="sibTrans" cxnId="{203BD855-C169-4CD5-AC3F-3970F72E3F11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53687A21-2886-407D-9C32-383D86C91AC4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MX" b="1" dirty="0" smtClean="0">
              <a:solidFill>
                <a:schemeClr val="tx2">
                  <a:lumMod val="75000"/>
                </a:schemeClr>
              </a:solidFill>
            </a:rPr>
            <a:t>Enfermedades Emergentes</a:t>
          </a:r>
          <a:endParaRPr lang="es-MX" b="1" dirty="0">
            <a:solidFill>
              <a:schemeClr val="tx2">
                <a:lumMod val="75000"/>
              </a:schemeClr>
            </a:solidFill>
          </a:endParaRPr>
        </a:p>
      </dgm:t>
    </dgm:pt>
    <dgm:pt modelId="{1A34F5C1-3EB0-4EC0-9E1D-6971207F5A7D}" type="parTrans" cxnId="{5AD4EF65-4F7F-4B85-9174-6DD1F92EC84E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8CBA3ECD-14A8-46FF-9128-29F30D156836}" type="sibTrans" cxnId="{5AD4EF65-4F7F-4B85-9174-6DD1F92EC84E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61924786-4747-40E8-8DCC-04B3A918003B}">
      <dgm:prSet phldrT="[Texto]"/>
      <dgm:spPr/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Políticas de Salud</a:t>
          </a:r>
          <a:endParaRPr lang="es-MX" b="1" dirty="0">
            <a:solidFill>
              <a:schemeClr val="bg1"/>
            </a:solidFill>
          </a:endParaRPr>
        </a:p>
      </dgm:t>
    </dgm:pt>
    <dgm:pt modelId="{7623513C-D659-4AF3-B7B6-C200015E2DF3}" type="parTrans" cxnId="{F12481E9-0EBE-489A-AB20-F43C45F69D51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B0D5DA47-CF67-4C41-BB6D-B25630FF8C81}" type="sibTrans" cxnId="{F12481E9-0EBE-489A-AB20-F43C45F69D51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358925D5-6728-4C81-8768-25C8530287D0}">
      <dgm:prSet phldrT="[Texto]"/>
      <dgm:spPr/>
      <dgm:t>
        <a:bodyPr/>
        <a:lstStyle/>
        <a:p>
          <a:r>
            <a:rPr lang="es-MX" b="1" dirty="0" smtClean="0">
              <a:solidFill>
                <a:schemeClr val="tx2">
                  <a:lumMod val="75000"/>
                </a:schemeClr>
              </a:solidFill>
            </a:rPr>
            <a:t>Programas Prioritarios</a:t>
          </a:r>
          <a:endParaRPr lang="es-MX" b="1" dirty="0">
            <a:solidFill>
              <a:schemeClr val="tx2">
                <a:lumMod val="75000"/>
              </a:schemeClr>
            </a:solidFill>
          </a:endParaRPr>
        </a:p>
      </dgm:t>
    </dgm:pt>
    <dgm:pt modelId="{9F4A959A-AA8A-4014-86E4-292A44136143}" type="parTrans" cxnId="{CF99A25B-4B29-4498-AB64-50320BE0D03F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9B7DC2A3-7191-4A7A-A579-C22DA8049E2F}" type="sibTrans" cxnId="{CF99A25B-4B29-4498-AB64-50320BE0D03F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2453A5F8-36EA-41EB-AE13-5BAB5AC3F809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Necesidades Institucionales</a:t>
          </a:r>
          <a:endParaRPr lang="es-MX" b="1" dirty="0">
            <a:solidFill>
              <a:schemeClr val="bg1"/>
            </a:solidFill>
          </a:endParaRPr>
        </a:p>
      </dgm:t>
    </dgm:pt>
    <dgm:pt modelId="{01E3788B-49DD-4D3B-9606-C927BDA5E147}" type="parTrans" cxnId="{E83F7378-DF74-418D-96AB-24B77393D06C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C2ECD66F-042F-442C-B5EF-5674027A7E94}" type="sibTrans" cxnId="{E83F7378-DF74-418D-96AB-24B77393D06C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AA777360-9BFC-489B-91EB-2B6C8D649C0A}">
      <dgm:prSet phldrT="[Texto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1400" b="1" dirty="0" smtClean="0">
              <a:solidFill>
                <a:schemeClr val="tx2">
                  <a:lumMod val="75000"/>
                </a:schemeClr>
              </a:solidFill>
            </a:rPr>
            <a:t>Relevo Generacional</a:t>
          </a:r>
          <a:endParaRPr lang="es-MX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18228093-1B38-430F-8672-F6490A2E087E}" type="parTrans" cxnId="{C66944E8-8DA1-417C-BA97-5D298258BAE3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588811C5-6628-421C-B5CB-2E5090B27554}" type="sibTrans" cxnId="{C66944E8-8DA1-417C-BA97-5D298258BAE3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810EC2C4-5B5B-4083-AB82-9640E94DBF7C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MX" b="1" dirty="0" smtClean="0">
              <a:solidFill>
                <a:schemeClr val="tx2">
                  <a:lumMod val="75000"/>
                </a:schemeClr>
              </a:solidFill>
            </a:rPr>
            <a:t>Padecimientos Crónico Degenerativos</a:t>
          </a:r>
          <a:endParaRPr lang="es-MX" b="1" dirty="0">
            <a:solidFill>
              <a:schemeClr val="tx2">
                <a:lumMod val="75000"/>
              </a:schemeClr>
            </a:solidFill>
          </a:endParaRPr>
        </a:p>
      </dgm:t>
    </dgm:pt>
    <dgm:pt modelId="{7B9FA42B-13E7-4D43-98D9-C5A80F7A4A19}" type="parTrans" cxnId="{2655BE2B-D5AC-445E-B545-26BFE2D1F670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98FA6549-200C-4D2B-B98A-4DB6D19C3332}" type="sibTrans" cxnId="{2655BE2B-D5AC-445E-B545-26BFE2D1F670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55979E49-BC5D-432C-9264-5BD951853FAE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MX" b="1" dirty="0" smtClean="0">
              <a:solidFill>
                <a:schemeClr val="tx2">
                  <a:lumMod val="75000"/>
                </a:schemeClr>
              </a:solidFill>
            </a:rPr>
            <a:t>Aumento de la Esperanza de Vida</a:t>
          </a:r>
          <a:endParaRPr lang="es-MX" b="1" dirty="0">
            <a:solidFill>
              <a:schemeClr val="tx2">
                <a:lumMod val="75000"/>
              </a:schemeClr>
            </a:solidFill>
          </a:endParaRPr>
        </a:p>
      </dgm:t>
    </dgm:pt>
    <dgm:pt modelId="{6D53D4FD-48C3-400F-B332-8113904B1476}" type="parTrans" cxnId="{B62BAA34-7CE2-442A-87FD-6503D56C6CF3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81C5E881-59CE-4718-9858-4E110B2B48DC}" type="sibTrans" cxnId="{B62BAA34-7CE2-442A-87FD-6503D56C6CF3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C129D0E8-FE14-4417-A930-7FA09CE7BD48}">
      <dgm:prSet phldrT="[Texto]"/>
      <dgm:spPr/>
      <dgm:t>
        <a:bodyPr/>
        <a:lstStyle/>
        <a:p>
          <a:r>
            <a:rPr lang="es-MX" b="1" dirty="0" smtClean="0">
              <a:solidFill>
                <a:schemeClr val="tx2">
                  <a:lumMod val="75000"/>
                </a:schemeClr>
              </a:solidFill>
            </a:rPr>
            <a:t>Modelo de Atención</a:t>
          </a:r>
          <a:endParaRPr lang="es-MX" b="1" dirty="0">
            <a:solidFill>
              <a:schemeClr val="tx2">
                <a:lumMod val="75000"/>
              </a:schemeClr>
            </a:solidFill>
          </a:endParaRPr>
        </a:p>
      </dgm:t>
    </dgm:pt>
    <dgm:pt modelId="{F44DEAF7-C0E8-42E5-A04A-1F314B380833}" type="parTrans" cxnId="{FA59494B-900B-4E69-9B98-D81D83902141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0B6B1926-48AD-4333-A201-06D3D93C336F}" type="sibTrans" cxnId="{FA59494B-900B-4E69-9B98-D81D83902141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532A496F-0E92-4C83-B972-8094EC19CDE6}">
      <dgm:prSet phldrT="[Texto]"/>
      <dgm:spPr/>
      <dgm:t>
        <a:bodyPr/>
        <a:lstStyle/>
        <a:p>
          <a:r>
            <a:rPr lang="es-MX" b="1" dirty="0" smtClean="0">
              <a:solidFill>
                <a:schemeClr val="tx2">
                  <a:lumMod val="75000"/>
                </a:schemeClr>
              </a:solidFill>
            </a:rPr>
            <a:t>Crecimiento de Infraestructura</a:t>
          </a:r>
          <a:endParaRPr lang="es-MX" b="1" dirty="0">
            <a:solidFill>
              <a:schemeClr val="tx2">
                <a:lumMod val="75000"/>
              </a:schemeClr>
            </a:solidFill>
          </a:endParaRPr>
        </a:p>
      </dgm:t>
    </dgm:pt>
    <dgm:pt modelId="{C3CD8FA6-E9E4-40E0-9C12-3DFB02DBAA3D}" type="parTrans" cxnId="{7953E3FD-4652-419E-9A01-65313F055B28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A1350240-7CFC-482D-A1F0-523B31A09AC5}" type="sibTrans" cxnId="{7953E3FD-4652-419E-9A01-65313F055B28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0AAFC169-A2A8-4F29-ACFF-3277EBA93084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1400" b="1" u="sng" dirty="0" smtClean="0">
              <a:solidFill>
                <a:schemeClr val="tx2">
                  <a:lumMod val="75000"/>
                </a:schemeClr>
              </a:solidFill>
            </a:rPr>
            <a:t>Jubilación del personal de salud</a:t>
          </a:r>
          <a:endParaRPr lang="es-MX" sz="1400" b="1" u="sng" dirty="0">
            <a:solidFill>
              <a:schemeClr val="tx2">
                <a:lumMod val="75000"/>
              </a:schemeClr>
            </a:solidFill>
          </a:endParaRPr>
        </a:p>
      </dgm:t>
    </dgm:pt>
    <dgm:pt modelId="{5B20DDCE-C2DA-4546-B064-631DB4025B5B}" type="parTrans" cxnId="{1E49E514-E404-4832-A5A1-902603CF4E07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5B2F68CD-457F-486C-B7DB-FE783B34ACC2}" type="sibTrans" cxnId="{1E49E514-E404-4832-A5A1-902603CF4E07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5A961685-9187-4AD7-9EA0-6BC2CE5C843C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1400" b="1" dirty="0" smtClean="0">
              <a:solidFill>
                <a:schemeClr val="tx2">
                  <a:lumMod val="75000"/>
                </a:schemeClr>
              </a:solidFill>
            </a:rPr>
            <a:t>Cobertura de vacantes</a:t>
          </a:r>
          <a:endParaRPr lang="es-MX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ABD7E345-3970-4557-ADD8-4F421506BF19}" type="parTrans" cxnId="{926A738E-1B9C-4A50-B407-8FB2E7485789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C91E6111-8B4B-4DE2-A587-0C6F74665BE1}" type="sibTrans" cxnId="{926A738E-1B9C-4A50-B407-8FB2E7485789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65C1E090-1115-4342-B067-0C3E5E6A9C71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1400" b="1" dirty="0" smtClean="0">
              <a:solidFill>
                <a:schemeClr val="tx2">
                  <a:lumMod val="75000"/>
                </a:schemeClr>
              </a:solidFill>
            </a:rPr>
            <a:t>Retención de personal formado</a:t>
          </a:r>
          <a:endParaRPr lang="es-MX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804AE004-7D71-4E80-A449-C7B8DC75ECB3}" type="parTrans" cxnId="{4E8AE6B6-6260-4D89-B050-212D87BFF2B7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5D2D0049-CAD1-4A2D-B936-EE5CD1A6CDC8}" type="sibTrans" cxnId="{4E8AE6B6-6260-4D89-B050-212D87BFF2B7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C047E1D1-C1D4-46FE-82FC-2B9ED0D278F9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1400" b="1" dirty="0" smtClean="0">
              <a:solidFill>
                <a:schemeClr val="tx2">
                  <a:lumMod val="75000"/>
                </a:schemeClr>
              </a:solidFill>
            </a:rPr>
            <a:t>Movilidad del personal</a:t>
          </a:r>
          <a:endParaRPr lang="es-MX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124E657C-0FE2-4BB4-BE79-E8E15923E8D2}" type="parTrans" cxnId="{A852099A-4A19-4BD8-9AE6-5CB89505D099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3E4E32C6-ABC1-480A-A7EF-E83678F6508D}" type="sibTrans" cxnId="{A852099A-4A19-4BD8-9AE6-5CB89505D099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E1845731-7C14-436D-84E3-566C5AD39254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s-MX" sz="1400" b="1" dirty="0" smtClean="0">
              <a:solidFill>
                <a:schemeClr val="tx2">
                  <a:lumMod val="75000"/>
                </a:schemeClr>
              </a:solidFill>
            </a:rPr>
            <a:t>Migración a la IP</a:t>
          </a:r>
          <a:endParaRPr lang="es-MX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F2B84ADB-38A4-4408-B379-FA8E7683C584}" type="parTrans" cxnId="{424264D0-A2A3-4CCF-A01E-68E1D8BF4784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16CC94B5-0F56-4C25-B7A6-BD508CB19ED0}" type="sibTrans" cxnId="{424264D0-A2A3-4CCF-A01E-68E1D8BF4784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63597B2A-FCAA-49A4-AADE-174682FF3D68}">
      <dgm:prSet/>
      <dgm:spPr>
        <a:solidFill>
          <a:schemeClr val="accent6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Evolución del Conocimiento</a:t>
          </a:r>
          <a:endParaRPr lang="es-MX" b="1" dirty="0">
            <a:solidFill>
              <a:schemeClr val="bg1"/>
            </a:solidFill>
          </a:endParaRPr>
        </a:p>
      </dgm:t>
    </dgm:pt>
    <dgm:pt modelId="{5013B1FB-CA8C-455D-BE32-EA8BB1F048C6}" type="parTrans" cxnId="{7CE0F6F7-6021-47E3-9783-51172A45D38B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D1782A1C-1F07-4428-BAAD-D49B993C1AD1}" type="sibTrans" cxnId="{7CE0F6F7-6021-47E3-9783-51172A45D38B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8AC1ABE6-4350-4214-B148-A0BEFD6B87E1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MX" b="1" dirty="0" smtClean="0">
              <a:solidFill>
                <a:schemeClr val="tx2">
                  <a:lumMod val="75000"/>
                </a:schemeClr>
              </a:solidFill>
            </a:rPr>
            <a:t>Desarrollo tecnológico</a:t>
          </a:r>
        </a:p>
        <a:p>
          <a:r>
            <a:rPr lang="es-MX" b="1" dirty="0" smtClean="0">
              <a:solidFill>
                <a:schemeClr val="tx2">
                  <a:lumMod val="75000"/>
                </a:schemeClr>
              </a:solidFill>
            </a:rPr>
            <a:t>Desarrollo científico</a:t>
          </a:r>
        </a:p>
        <a:p>
          <a:r>
            <a:rPr lang="es-MX" b="1" dirty="0" smtClean="0">
              <a:solidFill>
                <a:schemeClr val="tx2">
                  <a:lumMod val="75000"/>
                </a:schemeClr>
              </a:solidFill>
            </a:rPr>
            <a:t>Desarrollo de competencias</a:t>
          </a:r>
          <a:endParaRPr lang="es-MX" b="1" dirty="0">
            <a:solidFill>
              <a:schemeClr val="tx2">
                <a:lumMod val="75000"/>
              </a:schemeClr>
            </a:solidFill>
          </a:endParaRPr>
        </a:p>
      </dgm:t>
    </dgm:pt>
    <dgm:pt modelId="{F1E8B7AE-8476-4B04-8AB1-26E16FDAB3B5}" type="parTrans" cxnId="{092E06EF-4702-4F18-B8EB-6F82EF62A57A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F4A78886-ECBB-4F4A-A056-E1808BF327EB}" type="sibTrans" cxnId="{092E06EF-4702-4F18-B8EB-6F82EF62A57A}">
      <dgm:prSet/>
      <dgm:spPr/>
      <dgm:t>
        <a:bodyPr/>
        <a:lstStyle/>
        <a:p>
          <a:endParaRPr lang="es-MX">
            <a:solidFill>
              <a:schemeClr val="tx2">
                <a:lumMod val="75000"/>
              </a:schemeClr>
            </a:solidFill>
          </a:endParaRPr>
        </a:p>
      </dgm:t>
    </dgm:pt>
    <dgm:pt modelId="{0F60803C-C86F-461F-9A05-F66B4FC5E6BB}" type="pres">
      <dgm:prSet presAssocID="{2B62BDEC-2EC8-4E43-BEF7-C6A968553C0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985D493E-05F6-44D1-A0F1-E44060FED3E9}" type="pres">
      <dgm:prSet presAssocID="{CF8B4B04-A4CD-4DB7-A666-05B195E75BD4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3C9139-A41B-449F-98AA-726C65BDB668}" type="pres">
      <dgm:prSet presAssocID="{CF8B4B04-A4CD-4DB7-A666-05B195E75BD4}" presName="childText1" presStyleLbl="solidAlignAcc1" presStyleIdx="0" presStyleCnt="4" custScaleY="73484" custLinFactNeighborY="-1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DEB41B-41DA-445C-B07C-07F7DC3F3D31}" type="pres">
      <dgm:prSet presAssocID="{61924786-4747-40E8-8DCC-04B3A918003B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DC549C-0BD6-4CB8-933C-9977BAB4E3CA}" type="pres">
      <dgm:prSet presAssocID="{61924786-4747-40E8-8DCC-04B3A918003B}" presName="childText2" presStyleLbl="solidAlignAcc1" presStyleIdx="1" presStyleCnt="4" custScaleY="59600" custLinFactNeighborY="-19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900A98-6EF2-4562-A5D5-2BF4ABB8E9AF}" type="pres">
      <dgm:prSet presAssocID="{2453A5F8-36EA-41EB-AE13-5BAB5AC3F809}" presName="parentText3" presStyleLbl="node1" presStyleIdx="2" presStyleCnt="4" custScaleX="10413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ECB73E-D2BD-4618-81FD-E3CF99FC2B8D}" type="pres">
      <dgm:prSet presAssocID="{2453A5F8-36EA-41EB-AE13-5BAB5AC3F809}" presName="childText3" presStyleLbl="solidAlignAcc1" presStyleIdx="2" presStyleCnt="4" custScaleX="87908" custScaleY="116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05CE6C-780C-43F1-80BE-23F83BA0B508}" type="pres">
      <dgm:prSet presAssocID="{63597B2A-FCAA-49A4-AADE-174682FF3D68}" presName="parentText4" presStyleLbl="node1" presStyleIdx="3" presStyleCnt="4" custScaleX="110558" custScaleY="150025" custLinFactNeighborX="1804" custLinFactNeighborY="1761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01B516-6CFA-49FA-BE99-9611A8C552AF}" type="pres">
      <dgm:prSet presAssocID="{63597B2A-FCAA-49A4-AADE-174682FF3D68}" presName="childText4" presStyleLbl="solidAlignAcc1" presStyleIdx="3" presStyleCnt="4" custScaleY="61626" custLinFactNeighborX="-614" custLinFactNeighborY="-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55BE2B-D5AC-445E-B545-26BFE2D1F670}" srcId="{CF8B4B04-A4CD-4DB7-A666-05B195E75BD4}" destId="{810EC2C4-5B5B-4083-AB82-9640E94DBF7C}" srcOrd="1" destOrd="0" parTransId="{7B9FA42B-13E7-4D43-98D9-C5A80F7A4A19}" sibTransId="{98FA6549-200C-4D2B-B98A-4DB6D19C3332}"/>
    <dgm:cxn modelId="{1E49E514-E404-4832-A5A1-902603CF4E07}" srcId="{AA777360-9BFC-489B-91EB-2B6C8D649C0A}" destId="{0AAFC169-A2A8-4F29-ACFF-3277EBA93084}" srcOrd="0" destOrd="0" parTransId="{5B20DDCE-C2DA-4546-B064-631DB4025B5B}" sibTransId="{5B2F68CD-457F-486C-B7DB-FE783B34ACC2}"/>
    <dgm:cxn modelId="{424264D0-A2A3-4CCF-A01E-68E1D8BF4784}" srcId="{C047E1D1-C1D4-46FE-82FC-2B9ED0D278F9}" destId="{E1845731-7C14-436D-84E3-566C5AD39254}" srcOrd="0" destOrd="0" parTransId="{F2B84ADB-38A4-4408-B379-FA8E7683C584}" sibTransId="{16CC94B5-0F56-4C25-B7A6-BD508CB19ED0}"/>
    <dgm:cxn modelId="{A382B825-3415-4AC8-943D-58C59DA20818}" type="presOf" srcId="{358925D5-6728-4C81-8768-25C8530287D0}" destId="{B5DC549C-0BD6-4CB8-933C-9977BAB4E3CA}" srcOrd="0" destOrd="0" presId="urn:microsoft.com/office/officeart/2009/3/layout/IncreasingArrowsProcess"/>
    <dgm:cxn modelId="{7CE0F6F7-6021-47E3-9783-51172A45D38B}" srcId="{2B62BDEC-2EC8-4E43-BEF7-C6A968553C08}" destId="{63597B2A-FCAA-49A4-AADE-174682FF3D68}" srcOrd="3" destOrd="0" parTransId="{5013B1FB-CA8C-455D-BE32-EA8BB1F048C6}" sibTransId="{D1782A1C-1F07-4428-BAAD-D49B993C1AD1}"/>
    <dgm:cxn modelId="{FA59494B-900B-4E69-9B98-D81D83902141}" srcId="{61924786-4747-40E8-8DCC-04B3A918003B}" destId="{C129D0E8-FE14-4417-A930-7FA09CE7BD48}" srcOrd="1" destOrd="0" parTransId="{F44DEAF7-C0E8-42E5-A04A-1F314B380833}" sibTransId="{0B6B1926-48AD-4333-A201-06D3D93C336F}"/>
    <dgm:cxn modelId="{82A337F5-4FFB-4893-9C90-6BE05B337C63}" type="presOf" srcId="{810EC2C4-5B5B-4083-AB82-9640E94DBF7C}" destId="{D63C9139-A41B-449F-98AA-726C65BDB668}" srcOrd="0" destOrd="1" presId="urn:microsoft.com/office/officeart/2009/3/layout/IncreasingArrowsProcess"/>
    <dgm:cxn modelId="{E83F7378-DF74-418D-96AB-24B77393D06C}" srcId="{2B62BDEC-2EC8-4E43-BEF7-C6A968553C08}" destId="{2453A5F8-36EA-41EB-AE13-5BAB5AC3F809}" srcOrd="2" destOrd="0" parTransId="{01E3788B-49DD-4D3B-9606-C927BDA5E147}" sibTransId="{C2ECD66F-042F-442C-B5EF-5674027A7E94}"/>
    <dgm:cxn modelId="{FAE11FDE-50D2-46BB-B01C-23179B165505}" type="presOf" srcId="{532A496F-0E92-4C83-B972-8094EC19CDE6}" destId="{B5DC549C-0BD6-4CB8-933C-9977BAB4E3CA}" srcOrd="0" destOrd="2" presId="urn:microsoft.com/office/officeart/2009/3/layout/IncreasingArrowsProcess"/>
    <dgm:cxn modelId="{C66944E8-8DA1-417C-BA97-5D298258BAE3}" srcId="{2453A5F8-36EA-41EB-AE13-5BAB5AC3F809}" destId="{AA777360-9BFC-489B-91EB-2B6C8D649C0A}" srcOrd="0" destOrd="0" parTransId="{18228093-1B38-430F-8672-F6490A2E087E}" sibTransId="{588811C5-6628-421C-B5CB-2E5090B27554}"/>
    <dgm:cxn modelId="{F3603ADD-1B6D-4BFC-A730-BF3FDD56D394}" type="presOf" srcId="{53687A21-2886-407D-9C32-383D86C91AC4}" destId="{D63C9139-A41B-449F-98AA-726C65BDB668}" srcOrd="0" destOrd="0" presId="urn:microsoft.com/office/officeart/2009/3/layout/IncreasingArrowsProcess"/>
    <dgm:cxn modelId="{5AD4EF65-4F7F-4B85-9174-6DD1F92EC84E}" srcId="{CF8B4B04-A4CD-4DB7-A666-05B195E75BD4}" destId="{53687A21-2886-407D-9C32-383D86C91AC4}" srcOrd="0" destOrd="0" parTransId="{1A34F5C1-3EB0-4EC0-9E1D-6971207F5A7D}" sibTransId="{8CBA3ECD-14A8-46FF-9128-29F30D156836}"/>
    <dgm:cxn modelId="{998AB663-0C7F-43A0-ADAD-859426B11B2E}" type="presOf" srcId="{61924786-4747-40E8-8DCC-04B3A918003B}" destId="{29DEB41B-41DA-445C-B07C-07F7DC3F3D31}" srcOrd="0" destOrd="0" presId="urn:microsoft.com/office/officeart/2009/3/layout/IncreasingArrowsProcess"/>
    <dgm:cxn modelId="{72B89867-7BE6-4638-9A96-52C9B0EBAFDE}" type="presOf" srcId="{0AAFC169-A2A8-4F29-ACFF-3277EBA93084}" destId="{A0ECB73E-D2BD-4618-81FD-E3CF99FC2B8D}" srcOrd="0" destOrd="1" presId="urn:microsoft.com/office/officeart/2009/3/layout/IncreasingArrowsProcess"/>
    <dgm:cxn modelId="{CCB95A09-541D-4F4B-AD1F-69582EA185C8}" type="presOf" srcId="{65C1E090-1115-4342-B067-0C3E5E6A9C71}" destId="{A0ECB73E-D2BD-4618-81FD-E3CF99FC2B8D}" srcOrd="0" destOrd="3" presId="urn:microsoft.com/office/officeart/2009/3/layout/IncreasingArrowsProcess"/>
    <dgm:cxn modelId="{B1F59D4B-F30F-4329-B8C6-584E1D9EE694}" type="presOf" srcId="{55979E49-BC5D-432C-9264-5BD951853FAE}" destId="{D63C9139-A41B-449F-98AA-726C65BDB668}" srcOrd="0" destOrd="2" presId="urn:microsoft.com/office/officeart/2009/3/layout/IncreasingArrowsProcess"/>
    <dgm:cxn modelId="{D856DAF2-92CB-4921-A1D4-EA2C36E976DB}" type="presOf" srcId="{2B62BDEC-2EC8-4E43-BEF7-C6A968553C08}" destId="{0F60803C-C86F-461F-9A05-F66B4FC5E6BB}" srcOrd="0" destOrd="0" presId="urn:microsoft.com/office/officeart/2009/3/layout/IncreasingArrowsProcess"/>
    <dgm:cxn modelId="{CF99A25B-4B29-4498-AB64-50320BE0D03F}" srcId="{61924786-4747-40E8-8DCC-04B3A918003B}" destId="{358925D5-6728-4C81-8768-25C8530287D0}" srcOrd="0" destOrd="0" parTransId="{9F4A959A-AA8A-4014-86E4-292A44136143}" sibTransId="{9B7DC2A3-7191-4A7A-A579-C22DA8049E2F}"/>
    <dgm:cxn modelId="{A6700582-5CE5-452A-8979-A4B58A71CEC9}" type="presOf" srcId="{C129D0E8-FE14-4417-A930-7FA09CE7BD48}" destId="{B5DC549C-0BD6-4CB8-933C-9977BAB4E3CA}" srcOrd="0" destOrd="1" presId="urn:microsoft.com/office/officeart/2009/3/layout/IncreasingArrowsProcess"/>
    <dgm:cxn modelId="{11DD6BD4-1E28-4F35-93F1-2268E0B6DD4D}" type="presOf" srcId="{E1845731-7C14-436D-84E3-566C5AD39254}" destId="{A0ECB73E-D2BD-4618-81FD-E3CF99FC2B8D}" srcOrd="0" destOrd="5" presId="urn:microsoft.com/office/officeart/2009/3/layout/IncreasingArrowsProcess"/>
    <dgm:cxn modelId="{6CBBFD26-32E0-49A7-88D0-545623FB050D}" type="presOf" srcId="{C047E1D1-C1D4-46FE-82FC-2B9ED0D278F9}" destId="{A0ECB73E-D2BD-4618-81FD-E3CF99FC2B8D}" srcOrd="0" destOrd="4" presId="urn:microsoft.com/office/officeart/2009/3/layout/IncreasingArrowsProcess"/>
    <dgm:cxn modelId="{B62BAA34-7CE2-442A-87FD-6503D56C6CF3}" srcId="{CF8B4B04-A4CD-4DB7-A666-05B195E75BD4}" destId="{55979E49-BC5D-432C-9264-5BD951853FAE}" srcOrd="2" destOrd="0" parTransId="{6D53D4FD-48C3-400F-B332-8113904B1476}" sibTransId="{81C5E881-59CE-4718-9858-4E110B2B48DC}"/>
    <dgm:cxn modelId="{203BD855-C169-4CD5-AC3F-3970F72E3F11}" srcId="{2B62BDEC-2EC8-4E43-BEF7-C6A968553C08}" destId="{CF8B4B04-A4CD-4DB7-A666-05B195E75BD4}" srcOrd="0" destOrd="0" parTransId="{BFBAB898-758A-4F80-BDBC-4805141DE3E1}" sibTransId="{A2973F9D-459B-4AB2-80B0-244F8A7D67AD}"/>
    <dgm:cxn modelId="{0EFD9E7C-A431-48F4-8626-344759C8ACF7}" type="presOf" srcId="{5A961685-9187-4AD7-9EA0-6BC2CE5C843C}" destId="{A0ECB73E-D2BD-4618-81FD-E3CF99FC2B8D}" srcOrd="0" destOrd="2" presId="urn:microsoft.com/office/officeart/2009/3/layout/IncreasingArrowsProcess"/>
    <dgm:cxn modelId="{A852099A-4A19-4BD8-9AE6-5CB89505D099}" srcId="{2453A5F8-36EA-41EB-AE13-5BAB5AC3F809}" destId="{C047E1D1-C1D4-46FE-82FC-2B9ED0D278F9}" srcOrd="3" destOrd="0" parTransId="{124E657C-0FE2-4BB4-BE79-E8E15923E8D2}" sibTransId="{3E4E32C6-ABC1-480A-A7EF-E83678F6508D}"/>
    <dgm:cxn modelId="{7953E3FD-4652-419E-9A01-65313F055B28}" srcId="{61924786-4747-40E8-8DCC-04B3A918003B}" destId="{532A496F-0E92-4C83-B972-8094EC19CDE6}" srcOrd="2" destOrd="0" parTransId="{C3CD8FA6-E9E4-40E0-9C12-3DFB02DBAA3D}" sibTransId="{A1350240-7CFC-482D-A1F0-523B31A09AC5}"/>
    <dgm:cxn modelId="{926A738E-1B9C-4A50-B407-8FB2E7485789}" srcId="{2453A5F8-36EA-41EB-AE13-5BAB5AC3F809}" destId="{5A961685-9187-4AD7-9EA0-6BC2CE5C843C}" srcOrd="1" destOrd="0" parTransId="{ABD7E345-3970-4557-ADD8-4F421506BF19}" sibTransId="{C91E6111-8B4B-4DE2-A587-0C6F74665BE1}"/>
    <dgm:cxn modelId="{C211155E-A2BC-4146-8E1F-BD28AC0B1106}" type="presOf" srcId="{CF8B4B04-A4CD-4DB7-A666-05B195E75BD4}" destId="{985D493E-05F6-44D1-A0F1-E44060FED3E9}" srcOrd="0" destOrd="0" presId="urn:microsoft.com/office/officeart/2009/3/layout/IncreasingArrowsProcess"/>
    <dgm:cxn modelId="{0DF7F94F-0EA4-4276-8F16-5FE8F6310750}" type="presOf" srcId="{2453A5F8-36EA-41EB-AE13-5BAB5AC3F809}" destId="{31900A98-6EF2-4562-A5D5-2BF4ABB8E9AF}" srcOrd="0" destOrd="0" presId="urn:microsoft.com/office/officeart/2009/3/layout/IncreasingArrowsProcess"/>
    <dgm:cxn modelId="{643D5723-47EF-4FF4-B7A7-5BDCDC7E8866}" type="presOf" srcId="{63597B2A-FCAA-49A4-AADE-174682FF3D68}" destId="{0705CE6C-780C-43F1-80BE-23F83BA0B508}" srcOrd="0" destOrd="0" presId="urn:microsoft.com/office/officeart/2009/3/layout/IncreasingArrowsProcess"/>
    <dgm:cxn modelId="{4E8AE6B6-6260-4D89-B050-212D87BFF2B7}" srcId="{2453A5F8-36EA-41EB-AE13-5BAB5AC3F809}" destId="{65C1E090-1115-4342-B067-0C3E5E6A9C71}" srcOrd="2" destOrd="0" parTransId="{804AE004-7D71-4E80-A449-C7B8DC75ECB3}" sibTransId="{5D2D0049-CAD1-4A2D-B936-EE5CD1A6CDC8}"/>
    <dgm:cxn modelId="{092E06EF-4702-4F18-B8EB-6F82EF62A57A}" srcId="{63597B2A-FCAA-49A4-AADE-174682FF3D68}" destId="{8AC1ABE6-4350-4214-B148-A0BEFD6B87E1}" srcOrd="0" destOrd="0" parTransId="{F1E8B7AE-8476-4B04-8AB1-26E16FDAB3B5}" sibTransId="{F4A78886-ECBB-4F4A-A056-E1808BF327EB}"/>
    <dgm:cxn modelId="{F12481E9-0EBE-489A-AB20-F43C45F69D51}" srcId="{2B62BDEC-2EC8-4E43-BEF7-C6A968553C08}" destId="{61924786-4747-40E8-8DCC-04B3A918003B}" srcOrd="1" destOrd="0" parTransId="{7623513C-D659-4AF3-B7B6-C200015E2DF3}" sibTransId="{B0D5DA47-CF67-4C41-BB6D-B25630FF8C81}"/>
    <dgm:cxn modelId="{EF93BEC4-DE94-4BCB-9473-1CE016B6B23D}" type="presOf" srcId="{8AC1ABE6-4350-4214-B148-A0BEFD6B87E1}" destId="{3E01B516-6CFA-49FA-BE99-9611A8C552AF}" srcOrd="0" destOrd="0" presId="urn:microsoft.com/office/officeart/2009/3/layout/IncreasingArrowsProcess"/>
    <dgm:cxn modelId="{12F57758-798B-42E8-A83D-9C45BE740C21}" type="presOf" srcId="{AA777360-9BFC-489B-91EB-2B6C8D649C0A}" destId="{A0ECB73E-D2BD-4618-81FD-E3CF99FC2B8D}" srcOrd="0" destOrd="0" presId="urn:microsoft.com/office/officeart/2009/3/layout/IncreasingArrowsProcess"/>
    <dgm:cxn modelId="{A4068914-0988-41D6-9A15-B9AC9543AAA3}" type="presParOf" srcId="{0F60803C-C86F-461F-9A05-F66B4FC5E6BB}" destId="{985D493E-05F6-44D1-A0F1-E44060FED3E9}" srcOrd="0" destOrd="0" presId="urn:microsoft.com/office/officeart/2009/3/layout/IncreasingArrowsProcess"/>
    <dgm:cxn modelId="{02E2B968-400D-47AB-97E8-345E63D1780F}" type="presParOf" srcId="{0F60803C-C86F-461F-9A05-F66B4FC5E6BB}" destId="{D63C9139-A41B-449F-98AA-726C65BDB668}" srcOrd="1" destOrd="0" presId="urn:microsoft.com/office/officeart/2009/3/layout/IncreasingArrowsProcess"/>
    <dgm:cxn modelId="{9E00893A-442F-462D-A089-7E92E0D13E43}" type="presParOf" srcId="{0F60803C-C86F-461F-9A05-F66B4FC5E6BB}" destId="{29DEB41B-41DA-445C-B07C-07F7DC3F3D31}" srcOrd="2" destOrd="0" presId="urn:microsoft.com/office/officeart/2009/3/layout/IncreasingArrowsProcess"/>
    <dgm:cxn modelId="{872B2751-0F09-474A-9673-8101C0936FE6}" type="presParOf" srcId="{0F60803C-C86F-461F-9A05-F66B4FC5E6BB}" destId="{B5DC549C-0BD6-4CB8-933C-9977BAB4E3CA}" srcOrd="3" destOrd="0" presId="urn:microsoft.com/office/officeart/2009/3/layout/IncreasingArrowsProcess"/>
    <dgm:cxn modelId="{7BB9DA64-E7CF-405B-9368-D83FCFD6E668}" type="presParOf" srcId="{0F60803C-C86F-461F-9A05-F66B4FC5E6BB}" destId="{31900A98-6EF2-4562-A5D5-2BF4ABB8E9AF}" srcOrd="4" destOrd="0" presId="urn:microsoft.com/office/officeart/2009/3/layout/IncreasingArrowsProcess"/>
    <dgm:cxn modelId="{DA2D1A65-93FA-4957-9A4B-38D4ADABDAA4}" type="presParOf" srcId="{0F60803C-C86F-461F-9A05-F66B4FC5E6BB}" destId="{A0ECB73E-D2BD-4618-81FD-E3CF99FC2B8D}" srcOrd="5" destOrd="0" presId="urn:microsoft.com/office/officeart/2009/3/layout/IncreasingArrowsProcess"/>
    <dgm:cxn modelId="{7B6283E9-6390-477A-AEC9-BDB0FECEC282}" type="presParOf" srcId="{0F60803C-C86F-461F-9A05-F66B4FC5E6BB}" destId="{0705CE6C-780C-43F1-80BE-23F83BA0B508}" srcOrd="6" destOrd="0" presId="urn:microsoft.com/office/officeart/2009/3/layout/IncreasingArrowsProcess"/>
    <dgm:cxn modelId="{C3340C1F-D92D-4374-A167-8BCFA0E7777E}" type="presParOf" srcId="{0F60803C-C86F-461F-9A05-F66B4FC5E6BB}" destId="{3E01B516-6CFA-49FA-BE99-9611A8C552AF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952461-C6E9-4CA6-81A1-9FFC912D1F9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23E5E90-E3CB-4E7D-9BC9-8D8354947472}">
      <dgm:prSet phldrT="[Texto]"/>
      <dgm:spPr/>
      <dgm:t>
        <a:bodyPr/>
        <a:lstStyle/>
        <a:p>
          <a:r>
            <a:rPr lang="es-MX" b="1" dirty="0" smtClean="0">
              <a:solidFill>
                <a:schemeClr val="accent3">
                  <a:lumMod val="50000"/>
                </a:schemeClr>
              </a:solidFill>
            </a:rPr>
            <a:t>Atención a necesidades institucionales</a:t>
          </a:r>
          <a:endParaRPr lang="es-MX" b="1" dirty="0">
            <a:solidFill>
              <a:schemeClr val="accent3">
                <a:lumMod val="50000"/>
              </a:schemeClr>
            </a:solidFill>
          </a:endParaRPr>
        </a:p>
      </dgm:t>
    </dgm:pt>
    <dgm:pt modelId="{98E7D5D9-DF0C-4317-84F8-4E42AAD2BF62}" type="parTrans" cxnId="{A7BEBAF7-099B-4014-9DD3-E1C955BAF38B}">
      <dgm:prSet/>
      <dgm:spPr/>
      <dgm:t>
        <a:bodyPr/>
        <a:lstStyle/>
        <a:p>
          <a:endParaRPr lang="es-MX">
            <a:solidFill>
              <a:schemeClr val="accent3">
                <a:lumMod val="50000"/>
              </a:schemeClr>
            </a:solidFill>
          </a:endParaRPr>
        </a:p>
      </dgm:t>
    </dgm:pt>
    <dgm:pt modelId="{3210E628-89F6-4BF3-8E57-6C7B835A8FB8}" type="sibTrans" cxnId="{A7BEBAF7-099B-4014-9DD3-E1C955BAF38B}">
      <dgm:prSet/>
      <dgm:spPr/>
      <dgm:t>
        <a:bodyPr/>
        <a:lstStyle/>
        <a:p>
          <a:endParaRPr lang="es-MX">
            <a:solidFill>
              <a:schemeClr val="accent3">
                <a:lumMod val="50000"/>
              </a:schemeClr>
            </a:solidFill>
          </a:endParaRPr>
        </a:p>
      </dgm:t>
    </dgm:pt>
    <dgm:pt modelId="{5C247DE3-7A10-4DEE-B5E8-03A7660B99A3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accent3">
                  <a:lumMod val="50000"/>
                </a:schemeClr>
              </a:solidFill>
            </a:rPr>
            <a:t>Urgencias Médico Quirúrgicas</a:t>
          </a:r>
        </a:p>
        <a:p>
          <a:r>
            <a:rPr lang="es-MX" sz="1800" b="1" dirty="0" smtClean="0">
              <a:solidFill>
                <a:schemeClr val="accent3">
                  <a:lumMod val="50000"/>
                </a:schemeClr>
              </a:solidFill>
            </a:rPr>
            <a:t>Geriatría</a:t>
          </a:r>
        </a:p>
        <a:p>
          <a:r>
            <a:rPr lang="es-MX" sz="1800" b="1" dirty="0" smtClean="0">
              <a:solidFill>
                <a:schemeClr val="accent3">
                  <a:lumMod val="50000"/>
                </a:schemeClr>
              </a:solidFill>
            </a:rPr>
            <a:t>Oncología</a:t>
          </a:r>
        </a:p>
        <a:p>
          <a:r>
            <a:rPr lang="es-MX" sz="1800" b="1" dirty="0" smtClean="0">
              <a:solidFill>
                <a:schemeClr val="accent3">
                  <a:lumMod val="50000"/>
                </a:schemeClr>
              </a:solidFill>
            </a:rPr>
            <a:t>Oncología Pediátrica</a:t>
          </a:r>
        </a:p>
        <a:p>
          <a:r>
            <a:rPr lang="es-MX" sz="1800" b="1" dirty="0" smtClean="0">
              <a:solidFill>
                <a:schemeClr val="accent3">
                  <a:lumMod val="50000"/>
                </a:schemeClr>
              </a:solidFill>
            </a:rPr>
            <a:t>Oncología Ginecológica</a:t>
          </a:r>
        </a:p>
        <a:p>
          <a:r>
            <a:rPr lang="es-MX" sz="1800" b="1" dirty="0" smtClean="0">
              <a:solidFill>
                <a:schemeClr val="accent3">
                  <a:lumMod val="50000"/>
                </a:schemeClr>
              </a:solidFill>
            </a:rPr>
            <a:t>Radio Oncología</a:t>
          </a:r>
        </a:p>
        <a:p>
          <a:r>
            <a:rPr lang="es-MX" sz="1800" b="1" dirty="0" smtClean="0">
              <a:solidFill>
                <a:schemeClr val="accent3">
                  <a:lumMod val="50000"/>
                </a:schemeClr>
              </a:solidFill>
            </a:rPr>
            <a:t>Nefrología</a:t>
          </a:r>
        </a:p>
        <a:p>
          <a:r>
            <a:rPr lang="es-MX" sz="1800" b="1" dirty="0" smtClean="0">
              <a:solidFill>
                <a:schemeClr val="accent3">
                  <a:lumMod val="50000"/>
                </a:schemeClr>
              </a:solidFill>
            </a:rPr>
            <a:t>Nefrología Pediátrica</a:t>
          </a:r>
        </a:p>
        <a:p>
          <a:r>
            <a:rPr lang="es-MX" sz="1800" b="1" dirty="0" smtClean="0">
              <a:solidFill>
                <a:schemeClr val="accent3">
                  <a:lumMod val="50000"/>
                </a:schemeClr>
              </a:solidFill>
            </a:rPr>
            <a:t>Urología</a:t>
          </a:r>
        </a:p>
        <a:p>
          <a:r>
            <a:rPr lang="es-MX" sz="1800" b="1" dirty="0" smtClean="0">
              <a:solidFill>
                <a:schemeClr val="accent3">
                  <a:lumMod val="50000"/>
                </a:schemeClr>
              </a:solidFill>
            </a:rPr>
            <a:t>Uro Ginecología</a:t>
          </a:r>
        </a:p>
        <a:p>
          <a:r>
            <a:rPr lang="es-MX" sz="1800" b="1" dirty="0" smtClean="0">
              <a:solidFill>
                <a:schemeClr val="accent3">
                  <a:lumMod val="50000"/>
                </a:schemeClr>
              </a:solidFill>
            </a:rPr>
            <a:t>Biología de la Reproducción</a:t>
          </a:r>
        </a:p>
        <a:p>
          <a:r>
            <a:rPr lang="es-MX" sz="1800" b="1" dirty="0" smtClean="0">
              <a:solidFill>
                <a:schemeClr val="accent3">
                  <a:lumMod val="50000"/>
                </a:schemeClr>
              </a:solidFill>
            </a:rPr>
            <a:t>Psiquiatría  del Niño y Adolescente</a:t>
          </a:r>
          <a:endParaRPr lang="es-MX" sz="1800" b="1" dirty="0">
            <a:solidFill>
              <a:schemeClr val="accent3">
                <a:lumMod val="50000"/>
              </a:schemeClr>
            </a:solidFill>
          </a:endParaRPr>
        </a:p>
      </dgm:t>
    </dgm:pt>
    <dgm:pt modelId="{E47E25CC-2206-4283-929C-D1F275FA31B7}" type="parTrans" cxnId="{553A82A7-375B-4DF1-BB1F-2CF60B99C472}">
      <dgm:prSet/>
      <dgm:spPr/>
      <dgm:t>
        <a:bodyPr/>
        <a:lstStyle/>
        <a:p>
          <a:endParaRPr lang="es-MX">
            <a:solidFill>
              <a:schemeClr val="accent3">
                <a:lumMod val="50000"/>
              </a:schemeClr>
            </a:solidFill>
          </a:endParaRPr>
        </a:p>
      </dgm:t>
    </dgm:pt>
    <dgm:pt modelId="{7D977109-F56E-4122-9F80-7A1B97240706}" type="sibTrans" cxnId="{553A82A7-375B-4DF1-BB1F-2CF60B99C472}">
      <dgm:prSet/>
      <dgm:spPr/>
      <dgm:t>
        <a:bodyPr/>
        <a:lstStyle/>
        <a:p>
          <a:endParaRPr lang="es-MX">
            <a:solidFill>
              <a:schemeClr val="accent3">
                <a:lumMod val="50000"/>
              </a:schemeClr>
            </a:solidFill>
          </a:endParaRPr>
        </a:p>
      </dgm:t>
    </dgm:pt>
    <dgm:pt modelId="{65E8EC46-E27B-4D85-A930-0754F832A4B3}" type="pres">
      <dgm:prSet presAssocID="{C5952461-C6E9-4CA6-81A1-9FFC912D1F9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76AC601A-3AF2-425C-89F6-99BE922A77DD}" type="pres">
      <dgm:prSet presAssocID="{A23E5E90-E3CB-4E7D-9BC9-8D8354947472}" presName="composite" presStyleCnt="0"/>
      <dgm:spPr/>
    </dgm:pt>
    <dgm:pt modelId="{8D3F685E-C3E5-4D32-92A7-6B6E3C596818}" type="pres">
      <dgm:prSet presAssocID="{A23E5E90-E3CB-4E7D-9BC9-8D8354947472}" presName="LShape" presStyleLbl="alignNode1" presStyleIdx="0" presStyleCnt="3"/>
      <dgm:spPr>
        <a:solidFill>
          <a:schemeClr val="accent3">
            <a:lumMod val="75000"/>
          </a:schemeClr>
        </a:solidFill>
      </dgm:spPr>
    </dgm:pt>
    <dgm:pt modelId="{7A24FF04-6B07-48BE-A20C-E93FC7BC6039}" type="pres">
      <dgm:prSet presAssocID="{A23E5E90-E3CB-4E7D-9BC9-8D8354947472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5CA756-C93C-4AEE-953B-44D07775AD57}" type="pres">
      <dgm:prSet presAssocID="{A23E5E90-E3CB-4E7D-9BC9-8D8354947472}" presName="Triangle" presStyleLbl="alignNode1" presStyleIdx="1" presStyleCnt="3" custAng="18830399" custScaleX="75257" custScaleY="83177"/>
      <dgm:spPr>
        <a:solidFill>
          <a:schemeClr val="accent6">
            <a:lumMod val="75000"/>
          </a:schemeClr>
        </a:solidFill>
      </dgm:spPr>
    </dgm:pt>
    <dgm:pt modelId="{C91B36E9-5D56-4A1B-BCD2-83E181A88776}" type="pres">
      <dgm:prSet presAssocID="{3210E628-89F6-4BF3-8E57-6C7B835A8FB8}" presName="sibTrans" presStyleCnt="0"/>
      <dgm:spPr/>
    </dgm:pt>
    <dgm:pt modelId="{2C3EF9C8-315E-418C-B934-D6A5850FA601}" type="pres">
      <dgm:prSet presAssocID="{3210E628-89F6-4BF3-8E57-6C7B835A8FB8}" presName="space" presStyleCnt="0"/>
      <dgm:spPr/>
    </dgm:pt>
    <dgm:pt modelId="{DE67685B-FC2B-4B13-A750-6CEE176AD297}" type="pres">
      <dgm:prSet presAssocID="{5C247DE3-7A10-4DEE-B5E8-03A7660B99A3}" presName="composite" presStyleCnt="0"/>
      <dgm:spPr/>
    </dgm:pt>
    <dgm:pt modelId="{C224FA99-1B40-4006-BEDB-122B3B6763CE}" type="pres">
      <dgm:prSet presAssocID="{5C247DE3-7A10-4DEE-B5E8-03A7660B99A3}" presName="LShape" presStyleLbl="alignNode1" presStyleIdx="2" presStyleCnt="3"/>
      <dgm:spPr>
        <a:solidFill>
          <a:srgbClr val="FF0000"/>
        </a:solidFill>
      </dgm:spPr>
    </dgm:pt>
    <dgm:pt modelId="{D4B3D7EF-DC93-4EE8-88D0-D57A841379D4}" type="pres">
      <dgm:prSet presAssocID="{5C247DE3-7A10-4DEE-B5E8-03A7660B99A3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D73F77D-2F1E-488C-932E-A153E9CE6AF7}" type="presOf" srcId="{A23E5E90-E3CB-4E7D-9BC9-8D8354947472}" destId="{7A24FF04-6B07-48BE-A20C-E93FC7BC6039}" srcOrd="0" destOrd="0" presId="urn:microsoft.com/office/officeart/2009/3/layout/StepUpProcess"/>
    <dgm:cxn modelId="{4C2AA5AC-E1EC-4BC2-9A6D-4032792E7236}" type="presOf" srcId="{C5952461-C6E9-4CA6-81A1-9FFC912D1F98}" destId="{65E8EC46-E27B-4D85-A930-0754F832A4B3}" srcOrd="0" destOrd="0" presId="urn:microsoft.com/office/officeart/2009/3/layout/StepUpProcess"/>
    <dgm:cxn modelId="{553A82A7-375B-4DF1-BB1F-2CF60B99C472}" srcId="{C5952461-C6E9-4CA6-81A1-9FFC912D1F98}" destId="{5C247DE3-7A10-4DEE-B5E8-03A7660B99A3}" srcOrd="1" destOrd="0" parTransId="{E47E25CC-2206-4283-929C-D1F275FA31B7}" sibTransId="{7D977109-F56E-4122-9F80-7A1B97240706}"/>
    <dgm:cxn modelId="{A7BEBAF7-099B-4014-9DD3-E1C955BAF38B}" srcId="{C5952461-C6E9-4CA6-81A1-9FFC912D1F98}" destId="{A23E5E90-E3CB-4E7D-9BC9-8D8354947472}" srcOrd="0" destOrd="0" parTransId="{98E7D5D9-DF0C-4317-84F8-4E42AAD2BF62}" sibTransId="{3210E628-89F6-4BF3-8E57-6C7B835A8FB8}"/>
    <dgm:cxn modelId="{E239B6DB-347D-4614-9B92-EE854377FEAA}" type="presOf" srcId="{5C247DE3-7A10-4DEE-B5E8-03A7660B99A3}" destId="{D4B3D7EF-DC93-4EE8-88D0-D57A841379D4}" srcOrd="0" destOrd="0" presId="urn:microsoft.com/office/officeart/2009/3/layout/StepUpProcess"/>
    <dgm:cxn modelId="{8CFEFBB3-1F9B-40C5-BD2C-E46D95DBA828}" type="presParOf" srcId="{65E8EC46-E27B-4D85-A930-0754F832A4B3}" destId="{76AC601A-3AF2-425C-89F6-99BE922A77DD}" srcOrd="0" destOrd="0" presId="urn:microsoft.com/office/officeart/2009/3/layout/StepUpProcess"/>
    <dgm:cxn modelId="{07DF9846-D339-4489-A16F-3271B10B7DDB}" type="presParOf" srcId="{76AC601A-3AF2-425C-89F6-99BE922A77DD}" destId="{8D3F685E-C3E5-4D32-92A7-6B6E3C596818}" srcOrd="0" destOrd="0" presId="urn:microsoft.com/office/officeart/2009/3/layout/StepUpProcess"/>
    <dgm:cxn modelId="{AB9EE997-64C1-4881-BEEE-2AD3B3E6939C}" type="presParOf" srcId="{76AC601A-3AF2-425C-89F6-99BE922A77DD}" destId="{7A24FF04-6B07-48BE-A20C-E93FC7BC6039}" srcOrd="1" destOrd="0" presId="urn:microsoft.com/office/officeart/2009/3/layout/StepUpProcess"/>
    <dgm:cxn modelId="{F38ACE19-A45D-4BE7-9C51-15E513837F37}" type="presParOf" srcId="{76AC601A-3AF2-425C-89F6-99BE922A77DD}" destId="{DD5CA756-C93C-4AEE-953B-44D07775AD57}" srcOrd="2" destOrd="0" presId="urn:microsoft.com/office/officeart/2009/3/layout/StepUpProcess"/>
    <dgm:cxn modelId="{B2D00331-07EB-48B2-92F8-F895CB56B59C}" type="presParOf" srcId="{65E8EC46-E27B-4D85-A930-0754F832A4B3}" destId="{C91B36E9-5D56-4A1B-BCD2-83E181A88776}" srcOrd="1" destOrd="0" presId="urn:microsoft.com/office/officeart/2009/3/layout/StepUpProcess"/>
    <dgm:cxn modelId="{126D40CE-D100-4BE6-AA0B-43BA64494BAC}" type="presParOf" srcId="{C91B36E9-5D56-4A1B-BCD2-83E181A88776}" destId="{2C3EF9C8-315E-418C-B934-D6A5850FA601}" srcOrd="0" destOrd="0" presId="urn:microsoft.com/office/officeart/2009/3/layout/StepUpProcess"/>
    <dgm:cxn modelId="{76954373-A487-4126-80B3-C48BAACC31E2}" type="presParOf" srcId="{65E8EC46-E27B-4D85-A930-0754F832A4B3}" destId="{DE67685B-FC2B-4B13-A750-6CEE176AD297}" srcOrd="2" destOrd="0" presId="urn:microsoft.com/office/officeart/2009/3/layout/StepUpProcess"/>
    <dgm:cxn modelId="{D02C6C78-7B50-48E0-8C31-2A1A6A4E1AE8}" type="presParOf" srcId="{DE67685B-FC2B-4B13-A750-6CEE176AD297}" destId="{C224FA99-1B40-4006-BEDB-122B3B6763CE}" srcOrd="0" destOrd="0" presId="urn:microsoft.com/office/officeart/2009/3/layout/StepUpProcess"/>
    <dgm:cxn modelId="{919B3895-8E88-4DF1-9F85-4216B9C4B3E8}" type="presParOf" srcId="{DE67685B-FC2B-4B13-A750-6CEE176AD297}" destId="{D4B3D7EF-DC93-4EE8-88D0-D57A841379D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CD23BE-1F82-409A-B1C3-8C8D65CBF0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148A6E4-4FE1-40CE-87AA-1C69C69B349B}">
      <dgm:prSet phldrT="[Texto]" custT="1"/>
      <dgm:spPr>
        <a:xfrm>
          <a:off x="343938" y="3247"/>
          <a:ext cx="6878755" cy="633196"/>
        </a:xfrm>
        <a:solidFill>
          <a:srgbClr val="9BBB59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1800" b="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Residencias médicas de cobertura sectorial </a:t>
          </a:r>
          <a:r>
            <a:rPr lang="es-MX" sz="1400" b="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(CIFRHS)</a:t>
          </a:r>
          <a:endParaRPr lang="es-MX" sz="1400" b="0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gm:t>
    </dgm:pt>
    <dgm:pt modelId="{502885D8-BAC0-4134-AFCB-20A538CB2E93}" type="parTrans" cxnId="{BC87B009-6A8A-4592-84CB-053CAE1E0EFF}">
      <dgm:prSet/>
      <dgm:spPr/>
      <dgm:t>
        <a:bodyPr/>
        <a:lstStyle/>
        <a:p>
          <a:endParaRPr lang="es-MX"/>
        </a:p>
      </dgm:t>
    </dgm:pt>
    <dgm:pt modelId="{B8F28299-9808-407D-BC99-38BC8160B274}" type="sibTrans" cxnId="{BC87B009-6A8A-4592-84CB-053CAE1E0EFF}">
      <dgm:prSet/>
      <dgm:spPr/>
      <dgm:t>
        <a:bodyPr/>
        <a:lstStyle/>
        <a:p>
          <a:endParaRPr lang="es-MX"/>
        </a:p>
      </dgm:t>
    </dgm:pt>
    <dgm:pt modelId="{DE0C3CC9-4B75-458C-9294-7FBED772BF3B}">
      <dgm:prSet phldrT="[Texto]" custT="1"/>
      <dgm:spPr>
        <a:xfrm>
          <a:off x="343938" y="1414449"/>
          <a:ext cx="6878755" cy="501840"/>
        </a:xfrm>
        <a:solidFill>
          <a:srgbClr val="9BBB59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1800" b="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Cursos Institucionales de especialización </a:t>
          </a:r>
          <a:r>
            <a:rPr lang="es-MX" sz="1400" b="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(personal institucional)</a:t>
          </a:r>
          <a:endParaRPr lang="es-MX" sz="1400" b="0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gm:t>
    </dgm:pt>
    <dgm:pt modelId="{22094092-A0C0-40AB-BEB4-CE704AE24E9B}" type="parTrans" cxnId="{966A9B9A-E657-4B7C-A1F1-05062B56BDFF}">
      <dgm:prSet/>
      <dgm:spPr/>
      <dgm:t>
        <a:bodyPr/>
        <a:lstStyle/>
        <a:p>
          <a:endParaRPr lang="es-MX"/>
        </a:p>
      </dgm:t>
    </dgm:pt>
    <dgm:pt modelId="{3A3F08CD-94C5-4ACC-B6ED-58EA34BB5EBC}" type="sibTrans" cxnId="{966A9B9A-E657-4B7C-A1F1-05062B56BDFF}">
      <dgm:prSet/>
      <dgm:spPr/>
      <dgm:t>
        <a:bodyPr/>
        <a:lstStyle/>
        <a:p>
          <a:endParaRPr lang="es-MX"/>
        </a:p>
      </dgm:t>
    </dgm:pt>
    <dgm:pt modelId="{4300BD9C-E3B6-45C5-9605-2DD8566B97CF}">
      <dgm:prSet phldrT="[Texto]" custT="1"/>
      <dgm:spPr>
        <a:xfrm>
          <a:off x="343938" y="2935269"/>
          <a:ext cx="6878755" cy="501840"/>
        </a:xfrm>
        <a:solidFill>
          <a:srgbClr val="9BBB59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1800" b="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Cursos Institucionales de especialización </a:t>
          </a:r>
          <a:r>
            <a:rPr lang="es-MX" sz="1200" b="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(Programa IMSS-Oportunidades)</a:t>
          </a:r>
          <a:endParaRPr lang="es-MX" sz="1200" b="0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gm:t>
    </dgm:pt>
    <dgm:pt modelId="{1B893A11-F09E-4E45-80B3-0F69E99D7372}" type="parTrans" cxnId="{E673299D-9459-4E12-9E01-0336F90E9E92}">
      <dgm:prSet/>
      <dgm:spPr/>
      <dgm:t>
        <a:bodyPr/>
        <a:lstStyle/>
        <a:p>
          <a:endParaRPr lang="es-MX"/>
        </a:p>
      </dgm:t>
    </dgm:pt>
    <dgm:pt modelId="{A1771A71-7F65-4D92-BEBD-205FD57895B0}" type="sibTrans" cxnId="{E673299D-9459-4E12-9E01-0336F90E9E92}">
      <dgm:prSet/>
      <dgm:spPr/>
      <dgm:t>
        <a:bodyPr/>
        <a:lstStyle/>
        <a:p>
          <a:endParaRPr lang="es-MX"/>
        </a:p>
      </dgm:t>
    </dgm:pt>
    <dgm:pt modelId="{9F028C2F-D114-435B-A779-E7B48B685DF7}">
      <dgm:prSet phldrT="[Texto]" custT="1"/>
      <dgm:spPr>
        <a:xfrm>
          <a:off x="0" y="385524"/>
          <a:ext cx="7224464" cy="9371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gm:spPr>
      <dgm:t>
        <a:bodyPr/>
        <a:lstStyle/>
        <a:p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24 Especialidades Entrada Directa*</a:t>
          </a:r>
          <a:endParaRPr lang="es-MX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</dgm:t>
    </dgm:pt>
    <dgm:pt modelId="{07451D85-5223-4AEB-BEB8-598986599D5D}" type="parTrans" cxnId="{A2A95979-1F07-4A11-9436-183110E8A6BD}">
      <dgm:prSet/>
      <dgm:spPr/>
      <dgm:t>
        <a:bodyPr/>
        <a:lstStyle/>
        <a:p>
          <a:endParaRPr lang="es-MX"/>
        </a:p>
      </dgm:t>
    </dgm:pt>
    <dgm:pt modelId="{2BEB3E56-50D2-4E11-89AF-1E5632867B0A}" type="sibTrans" cxnId="{A2A95979-1F07-4A11-9436-183110E8A6BD}">
      <dgm:prSet/>
      <dgm:spPr/>
      <dgm:t>
        <a:bodyPr/>
        <a:lstStyle/>
        <a:p>
          <a:endParaRPr lang="es-MX"/>
        </a:p>
      </dgm:t>
    </dgm:pt>
    <dgm:pt modelId="{9969F8A8-0A36-459B-A45B-6205D9C912EF}">
      <dgm:prSet phldrT="[Texto]" custT="1"/>
      <dgm:spPr>
        <a:xfrm>
          <a:off x="0" y="385524"/>
          <a:ext cx="7224464" cy="9371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gm:spPr>
      <dgm:t>
        <a:bodyPr/>
        <a:lstStyle/>
        <a:p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45 Especialidades de Rama</a:t>
          </a:r>
          <a:endParaRPr lang="es-MX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</dgm:t>
    </dgm:pt>
    <dgm:pt modelId="{F741D895-1B79-44AC-945A-6CDFB954C191}" type="parTrans" cxnId="{359A9DBF-959C-4DB0-B6AA-C83D2D4A42F1}">
      <dgm:prSet/>
      <dgm:spPr/>
      <dgm:t>
        <a:bodyPr/>
        <a:lstStyle/>
        <a:p>
          <a:endParaRPr lang="es-MX"/>
        </a:p>
      </dgm:t>
    </dgm:pt>
    <dgm:pt modelId="{58FFC1DA-5D45-4A39-9FBC-7DE410E6052F}" type="sibTrans" cxnId="{359A9DBF-959C-4DB0-B6AA-C83D2D4A42F1}">
      <dgm:prSet/>
      <dgm:spPr/>
      <dgm:t>
        <a:bodyPr/>
        <a:lstStyle/>
        <a:p>
          <a:endParaRPr lang="es-MX"/>
        </a:p>
      </dgm:t>
    </dgm:pt>
    <dgm:pt modelId="{37C2BB6D-03F1-4F78-BB02-A8F6F7AA765A}">
      <dgm:prSet phldrT="[Texto]" custT="1"/>
      <dgm:spPr>
        <a:xfrm>
          <a:off x="0" y="1665369"/>
          <a:ext cx="7224464" cy="11781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gm:spPr>
      <dgm:t>
        <a:bodyPr/>
        <a:lstStyle/>
        <a:p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1 </a:t>
          </a:r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Curso de especializaci</a:t>
          </a:r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ón para médicos generales en</a:t>
          </a:r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 </a:t>
          </a:r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Medicina Familiar</a:t>
          </a:r>
          <a:endParaRPr lang="es-MX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</dgm:t>
    </dgm:pt>
    <dgm:pt modelId="{AD781DA0-7EDA-47CE-BCEE-20E64E4F50AB}" type="parTrans" cxnId="{75DD5631-5EF1-4BDC-A7EF-C8CD0625CBB8}">
      <dgm:prSet/>
      <dgm:spPr/>
      <dgm:t>
        <a:bodyPr/>
        <a:lstStyle/>
        <a:p>
          <a:endParaRPr lang="es-MX"/>
        </a:p>
      </dgm:t>
    </dgm:pt>
    <dgm:pt modelId="{28D7C485-6F92-4E7E-99D0-88EA4DA6E09E}" type="sibTrans" cxnId="{75DD5631-5EF1-4BDC-A7EF-C8CD0625CBB8}">
      <dgm:prSet/>
      <dgm:spPr/>
      <dgm:t>
        <a:bodyPr/>
        <a:lstStyle/>
        <a:p>
          <a:endParaRPr lang="es-MX"/>
        </a:p>
      </dgm:t>
    </dgm:pt>
    <dgm:pt modelId="{4A895AEF-02B8-4D07-B360-DA032B59D9B0}">
      <dgm:prSet phldrT="[Texto]" custT="1"/>
      <dgm:spPr>
        <a:xfrm>
          <a:off x="0" y="1665369"/>
          <a:ext cx="7224464" cy="11781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gm:spPr>
      <dgm:t>
        <a:bodyPr/>
        <a:lstStyle/>
        <a:p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1 </a:t>
          </a:r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Curso de especialización para médicos generales en lUrgencias </a:t>
          </a:r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Médicas</a:t>
          </a:r>
          <a:endParaRPr lang="es-MX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</dgm:t>
    </dgm:pt>
    <dgm:pt modelId="{012C9629-356E-472C-B5A4-9D712AEA8FF0}" type="parTrans" cxnId="{9B6A3109-E51F-4E54-94C2-DBB436655198}">
      <dgm:prSet/>
      <dgm:spPr/>
      <dgm:t>
        <a:bodyPr/>
        <a:lstStyle/>
        <a:p>
          <a:endParaRPr lang="es-MX"/>
        </a:p>
      </dgm:t>
    </dgm:pt>
    <dgm:pt modelId="{860634ED-6DBA-4159-99AD-F2556C52454A}" type="sibTrans" cxnId="{9B6A3109-E51F-4E54-94C2-DBB436655198}">
      <dgm:prSet/>
      <dgm:spPr/>
      <dgm:t>
        <a:bodyPr/>
        <a:lstStyle/>
        <a:p>
          <a:endParaRPr lang="es-MX"/>
        </a:p>
      </dgm:t>
    </dgm:pt>
    <dgm:pt modelId="{6D9E32B9-75B6-455E-AF35-73DFA7C1BE7A}">
      <dgm:prSet phldrT="[Texto]" custT="1"/>
      <dgm:spPr>
        <a:xfrm>
          <a:off x="0" y="1665369"/>
          <a:ext cx="7224464" cy="117810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gm:spPr>
      <dgm:t>
        <a:bodyPr/>
        <a:lstStyle/>
        <a:p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Especialidades de Difícil Cobertura</a:t>
          </a:r>
          <a:endParaRPr lang="es-MX" sz="1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</dgm:t>
    </dgm:pt>
    <dgm:pt modelId="{4A6DCCE0-FFF9-4678-A2E2-714C37A0D2B0}" type="parTrans" cxnId="{928D5B7E-AE07-466C-9F49-85CF4E494D25}">
      <dgm:prSet/>
      <dgm:spPr/>
      <dgm:t>
        <a:bodyPr/>
        <a:lstStyle/>
        <a:p>
          <a:endParaRPr lang="es-MX"/>
        </a:p>
      </dgm:t>
    </dgm:pt>
    <dgm:pt modelId="{480A87D7-8B60-42B7-9442-E6F4F83F4A5F}" type="sibTrans" cxnId="{928D5B7E-AE07-466C-9F49-85CF4E494D25}">
      <dgm:prSet/>
      <dgm:spPr/>
      <dgm:t>
        <a:bodyPr/>
        <a:lstStyle/>
        <a:p>
          <a:endParaRPr lang="es-MX"/>
        </a:p>
      </dgm:t>
    </dgm:pt>
    <dgm:pt modelId="{470C1D28-9C28-4302-9154-182FA17C27AE}">
      <dgm:prSet phldrT="[Texto]" custT="1"/>
      <dgm:spPr>
        <a:xfrm>
          <a:off x="0" y="3186189"/>
          <a:ext cx="7224464" cy="141907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gm:spPr>
      <dgm:t>
        <a:bodyPr/>
        <a:lstStyle/>
        <a:p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1 Anestesia para los Servicios Rurales de Salud</a:t>
          </a:r>
          <a:endParaRPr lang="es-MX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</dgm:t>
    </dgm:pt>
    <dgm:pt modelId="{5A72A0CE-0211-4D7B-988C-88D6578A671C}" type="parTrans" cxnId="{45FD068D-BB61-4AA9-9D38-D0424AF99FBC}">
      <dgm:prSet/>
      <dgm:spPr/>
      <dgm:t>
        <a:bodyPr/>
        <a:lstStyle/>
        <a:p>
          <a:endParaRPr lang="es-MX"/>
        </a:p>
      </dgm:t>
    </dgm:pt>
    <dgm:pt modelId="{64F4F7D4-C0EF-4F68-AA43-5AE18360F447}" type="sibTrans" cxnId="{45FD068D-BB61-4AA9-9D38-D0424AF99FBC}">
      <dgm:prSet/>
      <dgm:spPr/>
      <dgm:t>
        <a:bodyPr/>
        <a:lstStyle/>
        <a:p>
          <a:endParaRPr lang="es-MX"/>
        </a:p>
      </dgm:t>
    </dgm:pt>
    <dgm:pt modelId="{C17C3ED0-3D6D-4A8D-AF84-78430DBC55EF}">
      <dgm:prSet phldrT="[Texto]" custT="1"/>
      <dgm:spPr>
        <a:xfrm>
          <a:off x="0" y="3186189"/>
          <a:ext cx="7224464" cy="141907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gm:spPr>
      <dgm:t>
        <a:bodyPr/>
        <a:lstStyle/>
        <a:p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1 Cirugía para los Servicios Rurales de Salud</a:t>
          </a:r>
          <a:endParaRPr lang="es-MX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</dgm:t>
    </dgm:pt>
    <dgm:pt modelId="{802D51AC-AED5-47A0-9086-4DA027872C6B}" type="parTrans" cxnId="{194FAB18-F9A4-44BD-B33A-F70B034EEFA1}">
      <dgm:prSet/>
      <dgm:spPr/>
      <dgm:t>
        <a:bodyPr/>
        <a:lstStyle/>
        <a:p>
          <a:endParaRPr lang="es-MX"/>
        </a:p>
      </dgm:t>
    </dgm:pt>
    <dgm:pt modelId="{2DCF9D51-B1F7-4EAE-80F6-CD928597B142}" type="sibTrans" cxnId="{194FAB18-F9A4-44BD-B33A-F70B034EEFA1}">
      <dgm:prSet/>
      <dgm:spPr/>
      <dgm:t>
        <a:bodyPr/>
        <a:lstStyle/>
        <a:p>
          <a:endParaRPr lang="es-MX"/>
        </a:p>
      </dgm:t>
    </dgm:pt>
    <dgm:pt modelId="{C32C32C2-C07D-407D-B5BC-B6FEFE9F4954}">
      <dgm:prSet phldrT="[Texto]" custT="1"/>
      <dgm:spPr>
        <a:xfrm>
          <a:off x="0" y="3186189"/>
          <a:ext cx="7224464" cy="141907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gm:spPr>
      <dgm:t>
        <a:bodyPr/>
        <a:lstStyle/>
        <a:p>
          <a:r>
            <a:rPr lang="es-MX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1 Medicina del Niño y del Adulto para los Servicios Rurales de Salud</a:t>
          </a:r>
          <a:endParaRPr lang="es-MX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</dgm:t>
    </dgm:pt>
    <dgm:pt modelId="{119320CF-89C3-40C4-9730-9ED4E952E0E6}" type="parTrans" cxnId="{D4206650-E4AC-4995-BAC6-0AEC1036EC30}">
      <dgm:prSet/>
      <dgm:spPr/>
      <dgm:t>
        <a:bodyPr/>
        <a:lstStyle/>
        <a:p>
          <a:endParaRPr lang="es-MX"/>
        </a:p>
      </dgm:t>
    </dgm:pt>
    <dgm:pt modelId="{1991B5F4-04AE-4941-9C9E-951F77DB4220}" type="sibTrans" cxnId="{D4206650-E4AC-4995-BAC6-0AEC1036EC30}">
      <dgm:prSet/>
      <dgm:spPr/>
      <dgm:t>
        <a:bodyPr/>
        <a:lstStyle/>
        <a:p>
          <a:endParaRPr lang="es-MX"/>
        </a:p>
      </dgm:t>
    </dgm:pt>
    <dgm:pt modelId="{8ECD6DE2-A680-45A6-AB52-FAA879D33D8A}">
      <dgm:prSet phldrT="[Texto]" custT="1"/>
      <dgm:spPr>
        <a:xfrm>
          <a:off x="0" y="3186189"/>
          <a:ext cx="7224464" cy="1419075"/>
        </a:xfr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MX" sz="1600" b="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  <a:p>
          <a:r>
            <a:rPr lang="es-MX" sz="1800" b="0" dirty="0" smtClean="0">
              <a:solidFill>
                <a:schemeClr val="bg1"/>
              </a:solidFill>
              <a:latin typeface="Soberana Sans" pitchFamily="50" charset="0"/>
              <a:ea typeface="+mn-ea"/>
              <a:cs typeface="+mn-cs"/>
            </a:rPr>
            <a:t>Total 74 Especialidades</a:t>
          </a:r>
        </a:p>
        <a:p>
          <a:endParaRPr lang="es-MX" sz="16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</dgm:t>
    </dgm:pt>
    <dgm:pt modelId="{DD571D9F-DBD6-4FA0-B98D-8D527FFE8A61}" type="parTrans" cxnId="{B24CEA0B-7C6E-4F28-A7FC-76EBCE2E1B44}">
      <dgm:prSet/>
      <dgm:spPr/>
      <dgm:t>
        <a:bodyPr/>
        <a:lstStyle/>
        <a:p>
          <a:endParaRPr lang="es-MX"/>
        </a:p>
      </dgm:t>
    </dgm:pt>
    <dgm:pt modelId="{8FD75811-C7B3-411E-BE5F-41A4CA375B9B}" type="sibTrans" cxnId="{B24CEA0B-7C6E-4F28-A7FC-76EBCE2E1B44}">
      <dgm:prSet/>
      <dgm:spPr/>
      <dgm:t>
        <a:bodyPr/>
        <a:lstStyle/>
        <a:p>
          <a:endParaRPr lang="es-MX"/>
        </a:p>
      </dgm:t>
    </dgm:pt>
    <dgm:pt modelId="{E928E232-8C81-4517-96A2-77DEF27E6195}" type="pres">
      <dgm:prSet presAssocID="{62CD23BE-1F82-409A-B1C3-8C8D65CBF0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C6487A0-BAF8-41AF-846A-850BFD6E1A3A}" type="pres">
      <dgm:prSet presAssocID="{E148A6E4-4FE1-40CE-87AA-1C69C69B349B}" presName="parentLin" presStyleCnt="0"/>
      <dgm:spPr/>
    </dgm:pt>
    <dgm:pt modelId="{92544001-52C4-4C06-9491-7ACD94B8EA30}" type="pres">
      <dgm:prSet presAssocID="{E148A6E4-4FE1-40CE-87AA-1C69C69B349B}" presName="parentLeftMargin" presStyleLbl="node1" presStyleIdx="0" presStyleCnt="4"/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D6B79829-3AF6-4897-B15A-03455F59E428}" type="pres">
      <dgm:prSet presAssocID="{E148A6E4-4FE1-40CE-87AA-1C69C69B349B}" presName="parentText" presStyleLbl="node1" presStyleIdx="0" presStyleCnt="4" custScaleX="142857" custScaleY="126175" custLinFactNeighborX="-34118" custLinFactNeighborY="1348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D3FB42-0838-4F63-BDF8-F6EDF355D58B}" type="pres">
      <dgm:prSet presAssocID="{E148A6E4-4FE1-40CE-87AA-1C69C69B349B}" presName="negativeSpace" presStyleCnt="0"/>
      <dgm:spPr/>
    </dgm:pt>
    <dgm:pt modelId="{4B6C7C06-924C-4C70-96E7-A47589EBEF03}" type="pres">
      <dgm:prSet presAssocID="{E148A6E4-4FE1-40CE-87AA-1C69C69B349B}" presName="childText" presStyleLbl="conFgAcc1" presStyleIdx="0" presStyleCnt="4" custLinFactNeighborY="28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D64D7BB4-1D6D-4341-A8B7-540EE46C43CB}" type="pres">
      <dgm:prSet presAssocID="{B8F28299-9808-407D-BC99-38BC8160B274}" presName="spaceBetweenRectangles" presStyleCnt="0"/>
      <dgm:spPr/>
    </dgm:pt>
    <dgm:pt modelId="{7AE98793-FD54-457D-AF6D-9C9AA651FC54}" type="pres">
      <dgm:prSet presAssocID="{DE0C3CC9-4B75-458C-9294-7FBED772BF3B}" presName="parentLin" presStyleCnt="0"/>
      <dgm:spPr/>
    </dgm:pt>
    <dgm:pt modelId="{8E07DFEC-22A6-48CD-B497-EFBA22BC7BE2}" type="pres">
      <dgm:prSet presAssocID="{DE0C3CC9-4B75-458C-9294-7FBED772BF3B}" presName="parentLeftMargin" presStyleLbl="node1" presStyleIdx="0" presStyleCnt="4"/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39ACADF9-FB0E-4758-A12D-CB6FCDD2FC5D}" type="pres">
      <dgm:prSet presAssocID="{DE0C3CC9-4B75-458C-9294-7FBED772BF3B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28386E-C3B9-4234-A4CD-1DF31515449B}" type="pres">
      <dgm:prSet presAssocID="{DE0C3CC9-4B75-458C-9294-7FBED772BF3B}" presName="negativeSpace" presStyleCnt="0"/>
      <dgm:spPr/>
    </dgm:pt>
    <dgm:pt modelId="{A67B14CC-F074-477D-B4EE-39D405E4A309}" type="pres">
      <dgm:prSet presAssocID="{DE0C3CC9-4B75-458C-9294-7FBED772BF3B}" presName="childText" presStyleLbl="conFgAcc1" presStyleIdx="1" presStyleCnt="4" custLinFactNeighborX="-6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4567D763-741F-470F-A8C8-182B0DBE48D6}" type="pres">
      <dgm:prSet presAssocID="{3A3F08CD-94C5-4ACC-B6ED-58EA34BB5EBC}" presName="spaceBetweenRectangles" presStyleCnt="0"/>
      <dgm:spPr/>
    </dgm:pt>
    <dgm:pt modelId="{0BA99006-F19F-467B-8237-508785AB09F8}" type="pres">
      <dgm:prSet presAssocID="{4300BD9C-E3B6-45C5-9605-2DD8566B97CF}" presName="parentLin" presStyleCnt="0"/>
      <dgm:spPr/>
    </dgm:pt>
    <dgm:pt modelId="{E73E97EA-1149-43BB-B09C-97B7C9031896}" type="pres">
      <dgm:prSet presAssocID="{4300BD9C-E3B6-45C5-9605-2DD8566B97CF}" presName="parentLeftMargin" presStyleLbl="node1" presStyleIdx="1" presStyleCnt="4"/>
      <dgm:spPr>
        <a:prstGeom prst="roundRect">
          <a:avLst/>
        </a:prstGeom>
      </dgm:spPr>
      <dgm:t>
        <a:bodyPr/>
        <a:lstStyle/>
        <a:p>
          <a:endParaRPr lang="es-MX"/>
        </a:p>
      </dgm:t>
    </dgm:pt>
    <dgm:pt modelId="{B1F2E97D-B4A6-490D-92B9-C547A1F435F9}" type="pres">
      <dgm:prSet presAssocID="{4300BD9C-E3B6-45C5-9605-2DD8566B97CF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71715D-2632-4307-BDA6-26551497F50D}" type="pres">
      <dgm:prSet presAssocID="{4300BD9C-E3B6-45C5-9605-2DD8566B97CF}" presName="negativeSpace" presStyleCnt="0"/>
      <dgm:spPr/>
    </dgm:pt>
    <dgm:pt modelId="{AA967C3D-7C9C-41DE-9685-CE076B88213D}" type="pres">
      <dgm:prSet presAssocID="{4300BD9C-E3B6-45C5-9605-2DD8566B97CF}" presName="childText" presStyleLbl="conFgAcc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78257160-4791-49A0-BB0F-1FEA830B6C5E}" type="pres">
      <dgm:prSet presAssocID="{A1771A71-7F65-4D92-BEBD-205FD57895B0}" presName="spaceBetweenRectangles" presStyleCnt="0"/>
      <dgm:spPr/>
    </dgm:pt>
    <dgm:pt modelId="{A4555A4E-29A7-47A7-9320-0BE69AABF643}" type="pres">
      <dgm:prSet presAssocID="{8ECD6DE2-A680-45A6-AB52-FAA879D33D8A}" presName="parentLin" presStyleCnt="0"/>
      <dgm:spPr/>
    </dgm:pt>
    <dgm:pt modelId="{E9E4762D-D97B-4B3F-9D36-601F1DE329F1}" type="pres">
      <dgm:prSet presAssocID="{8ECD6DE2-A680-45A6-AB52-FAA879D33D8A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18C176AB-0FD4-4A57-A0F4-CE6ACEFB64E9}" type="pres">
      <dgm:prSet presAssocID="{8ECD6DE2-A680-45A6-AB52-FAA879D33D8A}" presName="parentText" presStyleLbl="node1" presStyleIdx="3" presStyleCnt="4" custScaleX="142857" custScaleY="10316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D7D7DA-DD97-40AD-A486-ACA75E04F3ED}" type="pres">
      <dgm:prSet presAssocID="{8ECD6DE2-A680-45A6-AB52-FAA879D33D8A}" presName="negativeSpace" presStyleCnt="0"/>
      <dgm:spPr/>
    </dgm:pt>
    <dgm:pt modelId="{310AAEAA-D20E-49E9-A4CF-AC081E68317D}" type="pres">
      <dgm:prSet presAssocID="{8ECD6DE2-A680-45A6-AB52-FAA879D33D8A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MX"/>
        </a:p>
      </dgm:t>
    </dgm:pt>
  </dgm:ptLst>
  <dgm:cxnLst>
    <dgm:cxn modelId="{BC87B009-6A8A-4592-84CB-053CAE1E0EFF}" srcId="{62CD23BE-1F82-409A-B1C3-8C8D65CBF041}" destId="{E148A6E4-4FE1-40CE-87AA-1C69C69B349B}" srcOrd="0" destOrd="0" parTransId="{502885D8-BAC0-4134-AFCB-20A538CB2E93}" sibTransId="{B8F28299-9808-407D-BC99-38BC8160B274}"/>
    <dgm:cxn modelId="{57B189B2-E130-45BA-BE90-3D4C5D77434C}" type="presOf" srcId="{DE0C3CC9-4B75-458C-9294-7FBED772BF3B}" destId="{39ACADF9-FB0E-4758-A12D-CB6FCDD2FC5D}" srcOrd="1" destOrd="0" presId="urn:microsoft.com/office/officeart/2005/8/layout/list1"/>
    <dgm:cxn modelId="{966A9B9A-E657-4B7C-A1F1-05062B56BDFF}" srcId="{62CD23BE-1F82-409A-B1C3-8C8D65CBF041}" destId="{DE0C3CC9-4B75-458C-9294-7FBED772BF3B}" srcOrd="1" destOrd="0" parTransId="{22094092-A0C0-40AB-BEB4-CE704AE24E9B}" sibTransId="{3A3F08CD-94C5-4ACC-B6ED-58EA34BB5EBC}"/>
    <dgm:cxn modelId="{0ED5B77F-85EB-4763-8D05-D31D864E6C8D}" type="presOf" srcId="{C17C3ED0-3D6D-4A8D-AF84-78430DBC55EF}" destId="{AA967C3D-7C9C-41DE-9685-CE076B88213D}" srcOrd="0" destOrd="1" presId="urn:microsoft.com/office/officeart/2005/8/layout/list1"/>
    <dgm:cxn modelId="{A2A95979-1F07-4A11-9436-183110E8A6BD}" srcId="{E148A6E4-4FE1-40CE-87AA-1C69C69B349B}" destId="{9F028C2F-D114-435B-A779-E7B48B685DF7}" srcOrd="0" destOrd="0" parTransId="{07451D85-5223-4AEB-BEB8-598986599D5D}" sibTransId="{2BEB3E56-50D2-4E11-89AF-1E5632867B0A}"/>
    <dgm:cxn modelId="{938400AD-E241-427B-A7D1-4B03CF7BD523}" type="presOf" srcId="{4A895AEF-02B8-4D07-B360-DA032B59D9B0}" destId="{A67B14CC-F074-477D-B4EE-39D405E4A309}" srcOrd="0" destOrd="1" presId="urn:microsoft.com/office/officeart/2005/8/layout/list1"/>
    <dgm:cxn modelId="{3ECC8985-49A5-48AB-90AD-C9609931C3BA}" type="presOf" srcId="{4300BD9C-E3B6-45C5-9605-2DD8566B97CF}" destId="{E73E97EA-1149-43BB-B09C-97B7C9031896}" srcOrd="0" destOrd="0" presId="urn:microsoft.com/office/officeart/2005/8/layout/list1"/>
    <dgm:cxn modelId="{928D5B7E-AE07-466C-9F49-85CF4E494D25}" srcId="{DE0C3CC9-4B75-458C-9294-7FBED772BF3B}" destId="{6D9E32B9-75B6-455E-AF35-73DFA7C1BE7A}" srcOrd="2" destOrd="0" parTransId="{4A6DCCE0-FFF9-4678-A2E2-714C37A0D2B0}" sibTransId="{480A87D7-8B60-42B7-9442-E6F4F83F4A5F}"/>
    <dgm:cxn modelId="{BDD22B42-36C0-4E5E-BD0E-2C9DA1C2A752}" type="presOf" srcId="{4300BD9C-E3B6-45C5-9605-2DD8566B97CF}" destId="{B1F2E97D-B4A6-490D-92B9-C547A1F435F9}" srcOrd="1" destOrd="0" presId="urn:microsoft.com/office/officeart/2005/8/layout/list1"/>
    <dgm:cxn modelId="{8585474A-601C-4451-9338-99E022BB57E1}" type="presOf" srcId="{E148A6E4-4FE1-40CE-87AA-1C69C69B349B}" destId="{92544001-52C4-4C06-9491-7ACD94B8EA30}" srcOrd="0" destOrd="0" presId="urn:microsoft.com/office/officeart/2005/8/layout/list1"/>
    <dgm:cxn modelId="{D4206650-E4AC-4995-BAC6-0AEC1036EC30}" srcId="{4300BD9C-E3B6-45C5-9605-2DD8566B97CF}" destId="{C32C32C2-C07D-407D-B5BC-B6FEFE9F4954}" srcOrd="2" destOrd="0" parTransId="{119320CF-89C3-40C4-9730-9ED4E952E0E6}" sibTransId="{1991B5F4-04AE-4941-9C9E-951F77DB4220}"/>
    <dgm:cxn modelId="{5278B69C-5B70-4D00-B7C8-0C88BAFF3952}" type="presOf" srcId="{C32C32C2-C07D-407D-B5BC-B6FEFE9F4954}" destId="{AA967C3D-7C9C-41DE-9685-CE076B88213D}" srcOrd="0" destOrd="2" presId="urn:microsoft.com/office/officeart/2005/8/layout/list1"/>
    <dgm:cxn modelId="{9E934FEF-69A6-49AF-A193-2E2BAC5F3558}" type="presOf" srcId="{37C2BB6D-03F1-4F78-BB02-A8F6F7AA765A}" destId="{A67B14CC-F074-477D-B4EE-39D405E4A309}" srcOrd="0" destOrd="0" presId="urn:microsoft.com/office/officeart/2005/8/layout/list1"/>
    <dgm:cxn modelId="{B24CEA0B-7C6E-4F28-A7FC-76EBCE2E1B44}" srcId="{62CD23BE-1F82-409A-B1C3-8C8D65CBF041}" destId="{8ECD6DE2-A680-45A6-AB52-FAA879D33D8A}" srcOrd="3" destOrd="0" parTransId="{DD571D9F-DBD6-4FA0-B98D-8D527FFE8A61}" sibTransId="{8FD75811-C7B3-411E-BE5F-41A4CA375B9B}"/>
    <dgm:cxn modelId="{3D8D50A2-CD81-41EC-8EE6-218071F402A1}" type="presOf" srcId="{8ECD6DE2-A680-45A6-AB52-FAA879D33D8A}" destId="{18C176AB-0FD4-4A57-A0F4-CE6ACEFB64E9}" srcOrd="1" destOrd="0" presId="urn:microsoft.com/office/officeart/2005/8/layout/list1"/>
    <dgm:cxn modelId="{359A9DBF-959C-4DB0-B6AA-C83D2D4A42F1}" srcId="{E148A6E4-4FE1-40CE-87AA-1C69C69B349B}" destId="{9969F8A8-0A36-459B-A45B-6205D9C912EF}" srcOrd="1" destOrd="0" parTransId="{F741D895-1B79-44AC-945A-6CDFB954C191}" sibTransId="{58FFC1DA-5D45-4A39-9FBC-7DE410E6052F}"/>
    <dgm:cxn modelId="{194FAB18-F9A4-44BD-B33A-F70B034EEFA1}" srcId="{4300BD9C-E3B6-45C5-9605-2DD8566B97CF}" destId="{C17C3ED0-3D6D-4A8D-AF84-78430DBC55EF}" srcOrd="1" destOrd="0" parTransId="{802D51AC-AED5-47A0-9086-4DA027872C6B}" sibTransId="{2DCF9D51-B1F7-4EAE-80F6-CD928597B142}"/>
    <dgm:cxn modelId="{45FD068D-BB61-4AA9-9D38-D0424AF99FBC}" srcId="{4300BD9C-E3B6-45C5-9605-2DD8566B97CF}" destId="{470C1D28-9C28-4302-9154-182FA17C27AE}" srcOrd="0" destOrd="0" parTransId="{5A72A0CE-0211-4D7B-988C-88D6578A671C}" sibTransId="{64F4F7D4-C0EF-4F68-AA43-5AE18360F447}"/>
    <dgm:cxn modelId="{A366125E-5392-4BFA-80A4-1CCDFF8F455F}" type="presOf" srcId="{DE0C3CC9-4B75-458C-9294-7FBED772BF3B}" destId="{8E07DFEC-22A6-48CD-B497-EFBA22BC7BE2}" srcOrd="0" destOrd="0" presId="urn:microsoft.com/office/officeart/2005/8/layout/list1"/>
    <dgm:cxn modelId="{75DD5631-5EF1-4BDC-A7EF-C8CD0625CBB8}" srcId="{DE0C3CC9-4B75-458C-9294-7FBED772BF3B}" destId="{37C2BB6D-03F1-4F78-BB02-A8F6F7AA765A}" srcOrd="0" destOrd="0" parTransId="{AD781DA0-7EDA-47CE-BCEE-20E64E4F50AB}" sibTransId="{28D7C485-6F92-4E7E-99D0-88EA4DA6E09E}"/>
    <dgm:cxn modelId="{E64D694A-ADEA-414F-A3ED-D59E287EC8DE}" type="presOf" srcId="{E148A6E4-4FE1-40CE-87AA-1C69C69B349B}" destId="{D6B79829-3AF6-4897-B15A-03455F59E428}" srcOrd="1" destOrd="0" presId="urn:microsoft.com/office/officeart/2005/8/layout/list1"/>
    <dgm:cxn modelId="{5D7AF74C-60B4-4236-848E-8E90DF499B90}" type="presOf" srcId="{470C1D28-9C28-4302-9154-182FA17C27AE}" destId="{AA967C3D-7C9C-41DE-9685-CE076B88213D}" srcOrd="0" destOrd="0" presId="urn:microsoft.com/office/officeart/2005/8/layout/list1"/>
    <dgm:cxn modelId="{E673299D-9459-4E12-9E01-0336F90E9E92}" srcId="{62CD23BE-1F82-409A-B1C3-8C8D65CBF041}" destId="{4300BD9C-E3B6-45C5-9605-2DD8566B97CF}" srcOrd="2" destOrd="0" parTransId="{1B893A11-F09E-4E45-80B3-0F69E99D7372}" sibTransId="{A1771A71-7F65-4D92-BEBD-205FD57895B0}"/>
    <dgm:cxn modelId="{9CDA6091-5351-410E-95BF-78C810FC5F2D}" type="presOf" srcId="{9969F8A8-0A36-459B-A45B-6205D9C912EF}" destId="{4B6C7C06-924C-4C70-96E7-A47589EBEF03}" srcOrd="0" destOrd="1" presId="urn:microsoft.com/office/officeart/2005/8/layout/list1"/>
    <dgm:cxn modelId="{C971AA41-3B2C-4FFD-983E-170CD0A09E81}" type="presOf" srcId="{62CD23BE-1F82-409A-B1C3-8C8D65CBF041}" destId="{E928E232-8C81-4517-96A2-77DEF27E6195}" srcOrd="0" destOrd="0" presId="urn:microsoft.com/office/officeart/2005/8/layout/list1"/>
    <dgm:cxn modelId="{72ACA5FB-6043-4C53-94FB-796EC199DCDD}" type="presOf" srcId="{9F028C2F-D114-435B-A779-E7B48B685DF7}" destId="{4B6C7C06-924C-4C70-96E7-A47589EBEF03}" srcOrd="0" destOrd="0" presId="urn:microsoft.com/office/officeart/2005/8/layout/list1"/>
    <dgm:cxn modelId="{4F277EA9-178B-4953-A4F0-9A65152FEEAA}" type="presOf" srcId="{8ECD6DE2-A680-45A6-AB52-FAA879D33D8A}" destId="{E9E4762D-D97B-4B3F-9D36-601F1DE329F1}" srcOrd="0" destOrd="0" presId="urn:microsoft.com/office/officeart/2005/8/layout/list1"/>
    <dgm:cxn modelId="{9B6A3109-E51F-4E54-94C2-DBB436655198}" srcId="{DE0C3CC9-4B75-458C-9294-7FBED772BF3B}" destId="{4A895AEF-02B8-4D07-B360-DA032B59D9B0}" srcOrd="1" destOrd="0" parTransId="{012C9629-356E-472C-B5A4-9D712AEA8FF0}" sibTransId="{860634ED-6DBA-4159-99AD-F2556C52454A}"/>
    <dgm:cxn modelId="{42E1C12F-F6F2-4359-9805-D4F186F11519}" type="presOf" srcId="{6D9E32B9-75B6-455E-AF35-73DFA7C1BE7A}" destId="{A67B14CC-F074-477D-B4EE-39D405E4A309}" srcOrd="0" destOrd="2" presId="urn:microsoft.com/office/officeart/2005/8/layout/list1"/>
    <dgm:cxn modelId="{A96C1A87-CE71-4085-A154-99BEF6F0897B}" type="presParOf" srcId="{E928E232-8C81-4517-96A2-77DEF27E6195}" destId="{5C6487A0-BAF8-41AF-846A-850BFD6E1A3A}" srcOrd="0" destOrd="0" presId="urn:microsoft.com/office/officeart/2005/8/layout/list1"/>
    <dgm:cxn modelId="{2D92FFF6-677C-45AD-8AB6-4D639B58D670}" type="presParOf" srcId="{5C6487A0-BAF8-41AF-846A-850BFD6E1A3A}" destId="{92544001-52C4-4C06-9491-7ACD94B8EA30}" srcOrd="0" destOrd="0" presId="urn:microsoft.com/office/officeart/2005/8/layout/list1"/>
    <dgm:cxn modelId="{B4BA2D5E-D780-4E22-8082-34AC12F379C2}" type="presParOf" srcId="{5C6487A0-BAF8-41AF-846A-850BFD6E1A3A}" destId="{D6B79829-3AF6-4897-B15A-03455F59E428}" srcOrd="1" destOrd="0" presId="urn:microsoft.com/office/officeart/2005/8/layout/list1"/>
    <dgm:cxn modelId="{9D19CA17-175B-4833-90C6-8CEB54C4C27F}" type="presParOf" srcId="{E928E232-8C81-4517-96A2-77DEF27E6195}" destId="{D6D3FB42-0838-4F63-BDF8-F6EDF355D58B}" srcOrd="1" destOrd="0" presId="urn:microsoft.com/office/officeart/2005/8/layout/list1"/>
    <dgm:cxn modelId="{EE19E99D-526A-443F-BB3E-7415F0112043}" type="presParOf" srcId="{E928E232-8C81-4517-96A2-77DEF27E6195}" destId="{4B6C7C06-924C-4C70-96E7-A47589EBEF03}" srcOrd="2" destOrd="0" presId="urn:microsoft.com/office/officeart/2005/8/layout/list1"/>
    <dgm:cxn modelId="{6867A11C-9BA4-4BBB-B69A-355410AF03C7}" type="presParOf" srcId="{E928E232-8C81-4517-96A2-77DEF27E6195}" destId="{D64D7BB4-1D6D-4341-A8B7-540EE46C43CB}" srcOrd="3" destOrd="0" presId="urn:microsoft.com/office/officeart/2005/8/layout/list1"/>
    <dgm:cxn modelId="{A0557394-9EC3-49FD-BF44-F5326EF9951F}" type="presParOf" srcId="{E928E232-8C81-4517-96A2-77DEF27E6195}" destId="{7AE98793-FD54-457D-AF6D-9C9AA651FC54}" srcOrd="4" destOrd="0" presId="urn:microsoft.com/office/officeart/2005/8/layout/list1"/>
    <dgm:cxn modelId="{711932E9-D9F3-4E67-A88E-8AAF4399CD8C}" type="presParOf" srcId="{7AE98793-FD54-457D-AF6D-9C9AA651FC54}" destId="{8E07DFEC-22A6-48CD-B497-EFBA22BC7BE2}" srcOrd="0" destOrd="0" presId="urn:microsoft.com/office/officeart/2005/8/layout/list1"/>
    <dgm:cxn modelId="{EB362E74-538C-4C26-B8FC-A603799AE230}" type="presParOf" srcId="{7AE98793-FD54-457D-AF6D-9C9AA651FC54}" destId="{39ACADF9-FB0E-4758-A12D-CB6FCDD2FC5D}" srcOrd="1" destOrd="0" presId="urn:microsoft.com/office/officeart/2005/8/layout/list1"/>
    <dgm:cxn modelId="{1FF43FF4-9916-471A-BB87-F07D0F8C04C3}" type="presParOf" srcId="{E928E232-8C81-4517-96A2-77DEF27E6195}" destId="{B128386E-C3B9-4234-A4CD-1DF31515449B}" srcOrd="5" destOrd="0" presId="urn:microsoft.com/office/officeart/2005/8/layout/list1"/>
    <dgm:cxn modelId="{4E5A512B-BD88-442B-8E34-69E703CA1D0D}" type="presParOf" srcId="{E928E232-8C81-4517-96A2-77DEF27E6195}" destId="{A67B14CC-F074-477D-B4EE-39D405E4A309}" srcOrd="6" destOrd="0" presId="urn:microsoft.com/office/officeart/2005/8/layout/list1"/>
    <dgm:cxn modelId="{5546A7B0-35DD-472F-9760-B9F9BC4C02FB}" type="presParOf" srcId="{E928E232-8C81-4517-96A2-77DEF27E6195}" destId="{4567D763-741F-470F-A8C8-182B0DBE48D6}" srcOrd="7" destOrd="0" presId="urn:microsoft.com/office/officeart/2005/8/layout/list1"/>
    <dgm:cxn modelId="{40265997-37C1-4EBF-B50D-53E02E42E4A7}" type="presParOf" srcId="{E928E232-8C81-4517-96A2-77DEF27E6195}" destId="{0BA99006-F19F-467B-8237-508785AB09F8}" srcOrd="8" destOrd="0" presId="urn:microsoft.com/office/officeart/2005/8/layout/list1"/>
    <dgm:cxn modelId="{D05B4DC3-7719-4150-8850-EF44F8898401}" type="presParOf" srcId="{0BA99006-F19F-467B-8237-508785AB09F8}" destId="{E73E97EA-1149-43BB-B09C-97B7C9031896}" srcOrd="0" destOrd="0" presId="urn:microsoft.com/office/officeart/2005/8/layout/list1"/>
    <dgm:cxn modelId="{7C37D012-EB51-4950-A523-42B03BB7AFC0}" type="presParOf" srcId="{0BA99006-F19F-467B-8237-508785AB09F8}" destId="{B1F2E97D-B4A6-490D-92B9-C547A1F435F9}" srcOrd="1" destOrd="0" presId="urn:microsoft.com/office/officeart/2005/8/layout/list1"/>
    <dgm:cxn modelId="{AF243CC1-184F-421C-939D-EB814A3079B1}" type="presParOf" srcId="{E928E232-8C81-4517-96A2-77DEF27E6195}" destId="{3D71715D-2632-4307-BDA6-26551497F50D}" srcOrd="9" destOrd="0" presId="urn:microsoft.com/office/officeart/2005/8/layout/list1"/>
    <dgm:cxn modelId="{E3879CDE-1A12-4D41-BB27-2131181748E7}" type="presParOf" srcId="{E928E232-8C81-4517-96A2-77DEF27E6195}" destId="{AA967C3D-7C9C-41DE-9685-CE076B88213D}" srcOrd="10" destOrd="0" presId="urn:microsoft.com/office/officeart/2005/8/layout/list1"/>
    <dgm:cxn modelId="{C54192E3-82DE-43F4-B159-08D0440445DA}" type="presParOf" srcId="{E928E232-8C81-4517-96A2-77DEF27E6195}" destId="{78257160-4791-49A0-BB0F-1FEA830B6C5E}" srcOrd="11" destOrd="0" presId="urn:microsoft.com/office/officeart/2005/8/layout/list1"/>
    <dgm:cxn modelId="{EBB9EE13-ABCD-4BE1-AAFF-F0B641094535}" type="presParOf" srcId="{E928E232-8C81-4517-96A2-77DEF27E6195}" destId="{A4555A4E-29A7-47A7-9320-0BE69AABF643}" srcOrd="12" destOrd="0" presId="urn:microsoft.com/office/officeart/2005/8/layout/list1"/>
    <dgm:cxn modelId="{29F41D5F-2DA4-4820-B9B3-42A69D538D4D}" type="presParOf" srcId="{A4555A4E-29A7-47A7-9320-0BE69AABF643}" destId="{E9E4762D-D97B-4B3F-9D36-601F1DE329F1}" srcOrd="0" destOrd="0" presId="urn:microsoft.com/office/officeart/2005/8/layout/list1"/>
    <dgm:cxn modelId="{CADA5BF4-0B7B-45BE-80E2-251338265908}" type="presParOf" srcId="{A4555A4E-29A7-47A7-9320-0BE69AABF643}" destId="{18C176AB-0FD4-4A57-A0F4-CE6ACEFB64E9}" srcOrd="1" destOrd="0" presId="urn:microsoft.com/office/officeart/2005/8/layout/list1"/>
    <dgm:cxn modelId="{0B9AE0F6-642C-47EE-B43C-B3554FDF84F3}" type="presParOf" srcId="{E928E232-8C81-4517-96A2-77DEF27E6195}" destId="{85D7D7DA-DD97-40AD-A486-ACA75E04F3ED}" srcOrd="13" destOrd="0" presId="urn:microsoft.com/office/officeart/2005/8/layout/list1"/>
    <dgm:cxn modelId="{3163A0A7-924E-4222-B3E4-AFDC60DD3531}" type="presParOf" srcId="{E928E232-8C81-4517-96A2-77DEF27E6195}" destId="{310AAEAA-D20E-49E9-A4CF-AC081E68317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D493E-05F6-44D1-A0F1-E44060FED3E9}">
      <dsp:nvSpPr>
        <dsp:cNvPr id="0" name=""/>
        <dsp:cNvSpPr/>
      </dsp:nvSpPr>
      <dsp:spPr>
        <a:xfrm>
          <a:off x="-69775" y="159109"/>
          <a:ext cx="8568952" cy="1247510"/>
        </a:xfrm>
        <a:prstGeom prst="rightArrow">
          <a:avLst>
            <a:gd name="adj1" fmla="val 50000"/>
            <a:gd name="adj2" fmla="val 5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804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</a:rPr>
            <a:t>Perfil Epidemiológico y demográfico de la población derechohabiente</a:t>
          </a:r>
          <a:endParaRPr lang="es-MX" sz="2000" b="1" kern="1200" dirty="0">
            <a:solidFill>
              <a:schemeClr val="bg1"/>
            </a:solidFill>
          </a:endParaRPr>
        </a:p>
      </dsp:txBody>
      <dsp:txXfrm>
        <a:off x="-69775" y="470987"/>
        <a:ext cx="8257075" cy="623755"/>
      </dsp:txXfrm>
    </dsp:sp>
    <dsp:sp modelId="{D63C9139-A41B-449F-98AA-726C65BDB668}">
      <dsp:nvSpPr>
        <dsp:cNvPr id="0" name=""/>
        <dsp:cNvSpPr/>
      </dsp:nvSpPr>
      <dsp:spPr>
        <a:xfrm>
          <a:off x="-69775" y="1136146"/>
          <a:ext cx="1975143" cy="1695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2">
                  <a:lumMod val="75000"/>
                </a:schemeClr>
              </a:solidFill>
            </a:rPr>
            <a:t>Enfermedades Emergentes</a:t>
          </a:r>
          <a:endParaRPr lang="es-MX" sz="1500" b="1" kern="1200" dirty="0">
            <a:solidFill>
              <a:schemeClr val="tx2">
                <a:lumMod val="75000"/>
              </a:schemeClr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2">
                  <a:lumMod val="75000"/>
                </a:schemeClr>
              </a:solidFill>
            </a:rPr>
            <a:t>Padecimientos Crónico Degenerativos</a:t>
          </a:r>
          <a:endParaRPr lang="es-MX" sz="1500" b="1" kern="1200" dirty="0">
            <a:solidFill>
              <a:schemeClr val="tx2">
                <a:lumMod val="75000"/>
              </a:schemeClr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2">
                  <a:lumMod val="75000"/>
                </a:schemeClr>
              </a:solidFill>
            </a:rPr>
            <a:t>Aumento de la Esperanza de Vida</a:t>
          </a:r>
          <a:endParaRPr lang="es-MX" sz="15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-69775" y="1136146"/>
        <a:ext cx="1975143" cy="1695657"/>
      </dsp:txXfrm>
    </dsp:sp>
    <dsp:sp modelId="{29DEB41B-41DA-445C-B07C-07F7DC3F3D31}">
      <dsp:nvSpPr>
        <dsp:cNvPr id="0" name=""/>
        <dsp:cNvSpPr/>
      </dsp:nvSpPr>
      <dsp:spPr>
        <a:xfrm>
          <a:off x="1905367" y="574798"/>
          <a:ext cx="6593808" cy="12475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804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</a:rPr>
            <a:t>Políticas de Salud</a:t>
          </a:r>
          <a:endParaRPr lang="es-MX" sz="2000" b="1" kern="1200" dirty="0">
            <a:solidFill>
              <a:schemeClr val="bg1"/>
            </a:solidFill>
          </a:endParaRPr>
        </a:p>
      </dsp:txBody>
      <dsp:txXfrm>
        <a:off x="1905367" y="886676"/>
        <a:ext cx="6281931" cy="623755"/>
      </dsp:txXfrm>
    </dsp:sp>
    <dsp:sp modelId="{B5DC549C-0BD6-4CB8-933C-9977BAB4E3CA}">
      <dsp:nvSpPr>
        <dsp:cNvPr id="0" name=""/>
        <dsp:cNvSpPr/>
      </dsp:nvSpPr>
      <dsp:spPr>
        <a:xfrm>
          <a:off x="1905367" y="1553641"/>
          <a:ext cx="1975143" cy="13402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2">
                  <a:lumMod val="75000"/>
                </a:schemeClr>
              </a:solidFill>
            </a:rPr>
            <a:t>Programas Prioritarios</a:t>
          </a:r>
          <a:endParaRPr lang="es-MX" sz="1500" b="1" kern="1200" dirty="0">
            <a:solidFill>
              <a:schemeClr val="tx2">
                <a:lumMod val="75000"/>
              </a:schemeClr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2">
                  <a:lumMod val="75000"/>
                </a:schemeClr>
              </a:solidFill>
            </a:rPr>
            <a:t>Modelo de Atención</a:t>
          </a:r>
          <a:endParaRPr lang="es-MX" sz="1500" b="1" kern="1200" dirty="0">
            <a:solidFill>
              <a:schemeClr val="tx2">
                <a:lumMod val="75000"/>
              </a:schemeClr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2">
                  <a:lumMod val="75000"/>
                </a:schemeClr>
              </a:solidFill>
            </a:rPr>
            <a:t>Crecimiento de Infraestructura</a:t>
          </a:r>
          <a:endParaRPr lang="es-MX" sz="15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905367" y="1553641"/>
        <a:ext cx="1975143" cy="1340227"/>
      </dsp:txXfrm>
    </dsp:sp>
    <dsp:sp modelId="{31900A98-6EF2-4562-A5D5-2BF4ABB8E9AF}">
      <dsp:nvSpPr>
        <dsp:cNvPr id="0" name=""/>
        <dsp:cNvSpPr/>
      </dsp:nvSpPr>
      <dsp:spPr>
        <a:xfrm>
          <a:off x="3785135" y="990488"/>
          <a:ext cx="4809415" cy="12475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804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</a:rPr>
            <a:t>Necesidades Institucionales</a:t>
          </a:r>
          <a:endParaRPr lang="es-MX" sz="2000" b="1" kern="1200" dirty="0">
            <a:solidFill>
              <a:schemeClr val="bg1"/>
            </a:solidFill>
          </a:endParaRPr>
        </a:p>
      </dsp:txBody>
      <dsp:txXfrm>
        <a:off x="3785135" y="1302366"/>
        <a:ext cx="4497538" cy="623755"/>
      </dsp:txXfrm>
    </dsp:sp>
    <dsp:sp modelId="{A0ECB73E-D2BD-4618-81FD-E3CF99FC2B8D}">
      <dsp:nvSpPr>
        <dsp:cNvPr id="0" name=""/>
        <dsp:cNvSpPr/>
      </dsp:nvSpPr>
      <dsp:spPr>
        <a:xfrm>
          <a:off x="3999928" y="1763474"/>
          <a:ext cx="1736309" cy="264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2">
                  <a:lumMod val="75000"/>
                </a:schemeClr>
              </a:solidFill>
            </a:rPr>
            <a:t>Relevo Generacional</a:t>
          </a:r>
          <a:endParaRPr lang="es-MX" sz="14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u="sng" kern="1200" dirty="0" smtClean="0">
              <a:solidFill>
                <a:schemeClr val="tx2">
                  <a:lumMod val="75000"/>
                </a:schemeClr>
              </a:solidFill>
            </a:rPr>
            <a:t>Jubilación del personal de salud</a:t>
          </a:r>
          <a:endParaRPr lang="es-MX" sz="1400" b="1" u="sng" kern="1200" dirty="0">
            <a:solidFill>
              <a:schemeClr val="tx2">
                <a:lumMod val="75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2">
                  <a:lumMod val="75000"/>
                </a:schemeClr>
              </a:solidFill>
            </a:rPr>
            <a:t>Cobertura de vacantes</a:t>
          </a:r>
          <a:endParaRPr lang="es-MX" sz="1400" b="1" kern="1200" dirty="0">
            <a:solidFill>
              <a:schemeClr val="tx2">
                <a:lumMod val="75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2">
                  <a:lumMod val="75000"/>
                </a:schemeClr>
              </a:solidFill>
            </a:rPr>
            <a:t>Retención de personal formado</a:t>
          </a:r>
          <a:endParaRPr lang="es-MX" sz="1400" b="1" kern="1200" dirty="0">
            <a:solidFill>
              <a:schemeClr val="tx2">
                <a:lumMod val="75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2">
                  <a:lumMod val="75000"/>
                </a:schemeClr>
              </a:solidFill>
            </a:rPr>
            <a:t>Movilidad del personal</a:t>
          </a:r>
          <a:endParaRPr lang="es-MX" sz="1400" b="1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>
              <a:solidFill>
                <a:schemeClr val="tx2">
                  <a:lumMod val="75000"/>
                </a:schemeClr>
              </a:solidFill>
            </a:rPr>
            <a:t>Migración a la IP</a:t>
          </a:r>
          <a:endParaRPr lang="es-MX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999928" y="1763474"/>
        <a:ext cx="1736309" cy="2645857"/>
      </dsp:txXfrm>
    </dsp:sp>
    <dsp:sp modelId="{0705CE6C-780C-43F1-80BE-23F83BA0B508}">
      <dsp:nvSpPr>
        <dsp:cNvPr id="0" name=""/>
        <dsp:cNvSpPr/>
      </dsp:nvSpPr>
      <dsp:spPr>
        <a:xfrm>
          <a:off x="5716103" y="1313868"/>
          <a:ext cx="2922624" cy="18715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8042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bg1"/>
              </a:solidFill>
            </a:rPr>
            <a:t>Evolución del Conocimiento</a:t>
          </a:r>
          <a:endParaRPr lang="es-MX" sz="2000" b="1" kern="1200" dirty="0">
            <a:solidFill>
              <a:schemeClr val="bg1"/>
            </a:solidFill>
          </a:endParaRPr>
        </a:p>
      </dsp:txBody>
      <dsp:txXfrm>
        <a:off x="5716103" y="1781762"/>
        <a:ext cx="2454730" cy="935789"/>
      </dsp:txXfrm>
    </dsp:sp>
    <dsp:sp modelId="{3E01B516-6CFA-49FA-BE99-9611A8C552AF}">
      <dsp:nvSpPr>
        <dsp:cNvPr id="0" name=""/>
        <dsp:cNvSpPr/>
      </dsp:nvSpPr>
      <dsp:spPr>
        <a:xfrm>
          <a:off x="5843416" y="2800771"/>
          <a:ext cx="1993138" cy="14114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2">
                  <a:lumMod val="75000"/>
                </a:schemeClr>
              </a:solidFill>
            </a:rPr>
            <a:t>Desarrollo tecnológico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2">
                  <a:lumMod val="75000"/>
                </a:schemeClr>
              </a:solidFill>
            </a:rPr>
            <a:t>Desarrollo científico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>
              <a:solidFill>
                <a:schemeClr val="tx2">
                  <a:lumMod val="75000"/>
                </a:schemeClr>
              </a:solidFill>
            </a:rPr>
            <a:t>Desarrollo de competencias</a:t>
          </a:r>
          <a:endParaRPr lang="es-MX" sz="15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843416" y="2800771"/>
        <a:ext cx="1993138" cy="1411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F685E-C3E5-4D32-92A7-6B6E3C596818}">
      <dsp:nvSpPr>
        <dsp:cNvPr id="0" name=""/>
        <dsp:cNvSpPr/>
      </dsp:nvSpPr>
      <dsp:spPr>
        <a:xfrm rot="5400000">
          <a:off x="742647" y="856853"/>
          <a:ext cx="2234109" cy="3717508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4FF04-6B07-48BE-A20C-E93FC7BC6039}">
      <dsp:nvSpPr>
        <dsp:cNvPr id="0" name=""/>
        <dsp:cNvSpPr/>
      </dsp:nvSpPr>
      <dsp:spPr>
        <a:xfrm>
          <a:off x="369719" y="1967587"/>
          <a:ext cx="3356187" cy="294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b="1" kern="1200" dirty="0" smtClean="0">
              <a:solidFill>
                <a:schemeClr val="accent3">
                  <a:lumMod val="50000"/>
                </a:schemeClr>
              </a:solidFill>
            </a:rPr>
            <a:t>Atención a necesidades institucionales</a:t>
          </a:r>
          <a:endParaRPr lang="es-MX" sz="39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69719" y="1967587"/>
        <a:ext cx="3356187" cy="2941895"/>
      </dsp:txXfrm>
    </dsp:sp>
    <dsp:sp modelId="{DD5CA756-C93C-4AEE-953B-44D07775AD57}">
      <dsp:nvSpPr>
        <dsp:cNvPr id="0" name=""/>
        <dsp:cNvSpPr/>
      </dsp:nvSpPr>
      <dsp:spPr>
        <a:xfrm rot="18830399">
          <a:off x="3171005" y="636431"/>
          <a:ext cx="476559" cy="526712"/>
        </a:xfrm>
        <a:prstGeom prst="triangle">
          <a:avLst>
            <a:gd name="adj" fmla="val 1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4FA99-1B40-4006-BEDB-122B3B6763CE}">
      <dsp:nvSpPr>
        <dsp:cNvPr id="0" name=""/>
        <dsp:cNvSpPr/>
      </dsp:nvSpPr>
      <dsp:spPr>
        <a:xfrm rot="5400000">
          <a:off x="4851277" y="-106566"/>
          <a:ext cx="2234109" cy="3717508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3D7EF-DC93-4EE8-88D0-D57A841379D4}">
      <dsp:nvSpPr>
        <dsp:cNvPr id="0" name=""/>
        <dsp:cNvSpPr/>
      </dsp:nvSpPr>
      <dsp:spPr>
        <a:xfrm>
          <a:off x="4478348" y="1004168"/>
          <a:ext cx="3356187" cy="2941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accent3">
                  <a:lumMod val="50000"/>
                </a:schemeClr>
              </a:solidFill>
            </a:rPr>
            <a:t>Urgencias Médico Quirúrgicas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accent3">
                  <a:lumMod val="50000"/>
                </a:schemeClr>
              </a:solidFill>
            </a:rPr>
            <a:t>Geriatría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accent3">
                  <a:lumMod val="50000"/>
                </a:schemeClr>
              </a:solidFill>
            </a:rPr>
            <a:t>Oncología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accent3">
                  <a:lumMod val="50000"/>
                </a:schemeClr>
              </a:solidFill>
            </a:rPr>
            <a:t>Oncología Pediátrica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accent3">
                  <a:lumMod val="50000"/>
                </a:schemeClr>
              </a:solidFill>
            </a:rPr>
            <a:t>Oncología Ginecológica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accent3">
                  <a:lumMod val="50000"/>
                </a:schemeClr>
              </a:solidFill>
            </a:rPr>
            <a:t>Radio Oncología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accent3">
                  <a:lumMod val="50000"/>
                </a:schemeClr>
              </a:solidFill>
            </a:rPr>
            <a:t>Nefrología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accent3">
                  <a:lumMod val="50000"/>
                </a:schemeClr>
              </a:solidFill>
            </a:rPr>
            <a:t>Nefrología Pediátrica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accent3">
                  <a:lumMod val="50000"/>
                </a:schemeClr>
              </a:solidFill>
            </a:rPr>
            <a:t>Urología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accent3">
                  <a:lumMod val="50000"/>
                </a:schemeClr>
              </a:solidFill>
            </a:rPr>
            <a:t>Uro Ginecología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accent3">
                  <a:lumMod val="50000"/>
                </a:schemeClr>
              </a:solidFill>
            </a:rPr>
            <a:t>Biología de la Reproducción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accent3">
                  <a:lumMod val="50000"/>
                </a:schemeClr>
              </a:solidFill>
            </a:rPr>
            <a:t>Psiquiatría  del Niño y Adolescente</a:t>
          </a:r>
          <a:endParaRPr lang="es-MX" sz="18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478348" y="1004168"/>
        <a:ext cx="3356187" cy="2941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C7C06-924C-4C70-96E7-A47589EBEF03}">
      <dsp:nvSpPr>
        <dsp:cNvPr id="0" name=""/>
        <dsp:cNvSpPr/>
      </dsp:nvSpPr>
      <dsp:spPr>
        <a:xfrm>
          <a:off x="0" y="275387"/>
          <a:ext cx="8735492" cy="8505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971" tIns="249936" rIns="67797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24 Especialidades Entrada Directa*</a:t>
          </a:r>
          <a:endParaRPr lang="es-MX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45 Especialidades de Rama</a:t>
          </a:r>
          <a:endParaRPr lang="es-MX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</dsp:txBody>
      <dsp:txXfrm>
        <a:off x="0" y="275387"/>
        <a:ext cx="8735492" cy="850500"/>
      </dsp:txXfrm>
    </dsp:sp>
    <dsp:sp modelId="{D6B79829-3AF6-4897-B15A-03455F59E428}">
      <dsp:nvSpPr>
        <dsp:cNvPr id="0" name=""/>
        <dsp:cNvSpPr/>
      </dsp:nvSpPr>
      <dsp:spPr>
        <a:xfrm>
          <a:off x="273986" y="53130"/>
          <a:ext cx="8317476" cy="446962"/>
        </a:xfrm>
        <a:prstGeom prst="roundRect">
          <a:avLst/>
        </a:prstGeom>
        <a:solidFill>
          <a:srgbClr val="9BBB59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27" tIns="0" rIns="2311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Residencias médicas de cobertura sectorial </a:t>
          </a:r>
          <a:r>
            <a:rPr lang="es-MX" sz="1400" b="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(CIFRHS)</a:t>
          </a:r>
          <a:endParaRPr lang="es-MX" sz="1400" b="0" kern="1200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sp:txBody>
      <dsp:txXfrm>
        <a:off x="295805" y="74949"/>
        <a:ext cx="8273838" cy="403324"/>
      </dsp:txXfrm>
    </dsp:sp>
    <dsp:sp modelId="{A67B14CC-F074-477D-B4EE-39D405E4A309}">
      <dsp:nvSpPr>
        <dsp:cNvPr id="0" name=""/>
        <dsp:cNvSpPr/>
      </dsp:nvSpPr>
      <dsp:spPr>
        <a:xfrm>
          <a:off x="0" y="1367620"/>
          <a:ext cx="8735492" cy="1323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971" tIns="249936" rIns="67797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1 </a:t>
          </a: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Curso de especializaci</a:t>
          </a: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ón para médicos generales en</a:t>
          </a: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 </a:t>
          </a: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Medicina Familiar</a:t>
          </a:r>
          <a:endParaRPr lang="es-MX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1 </a:t>
          </a: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Curso de especialización para médicos generales en lUrgencias </a:t>
          </a: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Médicas</a:t>
          </a:r>
          <a:endParaRPr lang="es-MX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Especialidades de Difícil Cobertura</a:t>
          </a:r>
          <a:endParaRPr lang="es-MX" sz="1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</dsp:txBody>
      <dsp:txXfrm>
        <a:off x="0" y="1367620"/>
        <a:ext cx="8735492" cy="1323000"/>
      </dsp:txXfrm>
    </dsp:sp>
    <dsp:sp modelId="{39ACADF9-FB0E-4758-A12D-CB6FCDD2FC5D}">
      <dsp:nvSpPr>
        <dsp:cNvPr id="0" name=""/>
        <dsp:cNvSpPr/>
      </dsp:nvSpPr>
      <dsp:spPr>
        <a:xfrm>
          <a:off x="415874" y="1190500"/>
          <a:ext cx="8317476" cy="354240"/>
        </a:xfrm>
        <a:prstGeom prst="roundRect">
          <a:avLst/>
        </a:prstGeom>
        <a:solidFill>
          <a:srgbClr val="9BBB59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27" tIns="0" rIns="2311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Cursos Institucionales de especialización </a:t>
          </a:r>
          <a:r>
            <a:rPr lang="es-MX" sz="1400" b="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(personal institucional)</a:t>
          </a:r>
          <a:endParaRPr lang="es-MX" sz="1400" b="0" kern="1200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sp:txBody>
      <dsp:txXfrm>
        <a:off x="433167" y="1207793"/>
        <a:ext cx="8282890" cy="319654"/>
      </dsp:txXfrm>
    </dsp:sp>
    <dsp:sp modelId="{AA967C3D-7C9C-41DE-9685-CE076B88213D}">
      <dsp:nvSpPr>
        <dsp:cNvPr id="0" name=""/>
        <dsp:cNvSpPr/>
      </dsp:nvSpPr>
      <dsp:spPr>
        <a:xfrm>
          <a:off x="0" y="2932540"/>
          <a:ext cx="8735492" cy="11151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971" tIns="249936" rIns="67797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1 Anestesia para los Servicios Rurales de Salud</a:t>
          </a:r>
          <a:endParaRPr lang="es-MX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1 Cirugía para los Servicios Rurales de Salud</a:t>
          </a:r>
          <a:endParaRPr lang="es-MX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oberana Sans" pitchFamily="50" charset="0"/>
              <a:ea typeface="+mn-ea"/>
              <a:cs typeface="+mn-cs"/>
            </a:rPr>
            <a:t>1 Medicina del Niño y del Adulto para los Servicios Rurales de Salud</a:t>
          </a:r>
          <a:endParaRPr lang="es-MX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</dsp:txBody>
      <dsp:txXfrm>
        <a:off x="0" y="2932540"/>
        <a:ext cx="8735492" cy="1115100"/>
      </dsp:txXfrm>
    </dsp:sp>
    <dsp:sp modelId="{B1F2E97D-B4A6-490D-92B9-C547A1F435F9}">
      <dsp:nvSpPr>
        <dsp:cNvPr id="0" name=""/>
        <dsp:cNvSpPr/>
      </dsp:nvSpPr>
      <dsp:spPr>
        <a:xfrm>
          <a:off x="415874" y="2755420"/>
          <a:ext cx="8317476" cy="354240"/>
        </a:xfrm>
        <a:prstGeom prst="roundRect">
          <a:avLst/>
        </a:prstGeom>
        <a:solidFill>
          <a:srgbClr val="9BBB59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27" tIns="0" rIns="23112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Cursos Institucionales de especialización </a:t>
          </a:r>
          <a:r>
            <a:rPr lang="es-MX" sz="1200" b="0" kern="1200" dirty="0" smtClean="0">
              <a:solidFill>
                <a:sysClr val="window" lastClr="FFFFFF"/>
              </a:solidFill>
              <a:latin typeface="Soberana Sans" pitchFamily="50" charset="0"/>
              <a:ea typeface="+mn-ea"/>
              <a:cs typeface="+mn-cs"/>
            </a:rPr>
            <a:t>(Programa IMSS-Oportunidades)</a:t>
          </a:r>
          <a:endParaRPr lang="es-MX" sz="1200" b="0" kern="1200" dirty="0">
            <a:solidFill>
              <a:sysClr val="window" lastClr="FFFFFF"/>
            </a:solidFill>
            <a:latin typeface="Soberana Sans" pitchFamily="50" charset="0"/>
            <a:ea typeface="+mn-ea"/>
            <a:cs typeface="+mn-cs"/>
          </a:endParaRPr>
        </a:p>
      </dsp:txBody>
      <dsp:txXfrm>
        <a:off x="433167" y="2772713"/>
        <a:ext cx="8282890" cy="319654"/>
      </dsp:txXfrm>
    </dsp:sp>
    <dsp:sp modelId="{310AAEAA-D20E-49E9-A4CF-AC081E68317D}">
      <dsp:nvSpPr>
        <dsp:cNvPr id="0" name=""/>
        <dsp:cNvSpPr/>
      </dsp:nvSpPr>
      <dsp:spPr>
        <a:xfrm>
          <a:off x="0" y="4300754"/>
          <a:ext cx="8735492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176AB-0FD4-4A57-A0F4-CE6ACEFB64E9}">
      <dsp:nvSpPr>
        <dsp:cNvPr id="0" name=""/>
        <dsp:cNvSpPr/>
      </dsp:nvSpPr>
      <dsp:spPr>
        <a:xfrm>
          <a:off x="415874" y="4112440"/>
          <a:ext cx="8317476" cy="365433"/>
        </a:xfrm>
        <a:prstGeom prst="round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127" tIns="0" rIns="2311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 smtClean="0">
              <a:solidFill>
                <a:schemeClr val="bg1"/>
              </a:solidFill>
              <a:latin typeface="Soberana Sans" pitchFamily="50" charset="0"/>
              <a:ea typeface="+mn-ea"/>
              <a:cs typeface="+mn-cs"/>
            </a:rPr>
            <a:t>Total 74 Especialidades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oberana Sans" pitchFamily="50" charset="0"/>
            <a:ea typeface="+mn-ea"/>
            <a:cs typeface="+mn-cs"/>
          </a:endParaRPr>
        </a:p>
      </dsp:txBody>
      <dsp:txXfrm>
        <a:off x="433713" y="4130279"/>
        <a:ext cx="8281798" cy="329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0.14725</cdr:x>
      <cdr:y>0.18759</cdr:y>
    </cdr:from>
    <cdr:to>
      <cdr:x>0.26703</cdr:x>
      <cdr:y>0.22693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276350" y="1181100"/>
          <a:ext cx="1038225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800" b="1">
              <a:latin typeface="Arial" pitchFamily="34" charset="0"/>
              <a:cs typeface="Arial" pitchFamily="34" charset="0"/>
            </a:rPr>
            <a:t>71, 479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FACF9-8080-40B5-ADA8-65D98855F719}" type="datetimeFigureOut">
              <a:rPr lang="es-MX" smtClean="0"/>
              <a:t>15/06/16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87F30-29B2-4E20-A57D-BA270DD5C5E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390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BE542E-517B-4279-AD7D-80FD475D312B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dirty="0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955480-B853-42D6-A963-9542B2D39F52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CAF-85FC-0847-B91F-2D0860646682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10E-C145-2849-AC64-6E9CFA8E19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8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CAF-85FC-0847-B91F-2D0860646682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10E-C145-2849-AC64-6E9CFA8E19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CAF-85FC-0847-B91F-2D0860646682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10E-C145-2849-AC64-6E9CFA8E19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CAF-85FC-0847-B91F-2D0860646682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10E-C145-2849-AC64-6E9CFA8E19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3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CAF-85FC-0847-B91F-2D0860646682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10E-C145-2849-AC64-6E9CFA8E19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CAF-85FC-0847-B91F-2D0860646682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10E-C145-2849-AC64-6E9CFA8E19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CAF-85FC-0847-B91F-2D0860646682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10E-C145-2849-AC64-6E9CFA8E19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1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CAF-85FC-0847-B91F-2D0860646682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10E-C145-2849-AC64-6E9CFA8E19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CAF-85FC-0847-B91F-2D0860646682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10E-C145-2849-AC64-6E9CFA8E19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3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CAF-85FC-0847-B91F-2D0860646682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10E-C145-2849-AC64-6E9CFA8E19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ECAF-85FC-0847-B91F-2D0860646682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10E-C145-2849-AC64-6E9CFA8E19E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ECAF-85FC-0847-B91F-2D0860646682}" type="datetimeFigureOut">
              <a:rPr lang="en-US" smtClean="0"/>
              <a:t>15/06/16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E310E-C145-2849-AC64-6E9CFA8E19EC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Box 2"/>
          <p:cNvSpPr txBox="1"/>
          <p:nvPr userDrawn="1"/>
        </p:nvSpPr>
        <p:spPr>
          <a:xfrm>
            <a:off x="6116715" y="133720"/>
            <a:ext cx="2461334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s-MX" sz="800" b="1" dirty="0" smtClean="0">
                <a:effectLst/>
                <a:latin typeface="Soberana Titular"/>
                <a:ea typeface="MS Mincho"/>
                <a:cs typeface="Times New Roman"/>
              </a:rPr>
              <a:t>Dirección de Prestaciones Médicas</a:t>
            </a:r>
            <a:endParaRPr lang="es-MX" sz="1100" dirty="0">
              <a:effectLst/>
              <a:ea typeface="MS Mincho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es-ES_tradnl" sz="700" dirty="0" smtClean="0">
                <a:effectLst/>
                <a:latin typeface="Soberana Titular"/>
                <a:ea typeface="MS Mincho"/>
                <a:cs typeface="Times New Roman"/>
              </a:rPr>
              <a:t>Unidad</a:t>
            </a:r>
            <a:r>
              <a:rPr lang="es-ES_tradnl" sz="700" baseline="0" dirty="0" smtClean="0">
                <a:effectLst/>
                <a:latin typeface="Soberana Titular"/>
                <a:ea typeface="MS Mincho"/>
                <a:cs typeface="Times New Roman"/>
              </a:rPr>
              <a:t> de Educación, Investigación y Políticas de Salud</a:t>
            </a:r>
          </a:p>
          <a:p>
            <a:pPr algn="r">
              <a:spcAft>
                <a:spcPts val="0"/>
              </a:spcAft>
            </a:pPr>
            <a:r>
              <a:rPr lang="es-ES_tradnl" sz="700" baseline="0" dirty="0" smtClean="0">
                <a:effectLst/>
                <a:latin typeface="Soberana Titular"/>
                <a:ea typeface="MS Mincho"/>
                <a:cs typeface="Times New Roman"/>
              </a:rPr>
              <a:t>Coordinación de Educación en Salud</a:t>
            </a:r>
            <a:endParaRPr lang="es-MX" sz="1050" dirty="0">
              <a:effectLst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60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Microsoft_Excel_97_-_20041.xls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cid:CD577563-9DFB-458A-96DE-728D6C33B71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331640" y="2348880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SISTEMA INSTITUCIONAL DE ESPECIALIDADES MÉDICAS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508104" y="486916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C0D37F8-5FB7-46CE-9829-C8DF290F2711}" type="datetime4">
              <a:rPr lang="es-MX" b="1" smtClean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junio 15, 2016</a:t>
            </a:fld>
            <a:endParaRPr lang="es-MX" b="1" dirty="0">
              <a:solidFill>
                <a:schemeClr val="accent3">
                  <a:lumMod val="50000"/>
                </a:schemeClr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1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30775"/>
              </p:ext>
            </p:extLst>
          </p:nvPr>
        </p:nvGraphicFramePr>
        <p:xfrm>
          <a:off x="467545" y="1330176"/>
          <a:ext cx="8306999" cy="48158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829472"/>
                <a:gridCol w="1238763"/>
                <a:gridCol w="1238764"/>
              </a:tblGrid>
              <a:tr h="317276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2014</a:t>
                      </a:r>
                      <a:endParaRPr lang="es-MX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Ingresos</a:t>
                      </a:r>
                      <a:endParaRPr lang="es-MX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Egresos</a:t>
                      </a:r>
                      <a:endParaRPr lang="es-MX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76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Especialidades de Entrada Directa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3,300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2,226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76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Especialidades de Rama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250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481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76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Especialidades Difícil Cobertura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50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76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Especialidades de Entrada Directa y Rama (Trabajadores Becados)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105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76">
                <a:tc>
                  <a:txBody>
                    <a:bodyPr/>
                    <a:lstStyle/>
                    <a:p>
                      <a:pPr algn="r"/>
                      <a:r>
                        <a:rPr lang="es-MX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Sub Total</a:t>
                      </a:r>
                      <a:endParaRPr lang="es-MX" sz="1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3,705</a:t>
                      </a:r>
                      <a:endParaRPr lang="es-MX" sz="1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3,107*</a:t>
                      </a:r>
                      <a:endParaRPr lang="es-MX" sz="1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76"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Medicina Familiar para Médicos de Base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300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141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76"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Medicina de Urgencias para Médicos de Base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235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114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Sub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535</a:t>
                      </a:r>
                      <a:endParaRPr lang="es-MX" sz="1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255</a:t>
                      </a:r>
                      <a:endParaRPr lang="es-MX" sz="16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76"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Anestesiología para los Servicios Médicos Rurales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76"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Medicina del Niño y del Adulto para  los Servicios Médicos Rurales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52</a:t>
                      </a:r>
                      <a:endParaRPr lang="es-MX" sz="1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76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Cirugía para los Servicios Médicos Rurales</a:t>
                      </a:r>
                      <a:endParaRPr lang="es-MX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25</a:t>
                      </a:r>
                      <a:endParaRPr lang="es-MX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es-MX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Sub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60</a:t>
                      </a:r>
                      <a:endParaRPr lang="es-MX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82</a:t>
                      </a:r>
                      <a:endParaRPr lang="es-MX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7276">
                <a:tc>
                  <a:txBody>
                    <a:bodyPr/>
                    <a:lstStyle/>
                    <a:p>
                      <a:pPr algn="r"/>
                      <a:r>
                        <a:rPr lang="es-MX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es-MX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4,300</a:t>
                      </a:r>
                      <a:endParaRPr lang="es-MX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3,444</a:t>
                      </a:r>
                      <a:endParaRPr lang="es-MX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029659" y="683845"/>
            <a:ext cx="5511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ESTIMACIÓN INGRESO – EGRESOS MÉDIOS RESIDENTES </a:t>
            </a:r>
          </a:p>
          <a:p>
            <a:pPr algn="ctr"/>
            <a:r>
              <a:rPr lang="es-MX" b="1" dirty="0" smtClean="0"/>
              <a:t>2014 - 2015</a:t>
            </a:r>
            <a:endParaRPr lang="es-MX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91127" y="6146016"/>
            <a:ext cx="3221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* Objetivo proceso de contratación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58897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29659" y="683845"/>
            <a:ext cx="4942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EGRESOS PRORAMADOS DE MÉDIOS RESIDENTES </a:t>
            </a:r>
          </a:p>
          <a:p>
            <a:pPr algn="ctr"/>
            <a:r>
              <a:rPr lang="es-MX" b="1" dirty="0" smtClean="0"/>
              <a:t>FEBRERO </a:t>
            </a:r>
            <a:r>
              <a:rPr lang="es-MX" b="1" dirty="0" smtClean="0"/>
              <a:t>2016</a:t>
            </a:r>
            <a:endParaRPr lang="es-MX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39935"/>
              </p:ext>
            </p:extLst>
          </p:nvPr>
        </p:nvGraphicFramePr>
        <p:xfrm>
          <a:off x="314036" y="1397000"/>
          <a:ext cx="8562108" cy="482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14975"/>
                <a:gridCol w="966079"/>
                <a:gridCol w="3267620"/>
                <a:gridCol w="101343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ESPECIALIDAD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ESPECIALIDAD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ALERGIA E INMUNOLOGÍA CLÍNICA 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CIRUGÍA ONCOLOGICA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21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ALERGIA E INMUNOLOGÍA PEDIÁTRICA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CIRUGÍA PEDIÁTRICA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18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ANATOMIA PATOLÓGICA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16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CIRUGÍA PLASTICA Y RECONSTRUCTIVA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19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ANESTESIOLOGÍA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290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COLOPROCTOLOGÍA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ANESTESIOLOGÍA</a:t>
                      </a:r>
                      <a:r>
                        <a:rPr lang="es-MX" sz="1400" baseline="0" dirty="0" smtClean="0"/>
                        <a:t> PEDIÁTRICA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8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AUDIOLOGÍA Y FONIATRÍA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ANGIOLOGÍA Y CIRUGÍA</a:t>
                      </a:r>
                      <a:r>
                        <a:rPr lang="es-MX" sz="1400" baseline="0" dirty="0" smtClean="0"/>
                        <a:t> VASCULAR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18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DERMATOLOGÍA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12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BIOLOGÍA DE LA REPRODUCCIÓN HUMANA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ENDOCRINOLOGÍA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CARDIOLOGÍA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27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ENDOCRINOLOGÍA PEDIÁTRICA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6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CARDIOLOGÍA PEDIÁTRICA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7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EPIDEMIOLOGÍA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54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CIRUGÍA CARDIOTOTACICA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8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GASTROENTEROLOGÍA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14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CIRUGÍAGENERAL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161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GASTROENTEROLOGÍA</a:t>
                      </a:r>
                      <a:r>
                        <a:rPr lang="es-MX" sz="1400" baseline="0" dirty="0" smtClean="0"/>
                        <a:t> PEDIÁTRICA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6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CIRUGÍA MAXILOFACIAL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GENETICA MÉDICA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85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29659" y="683845"/>
            <a:ext cx="4942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EGRESOS PRORAMADOS DE MÉDIOS RESIDENTES </a:t>
            </a:r>
          </a:p>
          <a:p>
            <a:pPr algn="ctr"/>
            <a:r>
              <a:rPr lang="es-MX" b="1" dirty="0" smtClean="0"/>
              <a:t>FEBRERO </a:t>
            </a:r>
            <a:r>
              <a:rPr lang="es-MX" b="1" dirty="0" smtClean="0"/>
              <a:t>2016</a:t>
            </a:r>
            <a:endParaRPr lang="es-MX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104157"/>
              </p:ext>
            </p:extLst>
          </p:nvPr>
        </p:nvGraphicFramePr>
        <p:xfrm>
          <a:off x="314036" y="1397000"/>
          <a:ext cx="8562108" cy="47447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14975"/>
                <a:gridCol w="966079"/>
                <a:gridCol w="3267620"/>
                <a:gridCol w="101343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ESPECIALIDAD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ESPECIALIDAD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GERIATRÍA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MEDICINA FAMILIAR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1,177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GINECOLOGÍA</a:t>
                      </a:r>
                      <a:r>
                        <a:rPr lang="es-MX" sz="1400" baseline="0" dirty="0" smtClean="0"/>
                        <a:t> ONCOLOGICA</a:t>
                      </a:r>
                      <a:endParaRPr lang="es-MX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12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MEDICINA INTERNA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94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GINECOLOGÍA</a:t>
                      </a:r>
                      <a:r>
                        <a:rPr lang="es-MX" sz="1400" baseline="0" dirty="0" smtClean="0"/>
                        <a:t> Y OBSTETRICIA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146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MEDICINA MATERNO FETAL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HEMATOLOGÍA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NEFROLOGÍA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34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HEMATOLOGÍA PEDIÁTRICA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NEFROLOGÍA PEDIÁTRICA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INFECTOLOGÍA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NEONATOLOGÍA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INFECTOLOGÍA PEDIÁTRICA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NEUMOLOGÍA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MEDICINA DE REHABILITACIÓN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35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NEUMOLOGÍA PEDIÁTRICA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7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MEDICINA DEL</a:t>
                      </a:r>
                      <a:r>
                        <a:rPr lang="es-MX" sz="1400" baseline="0" dirty="0" smtClean="0"/>
                        <a:t> ENFERMO PEDIÁTRIO EN ESTADO CRÍTICO</a:t>
                      </a:r>
                      <a:endParaRPr lang="es-MX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12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NEUROCIRUGÍA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MEDICINA DEL</a:t>
                      </a:r>
                      <a:r>
                        <a:rPr lang="es-MX" sz="1400" baseline="0" dirty="0" smtClean="0"/>
                        <a:t> ENFERMO EN ESTADO CRÍTICO</a:t>
                      </a:r>
                      <a:endParaRPr lang="es-MX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20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NEUROFISIOLOGÍA CLÍNICA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MEDICINA DEL TRABAJO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77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NEUROLOGÍA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</a:t>
                      </a:r>
                      <a:endParaRPr lang="es-MX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7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29659" y="683845"/>
            <a:ext cx="4942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EGRESOS PRORAMADOS DE MÉDIOS RESIDENTES </a:t>
            </a:r>
          </a:p>
          <a:p>
            <a:pPr algn="ctr"/>
            <a:r>
              <a:rPr lang="es-MX" b="1" dirty="0" smtClean="0"/>
              <a:t>FEBRERO </a:t>
            </a:r>
            <a:r>
              <a:rPr lang="es-MX" b="1" dirty="0" smtClean="0"/>
              <a:t>2016</a:t>
            </a:r>
            <a:endParaRPr lang="es-MX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82426"/>
              </p:ext>
            </p:extLst>
          </p:nvPr>
        </p:nvGraphicFramePr>
        <p:xfrm>
          <a:off x="314036" y="1397000"/>
          <a:ext cx="8562108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14975"/>
                <a:gridCol w="966079"/>
                <a:gridCol w="3267620"/>
                <a:gridCol w="101343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ESPECIALIDAD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ESPECIALIDAD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TOTAL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NEUROLOGÍA PEDIÁTRICA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PSIQUIATRIA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14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OFTALMOLOGÍA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51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PSIQUIATRIA INFANTIL 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ONCOLOGÍA MÉDICA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RADIOLOGÍA E IMAGEN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109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ONCOLOGÍA PEDIÁTRICA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RADIONCOLOGÍA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ORTOPEDIA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58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REUMATOLOGÍA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OTORRINOLARINGOLOGÍA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REUMATOLOGÍA PEDIÁTRICA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OTORRINOLARINGOLOGÍA</a:t>
                      </a:r>
                      <a:r>
                        <a:rPr lang="es-MX" sz="1400" baseline="0" dirty="0" smtClean="0"/>
                        <a:t> PEDIÁTRICA</a:t>
                      </a:r>
                      <a:endParaRPr lang="es-MX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URGENCIAS MÉDICO QUIRURGICAS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164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PATOLOGÍA CLÍNICA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UROLOGÍA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55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PATOLOGÍA PEDIÁTRICA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UROLOGÍA GINECOLOGICA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8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PEDIATRIA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136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 b="1" dirty="0" smtClean="0"/>
                        <a:t>TOTAL</a:t>
                      </a:r>
                      <a:endParaRPr lang="es-MX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3,107</a:t>
                      </a:r>
                      <a:endParaRPr lang="es-MX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19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323528" y="98072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</a:rPr>
              <a:t>PROBLEMÁTICA DEL IMSS</a:t>
            </a:r>
          </a:p>
        </p:txBody>
      </p:sp>
      <p:graphicFrame>
        <p:nvGraphicFramePr>
          <p:cNvPr id="4" name="3 Objet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097353"/>
              </p:ext>
            </p:extLst>
          </p:nvPr>
        </p:nvGraphicFramePr>
        <p:xfrm>
          <a:off x="539750" y="1443038"/>
          <a:ext cx="8326438" cy="50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Hoja de cálculo" r:id="rId3" imgW="8324816" imgH="5838921" progId="Excel.Sheet.8">
                  <p:embed/>
                </p:oleObj>
              </mc:Choice>
              <mc:Fallback>
                <p:oleObj name="Hoja de cálculo" r:id="rId3" imgW="8324816" imgH="5838921" progId="Excel.Sheet.8">
                  <p:embed/>
                  <p:pic>
                    <p:nvPicPr>
                      <p:cNvPr id="0" name="7 Objeto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43038"/>
                        <a:ext cx="8326438" cy="50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4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68663" y="570002"/>
            <a:ext cx="8856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Proceso de ingreso médicos residentes especialidades de Entrada Directa</a:t>
            </a:r>
          </a:p>
        </p:txBody>
      </p:sp>
      <p:sp>
        <p:nvSpPr>
          <p:cNvPr id="3" name="2 Proceso"/>
          <p:cNvSpPr/>
          <p:nvPr/>
        </p:nvSpPr>
        <p:spPr>
          <a:xfrm>
            <a:off x="539552" y="1484620"/>
            <a:ext cx="1440160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CIFRHS </a:t>
            </a:r>
          </a:p>
          <a:p>
            <a:pPr algn="ctr"/>
            <a:r>
              <a:rPr lang="es-MX" sz="1200" dirty="0"/>
              <a:t>Sept. 5 a 8 de 2013 Aplicación ENARM</a:t>
            </a:r>
          </a:p>
        </p:txBody>
      </p:sp>
      <p:sp>
        <p:nvSpPr>
          <p:cNvPr id="4" name="3 Proceso"/>
          <p:cNvSpPr/>
          <p:nvPr/>
        </p:nvSpPr>
        <p:spPr>
          <a:xfrm>
            <a:off x="2555776" y="1484620"/>
            <a:ext cx="1440160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Resultados CIFRHS </a:t>
            </a:r>
          </a:p>
          <a:p>
            <a:pPr algn="ctr"/>
            <a:r>
              <a:rPr lang="es-MX" sz="1200" dirty="0" smtClean="0"/>
              <a:t>Oct. 7 de 2013</a:t>
            </a:r>
            <a:endParaRPr lang="es-MX" sz="1200" dirty="0"/>
          </a:p>
        </p:txBody>
      </p:sp>
      <p:sp>
        <p:nvSpPr>
          <p:cNvPr id="7" name="6 Almacenamiento de acceso secuencial"/>
          <p:cNvSpPr/>
          <p:nvPr/>
        </p:nvSpPr>
        <p:spPr>
          <a:xfrm>
            <a:off x="4597155" y="1451577"/>
            <a:ext cx="1404156" cy="792088"/>
          </a:xfrm>
          <a:prstGeom prst="flowChartMagneticTap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Apertura inscripción IMSS </a:t>
            </a:r>
            <a:endParaRPr lang="es-MX" sz="1400" dirty="0"/>
          </a:p>
        </p:txBody>
      </p:sp>
      <p:sp>
        <p:nvSpPr>
          <p:cNvPr id="8" name="7 Multidocumento"/>
          <p:cNvSpPr/>
          <p:nvPr/>
        </p:nvSpPr>
        <p:spPr>
          <a:xfrm>
            <a:off x="6660232" y="1376608"/>
            <a:ext cx="1656184" cy="936104"/>
          </a:xfrm>
          <a:prstGeom prst="flowChartMultidocumen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Entrega documentación IMSS</a:t>
            </a:r>
            <a:endParaRPr lang="es-MX" sz="1200" dirty="0"/>
          </a:p>
        </p:txBody>
      </p:sp>
      <p:sp>
        <p:nvSpPr>
          <p:cNvPr id="9" name="8 Proceso predefinido"/>
          <p:cNvSpPr/>
          <p:nvPr/>
        </p:nvSpPr>
        <p:spPr>
          <a:xfrm>
            <a:off x="6660232" y="2924780"/>
            <a:ext cx="1440160" cy="792088"/>
          </a:xfrm>
          <a:prstGeom prst="flowChartPredefined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Proceso electrónico selección</a:t>
            </a:r>
            <a:endParaRPr lang="es-MX" sz="1400" dirty="0"/>
          </a:p>
        </p:txBody>
      </p:sp>
      <p:sp>
        <p:nvSpPr>
          <p:cNvPr id="10" name="9 Multidocumento"/>
          <p:cNvSpPr/>
          <p:nvPr/>
        </p:nvSpPr>
        <p:spPr>
          <a:xfrm>
            <a:off x="4347625" y="2524098"/>
            <a:ext cx="1656184" cy="936104"/>
          </a:xfrm>
          <a:prstGeom prst="flowChartMultidocumen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Devolución documentación no seleccionados</a:t>
            </a:r>
            <a:endParaRPr lang="es-MX" sz="1200" dirty="0"/>
          </a:p>
        </p:txBody>
      </p:sp>
      <p:sp>
        <p:nvSpPr>
          <p:cNvPr id="12" name="11 Documento"/>
          <p:cNvSpPr/>
          <p:nvPr/>
        </p:nvSpPr>
        <p:spPr>
          <a:xfrm>
            <a:off x="6675023" y="4112888"/>
            <a:ext cx="1425369" cy="684076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Entrega cartas de pre-aceptación 28 de noviembre</a:t>
            </a:r>
            <a:endParaRPr lang="es-MX" sz="1200" dirty="0"/>
          </a:p>
        </p:txBody>
      </p:sp>
      <p:cxnSp>
        <p:nvCxnSpPr>
          <p:cNvPr id="14" name="13 Conector recto de flecha"/>
          <p:cNvCxnSpPr>
            <a:stCxn id="3" idx="3"/>
            <a:endCxn id="4" idx="1"/>
          </p:cNvCxnSpPr>
          <p:nvPr/>
        </p:nvCxnSpPr>
        <p:spPr>
          <a:xfrm>
            <a:off x="1979712" y="1844660"/>
            <a:ext cx="57606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endCxn id="7" idx="1"/>
          </p:cNvCxnSpPr>
          <p:nvPr/>
        </p:nvCxnSpPr>
        <p:spPr>
          <a:xfrm>
            <a:off x="3995936" y="1847621"/>
            <a:ext cx="601219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7" idx="3"/>
            <a:endCxn id="8" idx="1"/>
          </p:cNvCxnSpPr>
          <p:nvPr/>
        </p:nvCxnSpPr>
        <p:spPr>
          <a:xfrm flipV="1">
            <a:off x="6001311" y="1844660"/>
            <a:ext cx="658921" cy="2961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8" idx="2"/>
            <a:endCxn id="9" idx="0"/>
          </p:cNvCxnSpPr>
          <p:nvPr/>
        </p:nvCxnSpPr>
        <p:spPr>
          <a:xfrm>
            <a:off x="7373158" y="2277261"/>
            <a:ext cx="7154" cy="647519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9" idx="1"/>
            <a:endCxn id="10" idx="3"/>
          </p:cNvCxnSpPr>
          <p:nvPr/>
        </p:nvCxnSpPr>
        <p:spPr>
          <a:xfrm flipH="1" flipV="1">
            <a:off x="6003809" y="2992150"/>
            <a:ext cx="656423" cy="328674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9" idx="2"/>
            <a:endCxn id="12" idx="0"/>
          </p:cNvCxnSpPr>
          <p:nvPr/>
        </p:nvCxnSpPr>
        <p:spPr>
          <a:xfrm>
            <a:off x="7380312" y="3716868"/>
            <a:ext cx="7396" cy="396020"/>
          </a:xfrm>
          <a:prstGeom prst="straightConnector1">
            <a:avLst/>
          </a:prstGeom>
          <a:ln w="508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Almacenamiento de acceso secuencial"/>
          <p:cNvSpPr/>
          <p:nvPr/>
        </p:nvSpPr>
        <p:spPr>
          <a:xfrm>
            <a:off x="6624228" y="4868996"/>
            <a:ext cx="1476164" cy="792088"/>
          </a:xfrm>
          <a:prstGeom prst="flowChartMagneticTap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Apertura 2da. Vuelta</a:t>
            </a:r>
          </a:p>
          <a:p>
            <a:pPr algn="ctr"/>
            <a:r>
              <a:rPr lang="es-MX" sz="1400" dirty="0" smtClean="0"/>
              <a:t>IMSS </a:t>
            </a:r>
            <a:endParaRPr lang="es-MX" sz="1400" dirty="0"/>
          </a:p>
        </p:txBody>
      </p:sp>
      <p:cxnSp>
        <p:nvCxnSpPr>
          <p:cNvPr id="35" name="34 Conector angular"/>
          <p:cNvCxnSpPr>
            <a:stCxn id="9" idx="3"/>
            <a:endCxn id="33" idx="3"/>
          </p:cNvCxnSpPr>
          <p:nvPr/>
        </p:nvCxnSpPr>
        <p:spPr>
          <a:xfrm>
            <a:off x="8100392" y="3320824"/>
            <a:ext cx="12700" cy="1944216"/>
          </a:xfrm>
          <a:prstGeom prst="bentConnector3">
            <a:avLst>
              <a:gd name="adj1" fmla="val 1800000"/>
            </a:avLst>
          </a:prstGeom>
          <a:ln w="28575">
            <a:solidFill>
              <a:schemeClr val="accent3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Multidocumento"/>
          <p:cNvSpPr/>
          <p:nvPr/>
        </p:nvSpPr>
        <p:spPr>
          <a:xfrm>
            <a:off x="4499992" y="4796988"/>
            <a:ext cx="1656184" cy="936104"/>
          </a:xfrm>
          <a:prstGeom prst="flowChartMultidocumen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Entrega documentación IMSS</a:t>
            </a:r>
            <a:endParaRPr lang="es-MX" sz="1200" dirty="0"/>
          </a:p>
        </p:txBody>
      </p:sp>
      <p:sp>
        <p:nvSpPr>
          <p:cNvPr id="37" name="36 Proceso predefinido"/>
          <p:cNvSpPr/>
          <p:nvPr/>
        </p:nvSpPr>
        <p:spPr>
          <a:xfrm>
            <a:off x="2483768" y="4868996"/>
            <a:ext cx="1440160" cy="792088"/>
          </a:xfrm>
          <a:prstGeom prst="flowChartPredefined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Proceso electrónico selección</a:t>
            </a:r>
            <a:endParaRPr lang="es-MX" sz="1400" dirty="0"/>
          </a:p>
        </p:txBody>
      </p:sp>
      <p:sp>
        <p:nvSpPr>
          <p:cNvPr id="38" name="37 Documento"/>
          <p:cNvSpPr/>
          <p:nvPr/>
        </p:nvSpPr>
        <p:spPr>
          <a:xfrm>
            <a:off x="521418" y="4107995"/>
            <a:ext cx="1425369" cy="684076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Entrega cartas de pre-aceptación 13 de diciembre</a:t>
            </a:r>
            <a:endParaRPr lang="es-MX" sz="1200" dirty="0"/>
          </a:p>
        </p:txBody>
      </p:sp>
      <p:cxnSp>
        <p:nvCxnSpPr>
          <p:cNvPr id="40" name="39 Conector recto de flecha"/>
          <p:cNvCxnSpPr>
            <a:stCxn id="33" idx="1"/>
            <a:endCxn id="36" idx="3"/>
          </p:cNvCxnSpPr>
          <p:nvPr/>
        </p:nvCxnSpPr>
        <p:spPr>
          <a:xfrm flipH="1">
            <a:off x="6156176" y="5265040"/>
            <a:ext cx="468052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36" idx="1"/>
            <a:endCxn id="37" idx="3"/>
          </p:cNvCxnSpPr>
          <p:nvPr/>
        </p:nvCxnSpPr>
        <p:spPr>
          <a:xfrm flipH="1">
            <a:off x="3923928" y="5265040"/>
            <a:ext cx="576064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>
            <a:stCxn id="37" idx="1"/>
            <a:endCxn id="38" idx="3"/>
          </p:cNvCxnSpPr>
          <p:nvPr/>
        </p:nvCxnSpPr>
        <p:spPr>
          <a:xfrm flipH="1" flipV="1">
            <a:off x="1946787" y="4450033"/>
            <a:ext cx="536981" cy="81500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Proceso"/>
          <p:cNvSpPr/>
          <p:nvPr/>
        </p:nvSpPr>
        <p:spPr>
          <a:xfrm>
            <a:off x="535854" y="2636748"/>
            <a:ext cx="1440160" cy="72008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Ingreso IMSS</a:t>
            </a:r>
          </a:p>
          <a:p>
            <a:pPr algn="ctr"/>
            <a:r>
              <a:rPr lang="es-MX" sz="1400" dirty="0" smtClean="0"/>
              <a:t>1 marzo 2014</a:t>
            </a:r>
            <a:endParaRPr lang="es-MX" sz="1400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427984" y="1052572"/>
            <a:ext cx="16017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14 al 31 de octubre</a:t>
            </a:r>
          </a:p>
          <a:p>
            <a:pPr algn="ctr"/>
            <a:r>
              <a:rPr lang="es-MX" sz="1050" i="1" dirty="0" smtClean="0"/>
              <a:t>http:edumed.imss.gob.mx</a:t>
            </a:r>
            <a:endParaRPr lang="es-MX" sz="1050" i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2147268" y="1052572"/>
            <a:ext cx="2130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24 al 25 de octubre</a:t>
            </a:r>
          </a:p>
          <a:p>
            <a:pPr algn="ctr"/>
            <a:r>
              <a:rPr lang="es-MX" sz="1050" i="1" dirty="0" smtClean="0"/>
              <a:t>Entrega de constancias de selección</a:t>
            </a:r>
            <a:endParaRPr lang="es-MX" sz="1050" i="1" dirty="0"/>
          </a:p>
        </p:txBody>
      </p:sp>
      <p:sp>
        <p:nvSpPr>
          <p:cNvPr id="59" name="58 CuadroTexto"/>
          <p:cNvSpPr txBox="1"/>
          <p:nvPr/>
        </p:nvSpPr>
        <p:spPr>
          <a:xfrm>
            <a:off x="6775610" y="980564"/>
            <a:ext cx="14798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4 al 12 de noviembre</a:t>
            </a:r>
          </a:p>
          <a:p>
            <a:pPr algn="ctr"/>
            <a:r>
              <a:rPr lang="es-MX" sz="1050" i="1" dirty="0" smtClean="0"/>
              <a:t>Recepción y verificación</a:t>
            </a:r>
            <a:endParaRPr lang="es-MX" sz="1050" i="1" dirty="0"/>
          </a:p>
        </p:txBody>
      </p:sp>
      <p:sp>
        <p:nvSpPr>
          <p:cNvPr id="60" name="59 CuadroTexto"/>
          <p:cNvSpPr txBox="1"/>
          <p:nvPr/>
        </p:nvSpPr>
        <p:spPr>
          <a:xfrm>
            <a:off x="4729221" y="2276708"/>
            <a:ext cx="11432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28 de noviembre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7449667" y="2636748"/>
            <a:ext cx="14366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13 al 27 de noviembre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6642687" y="5661084"/>
            <a:ext cx="16017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5 al 8 de diciembre</a:t>
            </a:r>
          </a:p>
          <a:p>
            <a:pPr algn="ctr"/>
            <a:r>
              <a:rPr lang="es-MX" sz="1050" i="1" dirty="0" smtClean="0"/>
              <a:t>http:edumed.imss.gob.mx</a:t>
            </a:r>
            <a:endParaRPr lang="es-MX" sz="1050" i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4499992" y="5733092"/>
            <a:ext cx="14798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9 al 10 de diciembre</a:t>
            </a:r>
          </a:p>
          <a:p>
            <a:pPr algn="ctr"/>
            <a:r>
              <a:rPr lang="es-MX" sz="1050" i="1" dirty="0" smtClean="0"/>
              <a:t>Recepción y verificación</a:t>
            </a:r>
            <a:endParaRPr lang="es-MX" sz="1050" i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2535868" y="5661084"/>
            <a:ext cx="13324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11 a 12 de diciembre</a:t>
            </a:r>
          </a:p>
        </p:txBody>
      </p:sp>
      <p:sp>
        <p:nvSpPr>
          <p:cNvPr id="68" name="67 Multidocumento"/>
          <p:cNvSpPr/>
          <p:nvPr/>
        </p:nvSpPr>
        <p:spPr>
          <a:xfrm>
            <a:off x="2480988" y="3710369"/>
            <a:ext cx="1656184" cy="936104"/>
          </a:xfrm>
          <a:prstGeom prst="flowChartMultidocumen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Devolución documentación no seleccionados</a:t>
            </a:r>
            <a:endParaRPr lang="es-MX" sz="12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2761895" y="3462952"/>
            <a:ext cx="1069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13 de diciembre</a:t>
            </a:r>
          </a:p>
        </p:txBody>
      </p:sp>
      <p:cxnSp>
        <p:nvCxnSpPr>
          <p:cNvPr id="71" name="70 Conector recto de flecha"/>
          <p:cNvCxnSpPr>
            <a:stCxn id="37" idx="0"/>
            <a:endCxn id="68" idx="2"/>
          </p:cNvCxnSpPr>
          <p:nvPr/>
        </p:nvCxnSpPr>
        <p:spPr>
          <a:xfrm flipH="1" flipV="1">
            <a:off x="3193914" y="4611022"/>
            <a:ext cx="9934" cy="257974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>
            <a:stCxn id="38" idx="0"/>
            <a:endCxn id="50" idx="2"/>
          </p:cNvCxnSpPr>
          <p:nvPr/>
        </p:nvCxnSpPr>
        <p:spPr>
          <a:xfrm flipV="1">
            <a:off x="1234103" y="3356828"/>
            <a:ext cx="21831" cy="751167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angular"/>
          <p:cNvCxnSpPr>
            <a:stCxn id="12" idx="1"/>
            <a:endCxn id="50" idx="3"/>
          </p:cNvCxnSpPr>
          <p:nvPr/>
        </p:nvCxnSpPr>
        <p:spPr>
          <a:xfrm rot="10800000">
            <a:off x="1976015" y="2996788"/>
            <a:ext cx="4699009" cy="1458138"/>
          </a:xfrm>
          <a:prstGeom prst="bentConnector3">
            <a:avLst>
              <a:gd name="adj1" fmla="val 51419"/>
            </a:avLst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85 Proceso"/>
          <p:cNvSpPr/>
          <p:nvPr/>
        </p:nvSpPr>
        <p:spPr>
          <a:xfrm>
            <a:off x="539552" y="5554960"/>
            <a:ext cx="1440160" cy="72008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3ª. Vuelta</a:t>
            </a:r>
          </a:p>
          <a:p>
            <a:pPr algn="ctr"/>
            <a:r>
              <a:rPr lang="es-MX" sz="1400" dirty="0" smtClean="0"/>
              <a:t>13 de enero 2014</a:t>
            </a:r>
            <a:endParaRPr lang="es-MX" sz="1400" dirty="0"/>
          </a:p>
        </p:txBody>
      </p:sp>
      <p:cxnSp>
        <p:nvCxnSpPr>
          <p:cNvPr id="90" name="89 Conector angular"/>
          <p:cNvCxnSpPr>
            <a:stCxn id="65" idx="0"/>
            <a:endCxn id="86" idx="3"/>
          </p:cNvCxnSpPr>
          <p:nvPr/>
        </p:nvCxnSpPr>
        <p:spPr>
          <a:xfrm rot="16200000" flipH="1" flipV="1">
            <a:off x="2463937" y="5176859"/>
            <a:ext cx="253916" cy="1222365"/>
          </a:xfrm>
          <a:prstGeom prst="bentConnector4">
            <a:avLst>
              <a:gd name="adj1" fmla="val 262586"/>
              <a:gd name="adj2" fmla="val 77251"/>
            </a:avLst>
          </a:prstGeom>
          <a:ln w="25400">
            <a:solidFill>
              <a:schemeClr val="accent3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8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287016" y="908720"/>
            <a:ext cx="8856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Proceso de ingreso médicos residentes Especialidades de Rama</a:t>
            </a:r>
          </a:p>
        </p:txBody>
      </p:sp>
      <p:sp>
        <p:nvSpPr>
          <p:cNvPr id="7" name="6 Almacenamiento de acceso secuencial"/>
          <p:cNvSpPr/>
          <p:nvPr/>
        </p:nvSpPr>
        <p:spPr>
          <a:xfrm>
            <a:off x="1112065" y="2167533"/>
            <a:ext cx="1404156" cy="792088"/>
          </a:xfrm>
          <a:prstGeom prst="flowChartMagneticTap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Apertura inscripción 1ª. vuelta IMSS </a:t>
            </a:r>
            <a:endParaRPr lang="es-MX" sz="1200" dirty="0"/>
          </a:p>
        </p:txBody>
      </p:sp>
      <p:sp>
        <p:nvSpPr>
          <p:cNvPr id="12" name="11 Documento"/>
          <p:cNvSpPr/>
          <p:nvPr/>
        </p:nvSpPr>
        <p:spPr>
          <a:xfrm>
            <a:off x="7164288" y="2222866"/>
            <a:ext cx="1425369" cy="684076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Entrega cartas de pre-aceptación</a:t>
            </a:r>
            <a:endParaRPr lang="es-MX" sz="1200" dirty="0"/>
          </a:p>
        </p:txBody>
      </p:sp>
      <p:sp>
        <p:nvSpPr>
          <p:cNvPr id="33" name="32 Almacenamiento de acceso secuencial"/>
          <p:cNvSpPr/>
          <p:nvPr/>
        </p:nvSpPr>
        <p:spPr>
          <a:xfrm>
            <a:off x="7065353" y="4796095"/>
            <a:ext cx="1476164" cy="792088"/>
          </a:xfrm>
          <a:prstGeom prst="flowChartMagneticTap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Apertura 2da. Vuelta</a:t>
            </a:r>
          </a:p>
          <a:p>
            <a:pPr algn="ctr"/>
            <a:r>
              <a:rPr lang="es-MX" sz="1200" dirty="0" smtClean="0"/>
              <a:t>IMSS </a:t>
            </a:r>
            <a:endParaRPr lang="es-MX" sz="1200" dirty="0"/>
          </a:p>
        </p:txBody>
      </p:sp>
      <p:sp>
        <p:nvSpPr>
          <p:cNvPr id="50" name="49 Proceso"/>
          <p:cNvSpPr/>
          <p:nvPr/>
        </p:nvSpPr>
        <p:spPr>
          <a:xfrm>
            <a:off x="391985" y="3501008"/>
            <a:ext cx="1440160" cy="72008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Ingreso IMSS</a:t>
            </a:r>
          </a:p>
          <a:p>
            <a:pPr algn="ctr"/>
            <a:r>
              <a:rPr lang="es-MX" sz="1400" dirty="0" smtClean="0"/>
              <a:t>1 marzo 2014</a:t>
            </a:r>
            <a:endParaRPr lang="es-MX" sz="14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50837" y="1736812"/>
            <a:ext cx="24961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18 de diciembre 2013 al 13 de enero 2014</a:t>
            </a:r>
          </a:p>
          <a:p>
            <a:pPr algn="ctr"/>
            <a:r>
              <a:rPr lang="es-MX" sz="1050" i="1" dirty="0" smtClean="0"/>
              <a:t>http:edumed.imss.gob.mx</a:t>
            </a:r>
            <a:endParaRPr lang="es-MX" sz="1050" i="1" dirty="0"/>
          </a:p>
        </p:txBody>
      </p:sp>
      <p:sp>
        <p:nvSpPr>
          <p:cNvPr id="29" name="28 Proceso"/>
          <p:cNvSpPr/>
          <p:nvPr/>
        </p:nvSpPr>
        <p:spPr>
          <a:xfrm>
            <a:off x="2993434" y="2203537"/>
            <a:ext cx="1440160" cy="72008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Aplicación de examen departamental</a:t>
            </a:r>
            <a:endParaRPr lang="es-MX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977622" y="1898394"/>
            <a:ext cx="14430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15 al 29 de enero 2014</a:t>
            </a:r>
          </a:p>
        </p:txBody>
      </p:sp>
      <p:sp>
        <p:nvSpPr>
          <p:cNvPr id="32" name="31 Proceso"/>
          <p:cNvSpPr/>
          <p:nvPr/>
        </p:nvSpPr>
        <p:spPr>
          <a:xfrm>
            <a:off x="5112068" y="2204864"/>
            <a:ext cx="1440160" cy="72008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Publicación de resultados</a:t>
            </a:r>
            <a:endParaRPr lang="es-MX" sz="14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6874362" y="5677798"/>
            <a:ext cx="20024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18 de febrero al 7 de marzo 2014</a:t>
            </a:r>
          </a:p>
          <a:p>
            <a:pPr algn="ctr"/>
            <a:r>
              <a:rPr lang="es-MX" sz="1050" i="1" dirty="0" smtClean="0"/>
              <a:t>http:edumed.imss.gob.mx</a:t>
            </a:r>
            <a:endParaRPr lang="es-MX" sz="1050" i="1" dirty="0"/>
          </a:p>
        </p:txBody>
      </p:sp>
      <p:sp>
        <p:nvSpPr>
          <p:cNvPr id="39" name="38 Proceso"/>
          <p:cNvSpPr/>
          <p:nvPr/>
        </p:nvSpPr>
        <p:spPr>
          <a:xfrm>
            <a:off x="5004048" y="4832099"/>
            <a:ext cx="1440160" cy="72008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Aplicación de examen departamental</a:t>
            </a:r>
            <a:endParaRPr lang="es-MX" sz="14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6255443" y="1898394"/>
            <a:ext cx="12378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50" dirty="0" smtClean="0"/>
              <a:t>17 de febrero 2014</a:t>
            </a:r>
          </a:p>
        </p:txBody>
      </p:sp>
      <p:sp>
        <p:nvSpPr>
          <p:cNvPr id="43" name="42 Documento"/>
          <p:cNvSpPr/>
          <p:nvPr/>
        </p:nvSpPr>
        <p:spPr>
          <a:xfrm>
            <a:off x="1219629" y="4851117"/>
            <a:ext cx="1425369" cy="684076"/>
          </a:xfrm>
          <a:prstGeom prst="flowChartDocumen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Entrega cartas de pre-aceptación</a:t>
            </a:r>
            <a:endParaRPr lang="es-MX" sz="1200" dirty="0"/>
          </a:p>
        </p:txBody>
      </p:sp>
      <p:sp>
        <p:nvSpPr>
          <p:cNvPr id="45" name="44 Proceso"/>
          <p:cNvSpPr/>
          <p:nvPr/>
        </p:nvSpPr>
        <p:spPr>
          <a:xfrm>
            <a:off x="3014766" y="4833115"/>
            <a:ext cx="1440160" cy="720080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Publicación de resultados</a:t>
            </a:r>
            <a:endParaRPr lang="es-MX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191401" y="1367480"/>
            <a:ext cx="7333000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Médicos Residentes IMSS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098071" y="6081533"/>
            <a:ext cx="7425901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Médicos Residentes IMSS y Médicos externos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8" name="17 Conector recto de flecha"/>
          <p:cNvCxnSpPr>
            <a:stCxn id="7" idx="3"/>
            <a:endCxn id="29" idx="1"/>
          </p:cNvCxnSpPr>
          <p:nvPr/>
        </p:nvCxnSpPr>
        <p:spPr>
          <a:xfrm>
            <a:off x="2516221" y="2563577"/>
            <a:ext cx="477213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29" idx="3"/>
            <a:endCxn id="32" idx="1"/>
          </p:cNvCxnSpPr>
          <p:nvPr/>
        </p:nvCxnSpPr>
        <p:spPr>
          <a:xfrm>
            <a:off x="4433594" y="2563577"/>
            <a:ext cx="678474" cy="132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32" idx="3"/>
            <a:endCxn id="12" idx="1"/>
          </p:cNvCxnSpPr>
          <p:nvPr/>
        </p:nvCxnSpPr>
        <p:spPr>
          <a:xfrm>
            <a:off x="6552228" y="2564904"/>
            <a:ext cx="612060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>
            <a:stCxn id="33" idx="1"/>
            <a:endCxn id="39" idx="3"/>
          </p:cNvCxnSpPr>
          <p:nvPr/>
        </p:nvCxnSpPr>
        <p:spPr>
          <a:xfrm flipH="1">
            <a:off x="6444208" y="5192139"/>
            <a:ext cx="621145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>
            <a:stCxn id="39" idx="1"/>
            <a:endCxn id="45" idx="3"/>
          </p:cNvCxnSpPr>
          <p:nvPr/>
        </p:nvCxnSpPr>
        <p:spPr>
          <a:xfrm flipH="1">
            <a:off x="4454926" y="5192139"/>
            <a:ext cx="549122" cy="101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stCxn id="45" idx="1"/>
            <a:endCxn id="43" idx="3"/>
          </p:cNvCxnSpPr>
          <p:nvPr/>
        </p:nvCxnSpPr>
        <p:spPr>
          <a:xfrm flipH="1">
            <a:off x="2644998" y="5193155"/>
            <a:ext cx="369768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angular"/>
          <p:cNvCxnSpPr>
            <a:stCxn id="12" idx="2"/>
            <a:endCxn id="50" idx="3"/>
          </p:cNvCxnSpPr>
          <p:nvPr/>
        </p:nvCxnSpPr>
        <p:spPr>
          <a:xfrm rot="5400000">
            <a:off x="4354894" y="338968"/>
            <a:ext cx="999331" cy="6044828"/>
          </a:xfrm>
          <a:prstGeom prst="bentConnector2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angular"/>
          <p:cNvCxnSpPr>
            <a:stCxn id="12" idx="3"/>
            <a:endCxn id="33" idx="3"/>
          </p:cNvCxnSpPr>
          <p:nvPr/>
        </p:nvCxnSpPr>
        <p:spPr>
          <a:xfrm flipH="1">
            <a:off x="8541517" y="2564904"/>
            <a:ext cx="48140" cy="2627235"/>
          </a:xfrm>
          <a:prstGeom prst="bentConnector3">
            <a:avLst>
              <a:gd name="adj1" fmla="val -474865"/>
            </a:avLst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angular"/>
          <p:cNvCxnSpPr>
            <a:stCxn id="43" idx="0"/>
            <a:endCxn id="50" idx="3"/>
          </p:cNvCxnSpPr>
          <p:nvPr/>
        </p:nvCxnSpPr>
        <p:spPr>
          <a:xfrm rot="16200000" flipV="1">
            <a:off x="1387196" y="4305998"/>
            <a:ext cx="990069" cy="100169"/>
          </a:xfrm>
          <a:prstGeom prst="bentConnector2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3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543409"/>
              </p:ext>
            </p:extLst>
          </p:nvPr>
        </p:nvGraphicFramePr>
        <p:xfrm>
          <a:off x="395536" y="1052736"/>
          <a:ext cx="8496944" cy="5328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48472"/>
                <a:gridCol w="4248472"/>
              </a:tblGrid>
              <a:tr h="59207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SISTEMA INSTITUCIONAL DE ESPECIALIZACIÓN MÉDICA </a:t>
                      </a:r>
                    </a:p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(SIEM – IMSS)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36597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Arial" pitchFamily="34" charset="0"/>
                          <a:cs typeface="Arial" pitchFamily="34" charset="0"/>
                        </a:rPr>
                        <a:t>Sistema Nacional de Residencias Médicas</a:t>
                      </a:r>
                      <a:endParaRPr lang="es-MX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El ingreso al Sistema Nacional de Residencias para realizar cursos de especialización médica es un proceso organizado por las Instituciones que integran el Sistema Nacional de Salud y el Sector Educativo.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MX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Este proceso comprende tres etapas: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MX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 La primera está  constituida por el Examen  Nacional de Aspirantes a Residencias Médicas (ENARM);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i="1" u="sng" dirty="0" smtClean="0">
                          <a:latin typeface="Arial" pitchFamily="34" charset="0"/>
                          <a:cs typeface="Arial" pitchFamily="34" charset="0"/>
                        </a:rPr>
                        <a:t>La segunda abarca el trámite de ingreso a las Instituciones de Salud que imparten los cursos</a:t>
                      </a:r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, y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MX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 la tercera culmina con la inscripción en las Instituciones de Educación Superior que elaboran y avalan los planes y programas de estudio, además de expedir los diplomas oficiales de la especialidad.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02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49618"/>
              </p:ext>
            </p:extLst>
          </p:nvPr>
        </p:nvGraphicFramePr>
        <p:xfrm>
          <a:off x="467544" y="1268760"/>
          <a:ext cx="8424936" cy="45957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8312"/>
                <a:gridCol w="2808312"/>
                <a:gridCol w="2808312"/>
              </a:tblGrid>
              <a:tr h="519882"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SISTEMA INSTITUCIONAL DE ESPECIALIZACIÓN MÉDICA </a:t>
                      </a:r>
                    </a:p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(SIEM – IMSS)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166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>
                          <a:latin typeface="Arial" pitchFamily="34" charset="0"/>
                          <a:cs typeface="Arial" pitchFamily="34" charset="0"/>
                        </a:rPr>
                        <a:t>Comisión Interinstitucional para la Formación de Recursos Humanos para</a:t>
                      </a:r>
                      <a:r>
                        <a:rPr lang="es-MX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la Salud </a:t>
                      </a:r>
                      <a:r>
                        <a:rPr lang="es-MX" sz="1600" b="1" dirty="0" smtClean="0">
                          <a:latin typeface="Arial" pitchFamily="34" charset="0"/>
                          <a:cs typeface="Arial" pitchFamily="34" charset="0"/>
                        </a:rPr>
                        <a:t>CIFRHS - ENARM</a:t>
                      </a:r>
                      <a:endParaRPr lang="es-MX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El Examen Nacional de Aspirantes a Residencias Médicas (ENARM) está conceptualizado </a:t>
                      </a:r>
                    </a:p>
                    <a:p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como un instrumento de medición de conocimientos de medicina general, tiene como objetivo seleccionar a los médicos mexicanos y extranjeros que aspiren a realizar una residencia médica en un curso universitario de especialidad.</a:t>
                      </a:r>
                      <a:endParaRPr lang="es-MX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itchFamily="34" charset="0"/>
                          <a:cs typeface="Arial" pitchFamily="34" charset="0"/>
                        </a:rPr>
                        <a:t>El examen se aplica en formato electrónico,  explora los conocimientos de los médicos sustentantes en las siguientes áreas: ciencias básicas, salud pública, medicina clínica y comprensión de textos médicos en inglés. Evaluación homogénea </a:t>
                      </a:r>
                      <a:r>
                        <a:rPr lang="es-MX" sz="1400" baseline="0" dirty="0" smtClean="0">
                          <a:latin typeface="Arial" pitchFamily="34" charset="0"/>
                          <a:cs typeface="Arial" pitchFamily="34" charset="0"/>
                        </a:rPr>
                        <a:t> para todos los aspirantes.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1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76156"/>
              </p:ext>
            </p:extLst>
          </p:nvPr>
        </p:nvGraphicFramePr>
        <p:xfrm>
          <a:off x="467544" y="1124744"/>
          <a:ext cx="8424936" cy="5184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2468"/>
                <a:gridCol w="4212468"/>
              </a:tblGrid>
              <a:tr h="67686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SISTEMA INSTITUCIONAL DE ESPECIALIZACIÓN MÉDICA </a:t>
                      </a:r>
                    </a:p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(SIEM – IMSS)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39364">
                <a:tc rowSpan="4">
                  <a:txBody>
                    <a:bodyPr/>
                    <a:lstStyle/>
                    <a:p>
                      <a:pPr algn="l"/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La Coordinación de Educación en Salud dependiente de</a:t>
                      </a:r>
                      <a:r>
                        <a:rPr lang="es-MX" sz="14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la Unidad de Educación, Investigación y Políticas de salud, </a:t>
                      </a:r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realiza la selección y adscripción de aspirantes para ingresar al Sistema Institucional de Especialización Médica, con base en los siguientes criterios:</a:t>
                      </a:r>
                      <a:endParaRPr lang="es-MX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Calificación obtenida en el Examen   Nacional de Aspirantes a Residencias Médicas que aplicó la Comisión Interinstitucional para la Formación de Recursos Humanos para la Salud.</a:t>
                      </a:r>
                      <a:endParaRPr lang="es-MX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pPr algn="l"/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El promedio global final de las calificaciones obtenidas durante la carrera de Medicina.</a:t>
                      </a:r>
                    </a:p>
                  </a:txBody>
                  <a:tcPr anchor="ctr"/>
                </a:tc>
              </a:tr>
              <a:tr h="8640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Trabajadores del Instituto y a sus hijos (CCT).</a:t>
                      </a:r>
                      <a:endParaRPr lang="es-MX" sz="14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96144">
                <a:tc vMerge="1">
                  <a:txBody>
                    <a:bodyPr/>
                    <a:lstStyle/>
                    <a:p>
                      <a:pPr algn="l"/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Número de años como profesor en Facultad o Escuela de Medicina acreditados con el comprobante de pago oficial de la Institución de Educación Superior.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1187624" y="654923"/>
            <a:ext cx="655272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SISTEMA INSTITUCIONAL DE ESPECIALIDADES MÉDICAS</a:t>
            </a:r>
          </a:p>
          <a:p>
            <a:pPr algn="ctr"/>
            <a:r>
              <a:rPr lang="es-MX" sz="1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Análisis de necesidades</a:t>
            </a:r>
            <a:endParaRPr lang="es-MX" sz="12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607452" y="1409016"/>
            <a:ext cx="7636957" cy="4952928"/>
            <a:chOff x="2699382" y="557406"/>
            <a:chExt cx="4968962" cy="5553031"/>
          </a:xfrm>
        </p:grpSpPr>
        <p:sp>
          <p:nvSpPr>
            <p:cNvPr id="6" name="5 Rectángulo redondeado"/>
            <p:cNvSpPr/>
            <p:nvPr/>
          </p:nvSpPr>
          <p:spPr bwMode="auto">
            <a:xfrm>
              <a:off x="2699382" y="1025809"/>
              <a:ext cx="1751042" cy="892082"/>
            </a:xfrm>
            <a:prstGeom prst="roundRect">
              <a:avLst/>
            </a:prstGeom>
            <a:solidFill>
              <a:srgbClr val="00B050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" b="1" dirty="0">
                  <a:solidFill>
                    <a:schemeClr val="tx1"/>
                  </a:solidFill>
                </a:rPr>
                <a:t>Diagnóstico 2007</a:t>
              </a:r>
            </a:p>
          </p:txBody>
        </p:sp>
        <p:sp>
          <p:nvSpPr>
            <p:cNvPr id="7" name="6 Rectángulo redondeado"/>
            <p:cNvSpPr/>
            <p:nvPr/>
          </p:nvSpPr>
          <p:spPr bwMode="auto">
            <a:xfrm>
              <a:off x="3582048" y="1700576"/>
              <a:ext cx="1805018" cy="4409861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s-ES" sz="1600" b="1" dirty="0">
                  <a:solidFill>
                    <a:schemeClr val="tx1"/>
                  </a:solidFill>
                </a:rPr>
                <a:t>Diagnóstico de necesidades de formación vinculado a condiciones Institucionales</a:t>
              </a:r>
            </a:p>
            <a:p>
              <a:pPr>
                <a:defRPr/>
              </a:pPr>
              <a:r>
                <a:rPr lang="es-ES" sz="1600" b="1" dirty="0">
                  <a:solidFill>
                    <a:schemeClr val="tx1"/>
                  </a:solidFill>
                </a:rPr>
                <a:t>- Número de plazas vacantes</a:t>
              </a:r>
            </a:p>
            <a:p>
              <a:pPr>
                <a:defRPr/>
              </a:pPr>
              <a:r>
                <a:rPr lang="es-ES" sz="1600" b="1" dirty="0">
                  <a:solidFill>
                    <a:schemeClr val="tx1"/>
                  </a:solidFill>
                </a:rPr>
                <a:t>- Proyección de jubilaciones  a 2012</a:t>
              </a:r>
            </a:p>
          </p:txBody>
        </p:sp>
        <p:sp>
          <p:nvSpPr>
            <p:cNvPr id="8" name="7 Rectángulo redondeado"/>
            <p:cNvSpPr/>
            <p:nvPr/>
          </p:nvSpPr>
          <p:spPr bwMode="auto">
            <a:xfrm>
              <a:off x="4691469" y="557406"/>
              <a:ext cx="2580322" cy="9368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s-ES" b="1" dirty="0" smtClean="0">
                  <a:solidFill>
                    <a:schemeClr val="tx1"/>
                  </a:solidFill>
                </a:rPr>
                <a:t>Actualización 2009 - 2011</a:t>
              </a:r>
              <a:endParaRPr lang="es-E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8 Rectángulo redondeado"/>
            <p:cNvSpPr/>
            <p:nvPr/>
          </p:nvSpPr>
          <p:spPr bwMode="auto">
            <a:xfrm>
              <a:off x="5864913" y="1124342"/>
              <a:ext cx="1803431" cy="4886087"/>
            </a:xfrm>
            <a:prstGeom prst="roundRect">
              <a:avLst/>
            </a:prstGeom>
            <a:solidFill>
              <a:schemeClr val="bg1"/>
            </a:solidFill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s-ES" sz="1600" b="1" dirty="0">
                  <a:solidFill>
                    <a:schemeClr val="tx1"/>
                  </a:solidFill>
                </a:rPr>
                <a:t>Diagnóstico de necesidades de formación vinculado  a requerimientos Institucionales</a:t>
              </a:r>
            </a:p>
            <a:p>
              <a:pPr>
                <a:defRPr/>
              </a:pPr>
              <a:r>
                <a:rPr lang="es-ES" sz="1600" b="1" dirty="0">
                  <a:solidFill>
                    <a:schemeClr val="tx1"/>
                  </a:solidFill>
                </a:rPr>
                <a:t>- Plazas vacantes</a:t>
              </a:r>
            </a:p>
            <a:p>
              <a:pPr>
                <a:defRPr/>
              </a:pPr>
              <a:r>
                <a:rPr lang="es-ES" sz="1600" b="1" dirty="0">
                  <a:solidFill>
                    <a:schemeClr val="tx1"/>
                  </a:solidFill>
                </a:rPr>
                <a:t>- Estimación de necesidades por crecimiento y programas médicos 2015</a:t>
              </a:r>
            </a:p>
            <a:p>
              <a:pPr>
                <a:defRPr/>
              </a:pPr>
              <a:r>
                <a:rPr lang="es-ES" sz="1600" b="1" dirty="0">
                  <a:solidFill>
                    <a:schemeClr val="tx1"/>
                  </a:solidFill>
                </a:rPr>
                <a:t>- Proyección de jubilaciones a 2015 y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28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988152"/>
              </p:ext>
            </p:extLst>
          </p:nvPr>
        </p:nvGraphicFramePr>
        <p:xfrm>
          <a:off x="539552" y="1323608"/>
          <a:ext cx="8280920" cy="4625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0460"/>
                <a:gridCol w="4140460"/>
              </a:tblGrid>
              <a:tr h="53296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SISTEMA INSTITUCIONAL DE ESPECIALIZACIÓN MÉDICA </a:t>
                      </a:r>
                    </a:p>
                    <a:p>
                      <a:pPr algn="ctr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(SIEM – IMSS)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16104">
                <a:tc rowSpan="4">
                  <a:txBody>
                    <a:bodyPr/>
                    <a:lstStyle/>
                    <a:p>
                      <a:pPr algn="l"/>
                      <a:r>
                        <a:rPr lang="es-MX" sz="16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La Coordinación de Educación en Salud realiza la selección y adscripción de aspirantes para ingresar al Sistema Institucional de Especialización Médica, con base en los siguientes criterios:</a:t>
                      </a:r>
                      <a:endParaRPr lang="es-MX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Realización del Internado de Pregrado en el IMSS.</a:t>
                      </a:r>
                    </a:p>
                  </a:txBody>
                  <a:tcPr anchor="ctr"/>
                </a:tc>
              </a:tr>
              <a:tr h="865625">
                <a:tc vMerge="1">
                  <a:txBody>
                    <a:bodyPr/>
                    <a:lstStyle/>
                    <a:p>
                      <a:pPr algn="l"/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Realización del Servicio Social en el IMSS.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MX" sz="14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62567">
                <a:tc vMerge="1">
                  <a:txBody>
                    <a:bodyPr/>
                    <a:lstStyle/>
                    <a:p>
                      <a:pPr algn="l"/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Autoría o coautoría de artículos científicos publicados en revistas médicas.</a:t>
                      </a:r>
                    </a:p>
                  </a:txBody>
                  <a:tcPr anchor="ctr"/>
                </a:tc>
              </a:tr>
              <a:tr h="1302256">
                <a:tc vMerge="1">
                  <a:txBody>
                    <a:bodyPr/>
                    <a:lstStyle/>
                    <a:p>
                      <a:pPr algn="l"/>
                      <a:endParaRPr lang="es-MX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Sedes para cursos de especialización médica de entrada directa </a:t>
                      </a:r>
                      <a:r>
                        <a:rPr lang="es-MX" sz="1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solicitadas por el aspirante </a:t>
                      </a:r>
                      <a:r>
                        <a:rPr lang="es-MX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 número de plazas para médicos residentes de nuevo ingreso disponibles en el Sistema Institucional de Especialización Médica.</a:t>
                      </a:r>
                      <a:endParaRPr lang="es-MX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8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66650"/>
              </p:ext>
            </p:extLst>
          </p:nvPr>
        </p:nvGraphicFramePr>
        <p:xfrm>
          <a:off x="539552" y="1052736"/>
          <a:ext cx="8280920" cy="5400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80920"/>
              </a:tblGrid>
              <a:tr h="42199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Instituto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como opción formativa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9017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Prestigio académico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El Instituto es reconocido como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institución más importante en la formación de médicos especialistas en el país y América Latina. (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Médicos especialistas egresados de 1972 a 2013: 72,739)</a:t>
                      </a: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Oferta de espacios formativos</a:t>
                      </a: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 IMSS oferta anualmente el mayor número de plazas para ingreso al Sistema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Nacional de Residencias Médicas. (promedio anual superior al 40 %)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Oferta Académica: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 Instituto oferta 72 diferentes especialidades médicas de las 92 reconocidas por el Programa Único de Especialidades Médicas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(PUEM).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Profesionalización Docente: 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Desde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1983 el IMSS ha sido la única institución de salud formadora de recursos humanos que ha dedicado especial atención a la formación y profesionalización del personal que realiza actividades docentes. </a:t>
                      </a:r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801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Académica: 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Instituto realiza evaluaciones departamentales a los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médicos residentes de las diversas especialidades, misma que se contrasta con la que efectúa la UNAM en las sedes incorporadas.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416706"/>
              </p:ext>
            </p:extLst>
          </p:nvPr>
        </p:nvGraphicFramePr>
        <p:xfrm>
          <a:off x="467544" y="1268760"/>
          <a:ext cx="8280920" cy="50387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80920"/>
              </a:tblGrid>
              <a:tr h="40396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Instituto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como opción formativa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620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Estimulo a la actividad docente: 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mayo de 2013 de efectúo por primera vez conjuntamente con la UNAM reconocimiento a los profesores institucionales de cursos de especialización médica. (Se pretende extender este reconocimiento a todas las sedes formadoras).</a:t>
                      </a:r>
                      <a:endParaRPr lang="es-MX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620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Situación laboral del médico residente: 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partir de 1972 los médicos residentes fueron incorporados al CCT SNTSS-IMSS incorporando el 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latin typeface="Arial" charset="0"/>
                        </a:rPr>
                        <a:t>Reglamento de médicos residentes en periodo de adiestramiento en una especialidad.</a:t>
                      </a:r>
                      <a:endParaRPr lang="es-MX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2322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Incorporación al IMSS como trabajadores: 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médicos residentes seleccionados para realizar una especialidad médica se someten al proceso de incorporación aplicable</a:t>
                      </a:r>
                      <a:r>
                        <a:rPr lang="es-MX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todos los trabajadores en las Delegaciones correspondientes: Examen Médico – Examen Psicométrico.</a:t>
                      </a:r>
                      <a:endParaRPr lang="es-MX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782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Expectativa laboral: 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médicos especialistas egresados del Instituto tienen prioridad de contratación en plazas de base vacantes mediante evento exprofeso realizado anualmente en coordinación con el SNTSS.</a:t>
                      </a:r>
                      <a:endParaRPr lang="es-MX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9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236821"/>
              </p:ext>
            </p:extLst>
          </p:nvPr>
        </p:nvGraphicFramePr>
        <p:xfrm>
          <a:off x="539552" y="1052736"/>
          <a:ext cx="8280920" cy="53133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80920"/>
              </a:tblGrid>
              <a:tr h="40396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mejorar el proceso formativo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361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Académica: 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Incentivar la evaluación académica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la participación de todas las universidades que acreditan los cursos de especialización institucionales en todas sus sedes.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Identificación de percepción de los alumnos: 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Formalizar la realización de la encuesta de satisfacción de los alumnos en todas las sedes formadoras para identificar posibilidades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requerimientos de mejora.</a:t>
                      </a:r>
                      <a:endParaRPr lang="es-MX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197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 de los procesos educativos:</a:t>
                      </a:r>
                      <a:r>
                        <a:rPr lang="es-MX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Estimular el compromiso del personal directivo de las unidades formadoras a efecto de procurar se otorgue la misma importancia a los procesos: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educación,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investigación,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atención médica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1972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formativos: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Equiparar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los recursos de formación y adquisición de competencias a nivel internacional mediante la creación de Centros de Simulación.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Estimular el compromiso y actitud del personal institucional hacia las actividades de educación en salud.</a:t>
                      </a:r>
                      <a:endParaRPr lang="es-MX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0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97659"/>
              </p:ext>
            </p:extLst>
          </p:nvPr>
        </p:nvGraphicFramePr>
        <p:xfrm>
          <a:off x="539552" y="1124744"/>
          <a:ext cx="8280920" cy="4983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80920"/>
              </a:tblGrid>
              <a:tr h="43005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mejorar el proceso formativo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2423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de incorporación al SIEM-IMSS: 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el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sistema de selección de aspirantes a residencias médicas mediante la incorporación y ponderación de criterios como: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Ponderación de universidades de procedencia atendiendo a: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Certificación 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Facultad o Escuela de Medicina 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 o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NO):</a:t>
                      </a:r>
                    </a:p>
                    <a:p>
                      <a:pPr marL="12001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COMAEM</a:t>
                      </a:r>
                    </a:p>
                    <a:p>
                      <a:pPr marL="1200150" marR="0" lvl="2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FIMPES</a:t>
                      </a: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Desempeño de los egresados de medicina por universidad en el Examen Nacional de Residencias Médicas</a:t>
                      </a:r>
                      <a:endParaRPr lang="es-MX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Clasificación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ANUIES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Incorporación del “Entrevista a candidatos” adicional a la evaluación departamental y aplicable a los aspirantes a especialidades de rama. </a:t>
                      </a:r>
                      <a:endParaRPr lang="es-MX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279698">
                <a:tc>
                  <a:txBody>
                    <a:bodyPr/>
                    <a:lstStyle/>
                    <a:p>
                      <a:pPr algn="just"/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Extensión del proceso formativo: 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 a los egresados de especialidad médica a cursos de adiestramiento en servicio de alta especialidad exentos de pago (8,000 dólares):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Vinculados a necesidades institucionales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prioridad para cobertura de vacantes.</a:t>
                      </a:r>
                      <a:endParaRPr lang="es-MX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Contratados como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médicos residentes por 1 o 2 años adicionales.</a:t>
                      </a:r>
                      <a:endParaRPr lang="es-MX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3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368172"/>
              </p:ext>
            </p:extLst>
          </p:nvPr>
        </p:nvGraphicFramePr>
        <p:xfrm>
          <a:off x="539552" y="1124744"/>
          <a:ext cx="8280920" cy="49521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80920"/>
              </a:tblGrid>
              <a:tr h="43005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mejorar el proceso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formativo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2423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Incorporaci</a:t>
                      </a: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ón al Programa Nacional de Posgrados de Calidad de CONACYT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Transformación del modelo educativo,</a:t>
                      </a: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migrando de un modelo tradicional a un modelo basado en competencias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 de vinculación internacional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Fortalecimiento de profesionalización docente y de la carrera docente institucional</a:t>
                      </a:r>
                      <a:endParaRPr lang="es-MX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279698">
                <a:tc>
                  <a:txBody>
                    <a:bodyPr/>
                    <a:lstStyle/>
                    <a:p>
                      <a:pPr algn="just"/>
                      <a:endParaRPr lang="es-MX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723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57998"/>
              </p:ext>
            </p:extLst>
          </p:nvPr>
        </p:nvGraphicFramePr>
        <p:xfrm>
          <a:off x="539552" y="1052736"/>
          <a:ext cx="8280920" cy="45365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80920"/>
              </a:tblGrid>
              <a:tr h="50899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Instituto como opción laboral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0275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Incorporación</a:t>
                      </a:r>
                      <a:r>
                        <a:rPr lang="es-MX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médicos especialistas egresados del IMSS: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Anualmente se realiza el proceso de incorporación de médicos especialistas egresados del Instituto por ciclo académico bajo dos modalidades: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Incorporación a plaza definitiva (Base)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Incorporación a bolsa de trabajo (08)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evento de incorporación se realiza en coordinación SNTSS-IMSS: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especialidad.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calificación del médico durante la residencia.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incorporación se extiende a médicos egresados del IMSS de años anteriores.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Opcionalmente se ofrece la incorporación a médicos especialistas egresados de otras instituciones mediante evaluación curricular.</a:t>
                      </a:r>
                      <a:endParaRPr lang="es-MX" sz="1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7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581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solidFill>
                  <a:prstClr val="black"/>
                </a:solidFill>
              </a:rPr>
              <a:t>Egreso histórico de residencias médicas</a:t>
            </a:r>
            <a:br>
              <a:rPr lang="es-MX" sz="4000" dirty="0">
                <a:solidFill>
                  <a:prstClr val="black"/>
                </a:solidFill>
              </a:rPr>
            </a:br>
            <a:r>
              <a:rPr lang="es-MX" sz="4000" b="1" dirty="0">
                <a:solidFill>
                  <a:prstClr val="black"/>
                </a:solidFill>
              </a:rPr>
              <a:t> </a:t>
            </a:r>
            <a:r>
              <a:rPr lang="es-MX" sz="2400" b="1" dirty="0">
                <a:solidFill>
                  <a:prstClr val="black"/>
                </a:solidFill>
              </a:rPr>
              <a:t>(1972 – </a:t>
            </a:r>
            <a:r>
              <a:rPr lang="es-MX" sz="2400" b="1" dirty="0" smtClean="0">
                <a:solidFill>
                  <a:prstClr val="black"/>
                </a:solidFill>
              </a:rPr>
              <a:t>2014)</a:t>
            </a:r>
            <a:endParaRPr lang="es-MX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6153" y="5222860"/>
            <a:ext cx="6646247" cy="415939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Educación médica para el desarrollo de la sociedad</a:t>
            </a:r>
            <a:endParaRPr lang="es-E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70" y="1142022"/>
            <a:ext cx="3705087" cy="23619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Agrupar 4"/>
          <p:cNvGrpSpPr/>
          <p:nvPr/>
        </p:nvGrpSpPr>
        <p:grpSpPr>
          <a:xfrm>
            <a:off x="645991" y="4073525"/>
            <a:ext cx="8244532" cy="815490"/>
            <a:chOff x="0" y="204236"/>
            <a:chExt cx="8244532" cy="815490"/>
          </a:xfrm>
        </p:grpSpPr>
        <p:sp>
          <p:nvSpPr>
            <p:cNvPr id="6" name="Rectángulo redondeado 5"/>
            <p:cNvSpPr/>
            <p:nvPr/>
          </p:nvSpPr>
          <p:spPr>
            <a:xfrm>
              <a:off x="0" y="204236"/>
              <a:ext cx="8244532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39809" y="244045"/>
              <a:ext cx="8164914" cy="735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3400" b="1" i="0" kern="1200" baseline="0" dirty="0" smtClean="0"/>
                <a:t>La Academia Nacional de Educación Médica </a:t>
              </a:r>
              <a:endParaRPr lang="es-MX" sz="3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9350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cid:CD577563-9DFB-458A-96DE-728D6C33B71F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23" r="-37023"/>
          <a:stretch>
            <a:fillRect/>
          </a:stretch>
        </p:blipFill>
        <p:spPr bwMode="auto">
          <a:xfrm>
            <a:off x="144270" y="274638"/>
            <a:ext cx="8229600" cy="6126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37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23528" y="903080"/>
            <a:ext cx="8568952" cy="5400600"/>
            <a:chOff x="323528" y="773353"/>
            <a:chExt cx="8712968" cy="5551743"/>
          </a:xfrm>
        </p:grpSpPr>
        <p:sp>
          <p:nvSpPr>
            <p:cNvPr id="2" name="1 Rectángulo redondeado"/>
            <p:cNvSpPr/>
            <p:nvPr/>
          </p:nvSpPr>
          <p:spPr>
            <a:xfrm>
              <a:off x="467544" y="773353"/>
              <a:ext cx="6480720" cy="1258394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2800" b="1" dirty="0" smtClean="0"/>
                <a:t>Sistema Institucional de Especialidades Médicas</a:t>
              </a:r>
            </a:p>
            <a:p>
              <a:r>
                <a:rPr lang="es-MX" sz="2400" dirty="0" smtClean="0"/>
                <a:t>Retos de la Educación en el IMSS</a:t>
              </a:r>
              <a:r>
                <a:rPr lang="es-MX" sz="2800" b="1" dirty="0" smtClean="0"/>
                <a:t> </a:t>
              </a:r>
              <a:endParaRPr lang="es-MX" sz="2800" b="1" dirty="0"/>
            </a:p>
          </p:txBody>
        </p:sp>
        <p:graphicFrame>
          <p:nvGraphicFramePr>
            <p:cNvPr id="3" name="2 Diagrama"/>
            <p:cNvGraphicFramePr/>
            <p:nvPr>
              <p:extLst>
                <p:ext uri="{D42A27DB-BD31-4B8C-83A1-F6EECF244321}">
                  <p14:modId xmlns:p14="http://schemas.microsoft.com/office/powerpoint/2010/main" val="3637243792"/>
                </p:ext>
              </p:extLst>
            </p:nvPr>
          </p:nvGraphicFramePr>
          <p:xfrm>
            <a:off x="323528" y="1628800"/>
            <a:ext cx="8712968" cy="46962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079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1006171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ORIENTACIÓN DE LA FORMACIÓN DE MÉDICOS ESPECIALISTAS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08696575"/>
              </p:ext>
            </p:extLst>
          </p:nvPr>
        </p:nvGraphicFramePr>
        <p:xfrm>
          <a:off x="683568" y="803364"/>
          <a:ext cx="7835485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81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2 CuadroTexto"/>
          <p:cNvSpPr txBox="1">
            <a:spLocks noChangeArrowheads="1"/>
          </p:cNvSpPr>
          <p:nvPr/>
        </p:nvSpPr>
        <p:spPr bwMode="auto">
          <a:xfrm>
            <a:off x="1187624" y="874126"/>
            <a:ext cx="7799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dirty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Sistema </a:t>
            </a:r>
            <a:r>
              <a:rPr lang="es-MX" sz="2000" b="1" dirty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Institucional de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Especialidades Médicas</a:t>
            </a:r>
            <a:r>
              <a:rPr lang="es-MX" sz="1600" dirty="0" smtClean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.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Soberana Sans" pitchFamily="50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98612314"/>
              </p:ext>
            </p:extLst>
          </p:nvPr>
        </p:nvGraphicFramePr>
        <p:xfrm>
          <a:off x="251520" y="1354383"/>
          <a:ext cx="87354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75656" y="5954756"/>
            <a:ext cx="256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* </a:t>
            </a:r>
            <a:r>
              <a:rPr lang="es-MX" sz="1200" b="1" dirty="0" smtClean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Incluye Cirugía Maxilofacial</a:t>
            </a:r>
            <a:endParaRPr lang="es-MX" sz="1200" b="1" dirty="0">
              <a:solidFill>
                <a:schemeClr val="accent3">
                  <a:lumMod val="50000"/>
                </a:schemeClr>
              </a:solidFill>
              <a:latin typeface="Soberana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140592"/>
              </p:ext>
            </p:extLst>
          </p:nvPr>
        </p:nvGraphicFramePr>
        <p:xfrm>
          <a:off x="683568" y="1516785"/>
          <a:ext cx="7920880" cy="4864543"/>
        </p:xfrm>
        <a:graphic>
          <a:graphicData uri="http://schemas.openxmlformats.org/drawingml/2006/table">
            <a:tbl>
              <a:tblPr/>
              <a:tblGrid>
                <a:gridCol w="5568715"/>
                <a:gridCol w="2352165"/>
              </a:tblGrid>
              <a:tr h="3512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Ciclo académico 2013 –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2015 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(Corte a Diciembre)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Especialidades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 Residentes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Entrada Directa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9,787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1,490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11,277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CEPMG Medicina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Familiar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CEPMG Urgencias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Anestesia Rural IMSS-Oportunidades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Cirugía Rural IMSS-Oportunidades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Medicina del Niño y del Adulto IMSS-Oportunidades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1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12,421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876300" y="1022822"/>
            <a:ext cx="7799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Sistema </a:t>
            </a:r>
            <a:r>
              <a:rPr lang="es-MX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Institucional de </a:t>
            </a:r>
            <a:r>
              <a:rPr lang="es-MX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Especialidades Médicas</a:t>
            </a:r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447238"/>
              </p:ext>
            </p:extLst>
          </p:nvPr>
        </p:nvGraphicFramePr>
        <p:xfrm>
          <a:off x="493204" y="1949995"/>
          <a:ext cx="8229600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99592" y="919672"/>
            <a:ext cx="74168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Institucional de Especialidades Médicas</a:t>
            </a:r>
          </a:p>
          <a:p>
            <a:pPr algn="ctr"/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Ciclos Académicos 2005 – 2013</a:t>
            </a:r>
          </a:p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(Médicos en formación todos los grados)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2916238" y="3357563"/>
            <a:ext cx="21249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MX" dirty="0">
              <a:solidFill>
                <a:srgbClr val="000000"/>
              </a:solidFill>
            </a:endParaRPr>
          </a:p>
        </p:txBody>
      </p:sp>
      <p:sp>
        <p:nvSpPr>
          <p:cNvPr id="4" name="4 Rectángulo"/>
          <p:cNvSpPr>
            <a:spLocks noChangeArrowheads="1"/>
          </p:cNvSpPr>
          <p:nvPr/>
        </p:nvSpPr>
        <p:spPr bwMode="auto">
          <a:xfrm>
            <a:off x="323528" y="854697"/>
            <a:ext cx="853631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SITEMA INSTITUCIONAL DE RESIDENCIAS MÉDICAS</a:t>
            </a:r>
          </a:p>
          <a:p>
            <a:pPr algn="ctr"/>
            <a:r>
              <a:rPr lang="es-ES" sz="1600" b="1" dirty="0" smtClean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Porcentaje de Médicos Residentes de nuevo ingreso entrada directa</a:t>
            </a:r>
          </a:p>
          <a:p>
            <a:pPr algn="ctr"/>
            <a:r>
              <a:rPr lang="es-ES" sz="1600" b="1" dirty="0" smtClean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ENARM Ciclo Académico 2014 – 2015</a:t>
            </a:r>
          </a:p>
          <a:p>
            <a:pPr algn="ctr"/>
            <a:r>
              <a:rPr lang="es-ES" sz="1600" b="1" dirty="0" smtClean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6,939 Plazas totales</a:t>
            </a:r>
          </a:p>
          <a:p>
            <a:pPr algn="ctr"/>
            <a:r>
              <a:rPr lang="es-ES" sz="1600" b="1" dirty="0" smtClean="0">
                <a:solidFill>
                  <a:schemeClr val="accent3">
                    <a:lumMod val="50000"/>
                  </a:schemeClr>
                </a:solidFill>
                <a:latin typeface="Soberana Sans" pitchFamily="50" charset="0"/>
              </a:rPr>
              <a:t>3,300 Plazas IMSS</a:t>
            </a:r>
            <a:r>
              <a:rPr lang="es-ES" sz="1600" b="1" dirty="0">
                <a:latin typeface="Soberana Sans" pitchFamily="50" charset="0"/>
              </a:rPr>
              <a:t/>
            </a:r>
            <a:br>
              <a:rPr lang="es-ES" sz="1600" b="1" dirty="0">
                <a:latin typeface="Soberana Sans" pitchFamily="50" charset="0"/>
              </a:rPr>
            </a:br>
            <a:endParaRPr lang="es-MX" sz="1600" dirty="0">
              <a:latin typeface="Soberana Sans" pitchFamily="50" charset="0"/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941618"/>
              </p:ext>
            </p:extLst>
          </p:nvPr>
        </p:nvGraphicFramePr>
        <p:xfrm>
          <a:off x="714374" y="2033588"/>
          <a:ext cx="7715251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644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145011690"/>
              </p:ext>
            </p:extLst>
          </p:nvPr>
        </p:nvGraphicFramePr>
        <p:xfrm>
          <a:off x="395536" y="901188"/>
          <a:ext cx="83529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08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2276</Words>
  <Application>Microsoft Macintosh PowerPoint</Application>
  <PresentationFormat>Presentación en pantalla (4:3)</PresentationFormat>
  <Paragraphs>505</Paragraphs>
  <Slides>29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Office Theme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Egreso histórico de residencias médicas  (1972 – 2014)</vt:lpstr>
      <vt:lpstr>    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Luis Sanchez</dc:creator>
  <cp:lastModifiedBy>Lydia Estela Zerón Gutierrez</cp:lastModifiedBy>
  <cp:revision>27</cp:revision>
  <cp:lastPrinted>2014-02-13T22:20:32Z</cp:lastPrinted>
  <dcterms:created xsi:type="dcterms:W3CDTF">2014-01-14T18:42:15Z</dcterms:created>
  <dcterms:modified xsi:type="dcterms:W3CDTF">2016-06-15T14:58:01Z</dcterms:modified>
</cp:coreProperties>
</file>