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75" r:id="rId2"/>
    <p:sldId id="259" r:id="rId3"/>
    <p:sldId id="260" r:id="rId4"/>
    <p:sldId id="261" r:id="rId5"/>
    <p:sldId id="262" r:id="rId6"/>
    <p:sldId id="263" r:id="rId7"/>
    <p:sldId id="265" r:id="rId8"/>
    <p:sldId id="266" r:id="rId9"/>
    <p:sldId id="267" r:id="rId10"/>
    <p:sldId id="268" r:id="rId11"/>
    <p:sldId id="269" r:id="rId12"/>
    <p:sldId id="270" r:id="rId13"/>
    <p:sldId id="277" r:id="rId14"/>
    <p:sldId id="279" r:id="rId15"/>
    <p:sldId id="278" r:id="rId16"/>
  </p:sldIdLst>
  <p:sldSz cx="12192000" cy="6858000"/>
  <p:notesSz cx="7053263" cy="93091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5287" autoAdjust="0"/>
  </p:normalViewPr>
  <p:slideViewPr>
    <p:cSldViewPr snapToGrid="0">
      <p:cViewPr varScale="1">
        <p:scale>
          <a:sx n="109" d="100"/>
          <a:sy n="109" d="100"/>
        </p:scale>
        <p:origin x="672" y="96"/>
      </p:cViewPr>
      <p:guideLst>
        <p:guide orient="horz" pos="2160"/>
        <p:guide pos="3840"/>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1872B7-AB03-4EF7-856D-7A85BF4E6168}" type="doc">
      <dgm:prSet loTypeId="urn:microsoft.com/office/officeart/2005/8/layout/equation2" loCatId="process" qsTypeId="urn:microsoft.com/office/officeart/2005/8/quickstyle/simple1" qsCatId="simple" csTypeId="urn:microsoft.com/office/officeart/2005/8/colors/accent1_2" csCatId="accent1" phldr="1"/>
      <dgm:spPr/>
    </dgm:pt>
    <dgm:pt modelId="{977CB230-52DA-4891-A775-6FCF1E91F5CC}">
      <dgm:prSet phldrT="[Texto]" custT="1"/>
      <dgm:spPr/>
      <dgm:t>
        <a:bodyPr/>
        <a:lstStyle/>
        <a:p>
          <a:r>
            <a:rPr lang="es-MX" sz="2000" dirty="0"/>
            <a:t>Negligencia</a:t>
          </a:r>
        </a:p>
      </dgm:t>
    </dgm:pt>
    <dgm:pt modelId="{ADBC1AF3-D213-457B-90F8-B8238AAAC26F}" type="parTrans" cxnId="{0BF347EA-DD98-49EC-91E4-850D7BA273D3}">
      <dgm:prSet/>
      <dgm:spPr/>
      <dgm:t>
        <a:bodyPr/>
        <a:lstStyle/>
        <a:p>
          <a:endParaRPr lang="es-MX"/>
        </a:p>
      </dgm:t>
    </dgm:pt>
    <dgm:pt modelId="{177D4073-AB5E-4E18-8105-5DD346A568E4}" type="sibTrans" cxnId="{0BF347EA-DD98-49EC-91E4-850D7BA273D3}">
      <dgm:prSet/>
      <dgm:spPr/>
      <dgm:t>
        <a:bodyPr/>
        <a:lstStyle/>
        <a:p>
          <a:endParaRPr lang="es-MX"/>
        </a:p>
      </dgm:t>
    </dgm:pt>
    <dgm:pt modelId="{ACA16445-2796-4F8E-8F5B-02CAF6DC038C}">
      <dgm:prSet phldrT="[Texto]" custT="1"/>
      <dgm:spPr/>
      <dgm:t>
        <a:bodyPr/>
        <a:lstStyle/>
        <a:p>
          <a:r>
            <a:rPr lang="es-MX" sz="2000" dirty="0"/>
            <a:t>Diseño de sistemas (formación de recursos humanos para la salud)</a:t>
          </a:r>
        </a:p>
      </dgm:t>
    </dgm:pt>
    <dgm:pt modelId="{7FDEBE65-7D14-4ECA-8663-C045D7F4D87A}" type="parTrans" cxnId="{34163417-0A31-4E72-9228-F52800BE0A26}">
      <dgm:prSet/>
      <dgm:spPr/>
      <dgm:t>
        <a:bodyPr/>
        <a:lstStyle/>
        <a:p>
          <a:endParaRPr lang="es-MX"/>
        </a:p>
      </dgm:t>
    </dgm:pt>
    <dgm:pt modelId="{4C1C72E0-AD6A-4A31-826E-CEC8F044F5D2}" type="sibTrans" cxnId="{34163417-0A31-4E72-9228-F52800BE0A26}">
      <dgm:prSet/>
      <dgm:spPr/>
      <dgm:t>
        <a:bodyPr/>
        <a:lstStyle/>
        <a:p>
          <a:endParaRPr lang="es-MX"/>
        </a:p>
      </dgm:t>
    </dgm:pt>
    <dgm:pt modelId="{A2E93E1F-89DB-4DC0-A1B0-5C49FF7D96C0}">
      <dgm:prSet phldrT="[Texto]"/>
      <dgm:spPr/>
      <dgm:t>
        <a:bodyPr/>
        <a:lstStyle/>
        <a:p>
          <a:r>
            <a:rPr lang="es-MX" dirty="0"/>
            <a:t>Error médico</a:t>
          </a:r>
        </a:p>
      </dgm:t>
    </dgm:pt>
    <dgm:pt modelId="{021D622D-8450-4564-937C-2B902D45E31A}" type="parTrans" cxnId="{36BD02D9-0FCB-4569-AACD-BF04539AE8D5}">
      <dgm:prSet/>
      <dgm:spPr/>
      <dgm:t>
        <a:bodyPr/>
        <a:lstStyle/>
        <a:p>
          <a:endParaRPr lang="es-MX"/>
        </a:p>
      </dgm:t>
    </dgm:pt>
    <dgm:pt modelId="{6DEAAB31-E2CE-47B1-81C2-76F7402667AD}" type="sibTrans" cxnId="{36BD02D9-0FCB-4569-AACD-BF04539AE8D5}">
      <dgm:prSet/>
      <dgm:spPr/>
      <dgm:t>
        <a:bodyPr/>
        <a:lstStyle/>
        <a:p>
          <a:endParaRPr lang="es-MX"/>
        </a:p>
      </dgm:t>
    </dgm:pt>
    <dgm:pt modelId="{B73EC474-666B-4E4E-8A6F-5C3AD0EDB95C}">
      <dgm:prSet phldrT="[Texto]" custT="1"/>
      <dgm:spPr/>
      <dgm:t>
        <a:bodyPr/>
        <a:lstStyle/>
        <a:p>
          <a:r>
            <a:rPr lang="es-MX" sz="2000" dirty="0"/>
            <a:t>Atención Inadecuada</a:t>
          </a:r>
        </a:p>
      </dgm:t>
    </dgm:pt>
    <dgm:pt modelId="{32179121-7E7C-4BA2-A3DF-E39AC01E73BA}" type="parTrans" cxnId="{074AB8E5-0B0A-4F33-B416-BB2D8EAAE97D}">
      <dgm:prSet/>
      <dgm:spPr/>
      <dgm:t>
        <a:bodyPr/>
        <a:lstStyle/>
        <a:p>
          <a:endParaRPr lang="es-MX"/>
        </a:p>
      </dgm:t>
    </dgm:pt>
    <dgm:pt modelId="{212149E4-307D-4839-A4AD-EAB146E81D62}" type="sibTrans" cxnId="{074AB8E5-0B0A-4F33-B416-BB2D8EAAE97D}">
      <dgm:prSet/>
      <dgm:spPr/>
      <dgm:t>
        <a:bodyPr/>
        <a:lstStyle/>
        <a:p>
          <a:endParaRPr lang="es-MX"/>
        </a:p>
      </dgm:t>
    </dgm:pt>
    <dgm:pt modelId="{2C373162-4A47-423D-8D4B-7043576B2C5B}" type="pres">
      <dgm:prSet presAssocID="{0B1872B7-AB03-4EF7-856D-7A85BF4E6168}" presName="Name0" presStyleCnt="0">
        <dgm:presLayoutVars>
          <dgm:dir/>
          <dgm:resizeHandles val="exact"/>
        </dgm:presLayoutVars>
      </dgm:prSet>
      <dgm:spPr/>
    </dgm:pt>
    <dgm:pt modelId="{D40FDD54-5400-47C4-A99E-F73FF56EFC88}" type="pres">
      <dgm:prSet presAssocID="{0B1872B7-AB03-4EF7-856D-7A85BF4E6168}" presName="vNodes" presStyleCnt="0"/>
      <dgm:spPr/>
    </dgm:pt>
    <dgm:pt modelId="{CC4E6B75-E105-48E0-B24D-B0656A6BC751}" type="pres">
      <dgm:prSet presAssocID="{977CB230-52DA-4891-A775-6FCF1E91F5CC}" presName="node" presStyleLbl="node1" presStyleIdx="0" presStyleCnt="4" custScaleX="718858" custScaleY="363481">
        <dgm:presLayoutVars>
          <dgm:bulletEnabled val="1"/>
        </dgm:presLayoutVars>
      </dgm:prSet>
      <dgm:spPr/>
    </dgm:pt>
    <dgm:pt modelId="{5890D14C-4499-4B30-B3E9-C84AF9B493F4}" type="pres">
      <dgm:prSet presAssocID="{177D4073-AB5E-4E18-8105-5DD346A568E4}" presName="spacerT" presStyleCnt="0"/>
      <dgm:spPr/>
    </dgm:pt>
    <dgm:pt modelId="{FA01C670-528F-42A5-B924-AF688DC4D245}" type="pres">
      <dgm:prSet presAssocID="{177D4073-AB5E-4E18-8105-5DD346A568E4}" presName="sibTrans" presStyleLbl="sibTrans2D1" presStyleIdx="0" presStyleCnt="3"/>
      <dgm:spPr/>
    </dgm:pt>
    <dgm:pt modelId="{AEAC271C-F73A-4981-8AA6-09234AA5B8F0}" type="pres">
      <dgm:prSet presAssocID="{177D4073-AB5E-4E18-8105-5DD346A568E4}" presName="spacerB" presStyleCnt="0"/>
      <dgm:spPr/>
    </dgm:pt>
    <dgm:pt modelId="{36353856-81DF-4DF5-ABD3-DFFB191CF81E}" type="pres">
      <dgm:prSet presAssocID="{B73EC474-666B-4E4E-8A6F-5C3AD0EDB95C}" presName="node" presStyleLbl="node1" presStyleIdx="1" presStyleCnt="4" custScaleX="765559" custScaleY="351374" custLinFactNeighborY="-77400">
        <dgm:presLayoutVars>
          <dgm:bulletEnabled val="1"/>
        </dgm:presLayoutVars>
      </dgm:prSet>
      <dgm:spPr/>
    </dgm:pt>
    <dgm:pt modelId="{A70FAF2B-DD6E-4788-94E6-689A8D1133A9}" type="pres">
      <dgm:prSet presAssocID="{212149E4-307D-4839-A4AD-EAB146E81D62}" presName="spacerT" presStyleCnt="0"/>
      <dgm:spPr/>
    </dgm:pt>
    <dgm:pt modelId="{888DD8D0-8B70-47B2-9F5F-CFE9F41019E2}" type="pres">
      <dgm:prSet presAssocID="{212149E4-307D-4839-A4AD-EAB146E81D62}" presName="sibTrans" presStyleLbl="sibTrans2D1" presStyleIdx="1" presStyleCnt="3"/>
      <dgm:spPr/>
    </dgm:pt>
    <dgm:pt modelId="{70EF3955-7E00-4511-80F6-0B609B151CAC}" type="pres">
      <dgm:prSet presAssocID="{212149E4-307D-4839-A4AD-EAB146E81D62}" presName="spacerB" presStyleCnt="0"/>
      <dgm:spPr/>
    </dgm:pt>
    <dgm:pt modelId="{100941FF-E832-4714-8261-73ED50C37BA0}" type="pres">
      <dgm:prSet presAssocID="{ACA16445-2796-4F8E-8F5B-02CAF6DC038C}" presName="node" presStyleLbl="node1" presStyleIdx="2" presStyleCnt="4" custScaleX="752187" custScaleY="313540">
        <dgm:presLayoutVars>
          <dgm:bulletEnabled val="1"/>
        </dgm:presLayoutVars>
      </dgm:prSet>
      <dgm:spPr/>
    </dgm:pt>
    <dgm:pt modelId="{96FB041A-55FE-4FDB-8821-15D0EB0210D5}" type="pres">
      <dgm:prSet presAssocID="{0B1872B7-AB03-4EF7-856D-7A85BF4E6168}" presName="sibTransLast" presStyleLbl="sibTrans2D1" presStyleIdx="2" presStyleCnt="3"/>
      <dgm:spPr/>
    </dgm:pt>
    <dgm:pt modelId="{8C85EAFF-3CBF-41A6-8F59-914F3A443510}" type="pres">
      <dgm:prSet presAssocID="{0B1872B7-AB03-4EF7-856D-7A85BF4E6168}" presName="connectorText" presStyleLbl="sibTrans2D1" presStyleIdx="2" presStyleCnt="3"/>
      <dgm:spPr/>
    </dgm:pt>
    <dgm:pt modelId="{E69C6910-3D9F-40DE-97AD-BFDF86FA6327}" type="pres">
      <dgm:prSet presAssocID="{0B1872B7-AB03-4EF7-856D-7A85BF4E6168}" presName="lastNode" presStyleLbl="node1" presStyleIdx="3" presStyleCnt="4" custScaleX="311309" custScaleY="256658" custLinFactX="60590" custLinFactNeighborX="100000" custLinFactNeighborY="5546">
        <dgm:presLayoutVars>
          <dgm:bulletEnabled val="1"/>
        </dgm:presLayoutVars>
      </dgm:prSet>
      <dgm:spPr/>
    </dgm:pt>
  </dgm:ptLst>
  <dgm:cxnLst>
    <dgm:cxn modelId="{531C59E0-4296-4CF7-84B5-E1288E17D2C3}" type="presOf" srcId="{177D4073-AB5E-4E18-8105-5DD346A568E4}" destId="{FA01C670-528F-42A5-B924-AF688DC4D245}" srcOrd="0" destOrd="0" presId="urn:microsoft.com/office/officeart/2005/8/layout/equation2"/>
    <dgm:cxn modelId="{074AB8E5-0B0A-4F33-B416-BB2D8EAAE97D}" srcId="{0B1872B7-AB03-4EF7-856D-7A85BF4E6168}" destId="{B73EC474-666B-4E4E-8A6F-5C3AD0EDB95C}" srcOrd="1" destOrd="0" parTransId="{32179121-7E7C-4BA2-A3DF-E39AC01E73BA}" sibTransId="{212149E4-307D-4839-A4AD-EAB146E81D62}"/>
    <dgm:cxn modelId="{36BD02D9-0FCB-4569-AACD-BF04539AE8D5}" srcId="{0B1872B7-AB03-4EF7-856D-7A85BF4E6168}" destId="{A2E93E1F-89DB-4DC0-A1B0-5C49FF7D96C0}" srcOrd="3" destOrd="0" parTransId="{021D622D-8450-4564-937C-2B902D45E31A}" sibTransId="{6DEAAB31-E2CE-47B1-81C2-76F7402667AD}"/>
    <dgm:cxn modelId="{34163417-0A31-4E72-9228-F52800BE0A26}" srcId="{0B1872B7-AB03-4EF7-856D-7A85BF4E6168}" destId="{ACA16445-2796-4F8E-8F5B-02CAF6DC038C}" srcOrd="2" destOrd="0" parTransId="{7FDEBE65-7D14-4ECA-8663-C045D7F4D87A}" sibTransId="{4C1C72E0-AD6A-4A31-826E-CEC8F044F5D2}"/>
    <dgm:cxn modelId="{4D0360AD-D0B8-4FE9-B652-59EDDCA149EB}" type="presOf" srcId="{212149E4-307D-4839-A4AD-EAB146E81D62}" destId="{888DD8D0-8B70-47B2-9F5F-CFE9F41019E2}" srcOrd="0" destOrd="0" presId="urn:microsoft.com/office/officeart/2005/8/layout/equation2"/>
    <dgm:cxn modelId="{6EA1A49D-8F69-433F-8983-CBA78A8C937F}" type="presOf" srcId="{ACA16445-2796-4F8E-8F5B-02CAF6DC038C}" destId="{100941FF-E832-4714-8261-73ED50C37BA0}" srcOrd="0" destOrd="0" presId="urn:microsoft.com/office/officeart/2005/8/layout/equation2"/>
    <dgm:cxn modelId="{9F91F65E-83D0-4F47-956C-C000A3995E8B}" type="presOf" srcId="{977CB230-52DA-4891-A775-6FCF1E91F5CC}" destId="{CC4E6B75-E105-48E0-B24D-B0656A6BC751}" srcOrd="0" destOrd="0" presId="urn:microsoft.com/office/officeart/2005/8/layout/equation2"/>
    <dgm:cxn modelId="{B468DCA0-38C8-475D-AE83-4E7F6A30A80B}" type="presOf" srcId="{0B1872B7-AB03-4EF7-856D-7A85BF4E6168}" destId="{2C373162-4A47-423D-8D4B-7043576B2C5B}" srcOrd="0" destOrd="0" presId="urn:microsoft.com/office/officeart/2005/8/layout/equation2"/>
    <dgm:cxn modelId="{DF90DB7F-5A46-4CF3-9596-E7F6E9A7424F}" type="presOf" srcId="{4C1C72E0-AD6A-4A31-826E-CEC8F044F5D2}" destId="{8C85EAFF-3CBF-41A6-8F59-914F3A443510}" srcOrd="1" destOrd="0" presId="urn:microsoft.com/office/officeart/2005/8/layout/equation2"/>
    <dgm:cxn modelId="{13004263-B2D6-4001-A276-58DB8E658405}" type="presOf" srcId="{4C1C72E0-AD6A-4A31-826E-CEC8F044F5D2}" destId="{96FB041A-55FE-4FDB-8821-15D0EB0210D5}" srcOrd="0" destOrd="0" presId="urn:microsoft.com/office/officeart/2005/8/layout/equation2"/>
    <dgm:cxn modelId="{0BF347EA-DD98-49EC-91E4-850D7BA273D3}" srcId="{0B1872B7-AB03-4EF7-856D-7A85BF4E6168}" destId="{977CB230-52DA-4891-A775-6FCF1E91F5CC}" srcOrd="0" destOrd="0" parTransId="{ADBC1AF3-D213-457B-90F8-B8238AAAC26F}" sibTransId="{177D4073-AB5E-4E18-8105-5DD346A568E4}"/>
    <dgm:cxn modelId="{9CBDE274-0D51-4F2F-BC8D-78AA56C41C05}" type="presOf" srcId="{A2E93E1F-89DB-4DC0-A1B0-5C49FF7D96C0}" destId="{E69C6910-3D9F-40DE-97AD-BFDF86FA6327}" srcOrd="0" destOrd="0" presId="urn:microsoft.com/office/officeart/2005/8/layout/equation2"/>
    <dgm:cxn modelId="{EA0AC5CB-BBA2-4BF5-9D6F-B1611C56ACC3}" type="presOf" srcId="{B73EC474-666B-4E4E-8A6F-5C3AD0EDB95C}" destId="{36353856-81DF-4DF5-ABD3-DFFB191CF81E}" srcOrd="0" destOrd="0" presId="urn:microsoft.com/office/officeart/2005/8/layout/equation2"/>
    <dgm:cxn modelId="{D2EB193D-5510-4291-BF10-9EC5B803B8EA}" type="presParOf" srcId="{2C373162-4A47-423D-8D4B-7043576B2C5B}" destId="{D40FDD54-5400-47C4-A99E-F73FF56EFC88}" srcOrd="0" destOrd="0" presId="urn:microsoft.com/office/officeart/2005/8/layout/equation2"/>
    <dgm:cxn modelId="{FD7B6A70-13AD-4393-913E-5E7DAA944E9F}" type="presParOf" srcId="{D40FDD54-5400-47C4-A99E-F73FF56EFC88}" destId="{CC4E6B75-E105-48E0-B24D-B0656A6BC751}" srcOrd="0" destOrd="0" presId="urn:microsoft.com/office/officeart/2005/8/layout/equation2"/>
    <dgm:cxn modelId="{AADF2A9B-2D12-42ED-BFBC-60A7F83D6935}" type="presParOf" srcId="{D40FDD54-5400-47C4-A99E-F73FF56EFC88}" destId="{5890D14C-4499-4B30-B3E9-C84AF9B493F4}" srcOrd="1" destOrd="0" presId="urn:microsoft.com/office/officeart/2005/8/layout/equation2"/>
    <dgm:cxn modelId="{F16B1868-D43B-4CF3-BBCE-65A55B8D5EA4}" type="presParOf" srcId="{D40FDD54-5400-47C4-A99E-F73FF56EFC88}" destId="{FA01C670-528F-42A5-B924-AF688DC4D245}" srcOrd="2" destOrd="0" presId="urn:microsoft.com/office/officeart/2005/8/layout/equation2"/>
    <dgm:cxn modelId="{79A87E05-ADEC-43F1-91A5-BD2F4AD43C2E}" type="presParOf" srcId="{D40FDD54-5400-47C4-A99E-F73FF56EFC88}" destId="{AEAC271C-F73A-4981-8AA6-09234AA5B8F0}" srcOrd="3" destOrd="0" presId="urn:microsoft.com/office/officeart/2005/8/layout/equation2"/>
    <dgm:cxn modelId="{31988F72-0666-458F-8601-E75510DDA6B0}" type="presParOf" srcId="{D40FDD54-5400-47C4-A99E-F73FF56EFC88}" destId="{36353856-81DF-4DF5-ABD3-DFFB191CF81E}" srcOrd="4" destOrd="0" presId="urn:microsoft.com/office/officeart/2005/8/layout/equation2"/>
    <dgm:cxn modelId="{5FFEDD4C-A101-4A98-8329-5CC0B433D2CD}" type="presParOf" srcId="{D40FDD54-5400-47C4-A99E-F73FF56EFC88}" destId="{A70FAF2B-DD6E-4788-94E6-689A8D1133A9}" srcOrd="5" destOrd="0" presId="urn:microsoft.com/office/officeart/2005/8/layout/equation2"/>
    <dgm:cxn modelId="{ADEC65FA-72C8-4ED0-B01A-C9F9C6139819}" type="presParOf" srcId="{D40FDD54-5400-47C4-A99E-F73FF56EFC88}" destId="{888DD8D0-8B70-47B2-9F5F-CFE9F41019E2}" srcOrd="6" destOrd="0" presId="urn:microsoft.com/office/officeart/2005/8/layout/equation2"/>
    <dgm:cxn modelId="{391D3D97-29EA-461A-9DD5-3643D45322EF}" type="presParOf" srcId="{D40FDD54-5400-47C4-A99E-F73FF56EFC88}" destId="{70EF3955-7E00-4511-80F6-0B609B151CAC}" srcOrd="7" destOrd="0" presId="urn:microsoft.com/office/officeart/2005/8/layout/equation2"/>
    <dgm:cxn modelId="{1FF0F43A-4199-4B09-B6FC-807E8BE90638}" type="presParOf" srcId="{D40FDD54-5400-47C4-A99E-F73FF56EFC88}" destId="{100941FF-E832-4714-8261-73ED50C37BA0}" srcOrd="8" destOrd="0" presId="urn:microsoft.com/office/officeart/2005/8/layout/equation2"/>
    <dgm:cxn modelId="{47B6C28A-210B-40EE-8B94-383A6A94167A}" type="presParOf" srcId="{2C373162-4A47-423D-8D4B-7043576B2C5B}" destId="{96FB041A-55FE-4FDB-8821-15D0EB0210D5}" srcOrd="1" destOrd="0" presId="urn:microsoft.com/office/officeart/2005/8/layout/equation2"/>
    <dgm:cxn modelId="{15DE134B-1A78-4FC2-978E-F2E42B32186B}" type="presParOf" srcId="{96FB041A-55FE-4FDB-8821-15D0EB0210D5}" destId="{8C85EAFF-3CBF-41A6-8F59-914F3A443510}" srcOrd="0" destOrd="0" presId="urn:microsoft.com/office/officeart/2005/8/layout/equation2"/>
    <dgm:cxn modelId="{CBA738B6-5D1F-4403-B19C-0EF4D3FEBB37}" type="presParOf" srcId="{2C373162-4A47-423D-8D4B-7043576B2C5B}" destId="{E69C6910-3D9F-40DE-97AD-BFDF86FA6327}"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19EFEB-40FD-4B3C-9EC0-CFF05E41FAA6}"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MX"/>
        </a:p>
      </dgm:t>
    </dgm:pt>
    <dgm:pt modelId="{6A116B05-9A4A-43BE-A4CE-41E3913BB0C8}">
      <dgm:prSet phldrT="[Texto]"/>
      <dgm:spPr/>
      <dgm:t>
        <a:bodyPr/>
        <a:lstStyle/>
        <a:p>
          <a:r>
            <a:rPr lang="es-MX" dirty="0"/>
            <a:t>Limitantes de la Simulación</a:t>
          </a:r>
        </a:p>
      </dgm:t>
    </dgm:pt>
    <dgm:pt modelId="{386A6770-360A-404C-AC3D-071C99B9824C}" type="parTrans" cxnId="{3B27ED2E-4211-49D5-9CB7-37B617659F37}">
      <dgm:prSet/>
      <dgm:spPr/>
      <dgm:t>
        <a:bodyPr/>
        <a:lstStyle/>
        <a:p>
          <a:endParaRPr lang="es-MX"/>
        </a:p>
      </dgm:t>
    </dgm:pt>
    <dgm:pt modelId="{D9FCF719-E848-4F8F-AF94-ED8CE9D2D5D9}" type="sibTrans" cxnId="{3B27ED2E-4211-49D5-9CB7-37B617659F37}">
      <dgm:prSet/>
      <dgm:spPr/>
      <dgm:t>
        <a:bodyPr/>
        <a:lstStyle/>
        <a:p>
          <a:endParaRPr lang="es-MX"/>
        </a:p>
      </dgm:t>
    </dgm:pt>
    <dgm:pt modelId="{E7388893-7090-4B5E-B266-536674227F19}">
      <dgm:prSet phldrT="[Texto]"/>
      <dgm:spPr/>
      <dgm:t>
        <a:bodyPr/>
        <a:lstStyle/>
        <a:p>
          <a:r>
            <a:rPr lang="es-MX" dirty="0"/>
            <a:t>Falta de Investigación sobre efectividad</a:t>
          </a:r>
        </a:p>
      </dgm:t>
    </dgm:pt>
    <dgm:pt modelId="{3D1B77ED-0C68-4E59-B5BB-D1FA613A8771}" type="parTrans" cxnId="{B4FF8E93-73DB-4C8C-AEF2-DFE5F56545DC}">
      <dgm:prSet/>
      <dgm:spPr/>
      <dgm:t>
        <a:bodyPr/>
        <a:lstStyle/>
        <a:p>
          <a:endParaRPr lang="es-MX"/>
        </a:p>
      </dgm:t>
    </dgm:pt>
    <dgm:pt modelId="{B46040F0-1F3C-4EF7-9B91-1ECE8A247CFD}" type="sibTrans" cxnId="{B4FF8E93-73DB-4C8C-AEF2-DFE5F56545DC}">
      <dgm:prSet/>
      <dgm:spPr/>
      <dgm:t>
        <a:bodyPr/>
        <a:lstStyle/>
        <a:p>
          <a:endParaRPr lang="es-MX"/>
        </a:p>
      </dgm:t>
    </dgm:pt>
    <dgm:pt modelId="{BFC645BA-5609-4D32-86FE-D5745FACDE35}">
      <dgm:prSet phldrT="[Texto]"/>
      <dgm:spPr/>
      <dgm:t>
        <a:bodyPr/>
        <a:lstStyle/>
        <a:p>
          <a:r>
            <a:rPr lang="es-MX" dirty="0"/>
            <a:t>Instrumentos inadecuados para demostrar su efectividad</a:t>
          </a:r>
        </a:p>
      </dgm:t>
    </dgm:pt>
    <dgm:pt modelId="{83BC19DE-CE0D-4764-A71E-F719A748E893}" type="parTrans" cxnId="{148BA6D7-F630-417E-A01C-E2FF675A0890}">
      <dgm:prSet/>
      <dgm:spPr/>
      <dgm:t>
        <a:bodyPr/>
        <a:lstStyle/>
        <a:p>
          <a:endParaRPr lang="es-MX"/>
        </a:p>
      </dgm:t>
    </dgm:pt>
    <dgm:pt modelId="{C5607FEF-23D5-4DE2-8B92-B40D50ED5174}" type="sibTrans" cxnId="{148BA6D7-F630-417E-A01C-E2FF675A0890}">
      <dgm:prSet/>
      <dgm:spPr/>
      <dgm:t>
        <a:bodyPr/>
        <a:lstStyle/>
        <a:p>
          <a:endParaRPr lang="es-MX"/>
        </a:p>
      </dgm:t>
    </dgm:pt>
    <dgm:pt modelId="{D9F5AFD2-AB3B-4CA0-BE97-6CE4F015202C}">
      <dgm:prSet phldrT="[Texto]"/>
      <dgm:spPr/>
      <dgm:t>
        <a:bodyPr/>
        <a:lstStyle/>
        <a:p>
          <a:r>
            <a:rPr lang="es-MX" dirty="0"/>
            <a:t>Inversión Económica</a:t>
          </a:r>
        </a:p>
      </dgm:t>
    </dgm:pt>
    <dgm:pt modelId="{1F571FEE-AB0B-4B29-BB65-BD95E24C83E1}" type="parTrans" cxnId="{A64C4A9A-12FC-447B-A67B-6BCD4FF1230A}">
      <dgm:prSet/>
      <dgm:spPr/>
      <dgm:t>
        <a:bodyPr/>
        <a:lstStyle/>
        <a:p>
          <a:endParaRPr lang="es-MX"/>
        </a:p>
      </dgm:t>
    </dgm:pt>
    <dgm:pt modelId="{810CC5C5-0183-4AF8-917F-ABC7F1DA58CF}" type="sibTrans" cxnId="{A64C4A9A-12FC-447B-A67B-6BCD4FF1230A}">
      <dgm:prSet/>
      <dgm:spPr/>
      <dgm:t>
        <a:bodyPr/>
        <a:lstStyle/>
        <a:p>
          <a:endParaRPr lang="es-MX"/>
        </a:p>
      </dgm:t>
    </dgm:pt>
    <dgm:pt modelId="{EC40C8B1-2DD4-48B4-8682-BBA36EB3A84B}" type="pres">
      <dgm:prSet presAssocID="{5F19EFEB-40FD-4B3C-9EC0-CFF05E41FAA6}" presName="cycle" presStyleCnt="0">
        <dgm:presLayoutVars>
          <dgm:chMax val="1"/>
          <dgm:dir/>
          <dgm:animLvl val="ctr"/>
          <dgm:resizeHandles val="exact"/>
        </dgm:presLayoutVars>
      </dgm:prSet>
      <dgm:spPr/>
    </dgm:pt>
    <dgm:pt modelId="{6DF8EA41-15D8-404D-A084-BF9B1526A599}" type="pres">
      <dgm:prSet presAssocID="{6A116B05-9A4A-43BE-A4CE-41E3913BB0C8}" presName="centerShape" presStyleLbl="node0" presStyleIdx="0" presStyleCnt="1"/>
      <dgm:spPr/>
    </dgm:pt>
    <dgm:pt modelId="{D5F1772B-6915-418A-9A56-478B51AF2E7E}" type="pres">
      <dgm:prSet presAssocID="{3D1B77ED-0C68-4E59-B5BB-D1FA613A8771}" presName="parTrans" presStyleLbl="bgSibTrans2D1" presStyleIdx="0" presStyleCnt="3"/>
      <dgm:spPr/>
    </dgm:pt>
    <dgm:pt modelId="{8734E013-2294-47D5-8EE2-26091B78372F}" type="pres">
      <dgm:prSet presAssocID="{E7388893-7090-4B5E-B266-536674227F19}" presName="node" presStyleLbl="node1" presStyleIdx="0" presStyleCnt="3" custRadScaleRad="113962" custRadScaleInc="-25714">
        <dgm:presLayoutVars>
          <dgm:bulletEnabled val="1"/>
        </dgm:presLayoutVars>
      </dgm:prSet>
      <dgm:spPr/>
    </dgm:pt>
    <dgm:pt modelId="{0B259539-97EA-414D-BE19-8FF2987C2675}" type="pres">
      <dgm:prSet presAssocID="{83BC19DE-CE0D-4764-A71E-F719A748E893}" presName="parTrans" presStyleLbl="bgSibTrans2D1" presStyleIdx="1" presStyleCnt="3"/>
      <dgm:spPr/>
    </dgm:pt>
    <dgm:pt modelId="{37E673BB-A481-461C-A653-F32AB7E195DC}" type="pres">
      <dgm:prSet presAssocID="{BFC645BA-5609-4D32-86FE-D5745FACDE35}" presName="node" presStyleLbl="node1" presStyleIdx="1" presStyleCnt="3" custScaleX="180975">
        <dgm:presLayoutVars>
          <dgm:bulletEnabled val="1"/>
        </dgm:presLayoutVars>
      </dgm:prSet>
      <dgm:spPr/>
    </dgm:pt>
    <dgm:pt modelId="{0BF43B8F-0F9D-4178-9FD8-7777772B1C12}" type="pres">
      <dgm:prSet presAssocID="{1F571FEE-AB0B-4B29-BB65-BD95E24C83E1}" presName="parTrans" presStyleLbl="bgSibTrans2D1" presStyleIdx="2" presStyleCnt="3"/>
      <dgm:spPr/>
    </dgm:pt>
    <dgm:pt modelId="{BFB0F778-FF9D-4E4D-A5DF-1256AB015D05}" type="pres">
      <dgm:prSet presAssocID="{D9F5AFD2-AB3B-4CA0-BE97-6CE4F015202C}" presName="node" presStyleLbl="node1" presStyleIdx="2" presStyleCnt="3" custScaleX="99765" custRadScaleRad="114070" custRadScaleInc="25430">
        <dgm:presLayoutVars>
          <dgm:bulletEnabled val="1"/>
        </dgm:presLayoutVars>
      </dgm:prSet>
      <dgm:spPr/>
    </dgm:pt>
  </dgm:ptLst>
  <dgm:cxnLst>
    <dgm:cxn modelId="{62189656-990B-4882-8F4E-6FD321831C39}" type="presOf" srcId="{1F571FEE-AB0B-4B29-BB65-BD95E24C83E1}" destId="{0BF43B8F-0F9D-4178-9FD8-7777772B1C12}" srcOrd="0" destOrd="0" presId="urn:microsoft.com/office/officeart/2005/8/layout/radial4"/>
    <dgm:cxn modelId="{FA73157A-5D0C-417E-A7B4-40B06D0AAF6F}" type="presOf" srcId="{D9F5AFD2-AB3B-4CA0-BE97-6CE4F015202C}" destId="{BFB0F778-FF9D-4E4D-A5DF-1256AB015D05}" srcOrd="0" destOrd="0" presId="urn:microsoft.com/office/officeart/2005/8/layout/radial4"/>
    <dgm:cxn modelId="{B4FF8E93-73DB-4C8C-AEF2-DFE5F56545DC}" srcId="{6A116B05-9A4A-43BE-A4CE-41E3913BB0C8}" destId="{E7388893-7090-4B5E-B266-536674227F19}" srcOrd="0" destOrd="0" parTransId="{3D1B77ED-0C68-4E59-B5BB-D1FA613A8771}" sibTransId="{B46040F0-1F3C-4EF7-9B91-1ECE8A247CFD}"/>
    <dgm:cxn modelId="{FD28540F-A14A-4DF7-A838-4707CEE6163C}" type="presOf" srcId="{BFC645BA-5609-4D32-86FE-D5745FACDE35}" destId="{37E673BB-A481-461C-A653-F32AB7E195DC}" srcOrd="0" destOrd="0" presId="urn:microsoft.com/office/officeart/2005/8/layout/radial4"/>
    <dgm:cxn modelId="{A64C4A9A-12FC-447B-A67B-6BCD4FF1230A}" srcId="{6A116B05-9A4A-43BE-A4CE-41E3913BB0C8}" destId="{D9F5AFD2-AB3B-4CA0-BE97-6CE4F015202C}" srcOrd="2" destOrd="0" parTransId="{1F571FEE-AB0B-4B29-BB65-BD95E24C83E1}" sibTransId="{810CC5C5-0183-4AF8-917F-ABC7F1DA58CF}"/>
    <dgm:cxn modelId="{5C03BC7F-6C8D-4A20-BA9C-8C0630F45641}" type="presOf" srcId="{83BC19DE-CE0D-4764-A71E-F719A748E893}" destId="{0B259539-97EA-414D-BE19-8FF2987C2675}" srcOrd="0" destOrd="0" presId="urn:microsoft.com/office/officeart/2005/8/layout/radial4"/>
    <dgm:cxn modelId="{148BA6D7-F630-417E-A01C-E2FF675A0890}" srcId="{6A116B05-9A4A-43BE-A4CE-41E3913BB0C8}" destId="{BFC645BA-5609-4D32-86FE-D5745FACDE35}" srcOrd="1" destOrd="0" parTransId="{83BC19DE-CE0D-4764-A71E-F719A748E893}" sibTransId="{C5607FEF-23D5-4DE2-8B92-B40D50ED5174}"/>
    <dgm:cxn modelId="{A4A49D59-1E1E-457F-9C23-DCFF983FF1C0}" type="presOf" srcId="{3D1B77ED-0C68-4E59-B5BB-D1FA613A8771}" destId="{D5F1772B-6915-418A-9A56-478B51AF2E7E}" srcOrd="0" destOrd="0" presId="urn:microsoft.com/office/officeart/2005/8/layout/radial4"/>
    <dgm:cxn modelId="{3B27ED2E-4211-49D5-9CB7-37B617659F37}" srcId="{5F19EFEB-40FD-4B3C-9EC0-CFF05E41FAA6}" destId="{6A116B05-9A4A-43BE-A4CE-41E3913BB0C8}" srcOrd="0" destOrd="0" parTransId="{386A6770-360A-404C-AC3D-071C99B9824C}" sibTransId="{D9FCF719-E848-4F8F-AF94-ED8CE9D2D5D9}"/>
    <dgm:cxn modelId="{E6617C38-92B9-4D8D-848C-6534BA817B19}" type="presOf" srcId="{6A116B05-9A4A-43BE-A4CE-41E3913BB0C8}" destId="{6DF8EA41-15D8-404D-A084-BF9B1526A599}" srcOrd="0" destOrd="0" presId="urn:microsoft.com/office/officeart/2005/8/layout/radial4"/>
    <dgm:cxn modelId="{52E1FDA8-D5EA-4AE3-A1F5-198E75BC7C50}" type="presOf" srcId="{E7388893-7090-4B5E-B266-536674227F19}" destId="{8734E013-2294-47D5-8EE2-26091B78372F}" srcOrd="0" destOrd="0" presId="urn:microsoft.com/office/officeart/2005/8/layout/radial4"/>
    <dgm:cxn modelId="{82CBB598-AB8F-487F-A16D-022CD316942E}" type="presOf" srcId="{5F19EFEB-40FD-4B3C-9EC0-CFF05E41FAA6}" destId="{EC40C8B1-2DD4-48B4-8682-BBA36EB3A84B}" srcOrd="0" destOrd="0" presId="urn:microsoft.com/office/officeart/2005/8/layout/radial4"/>
    <dgm:cxn modelId="{3D39D7E2-39A3-4F75-A9B8-2F1D2F7FA177}" type="presParOf" srcId="{EC40C8B1-2DD4-48B4-8682-BBA36EB3A84B}" destId="{6DF8EA41-15D8-404D-A084-BF9B1526A599}" srcOrd="0" destOrd="0" presId="urn:microsoft.com/office/officeart/2005/8/layout/radial4"/>
    <dgm:cxn modelId="{BFD9B623-DF76-4E27-ABFA-DB6DB4217C33}" type="presParOf" srcId="{EC40C8B1-2DD4-48B4-8682-BBA36EB3A84B}" destId="{D5F1772B-6915-418A-9A56-478B51AF2E7E}" srcOrd="1" destOrd="0" presId="urn:microsoft.com/office/officeart/2005/8/layout/radial4"/>
    <dgm:cxn modelId="{60F15B58-79B6-4D23-A25E-5DAB53869C96}" type="presParOf" srcId="{EC40C8B1-2DD4-48B4-8682-BBA36EB3A84B}" destId="{8734E013-2294-47D5-8EE2-26091B78372F}" srcOrd="2" destOrd="0" presId="urn:microsoft.com/office/officeart/2005/8/layout/radial4"/>
    <dgm:cxn modelId="{BE8AB57F-00E9-453B-A549-C5B03D816A00}" type="presParOf" srcId="{EC40C8B1-2DD4-48B4-8682-BBA36EB3A84B}" destId="{0B259539-97EA-414D-BE19-8FF2987C2675}" srcOrd="3" destOrd="0" presId="urn:microsoft.com/office/officeart/2005/8/layout/radial4"/>
    <dgm:cxn modelId="{665141B2-3964-43F6-B1D8-C89D2241ACDE}" type="presParOf" srcId="{EC40C8B1-2DD4-48B4-8682-BBA36EB3A84B}" destId="{37E673BB-A481-461C-A653-F32AB7E195DC}" srcOrd="4" destOrd="0" presId="urn:microsoft.com/office/officeart/2005/8/layout/radial4"/>
    <dgm:cxn modelId="{17CF5F9D-1BA5-410B-80B4-CBD60001994B}" type="presParOf" srcId="{EC40C8B1-2DD4-48B4-8682-BBA36EB3A84B}" destId="{0BF43B8F-0F9D-4178-9FD8-7777772B1C12}" srcOrd="5" destOrd="0" presId="urn:microsoft.com/office/officeart/2005/8/layout/radial4"/>
    <dgm:cxn modelId="{4AE6B385-8284-442B-A533-43FEA274FC54}" type="presParOf" srcId="{EC40C8B1-2DD4-48B4-8682-BBA36EB3A84B}" destId="{BFB0F778-FF9D-4E4D-A5DF-1256AB015D05}"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E6B75-E105-48E0-B24D-B0656A6BC751}">
      <dsp:nvSpPr>
        <dsp:cNvPr id="0" name=""/>
        <dsp:cNvSpPr/>
      </dsp:nvSpPr>
      <dsp:spPr>
        <a:xfrm>
          <a:off x="634509" y="2714"/>
          <a:ext cx="3250360" cy="16435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MX" sz="2000" kern="1200" dirty="0"/>
            <a:t>Negligencia</a:t>
          </a:r>
        </a:p>
      </dsp:txBody>
      <dsp:txXfrm>
        <a:off x="1110513" y="243399"/>
        <a:ext cx="2298352" cy="1162131"/>
      </dsp:txXfrm>
    </dsp:sp>
    <dsp:sp modelId="{FA01C670-528F-42A5-B924-AF688DC4D245}">
      <dsp:nvSpPr>
        <dsp:cNvPr id="0" name=""/>
        <dsp:cNvSpPr/>
      </dsp:nvSpPr>
      <dsp:spPr>
        <a:xfrm>
          <a:off x="2128564" y="1682930"/>
          <a:ext cx="262250" cy="26225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2163325" y="1783214"/>
        <a:ext cx="192728" cy="61682"/>
      </dsp:txXfrm>
    </dsp:sp>
    <dsp:sp modelId="{36353856-81DF-4DF5-ABD3-DFFB191CF81E}">
      <dsp:nvSpPr>
        <dsp:cNvPr id="0" name=""/>
        <dsp:cNvSpPr/>
      </dsp:nvSpPr>
      <dsp:spPr>
        <a:xfrm>
          <a:off x="528928" y="1953478"/>
          <a:ext cx="3461521" cy="15887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MX" sz="2000" kern="1200" dirty="0"/>
            <a:t>Atención Inadecuada</a:t>
          </a:r>
        </a:p>
      </dsp:txBody>
      <dsp:txXfrm>
        <a:off x="1035856" y="2186146"/>
        <a:ext cx="2447665" cy="1123422"/>
      </dsp:txXfrm>
    </dsp:sp>
    <dsp:sp modelId="{888DD8D0-8B70-47B2-9F5F-CFE9F41019E2}">
      <dsp:nvSpPr>
        <dsp:cNvPr id="0" name=""/>
        <dsp:cNvSpPr/>
      </dsp:nvSpPr>
      <dsp:spPr>
        <a:xfrm>
          <a:off x="2128564" y="3607370"/>
          <a:ext cx="262250" cy="26225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2163325" y="3707654"/>
        <a:ext cx="192728" cy="61682"/>
      </dsp:txXfrm>
    </dsp:sp>
    <dsp:sp modelId="{100941FF-E832-4714-8261-73ED50C37BA0}">
      <dsp:nvSpPr>
        <dsp:cNvPr id="0" name=""/>
        <dsp:cNvSpPr/>
      </dsp:nvSpPr>
      <dsp:spPr>
        <a:xfrm>
          <a:off x="559159" y="3906335"/>
          <a:ext cx="3401059" cy="14176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MX" sz="2000" kern="1200" dirty="0"/>
            <a:t>Diseño de sistemas (formación de recursos humanos para la salud)</a:t>
          </a:r>
        </a:p>
      </dsp:txBody>
      <dsp:txXfrm>
        <a:off x="1057233" y="4113951"/>
        <a:ext cx="2404911" cy="1002458"/>
      </dsp:txXfrm>
    </dsp:sp>
    <dsp:sp modelId="{96FB041A-55FE-4FDB-8821-15D0EB0210D5}">
      <dsp:nvSpPr>
        <dsp:cNvPr id="0" name=""/>
        <dsp:cNvSpPr/>
      </dsp:nvSpPr>
      <dsp:spPr>
        <a:xfrm rot="43773">
          <a:off x="4190530" y="2606557"/>
          <a:ext cx="424241" cy="1682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s-MX" sz="700" kern="1200"/>
        </a:p>
      </dsp:txBody>
      <dsp:txXfrm>
        <a:off x="4190532" y="2639876"/>
        <a:ext cx="373780" cy="100922"/>
      </dsp:txXfrm>
    </dsp:sp>
    <dsp:sp modelId="{E69C6910-3D9F-40DE-97AD-BFDF86FA6327}">
      <dsp:nvSpPr>
        <dsp:cNvPr id="0" name=""/>
        <dsp:cNvSpPr/>
      </dsp:nvSpPr>
      <dsp:spPr>
        <a:xfrm>
          <a:off x="4790672" y="1553028"/>
          <a:ext cx="2815205" cy="23209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r>
            <a:rPr lang="es-MX" sz="4900" kern="1200" dirty="0"/>
            <a:t>Error médico</a:t>
          </a:r>
        </a:p>
      </dsp:txBody>
      <dsp:txXfrm>
        <a:off x="5202949" y="1892929"/>
        <a:ext cx="1990651" cy="16411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8EA41-15D8-404D-A084-BF9B1526A599}">
      <dsp:nvSpPr>
        <dsp:cNvPr id="0" name=""/>
        <dsp:cNvSpPr/>
      </dsp:nvSpPr>
      <dsp:spPr>
        <a:xfrm>
          <a:off x="3135370" y="2226441"/>
          <a:ext cx="1868842" cy="18688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s-MX" sz="2200" kern="1200" dirty="0"/>
            <a:t>Limitantes de la Simulación</a:t>
          </a:r>
        </a:p>
      </dsp:txBody>
      <dsp:txXfrm>
        <a:off x="3409056" y="2500127"/>
        <a:ext cx="1321470" cy="1321470"/>
      </dsp:txXfrm>
    </dsp:sp>
    <dsp:sp modelId="{D5F1772B-6915-418A-9A56-478B51AF2E7E}">
      <dsp:nvSpPr>
        <dsp:cNvPr id="0" name=""/>
        <dsp:cNvSpPr/>
      </dsp:nvSpPr>
      <dsp:spPr>
        <a:xfrm rot="11974296">
          <a:off x="1388215" y="2253261"/>
          <a:ext cx="1755584" cy="53262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734E013-2294-47D5-8EE2-26091B78372F}">
      <dsp:nvSpPr>
        <dsp:cNvPr id="0" name=""/>
        <dsp:cNvSpPr/>
      </dsp:nvSpPr>
      <dsp:spPr>
        <a:xfrm>
          <a:off x="551230" y="1515364"/>
          <a:ext cx="1775400" cy="14203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es-MX" sz="2200" kern="1200" dirty="0"/>
            <a:t>Falta de Investigación sobre efectividad</a:t>
          </a:r>
        </a:p>
      </dsp:txBody>
      <dsp:txXfrm>
        <a:off x="592830" y="1556964"/>
        <a:ext cx="1692200" cy="1337120"/>
      </dsp:txXfrm>
    </dsp:sp>
    <dsp:sp modelId="{0B259539-97EA-414D-BE19-8FF2987C2675}">
      <dsp:nvSpPr>
        <dsp:cNvPr id="0" name=""/>
        <dsp:cNvSpPr/>
      </dsp:nvSpPr>
      <dsp:spPr>
        <a:xfrm rot="16200000">
          <a:off x="3353633" y="1160611"/>
          <a:ext cx="1432315" cy="53262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E673BB-A481-461C-A653-F32AB7E195DC}">
      <dsp:nvSpPr>
        <dsp:cNvPr id="0" name=""/>
        <dsp:cNvSpPr/>
      </dsp:nvSpPr>
      <dsp:spPr>
        <a:xfrm>
          <a:off x="2463275" y="603"/>
          <a:ext cx="3213031" cy="14203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es-MX" sz="2200" kern="1200" dirty="0"/>
            <a:t>Instrumentos inadecuados para demostrar su efectividad</a:t>
          </a:r>
        </a:p>
      </dsp:txBody>
      <dsp:txXfrm>
        <a:off x="2504875" y="42203"/>
        <a:ext cx="3129831" cy="1337120"/>
      </dsp:txXfrm>
    </dsp:sp>
    <dsp:sp modelId="{0BF43B8F-0F9D-4178-9FD8-7777772B1C12}">
      <dsp:nvSpPr>
        <dsp:cNvPr id="0" name=""/>
        <dsp:cNvSpPr/>
      </dsp:nvSpPr>
      <dsp:spPr>
        <a:xfrm rot="20415480">
          <a:off x="4993931" y="2247428"/>
          <a:ext cx="1758084" cy="53262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FB0F778-FF9D-4E4D-A5DF-1256AB015D05}">
      <dsp:nvSpPr>
        <dsp:cNvPr id="0" name=""/>
        <dsp:cNvSpPr/>
      </dsp:nvSpPr>
      <dsp:spPr>
        <a:xfrm>
          <a:off x="5814734" y="1506650"/>
          <a:ext cx="1771228" cy="14203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es-MX" sz="2200" kern="1200" dirty="0"/>
            <a:t>Inversión Económica</a:t>
          </a:r>
        </a:p>
      </dsp:txBody>
      <dsp:txXfrm>
        <a:off x="5856334" y="1548250"/>
        <a:ext cx="1688028" cy="13371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6224D380-5433-4D9D-A3C1-0565C1BD858A}" type="datetimeFigureOut">
              <a:rPr lang="es-MX" smtClean="0"/>
              <a:pPr/>
              <a:t>18/07/2016</a:t>
            </a:fld>
            <a:endParaRPr lang="es-MX"/>
          </a:p>
        </p:txBody>
      </p:sp>
      <p:sp>
        <p:nvSpPr>
          <p:cNvPr id="4" name="Marcador de pie de página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8A2D0543-AFEF-4D91-9E7B-4D2D42C1676E}" type="slidenum">
              <a:rPr lang="es-MX" smtClean="0"/>
              <a:pPr/>
              <a:t>‹Nº›</a:t>
            </a:fld>
            <a:endParaRPr lang="es-MX"/>
          </a:p>
        </p:txBody>
      </p:sp>
    </p:spTree>
    <p:extLst>
      <p:ext uri="{BB962C8B-B14F-4D97-AF65-F5344CB8AC3E}">
        <p14:creationId xmlns:p14="http://schemas.microsoft.com/office/powerpoint/2010/main" val="210989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s-MX"/>
          </a:p>
        </p:txBody>
      </p:sp>
      <p:sp>
        <p:nvSpPr>
          <p:cNvPr id="3" name="2 Marcador de fecha"/>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2546BC16-BEC6-4EA4-A241-08C9B6D66BE6}" type="datetimeFigureOut">
              <a:rPr lang="es-MX" smtClean="0"/>
              <a:pPr/>
              <a:t>18/07/2016</a:t>
            </a:fld>
            <a:endParaRPr lang="es-MX"/>
          </a:p>
        </p:txBody>
      </p:sp>
      <p:sp>
        <p:nvSpPr>
          <p:cNvPr id="4" name="3 Marcador de imagen de diapositiva"/>
          <p:cNvSpPr>
            <a:spLocks noGrp="1" noRot="1" noChangeAspect="1"/>
          </p:cNvSpPr>
          <p:nvPr>
            <p:ph type="sldImg" idx="2"/>
          </p:nvPr>
        </p:nvSpPr>
        <p:spPr>
          <a:xfrm>
            <a:off x="423863" y="698500"/>
            <a:ext cx="6205537" cy="3490913"/>
          </a:xfrm>
          <a:prstGeom prst="rect">
            <a:avLst/>
          </a:prstGeom>
          <a:noFill/>
          <a:ln w="12700">
            <a:solidFill>
              <a:prstClr val="black"/>
            </a:solidFill>
          </a:ln>
        </p:spPr>
        <p:txBody>
          <a:bodyPr vert="horz" lIns="93497" tIns="46749" rIns="93497" bIns="46749" rtlCol="0" anchor="ctr"/>
          <a:lstStyle/>
          <a:p>
            <a:endParaRPr lang="es-MX"/>
          </a:p>
        </p:txBody>
      </p:sp>
      <p:sp>
        <p:nvSpPr>
          <p:cNvPr id="5" name="4 Marcador de notas"/>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790ED336-5079-4041-8B5C-C4BAB333CE35}"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err="1"/>
              <a:t>Leape</a:t>
            </a:r>
            <a:r>
              <a:rPr lang="es-MX" dirty="0"/>
              <a:t> (2000)</a:t>
            </a:r>
          </a:p>
        </p:txBody>
      </p:sp>
      <p:sp>
        <p:nvSpPr>
          <p:cNvPr id="4" name="3 Marcador de número de diapositiva"/>
          <p:cNvSpPr>
            <a:spLocks noGrp="1"/>
          </p:cNvSpPr>
          <p:nvPr>
            <p:ph type="sldNum" sz="quarter" idx="10"/>
          </p:nvPr>
        </p:nvSpPr>
        <p:spPr/>
        <p:txBody>
          <a:bodyPr/>
          <a:lstStyle/>
          <a:p>
            <a:fld id="{9D79BAC9-2C80-4C70-957F-D5A8BC3DA102}" type="slidenum">
              <a:rPr lang="es-MX" smtClean="0"/>
              <a:pPr/>
              <a:t>6</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857477" y="2130426"/>
            <a:ext cx="8858312" cy="1470025"/>
          </a:xfrm>
        </p:spPr>
        <p:txBody>
          <a:bodyPr/>
          <a:lstStyle/>
          <a:p>
            <a:r>
              <a:rPr lang="es-ES"/>
              <a:t>Haga clic para modificar el estilo de título del patrón</a:t>
            </a:r>
            <a:endParaRPr lang="es-ES" dirty="0"/>
          </a:p>
        </p:txBody>
      </p:sp>
      <p:sp>
        <p:nvSpPr>
          <p:cNvPr id="3" name="2 Subtítulo"/>
          <p:cNvSpPr>
            <a:spLocks noGrp="1"/>
          </p:cNvSpPr>
          <p:nvPr>
            <p:ph type="subTitle" idx="1"/>
          </p:nvPr>
        </p:nvSpPr>
        <p:spPr>
          <a:xfrm>
            <a:off x="2952728" y="3857628"/>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435" y="253205"/>
            <a:ext cx="2443068" cy="791824"/>
          </a:xfrm>
          <a:prstGeom prst="rect">
            <a:avLst/>
          </a:prstGeom>
        </p:spPr>
      </p:pic>
      <p:pic>
        <p:nvPicPr>
          <p:cNvPr id="9" name="8 Imagen" descr="LOGO_SECCIÃ“N_SIMULACIÃ“N_AMFEM_FINAL.jpg"/>
          <p:cNvPicPr>
            <a:picLocks noChangeAspect="1"/>
          </p:cNvPicPr>
          <p:nvPr userDrawn="1"/>
        </p:nvPicPr>
        <p:blipFill>
          <a:blip r:embed="rId3" cstate="print"/>
          <a:stretch>
            <a:fillRect/>
          </a:stretch>
        </p:blipFill>
        <p:spPr>
          <a:xfrm>
            <a:off x="10515599" y="126745"/>
            <a:ext cx="1379554" cy="1044743"/>
          </a:xfrm>
          <a:prstGeom prst="rect">
            <a:avLst/>
          </a:prstGeom>
        </p:spPr>
      </p:pic>
    </p:spTree>
    <p:extLst>
      <p:ext uri="{BB962C8B-B14F-4D97-AF65-F5344CB8AC3E}">
        <p14:creationId xmlns:p14="http://schemas.microsoft.com/office/powerpoint/2010/main" val="416575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Título"/>
          <p:cNvSpPr>
            <a:spLocks noGrp="1"/>
          </p:cNvSpPr>
          <p:nvPr>
            <p:ph type="title"/>
          </p:nvPr>
        </p:nvSpPr>
        <p:spPr>
          <a:xfrm>
            <a:off x="3507267" y="161765"/>
            <a:ext cx="6953299" cy="1143000"/>
          </a:xfrm>
        </p:spPr>
        <p:txBody>
          <a:bodyPr/>
          <a:lstStyle/>
          <a:p>
            <a:r>
              <a:rPr lang="es-ES"/>
              <a:t>Haga clic para modificar el estilo de título del patrón</a:t>
            </a:r>
            <a:endParaRPr lang="es-ES" dirty="0"/>
          </a:p>
        </p:txBody>
      </p:sp>
      <p:sp>
        <p:nvSpPr>
          <p:cNvPr id="3" name="2 Marcador de texto vertical"/>
          <p:cNvSpPr>
            <a:spLocks noGrp="1"/>
          </p:cNvSpPr>
          <p:nvPr>
            <p:ph type="body" orient="vert" idx="1"/>
          </p:nvPr>
        </p:nvSpPr>
        <p:spPr>
          <a:xfrm>
            <a:off x="1047715" y="1600201"/>
            <a:ext cx="10534685" cy="452596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10" name="8 Imagen" descr="LOGO_SECCIÃ“N_SIMULACIÃ“N_AMFEM_FINAL.jpg"/>
          <p:cNvPicPr>
            <a:picLocks noChangeAspect="1"/>
          </p:cNvPicPr>
          <p:nvPr userDrawn="1"/>
        </p:nvPicPr>
        <p:blipFill>
          <a:blip r:embed="rId3" cstate="print"/>
          <a:stretch>
            <a:fillRect/>
          </a:stretch>
        </p:blipFill>
        <p:spPr>
          <a:xfrm>
            <a:off x="10636506" y="161765"/>
            <a:ext cx="1379554" cy="1044743"/>
          </a:xfrm>
          <a:prstGeom prst="rect">
            <a:avLst/>
          </a:prstGeom>
        </p:spPr>
      </p:pic>
      <p:pic>
        <p:nvPicPr>
          <p:cNvPr id="11" name="Imagen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88259" y="161765"/>
            <a:ext cx="2443068" cy="791824"/>
          </a:xfrm>
          <a:prstGeom prst="rect">
            <a:avLst/>
          </a:prstGeom>
        </p:spPr>
      </p:pic>
    </p:spTree>
    <p:extLst>
      <p:ext uri="{BB962C8B-B14F-4D97-AF65-F5344CB8AC3E}">
        <p14:creationId xmlns:p14="http://schemas.microsoft.com/office/powerpoint/2010/main" val="168399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Título vertical"/>
          <p:cNvSpPr>
            <a:spLocks noGrp="1"/>
          </p:cNvSpPr>
          <p:nvPr>
            <p:ph type="title" orient="vert"/>
          </p:nvPr>
        </p:nvSpPr>
        <p:spPr>
          <a:xfrm>
            <a:off x="8988936" y="1714488"/>
            <a:ext cx="2593464" cy="441167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047715" y="1714488"/>
            <a:ext cx="7588285" cy="44116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10" name="8 Imagen" descr="LOGO_SECCIÃ“N_SIMULACIÃ“N_AMFEM_FINAL.jpg"/>
          <p:cNvPicPr>
            <a:picLocks noChangeAspect="1"/>
          </p:cNvPicPr>
          <p:nvPr userDrawn="1"/>
        </p:nvPicPr>
        <p:blipFill>
          <a:blip r:embed="rId3" cstate="print"/>
          <a:stretch>
            <a:fillRect/>
          </a:stretch>
        </p:blipFill>
        <p:spPr>
          <a:xfrm>
            <a:off x="10636506" y="161765"/>
            <a:ext cx="1379554" cy="1044743"/>
          </a:xfrm>
          <a:prstGeom prst="rect">
            <a:avLst/>
          </a:prstGeom>
        </p:spPr>
      </p:pic>
      <p:pic>
        <p:nvPicPr>
          <p:cNvPr id="11" name="Imagen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11332" y="161765"/>
            <a:ext cx="2443068" cy="791824"/>
          </a:xfrm>
          <a:prstGeom prst="rect">
            <a:avLst/>
          </a:prstGeom>
        </p:spPr>
      </p:pic>
    </p:spTree>
    <p:extLst>
      <p:ext uri="{BB962C8B-B14F-4D97-AF65-F5344CB8AC3E}">
        <p14:creationId xmlns:p14="http://schemas.microsoft.com/office/powerpoint/2010/main" val="217946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Título"/>
          <p:cNvSpPr>
            <a:spLocks noGrp="1"/>
          </p:cNvSpPr>
          <p:nvPr>
            <p:ph type="title"/>
          </p:nvPr>
        </p:nvSpPr>
        <p:spPr>
          <a:xfrm>
            <a:off x="3508704" y="274638"/>
            <a:ext cx="6762797" cy="1143000"/>
          </a:xfrm>
        </p:spPr>
        <p:txBody>
          <a:bodyPr/>
          <a:lstStyle/>
          <a:p>
            <a:r>
              <a:rPr lang="es-ES"/>
              <a:t>Haga clic para modificar el estilo de título del patrón</a:t>
            </a:r>
            <a:endParaRPr lang="es-ES" dirty="0"/>
          </a:p>
        </p:txBody>
      </p:sp>
      <p:sp>
        <p:nvSpPr>
          <p:cNvPr id="3" name="2 Marcador de contenido"/>
          <p:cNvSpPr>
            <a:spLocks noGrp="1"/>
          </p:cNvSpPr>
          <p:nvPr>
            <p:ph idx="1"/>
          </p:nvPr>
        </p:nvSpPr>
        <p:spPr>
          <a:xfrm>
            <a:off x="952464" y="1600201"/>
            <a:ext cx="10629936"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 dirty="0"/>
          </a:p>
        </p:txBody>
      </p:sp>
      <p:sp>
        <p:nvSpPr>
          <p:cNvPr id="4" name="3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9" name="8 Imagen" descr="LOGO_SECCIÃ“N_SIMULACIÃ“N_AMFEM_FINAL.jpg"/>
          <p:cNvPicPr>
            <a:picLocks noChangeAspect="1"/>
          </p:cNvPicPr>
          <p:nvPr/>
        </p:nvPicPr>
        <p:blipFill>
          <a:blip r:embed="rId3" cstate="print"/>
          <a:stretch>
            <a:fillRect/>
          </a:stretch>
        </p:blipFill>
        <p:spPr>
          <a:xfrm>
            <a:off x="10541725" y="274638"/>
            <a:ext cx="1379554" cy="1044743"/>
          </a:xfrm>
          <a:prstGeom prst="rect">
            <a:avLst/>
          </a:prstGeom>
        </p:spPr>
      </p:pic>
      <p:pic>
        <p:nvPicPr>
          <p:cNvPr id="12" name="Imagen 11"/>
          <p:cNvPicPr>
            <a:picLocks noChangeAspect="1"/>
          </p:cNvPicPr>
          <p:nvPr userDrawn="1"/>
        </p:nvPicPr>
        <p:blipFill rotWithShape="1">
          <a:blip r:embed="rId4">
            <a:extLst>
              <a:ext uri="{28A0092B-C50C-407E-A947-70E740481C1C}">
                <a14:useLocalDpi xmlns:a14="http://schemas.microsoft.com/office/drawing/2010/main" val="0"/>
              </a:ext>
            </a:extLst>
          </a:blip>
          <a:srcRect l="2325"/>
          <a:stretch/>
        </p:blipFill>
        <p:spPr>
          <a:xfrm>
            <a:off x="852196" y="469361"/>
            <a:ext cx="2386284" cy="791824"/>
          </a:xfrm>
          <a:prstGeom prst="rect">
            <a:avLst/>
          </a:prstGeom>
        </p:spPr>
      </p:pic>
    </p:spTree>
    <p:extLst>
      <p:ext uri="{BB962C8B-B14F-4D97-AF65-F5344CB8AC3E}">
        <p14:creationId xmlns:p14="http://schemas.microsoft.com/office/powerpoint/2010/main" val="134674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190722" y="4406901"/>
            <a:ext cx="9135561"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2190722" y="2906713"/>
            <a:ext cx="913556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7" name="8 Imagen" descr="LOGO_SECCIÃ“N_SIMULACIÃ“N_AMFEM_FINAL.jpg"/>
          <p:cNvPicPr>
            <a:picLocks noChangeAspect="1"/>
          </p:cNvPicPr>
          <p:nvPr userDrawn="1"/>
        </p:nvPicPr>
        <p:blipFill>
          <a:blip r:embed="rId2" cstate="print"/>
          <a:stretch>
            <a:fillRect/>
          </a:stretch>
        </p:blipFill>
        <p:spPr>
          <a:xfrm>
            <a:off x="10636506" y="161765"/>
            <a:ext cx="1379554" cy="1044743"/>
          </a:xfrm>
          <a:prstGeom prst="rect">
            <a:avLst/>
          </a:prstGeom>
        </p:spPr>
      </p:pic>
      <p:pic>
        <p:nvPicPr>
          <p:cNvPr id="8" name="Imagen 7"/>
          <p:cNvPicPr>
            <a:picLocks noChangeAspect="1"/>
          </p:cNvPicPr>
          <p:nvPr userDrawn="1"/>
        </p:nvPicPr>
        <p:blipFill rotWithShape="1">
          <a:blip r:embed="rId3">
            <a:extLst>
              <a:ext uri="{28A0092B-C50C-407E-A947-70E740481C1C}">
                <a14:useLocalDpi xmlns:a14="http://schemas.microsoft.com/office/drawing/2010/main" val="0"/>
              </a:ext>
            </a:extLst>
          </a:blip>
          <a:srcRect l="2436"/>
          <a:stretch/>
        </p:blipFill>
        <p:spPr>
          <a:xfrm>
            <a:off x="840222" y="161765"/>
            <a:ext cx="2383556" cy="791824"/>
          </a:xfrm>
          <a:prstGeom prst="rect">
            <a:avLst/>
          </a:prstGeom>
        </p:spPr>
      </p:pic>
    </p:spTree>
    <p:extLst>
      <p:ext uri="{BB962C8B-B14F-4D97-AF65-F5344CB8AC3E}">
        <p14:creationId xmlns:p14="http://schemas.microsoft.com/office/powerpoint/2010/main" val="240552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Título"/>
          <p:cNvSpPr>
            <a:spLocks noGrp="1"/>
          </p:cNvSpPr>
          <p:nvPr>
            <p:ph type="title"/>
          </p:nvPr>
        </p:nvSpPr>
        <p:spPr>
          <a:xfrm>
            <a:off x="3507267" y="250026"/>
            <a:ext cx="6953299" cy="1143000"/>
          </a:xfrm>
        </p:spPr>
        <p:txBody>
          <a:bodyPr/>
          <a:lstStyle/>
          <a:p>
            <a:r>
              <a:rPr lang="es-ES"/>
              <a:t>Haga clic para modificar el estilo de título del patrón</a:t>
            </a:r>
            <a:endParaRPr lang="es-ES" dirty="0"/>
          </a:p>
        </p:txBody>
      </p:sp>
      <p:sp>
        <p:nvSpPr>
          <p:cNvPr id="3" name="2 Marcador de contenido"/>
          <p:cNvSpPr>
            <a:spLocks noGrp="1"/>
          </p:cNvSpPr>
          <p:nvPr>
            <p:ph sz="half" idx="1"/>
          </p:nvPr>
        </p:nvSpPr>
        <p:spPr>
          <a:xfrm>
            <a:off x="952464" y="164305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540464" y="164305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11" name="8 Imagen" descr="LOGO_SECCIÃ“N_SIMULACIÃ“N_AMFEM_FINAL.jpg"/>
          <p:cNvPicPr>
            <a:picLocks noChangeAspect="1"/>
          </p:cNvPicPr>
          <p:nvPr userDrawn="1"/>
        </p:nvPicPr>
        <p:blipFill>
          <a:blip r:embed="rId3" cstate="print"/>
          <a:stretch>
            <a:fillRect/>
          </a:stretch>
        </p:blipFill>
        <p:spPr>
          <a:xfrm>
            <a:off x="10636506" y="161765"/>
            <a:ext cx="1379554" cy="1044743"/>
          </a:xfrm>
          <a:prstGeom prst="rect">
            <a:avLst/>
          </a:prstGeom>
        </p:spPr>
      </p:pic>
      <p:pic>
        <p:nvPicPr>
          <p:cNvPr id="12" name="Imagen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88259" y="162241"/>
            <a:ext cx="2443068" cy="791824"/>
          </a:xfrm>
          <a:prstGeom prst="rect">
            <a:avLst/>
          </a:prstGeom>
        </p:spPr>
      </p:pic>
    </p:spTree>
    <p:extLst>
      <p:ext uri="{BB962C8B-B14F-4D97-AF65-F5344CB8AC3E}">
        <p14:creationId xmlns:p14="http://schemas.microsoft.com/office/powerpoint/2010/main" val="154124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762491" y="274638"/>
            <a:ext cx="5429288" cy="1143000"/>
          </a:xfrm>
        </p:spPr>
        <p:txBody>
          <a:bodyPr/>
          <a:lstStyle>
            <a:lvl1pPr>
              <a:defRPr/>
            </a:lvl1pPr>
          </a:lstStyle>
          <a:p>
            <a:r>
              <a:rPr lang="es-ES"/>
              <a:t>Haga clic para modificar el estilo de título del patrón</a:t>
            </a:r>
            <a:endParaRPr lang="es-ES" dirty="0"/>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10" name="8 Imagen" descr="LOGO_SECCIÃ“N_SIMULACIÃ“N_AMFEM_FINAL.jpg"/>
          <p:cNvPicPr>
            <a:picLocks noChangeAspect="1"/>
          </p:cNvPicPr>
          <p:nvPr userDrawn="1"/>
        </p:nvPicPr>
        <p:blipFill>
          <a:blip r:embed="rId2" cstate="print"/>
          <a:stretch>
            <a:fillRect/>
          </a:stretch>
        </p:blipFill>
        <p:spPr>
          <a:xfrm>
            <a:off x="10636506" y="161765"/>
            <a:ext cx="1379554" cy="1044743"/>
          </a:xfrm>
          <a:prstGeom prst="rect">
            <a:avLst/>
          </a:prstGeom>
        </p:spPr>
      </p:pic>
      <p:pic>
        <p:nvPicPr>
          <p:cNvPr id="11" name="Imagen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526" y="161765"/>
            <a:ext cx="2443068" cy="791824"/>
          </a:xfrm>
          <a:prstGeom prst="rect">
            <a:avLst/>
          </a:prstGeom>
        </p:spPr>
      </p:pic>
    </p:spTree>
    <p:extLst>
      <p:ext uri="{BB962C8B-B14F-4D97-AF65-F5344CB8AC3E}">
        <p14:creationId xmlns:p14="http://schemas.microsoft.com/office/powerpoint/2010/main" val="2744155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6"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Título"/>
          <p:cNvSpPr>
            <a:spLocks noGrp="1"/>
          </p:cNvSpPr>
          <p:nvPr>
            <p:ph type="title"/>
          </p:nvPr>
        </p:nvSpPr>
        <p:spPr>
          <a:xfrm>
            <a:off x="3373120" y="274638"/>
            <a:ext cx="7143800" cy="1143000"/>
          </a:xfrm>
        </p:spPr>
        <p:txBody>
          <a:bodyPr/>
          <a:lstStyle/>
          <a:p>
            <a:r>
              <a:rPr lang="es-ES"/>
              <a:t>Haga clic para modificar el estilo de título del patrón</a:t>
            </a:r>
            <a:endParaRPr lang="es-ES" dirty="0"/>
          </a:p>
        </p:txBody>
      </p:sp>
      <p:sp>
        <p:nvSpPr>
          <p:cNvPr id="3" name="2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9" name="8 Imagen" descr="LOGO_SECCIÃ“N_SIMULACIÃ“N_AMFEM_FINAL.jpg"/>
          <p:cNvPicPr>
            <a:picLocks noChangeAspect="1"/>
          </p:cNvPicPr>
          <p:nvPr userDrawn="1"/>
        </p:nvPicPr>
        <p:blipFill>
          <a:blip r:embed="rId3" cstate="print"/>
          <a:stretch>
            <a:fillRect/>
          </a:stretch>
        </p:blipFill>
        <p:spPr>
          <a:xfrm>
            <a:off x="10636506" y="161765"/>
            <a:ext cx="1379554" cy="1044743"/>
          </a:xfrm>
          <a:prstGeom prst="rect">
            <a:avLst/>
          </a:prstGeom>
        </p:spPr>
      </p:pic>
      <p:pic>
        <p:nvPicPr>
          <p:cNvPr id="10" name="Imagen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0259" y="161765"/>
            <a:ext cx="2443068" cy="791824"/>
          </a:xfrm>
          <a:prstGeom prst="rect">
            <a:avLst/>
          </a:prstGeom>
        </p:spPr>
      </p:pic>
    </p:spTree>
    <p:extLst>
      <p:ext uri="{BB962C8B-B14F-4D97-AF65-F5344CB8AC3E}">
        <p14:creationId xmlns:p14="http://schemas.microsoft.com/office/powerpoint/2010/main" val="17250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8" name="8 Imagen" descr="LOGO_SECCIÃ“N_SIMULACIÃ“N_AMFEM_FINAL.jpg"/>
          <p:cNvPicPr>
            <a:picLocks noChangeAspect="1"/>
          </p:cNvPicPr>
          <p:nvPr userDrawn="1"/>
        </p:nvPicPr>
        <p:blipFill>
          <a:blip r:embed="rId3" cstate="print"/>
          <a:stretch>
            <a:fillRect/>
          </a:stretch>
        </p:blipFill>
        <p:spPr>
          <a:xfrm>
            <a:off x="10636506" y="161765"/>
            <a:ext cx="1379554" cy="1044743"/>
          </a:xfrm>
          <a:prstGeom prst="rect">
            <a:avLst/>
          </a:prstGeom>
        </p:spPr>
      </p:pic>
      <p:pic>
        <p:nvPicPr>
          <p:cNvPr id="9" name="Imagen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11332" y="161765"/>
            <a:ext cx="2443068" cy="791824"/>
          </a:xfrm>
          <a:prstGeom prst="rect">
            <a:avLst/>
          </a:prstGeom>
        </p:spPr>
      </p:pic>
    </p:spTree>
    <p:extLst>
      <p:ext uri="{BB962C8B-B14F-4D97-AF65-F5344CB8AC3E}">
        <p14:creationId xmlns:p14="http://schemas.microsoft.com/office/powerpoint/2010/main" val="3169357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Título"/>
          <p:cNvSpPr>
            <a:spLocks noGrp="1"/>
          </p:cNvSpPr>
          <p:nvPr>
            <p:ph type="title"/>
          </p:nvPr>
        </p:nvSpPr>
        <p:spPr>
          <a:xfrm>
            <a:off x="952465" y="164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5048243" y="1643051"/>
            <a:ext cx="6534157" cy="448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 dirty="0"/>
          </a:p>
        </p:txBody>
      </p:sp>
      <p:sp>
        <p:nvSpPr>
          <p:cNvPr id="4" name="3 Marcador de texto"/>
          <p:cNvSpPr>
            <a:spLocks noGrp="1"/>
          </p:cNvSpPr>
          <p:nvPr>
            <p:ph type="body" sz="half" idx="2"/>
          </p:nvPr>
        </p:nvSpPr>
        <p:spPr>
          <a:xfrm>
            <a:off x="952465" y="2786059"/>
            <a:ext cx="4011084" cy="3340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11" name="8 Imagen" descr="LOGO_SECCIÃ“N_SIMULACIÃ“N_AMFEM_FINAL.jpg"/>
          <p:cNvPicPr>
            <a:picLocks noChangeAspect="1"/>
          </p:cNvPicPr>
          <p:nvPr userDrawn="1"/>
        </p:nvPicPr>
        <p:blipFill>
          <a:blip r:embed="rId3" cstate="print"/>
          <a:stretch>
            <a:fillRect/>
          </a:stretch>
        </p:blipFill>
        <p:spPr>
          <a:xfrm>
            <a:off x="10636506" y="161765"/>
            <a:ext cx="1379554" cy="1044743"/>
          </a:xfrm>
          <a:prstGeom prst="rect">
            <a:avLst/>
          </a:prstGeom>
        </p:spPr>
      </p:pic>
      <p:pic>
        <p:nvPicPr>
          <p:cNvPr id="12" name="Imagen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52465" y="161765"/>
            <a:ext cx="2443068" cy="791824"/>
          </a:xfrm>
          <a:prstGeom prst="rect">
            <a:avLst/>
          </a:prstGeom>
        </p:spPr>
      </p:pic>
    </p:spTree>
    <p:extLst>
      <p:ext uri="{BB962C8B-B14F-4D97-AF65-F5344CB8AC3E}">
        <p14:creationId xmlns:p14="http://schemas.microsoft.com/office/powerpoint/2010/main" val="2415721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4 Marcador de contenido" descr="Fondo sin logos 2.JPG"/>
          <p:cNvPicPr>
            <a:picLocks noChangeAspect="1"/>
          </p:cNvPicPr>
          <p:nvPr/>
        </p:nvPicPr>
        <p:blipFill>
          <a:blip r:embed="rId2"/>
          <a:stretch>
            <a:fillRect/>
          </a:stretch>
        </p:blipFill>
        <p:spPr>
          <a:xfrm>
            <a:off x="0" y="0"/>
            <a:ext cx="12192000" cy="6858000"/>
          </a:xfrm>
          <a:prstGeom prst="rect">
            <a:avLst/>
          </a:prstGeom>
        </p:spPr>
      </p:pic>
      <p:sp>
        <p:nvSpPr>
          <p:cNvPr id="2" name="1 Título"/>
          <p:cNvSpPr>
            <a:spLocks noGrp="1"/>
          </p:cNvSpPr>
          <p:nvPr>
            <p:ph type="title"/>
          </p:nvPr>
        </p:nvSpPr>
        <p:spPr>
          <a:xfrm>
            <a:off x="3454400" y="4586288"/>
            <a:ext cx="684744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3454400" y="398463"/>
            <a:ext cx="68474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3 Marcador de texto"/>
          <p:cNvSpPr>
            <a:spLocks noGrp="1"/>
          </p:cNvSpPr>
          <p:nvPr>
            <p:ph type="body" sz="half" idx="2"/>
          </p:nvPr>
        </p:nvSpPr>
        <p:spPr>
          <a:xfrm>
            <a:off x="3454400" y="5153026"/>
            <a:ext cx="68474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CBEECF8-361E-4E41-8C3F-2DF3ACF5373C}" type="datetimeFigureOut">
              <a:rPr lang="es-MX" smtClean="0"/>
              <a:pPr/>
              <a:t>18/07/2016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D6AE3D-D6C4-445A-BF27-EF2239867F9C}" type="slidenum">
              <a:rPr lang="es-MX" smtClean="0"/>
              <a:pPr/>
              <a:t>‹Nº›</a:t>
            </a:fld>
            <a:endParaRPr lang="es-MX"/>
          </a:p>
        </p:txBody>
      </p:sp>
      <p:pic>
        <p:nvPicPr>
          <p:cNvPr id="11" name="8 Imagen" descr="LOGO_SECCIÃ“N_SIMULACIÃ“N_AMFEM_FINAL.jpg"/>
          <p:cNvPicPr>
            <a:picLocks noChangeAspect="1"/>
          </p:cNvPicPr>
          <p:nvPr userDrawn="1"/>
        </p:nvPicPr>
        <p:blipFill>
          <a:blip r:embed="rId3" cstate="print"/>
          <a:stretch>
            <a:fillRect/>
          </a:stretch>
        </p:blipFill>
        <p:spPr>
          <a:xfrm>
            <a:off x="10636506" y="161765"/>
            <a:ext cx="1379554" cy="1044743"/>
          </a:xfrm>
          <a:prstGeom prst="rect">
            <a:avLst/>
          </a:prstGeom>
        </p:spPr>
      </p:pic>
      <p:pic>
        <p:nvPicPr>
          <p:cNvPr id="12" name="Imagen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43999" y="161765"/>
            <a:ext cx="2443068" cy="791824"/>
          </a:xfrm>
          <a:prstGeom prst="rect">
            <a:avLst/>
          </a:prstGeom>
        </p:spPr>
      </p:pic>
    </p:spTree>
    <p:extLst>
      <p:ext uri="{BB962C8B-B14F-4D97-AF65-F5344CB8AC3E}">
        <p14:creationId xmlns:p14="http://schemas.microsoft.com/office/powerpoint/2010/main" val="244517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6 Imagen" descr="Fondo sin logos.JPG"/>
          <p:cNvPicPr>
            <a:picLocks noChangeAspect="1"/>
          </p:cNvPicPr>
          <p:nvPr/>
        </p:nvPicPr>
        <p:blipFill>
          <a:blip r:embed="rId13"/>
          <a:stretch>
            <a:fillRect/>
          </a:stretch>
        </p:blipFill>
        <p:spPr>
          <a:xfrm>
            <a:off x="0" y="0"/>
            <a:ext cx="12032976" cy="6858000"/>
          </a:xfrm>
          <a:prstGeom prst="rect">
            <a:avLst/>
          </a:prstGeom>
        </p:spPr>
      </p:pic>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dirty="0"/>
              <a:t>Haga clic para modificar el estilo de título del patrón</a:t>
            </a:r>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EECF8-361E-4E41-8C3F-2DF3ACF5373C}" type="datetimeFigureOut">
              <a:rPr lang="es-MX" smtClean="0"/>
              <a:pPr/>
              <a:t>18/07/2016</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6AE3D-D6C4-445A-BF27-EF2239867F9C}" type="slidenum">
              <a:rPr lang="es-MX" smtClean="0"/>
              <a:pPr/>
              <a:t>‹Nº›</a:t>
            </a:fld>
            <a:endParaRPr lang="es-MX"/>
          </a:p>
        </p:txBody>
      </p:sp>
    </p:spTree>
    <p:extLst>
      <p:ext uri="{BB962C8B-B14F-4D97-AF65-F5344CB8AC3E}">
        <p14:creationId xmlns:p14="http://schemas.microsoft.com/office/powerpoint/2010/main" val="850310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b="1" dirty="0"/>
              <a:t>Simulación y Seguridad del Paciente</a:t>
            </a:r>
          </a:p>
        </p:txBody>
      </p:sp>
      <p:sp>
        <p:nvSpPr>
          <p:cNvPr id="3" name="Subtítulo 2"/>
          <p:cNvSpPr>
            <a:spLocks noGrp="1"/>
          </p:cNvSpPr>
          <p:nvPr>
            <p:ph type="subTitle" idx="1"/>
          </p:nvPr>
        </p:nvSpPr>
        <p:spPr/>
        <p:txBody>
          <a:bodyPr/>
          <a:lstStyle/>
          <a:p>
            <a:r>
              <a:rPr lang="es-MX" dirty="0"/>
              <a:t>Dr. Ildefonso Martínez Aldana</a:t>
            </a:r>
          </a:p>
          <a:p>
            <a:r>
              <a:rPr lang="es-MX" dirty="0"/>
              <a:t>Universidad Cuauhtémoc plantel Aguascalientes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1104" y="0"/>
            <a:ext cx="4418972" cy="2154779"/>
          </a:xfrm>
          <a:prstGeom prst="rect">
            <a:avLst/>
          </a:prstGeom>
        </p:spPr>
      </p:pic>
    </p:spTree>
    <p:extLst>
      <p:ext uri="{BB962C8B-B14F-4D97-AF65-F5344CB8AC3E}">
        <p14:creationId xmlns:p14="http://schemas.microsoft.com/office/powerpoint/2010/main" val="1302877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52464" y="1196753"/>
            <a:ext cx="11239536" cy="523220"/>
          </a:xfrm>
          <a:prstGeom prst="rect">
            <a:avLst/>
          </a:prstGeom>
        </p:spPr>
        <p:txBody>
          <a:bodyPr wrap="square">
            <a:spAutoFit/>
          </a:bodyPr>
          <a:lstStyle/>
          <a:p>
            <a:pPr lvl="0" algn="ctr" eaLnBrk="0" fontAlgn="base" hangingPunct="0">
              <a:spcBef>
                <a:spcPct val="0"/>
              </a:spcBef>
              <a:spcAft>
                <a:spcPct val="0"/>
              </a:spcAft>
            </a:pPr>
            <a:r>
              <a:rPr lang="es-MX" sz="2800" b="1" dirty="0">
                <a:solidFill>
                  <a:srgbClr val="002060"/>
                </a:solidFill>
                <a:latin typeface="Calibri" pitchFamily="34" charset="0"/>
                <a:ea typeface="Calibri" pitchFamily="34" charset="0"/>
                <a:cs typeface="Times New Roman" pitchFamily="18" charset="0"/>
              </a:rPr>
              <a:t>En qué favorece la simulación médica a la seguridad del paciente</a:t>
            </a:r>
            <a:endParaRPr lang="es-MX" sz="2800" b="1" dirty="0">
              <a:solidFill>
                <a:srgbClr val="002060"/>
              </a:solidFill>
              <a:latin typeface="Arial" pitchFamily="34" charset="0"/>
              <a:cs typeface="Arial" pitchFamily="34" charset="0"/>
            </a:endParaRPr>
          </a:p>
        </p:txBody>
      </p:sp>
      <p:sp>
        <p:nvSpPr>
          <p:cNvPr id="5" name="4 Rectángulo"/>
          <p:cNvSpPr/>
          <p:nvPr/>
        </p:nvSpPr>
        <p:spPr>
          <a:xfrm>
            <a:off x="1054763" y="2132856"/>
            <a:ext cx="11137237" cy="2308324"/>
          </a:xfrm>
          <a:prstGeom prst="rect">
            <a:avLst/>
          </a:prstGeom>
        </p:spPr>
        <p:txBody>
          <a:bodyPr wrap="square">
            <a:spAutoFit/>
          </a:bodyPr>
          <a:lstStyle/>
          <a:p>
            <a:pPr algn="just">
              <a:lnSpc>
                <a:spcPct val="150000"/>
              </a:lnSpc>
            </a:pPr>
            <a:r>
              <a:rPr lang="es-MX" sz="2400" b="1" dirty="0"/>
              <a:t>La Simulación Médica se ha convertido en una herramienta mediante la cual se adquieren habilidades clínicas previo al contacto real con un paciente; así mismo fomenta la seguridad del paciente mediante la aplicación de destrezas que disminuyen los riesgos de errores médicos o complicaciones en la realización de procedimientos.</a:t>
            </a:r>
          </a:p>
        </p:txBody>
      </p:sp>
      <p:sp>
        <p:nvSpPr>
          <p:cNvPr id="6" name="5 Rectángulo"/>
          <p:cNvSpPr/>
          <p:nvPr/>
        </p:nvSpPr>
        <p:spPr>
          <a:xfrm>
            <a:off x="1072503" y="6503253"/>
            <a:ext cx="10849205" cy="338554"/>
          </a:xfrm>
          <a:prstGeom prst="rect">
            <a:avLst/>
          </a:prstGeom>
        </p:spPr>
        <p:txBody>
          <a:bodyPr wrap="square">
            <a:spAutoFit/>
          </a:bodyPr>
          <a:lstStyle/>
          <a:p>
            <a:pPr algn="just"/>
            <a:r>
              <a:rPr lang="es-MX" sz="1500" b="1" dirty="0"/>
              <a:t>FUENTE: Dávila-Cervantes A. Simulación en educación Médica: Investigación en Educación Médica.</a:t>
            </a:r>
            <a:r>
              <a:rPr lang="es-MX" sz="1600" dirty="0"/>
              <a:t> </a:t>
            </a:r>
            <a:r>
              <a:rPr lang="es-MX" sz="1500" b="1" dirty="0"/>
              <a:t>2014;3(10):100-105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333467" y="2214555"/>
            <a:ext cx="10477573" cy="2400657"/>
          </a:xfrm>
          <a:prstGeom prst="rect">
            <a:avLst/>
          </a:prstGeom>
        </p:spPr>
        <p:txBody>
          <a:bodyPr wrap="square">
            <a:spAutoFit/>
          </a:bodyPr>
          <a:lstStyle/>
          <a:p>
            <a:pPr algn="just">
              <a:lnSpc>
                <a:spcPct val="150000"/>
              </a:lnSpc>
            </a:pPr>
            <a:r>
              <a:rPr lang="es-MX" sz="2000" b="1" dirty="0"/>
              <a:t>Los errores en la simulación médica son permitidos con el fin de que el alumno aprenda de las consecuencias de su error, rectifique y vuelva hacer el procedimiento de manera correcta, reforzando así sus habilidades y destrezas; en contraparte, en el entrenamiento con pacientes reales un alumno debe estar continuamente supervisado para evitar que cometan errores y corregirlos de manera inmediata, con el fin de cuidar la integridad y seguridad del paciente.</a:t>
            </a:r>
          </a:p>
        </p:txBody>
      </p:sp>
      <p:sp>
        <p:nvSpPr>
          <p:cNvPr id="5" name="4 Rectángulo"/>
          <p:cNvSpPr/>
          <p:nvPr/>
        </p:nvSpPr>
        <p:spPr>
          <a:xfrm>
            <a:off x="785305" y="1392823"/>
            <a:ext cx="11233248" cy="461665"/>
          </a:xfrm>
          <a:prstGeom prst="rect">
            <a:avLst/>
          </a:prstGeom>
        </p:spPr>
        <p:txBody>
          <a:bodyPr wrap="square">
            <a:spAutoFit/>
          </a:bodyPr>
          <a:lstStyle/>
          <a:p>
            <a:pPr algn="ctr"/>
            <a:r>
              <a:rPr lang="es-MX" sz="2400" dirty="0">
                <a:solidFill>
                  <a:srgbClr val="000000"/>
                </a:solidFill>
                <a:latin typeface="Calibri" pitchFamily="34" charset="0"/>
                <a:ea typeface="Calibri" pitchFamily="34" charset="0"/>
                <a:cs typeface="Times New Roman" pitchFamily="18" charset="0"/>
              </a:rPr>
              <a:t> </a:t>
            </a:r>
            <a:r>
              <a:rPr lang="es-MX" sz="2400" b="1" dirty="0">
                <a:solidFill>
                  <a:srgbClr val="002060"/>
                </a:solidFill>
                <a:latin typeface="Calibri" pitchFamily="34" charset="0"/>
                <a:ea typeface="Calibri" pitchFamily="34" charset="0"/>
                <a:cs typeface="Times New Roman" pitchFamily="18" charset="0"/>
              </a:rPr>
              <a:t>Importancia del error para la Simulación Médica y para la Seguridad del Paciente</a:t>
            </a:r>
            <a:endParaRPr lang="es-MX" sz="2400" b="1"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01487" y="410677"/>
            <a:ext cx="7025726" cy="1384995"/>
          </a:xfrm>
          <a:prstGeom prst="rect">
            <a:avLst/>
          </a:prstGeom>
        </p:spPr>
        <p:txBody>
          <a:bodyPr wrap="square">
            <a:spAutoFit/>
          </a:bodyPr>
          <a:lstStyle/>
          <a:p>
            <a:pPr lvl="0" algn="ctr" eaLnBrk="0" fontAlgn="base" hangingPunct="0">
              <a:spcBef>
                <a:spcPct val="0"/>
              </a:spcBef>
              <a:spcAft>
                <a:spcPct val="0"/>
              </a:spcAft>
            </a:pPr>
            <a:r>
              <a:rPr lang="es-MX" sz="2800" b="1" dirty="0">
                <a:solidFill>
                  <a:srgbClr val="002060"/>
                </a:solidFill>
                <a:latin typeface="Calibri" pitchFamily="34" charset="0"/>
                <a:ea typeface="Calibri" pitchFamily="34" charset="0"/>
                <a:cs typeface="Times New Roman" pitchFamily="18" charset="0"/>
              </a:rPr>
              <a:t>Problemáticas o limitantes que enfrenta la simulación médica frente al tema de la seguridad del paciente</a:t>
            </a:r>
            <a:endParaRPr lang="es-MX" sz="2800" b="1" dirty="0">
              <a:solidFill>
                <a:srgbClr val="002060"/>
              </a:solidFill>
              <a:latin typeface="Arial" pitchFamily="34" charset="0"/>
              <a:cs typeface="Arial" pitchFamily="34" charset="0"/>
            </a:endParaRPr>
          </a:p>
        </p:txBody>
      </p:sp>
      <p:graphicFrame>
        <p:nvGraphicFramePr>
          <p:cNvPr id="6" name="5 Diagrama"/>
          <p:cNvGraphicFramePr/>
          <p:nvPr>
            <p:extLst>
              <p:ext uri="{D42A27DB-BD31-4B8C-83A1-F6EECF244321}">
                <p14:modId xmlns:p14="http://schemas.microsoft.com/office/powerpoint/2010/main" val="3473375777"/>
              </p:ext>
            </p:extLst>
          </p:nvPr>
        </p:nvGraphicFramePr>
        <p:xfrm>
          <a:off x="2838327" y="2031216"/>
          <a:ext cx="8137497" cy="4095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Rectángulo"/>
          <p:cNvSpPr/>
          <p:nvPr/>
        </p:nvSpPr>
        <p:spPr>
          <a:xfrm>
            <a:off x="1072503" y="6362649"/>
            <a:ext cx="10849205" cy="569387"/>
          </a:xfrm>
          <a:prstGeom prst="rect">
            <a:avLst/>
          </a:prstGeom>
        </p:spPr>
        <p:txBody>
          <a:bodyPr wrap="square">
            <a:spAutoFit/>
          </a:bodyPr>
          <a:lstStyle/>
          <a:p>
            <a:pPr algn="just"/>
            <a:r>
              <a:rPr lang="es-MX" sz="1500" b="1" dirty="0"/>
              <a:t>FUENTE: Carriel Mancilla J, Ramírez Amat G.  Prácticas de Simulación  en Medicina: Ventajas, Limitaciones recuento </a:t>
            </a:r>
            <a:r>
              <a:rPr lang="es-MX" sz="1500" b="1" dirty="0" err="1"/>
              <a:t>Historíco</a:t>
            </a:r>
            <a:r>
              <a:rPr lang="es-MX" sz="1500" b="1" dirty="0"/>
              <a:t> y Perspectiva Ecuatoriana. 2011, Vol.17 Nº4. 285-(291)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9196" y="2521831"/>
            <a:ext cx="9135561" cy="1362075"/>
          </a:xfrm>
        </p:spPr>
        <p:txBody>
          <a:bodyPr>
            <a:normAutofit fontScale="90000"/>
          </a:bodyPr>
          <a:lstStyle/>
          <a:p>
            <a:pPr algn="ctr"/>
            <a:r>
              <a:rPr lang="es-MX" dirty="0"/>
              <a:t>Metas internacionales de seguridad del paciente en la escuela de medicina de la</a:t>
            </a:r>
            <a:br>
              <a:rPr lang="es-MX" dirty="0"/>
            </a:br>
            <a:r>
              <a:rPr lang="es-MX" dirty="0"/>
              <a:t>universidad Cuauhtémoc plantel Aguascalientes</a:t>
            </a:r>
          </a:p>
        </p:txBody>
      </p:sp>
    </p:spTree>
    <p:extLst>
      <p:ext uri="{BB962C8B-B14F-4D97-AF65-F5344CB8AC3E}">
        <p14:creationId xmlns:p14="http://schemas.microsoft.com/office/powerpoint/2010/main" val="347086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78320" y="272383"/>
            <a:ext cx="6762797" cy="1143000"/>
          </a:xfrm>
        </p:spPr>
        <p:txBody>
          <a:bodyPr/>
          <a:lstStyle/>
          <a:p>
            <a:endParaRPr lang="es-MX"/>
          </a:p>
        </p:txBody>
      </p:sp>
      <p:graphicFrame>
        <p:nvGraphicFramePr>
          <p:cNvPr id="36" name="Marcador de contenido 35"/>
          <p:cNvGraphicFramePr>
            <a:graphicFrameLocks noGrp="1"/>
          </p:cNvGraphicFramePr>
          <p:nvPr>
            <p:ph idx="1"/>
            <p:extLst/>
          </p:nvPr>
        </p:nvGraphicFramePr>
        <p:xfrm>
          <a:off x="1468905" y="0"/>
          <a:ext cx="9708705" cy="6847322"/>
        </p:xfrm>
        <a:graphic>
          <a:graphicData uri="http://schemas.openxmlformats.org/drawingml/2006/table">
            <a:tbl>
              <a:tblPr/>
              <a:tblGrid>
                <a:gridCol w="937860">
                  <a:extLst>
                    <a:ext uri="{9D8B030D-6E8A-4147-A177-3AD203B41FA5}">
                      <a16:colId xmlns:a16="http://schemas.microsoft.com/office/drawing/2014/main" val="4277825257"/>
                    </a:ext>
                  </a:extLst>
                </a:gridCol>
                <a:gridCol w="71887">
                  <a:extLst>
                    <a:ext uri="{9D8B030D-6E8A-4147-A177-3AD203B41FA5}">
                      <a16:colId xmlns:a16="http://schemas.microsoft.com/office/drawing/2014/main" val="1884245278"/>
                    </a:ext>
                  </a:extLst>
                </a:gridCol>
                <a:gridCol w="886613">
                  <a:extLst>
                    <a:ext uri="{9D8B030D-6E8A-4147-A177-3AD203B41FA5}">
                      <a16:colId xmlns:a16="http://schemas.microsoft.com/office/drawing/2014/main" val="1508348918"/>
                    </a:ext>
                  </a:extLst>
                </a:gridCol>
                <a:gridCol w="59528">
                  <a:extLst>
                    <a:ext uri="{9D8B030D-6E8A-4147-A177-3AD203B41FA5}">
                      <a16:colId xmlns:a16="http://schemas.microsoft.com/office/drawing/2014/main" val="4152963969"/>
                    </a:ext>
                  </a:extLst>
                </a:gridCol>
                <a:gridCol w="1035558">
                  <a:extLst>
                    <a:ext uri="{9D8B030D-6E8A-4147-A177-3AD203B41FA5}">
                      <a16:colId xmlns:a16="http://schemas.microsoft.com/office/drawing/2014/main" val="765690491"/>
                    </a:ext>
                  </a:extLst>
                </a:gridCol>
                <a:gridCol w="78319">
                  <a:extLst>
                    <a:ext uri="{9D8B030D-6E8A-4147-A177-3AD203B41FA5}">
                      <a16:colId xmlns:a16="http://schemas.microsoft.com/office/drawing/2014/main" val="901738645"/>
                    </a:ext>
                  </a:extLst>
                </a:gridCol>
                <a:gridCol w="844111">
                  <a:extLst>
                    <a:ext uri="{9D8B030D-6E8A-4147-A177-3AD203B41FA5}">
                      <a16:colId xmlns:a16="http://schemas.microsoft.com/office/drawing/2014/main" val="3692271376"/>
                    </a:ext>
                  </a:extLst>
                </a:gridCol>
                <a:gridCol w="78319">
                  <a:extLst>
                    <a:ext uri="{9D8B030D-6E8A-4147-A177-3AD203B41FA5}">
                      <a16:colId xmlns:a16="http://schemas.microsoft.com/office/drawing/2014/main" val="576610807"/>
                    </a:ext>
                  </a:extLst>
                </a:gridCol>
                <a:gridCol w="896324">
                  <a:extLst>
                    <a:ext uri="{9D8B030D-6E8A-4147-A177-3AD203B41FA5}">
                      <a16:colId xmlns:a16="http://schemas.microsoft.com/office/drawing/2014/main" val="264526554"/>
                    </a:ext>
                  </a:extLst>
                </a:gridCol>
                <a:gridCol w="78320">
                  <a:extLst>
                    <a:ext uri="{9D8B030D-6E8A-4147-A177-3AD203B41FA5}">
                      <a16:colId xmlns:a16="http://schemas.microsoft.com/office/drawing/2014/main" val="1280819683"/>
                    </a:ext>
                  </a:extLst>
                </a:gridCol>
                <a:gridCol w="870462">
                  <a:extLst>
                    <a:ext uri="{9D8B030D-6E8A-4147-A177-3AD203B41FA5}">
                      <a16:colId xmlns:a16="http://schemas.microsoft.com/office/drawing/2014/main" val="3328765455"/>
                    </a:ext>
                  </a:extLst>
                </a:gridCol>
                <a:gridCol w="41485">
                  <a:extLst>
                    <a:ext uri="{9D8B030D-6E8A-4147-A177-3AD203B41FA5}">
                      <a16:colId xmlns:a16="http://schemas.microsoft.com/office/drawing/2014/main" val="2685076132"/>
                    </a:ext>
                  </a:extLst>
                </a:gridCol>
                <a:gridCol w="888282">
                  <a:extLst>
                    <a:ext uri="{9D8B030D-6E8A-4147-A177-3AD203B41FA5}">
                      <a16:colId xmlns:a16="http://schemas.microsoft.com/office/drawing/2014/main" val="3485254281"/>
                    </a:ext>
                  </a:extLst>
                </a:gridCol>
                <a:gridCol w="35930">
                  <a:extLst>
                    <a:ext uri="{9D8B030D-6E8A-4147-A177-3AD203B41FA5}">
                      <a16:colId xmlns:a16="http://schemas.microsoft.com/office/drawing/2014/main" val="88248576"/>
                    </a:ext>
                  </a:extLst>
                </a:gridCol>
                <a:gridCol w="1046641">
                  <a:extLst>
                    <a:ext uri="{9D8B030D-6E8A-4147-A177-3AD203B41FA5}">
                      <a16:colId xmlns:a16="http://schemas.microsoft.com/office/drawing/2014/main" val="3150860476"/>
                    </a:ext>
                  </a:extLst>
                </a:gridCol>
                <a:gridCol w="94311">
                  <a:extLst>
                    <a:ext uri="{9D8B030D-6E8A-4147-A177-3AD203B41FA5}">
                      <a16:colId xmlns:a16="http://schemas.microsoft.com/office/drawing/2014/main" val="3135717491"/>
                    </a:ext>
                  </a:extLst>
                </a:gridCol>
                <a:gridCol w="809007">
                  <a:extLst>
                    <a:ext uri="{9D8B030D-6E8A-4147-A177-3AD203B41FA5}">
                      <a16:colId xmlns:a16="http://schemas.microsoft.com/office/drawing/2014/main" val="1285399615"/>
                    </a:ext>
                  </a:extLst>
                </a:gridCol>
                <a:gridCol w="50874">
                  <a:extLst>
                    <a:ext uri="{9D8B030D-6E8A-4147-A177-3AD203B41FA5}">
                      <a16:colId xmlns:a16="http://schemas.microsoft.com/office/drawing/2014/main" val="1892713285"/>
                    </a:ext>
                  </a:extLst>
                </a:gridCol>
                <a:gridCol w="904874">
                  <a:extLst>
                    <a:ext uri="{9D8B030D-6E8A-4147-A177-3AD203B41FA5}">
                      <a16:colId xmlns:a16="http://schemas.microsoft.com/office/drawing/2014/main" val="234154810"/>
                    </a:ext>
                  </a:extLst>
                </a:gridCol>
              </a:tblGrid>
              <a:tr h="67113">
                <a:tc gridSpan="7">
                  <a:txBody>
                    <a:bodyPr/>
                    <a:lstStyle/>
                    <a:p>
                      <a:pPr algn="ctr" fontAlgn="ctr"/>
                      <a:r>
                        <a:rPr lang="es-MX" sz="700" b="1" i="0" u="none" strike="noStrike" dirty="0">
                          <a:solidFill>
                            <a:srgbClr val="000000"/>
                          </a:solidFill>
                          <a:effectLst/>
                          <a:latin typeface="Calibri" panose="020F0502020204030204" pitchFamily="34" charset="0"/>
                        </a:rPr>
                        <a:t>CICLO BÁSICO</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ctr"/>
                      <a:endParaRPr lang="es-MX" sz="700" b="0"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11">
                  <a:txBody>
                    <a:bodyPr/>
                    <a:lstStyle/>
                    <a:p>
                      <a:pPr algn="ctr" fontAlgn="ctr"/>
                      <a:r>
                        <a:rPr lang="es-MX" sz="700" b="1" i="0" u="none" strike="noStrike" dirty="0">
                          <a:solidFill>
                            <a:srgbClr val="000000"/>
                          </a:solidFill>
                          <a:effectLst/>
                          <a:latin typeface="Calibri" panose="020F0502020204030204" pitchFamily="34" charset="0"/>
                        </a:rPr>
                        <a:t>CICLO PRECLÍNICO</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865858282"/>
                  </a:ext>
                </a:extLst>
              </a:tr>
              <a:tr h="0">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endParaRPr lang="es-MX" sz="100" b="0"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4070930"/>
                  </a:ext>
                </a:extLst>
              </a:tr>
              <a:tr h="106945">
                <a:tc>
                  <a:txBody>
                    <a:bodyPr/>
                    <a:lstStyle/>
                    <a:p>
                      <a:pPr algn="ctr" fontAlgn="b"/>
                      <a:r>
                        <a:rPr lang="es-MX" sz="700" b="1" i="0" u="none" strike="noStrike" dirty="0">
                          <a:solidFill>
                            <a:srgbClr val="000000"/>
                          </a:solidFill>
                          <a:effectLst/>
                          <a:latin typeface="Calibri" panose="020F0502020204030204" pitchFamily="34" charset="0"/>
                        </a:rPr>
                        <a:t>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b"/>
                      <a:r>
                        <a:rPr lang="es-MX" sz="700" b="1" i="0" u="none" strike="noStrike" dirty="0">
                          <a:solidFill>
                            <a:srgbClr val="000000"/>
                          </a:solidFill>
                          <a:effectLst/>
                          <a:latin typeface="Calibri" panose="020F0502020204030204" pitchFamily="34" charset="0"/>
                        </a:rPr>
                        <a:t>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b"/>
                      <a:r>
                        <a:rPr lang="es-MX" sz="700" b="1" i="0" u="none" strike="noStrike" dirty="0">
                          <a:solidFill>
                            <a:srgbClr val="000000"/>
                          </a:solidFill>
                          <a:effectLst/>
                          <a:latin typeface="Calibri" panose="020F0502020204030204" pitchFamily="34" charset="0"/>
                        </a:rPr>
                        <a:t>III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b"/>
                      <a:r>
                        <a:rPr lang="es-MX" sz="700" b="1" i="0" u="none" strike="noStrike" dirty="0">
                          <a:solidFill>
                            <a:srgbClr val="000000"/>
                          </a:solidFill>
                          <a:effectLst/>
                          <a:latin typeface="Calibri" panose="020F0502020204030204" pitchFamily="34" charset="0"/>
                        </a:rPr>
                        <a:t>IV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endParaRPr lang="es-MX" sz="700" b="1" i="0" u="none" strike="noStrike" dirty="0">
                        <a:solidFill>
                          <a:srgbClr val="000000"/>
                        </a:solidFill>
                        <a:effectLst/>
                        <a:latin typeface="Calibri" panose="020F0502020204030204" pitchFamily="34" charset="0"/>
                      </a:endParaRP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700" b="1" i="0" u="none" strike="noStrike" dirty="0">
                          <a:solidFill>
                            <a:srgbClr val="000000"/>
                          </a:solidFill>
                          <a:effectLst/>
                          <a:latin typeface="Calibri" panose="020F0502020204030204" pitchFamily="34" charset="0"/>
                        </a:rPr>
                        <a:t>V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VI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VII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VIII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IX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X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extLst>
                  <a:ext uri="{0D108BD9-81ED-4DB2-BD59-A6C34878D82A}">
                    <a16:rowId xmlns:a16="http://schemas.microsoft.com/office/drawing/2014/main" val="1374221685"/>
                  </a:ext>
                </a:extLst>
              </a:tr>
              <a:tr h="0">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endParaRPr lang="es-MX" sz="100" b="1"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368067692"/>
                  </a:ext>
                </a:extLst>
              </a:tr>
              <a:tr h="416332">
                <a:tc>
                  <a:txBody>
                    <a:bodyPr/>
                    <a:lstStyle/>
                    <a:p>
                      <a:pPr algn="ctr" fontAlgn="ctr"/>
                      <a:r>
                        <a:rPr lang="es-MX" sz="1000" b="1" i="0" u="none" strike="noStrike" dirty="0">
                          <a:solidFill>
                            <a:srgbClr val="000000"/>
                          </a:solidFill>
                          <a:effectLst/>
                          <a:latin typeface="Calibri" panose="020F0502020204030204" pitchFamily="34" charset="0"/>
                        </a:rPr>
                        <a:t>Anatomía I            (0101)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Anatomía II            (0207)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Virología y Bacteriología     (0314)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Micología y Parasitología (0421)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Inmunología           (0529)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Reumatología    (0638)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Endocrinología         (0746)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900" b="1" i="0" u="none" strike="noStrike" dirty="0">
                          <a:solidFill>
                            <a:srgbClr val="000000"/>
                          </a:solidFill>
                          <a:effectLst/>
                          <a:latin typeface="Calibri" panose="020F0502020204030204" pitchFamily="34" charset="0"/>
                        </a:rPr>
                        <a:t>Otorrinolaringología (0855)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Enfermedades Infecciosas           (0966)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1938738058"/>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extLst>
                  <a:ext uri="{0D108BD9-81ED-4DB2-BD59-A6C34878D82A}">
                    <a16:rowId xmlns:a16="http://schemas.microsoft.com/office/drawing/2014/main" val="3471098242"/>
                  </a:ext>
                </a:extLst>
              </a:tr>
              <a:tr h="416332">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Fisiología I         (0208)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Fisiología II      </a:t>
                      </a:r>
                    </a:p>
                    <a:p>
                      <a:pPr algn="ctr" fontAlgn="ctr"/>
                      <a:r>
                        <a:rPr lang="es-MX" sz="1000" b="1" i="0" u="none" strike="noStrike" dirty="0">
                          <a:solidFill>
                            <a:srgbClr val="000000"/>
                          </a:solidFill>
                          <a:effectLst/>
                          <a:latin typeface="Calibri" panose="020F0502020204030204" pitchFamily="34" charset="0"/>
                        </a:rPr>
                        <a:t> (0315)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Patología       (0422)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err="1">
                          <a:solidFill>
                            <a:srgbClr val="000000"/>
                          </a:solidFill>
                          <a:effectLst/>
                          <a:latin typeface="Calibri" panose="020F0502020204030204" pitchFamily="34" charset="0"/>
                        </a:rPr>
                        <a:t>Imagenología</a:t>
                      </a:r>
                      <a:r>
                        <a:rPr lang="es-MX" sz="1000" b="1" i="0" u="none" strike="noStrike" dirty="0">
                          <a:solidFill>
                            <a:srgbClr val="000000"/>
                          </a:solidFill>
                          <a:effectLst/>
                          <a:latin typeface="Calibri" panose="020F0502020204030204" pitchFamily="34" charset="0"/>
                        </a:rPr>
                        <a:t>     (0530)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Dermatología   (0639)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Forense           (0747)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Traumatología y Ortopedia                        (0856)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Física y Rehabilitación  (0967)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ctr"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extLst>
                  <a:ext uri="{0D108BD9-81ED-4DB2-BD59-A6C34878D82A}">
                    <a16:rowId xmlns:a16="http://schemas.microsoft.com/office/drawing/2014/main" val="1663440498"/>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33878918"/>
                  </a:ext>
                </a:extLst>
              </a:tr>
              <a:tr h="553530">
                <a:tc>
                  <a:txBody>
                    <a:bodyPr/>
                    <a:lstStyle/>
                    <a:p>
                      <a:pPr algn="ctr" fontAlgn="ctr"/>
                      <a:r>
                        <a:rPr lang="es-MX" sz="1000" b="1" i="0" u="none" strike="noStrike" dirty="0">
                          <a:solidFill>
                            <a:srgbClr val="000000"/>
                          </a:solidFill>
                          <a:effectLst/>
                          <a:latin typeface="Calibri" panose="020F0502020204030204" pitchFamily="34" charset="0"/>
                        </a:rPr>
                        <a:t>Bioquímica          (0102)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Biología Molecular y Celular        </a:t>
                      </a:r>
                    </a:p>
                    <a:p>
                      <a:pPr algn="ctr" fontAlgn="ctr"/>
                      <a:r>
                        <a:rPr lang="es-MX" sz="1000" b="1" i="0" u="none" strike="noStrike" dirty="0">
                          <a:solidFill>
                            <a:srgbClr val="000000"/>
                          </a:solidFill>
                          <a:effectLst/>
                          <a:latin typeface="Calibri" panose="020F0502020204030204" pitchFamily="34" charset="0"/>
                        </a:rPr>
                        <a:t>(0209)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Propedéutica, Semiología y Diagnóstico I  </a:t>
                      </a:r>
                    </a:p>
                    <a:p>
                      <a:pPr algn="ctr" fontAlgn="ctr"/>
                      <a:r>
                        <a:rPr lang="es-MX" sz="1000" b="1" i="0" u="none" strike="noStrike" dirty="0">
                          <a:solidFill>
                            <a:srgbClr val="000000"/>
                          </a:solidFill>
                          <a:effectLst/>
                          <a:latin typeface="Calibri" panose="020F0502020204030204" pitchFamily="34" charset="0"/>
                        </a:rPr>
                        <a:t> (0316)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Propedéutica, Semiología y Diagnóstico II   (0423)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Nefrología       (0531)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Hematología   (0640)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900" b="1" i="0" u="none" strike="noStrike" dirty="0">
                          <a:solidFill>
                            <a:srgbClr val="000000"/>
                          </a:solidFill>
                          <a:effectLst/>
                          <a:latin typeface="Calibri" panose="020F0502020204030204" pitchFamily="34" charset="0"/>
                        </a:rPr>
                        <a:t>Gastroenterología                    (0748)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Geriatría                   (0857)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Ginecología y Obstetricia               (0968)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Clínica de Ginecología y Obstetricia           (1076)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758006026"/>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ctr"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44099774"/>
                  </a:ext>
                </a:extLst>
              </a:tr>
              <a:tr h="553530">
                <a:tc>
                  <a:txBody>
                    <a:bodyPr/>
                    <a:lstStyle/>
                    <a:p>
                      <a:pPr algn="ctr" fontAlgn="ctr"/>
                      <a:r>
                        <a:rPr lang="es-MX" sz="1000" b="1" i="0" u="none" strike="noStrike" dirty="0">
                          <a:solidFill>
                            <a:srgbClr val="000000"/>
                          </a:solidFill>
                          <a:effectLst/>
                          <a:latin typeface="Calibri" panose="020F0502020204030204" pitchFamily="34" charset="0"/>
                        </a:rPr>
                        <a:t>Salud Pública            (0103)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Bioestadística         (0210)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900" b="1" i="0" u="none" strike="noStrike" dirty="0">
                          <a:solidFill>
                            <a:srgbClr val="000000"/>
                          </a:solidFill>
                          <a:effectLst/>
                          <a:latin typeface="Calibri" panose="020F0502020204030204" pitchFamily="34" charset="0"/>
                        </a:rPr>
                        <a:t>Epidemiología           </a:t>
                      </a:r>
                      <a:r>
                        <a:rPr lang="es-MX" sz="1000" b="1" i="0" u="none" strike="noStrike" dirty="0">
                          <a:solidFill>
                            <a:srgbClr val="000000"/>
                          </a:solidFill>
                          <a:effectLst/>
                          <a:latin typeface="Calibri" panose="020F0502020204030204" pitchFamily="34" charset="0"/>
                        </a:rPr>
                        <a:t>(0317)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900" b="1" i="0" u="none" strike="noStrike" dirty="0">
                          <a:solidFill>
                            <a:srgbClr val="000000"/>
                          </a:solidFill>
                          <a:effectLst/>
                          <a:latin typeface="Calibri" panose="020F0502020204030204" pitchFamily="34" charset="0"/>
                        </a:rPr>
                        <a:t>Administración de los Servicios de Salud                 (0424)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Economía en la Salud               (0532)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          (0641)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II                     (0749)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III                  (0858)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IV      (0969)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V         (1077)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659542147"/>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ctr"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84166870"/>
                  </a:ext>
                </a:extLst>
              </a:tr>
              <a:tr h="553530">
                <a:tc>
                  <a:txBody>
                    <a:bodyPr/>
                    <a:lstStyle/>
                    <a:p>
                      <a:pPr algn="ctr" fontAlgn="ctr"/>
                      <a:r>
                        <a:rPr lang="es-MX" sz="1000" b="1" i="0" u="none" strike="noStrike" dirty="0">
                          <a:solidFill>
                            <a:srgbClr val="000000"/>
                          </a:solidFill>
                          <a:effectLst/>
                          <a:latin typeface="Calibri" panose="020F0502020204030204" pitchFamily="34" charset="0"/>
                        </a:rPr>
                        <a:t>Histología             (0104)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Embriología         (0211)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Genética Humana             (0319)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900" b="1" i="0" u="none" strike="noStrike" kern="1200" dirty="0">
                          <a:solidFill>
                            <a:srgbClr val="000000"/>
                          </a:solidFill>
                          <a:effectLst/>
                          <a:latin typeface="Calibri" panose="020F0502020204030204" pitchFamily="34" charset="0"/>
                          <a:ea typeface="+mn-ea"/>
                          <a:cs typeface="+mn-cs"/>
                        </a:rPr>
                        <a:t>Técnicas Quirúrgicas Básicas                   (0426)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Neumología        (0533)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Neurología        (0642)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Clínica Quirúrgica                       (0750)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Oftalmología                (0859)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Urgencias Médicas         (0970</a:t>
                      </a:r>
                      <a:r>
                        <a:rPr lang="es-MX" sz="400" b="1" i="0" u="none" strike="noStrike" dirty="0">
                          <a:solidFill>
                            <a:srgbClr val="000000"/>
                          </a:solidFill>
                          <a:effectLst/>
                          <a:latin typeface="Calibri" panose="020F0502020204030204" pitchFamily="34" charset="0"/>
                        </a:rPr>
                        <a:t>)</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Calidad en la Atención Médica       (1078)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036259025"/>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ctr"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57062830"/>
                  </a:ext>
                </a:extLst>
              </a:tr>
              <a:tr h="553530">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Farmacología  </a:t>
                      </a:r>
                    </a:p>
                    <a:p>
                      <a:pPr algn="ctr" fontAlgn="ctr"/>
                      <a:r>
                        <a:rPr lang="es-MX" sz="1000" b="1" i="0" u="none" strike="noStrike" dirty="0">
                          <a:solidFill>
                            <a:srgbClr val="000000"/>
                          </a:solidFill>
                          <a:effectLst/>
                          <a:latin typeface="Calibri" panose="020F0502020204030204" pitchFamily="34" charset="0"/>
                        </a:rPr>
                        <a:t> (0318)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900" b="1" i="0" u="none" strike="noStrike" dirty="0">
                          <a:solidFill>
                            <a:srgbClr val="000000"/>
                          </a:solidFill>
                          <a:effectLst/>
                          <a:latin typeface="Calibri" panose="020F0502020204030204" pitchFamily="34" charset="0"/>
                        </a:rPr>
                        <a:t>Terapéutica Farmacológica      (0425)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Cardiología           (0534)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Oncología        (0643)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Angiología       (0751)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Urología                            (0860)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del Trabajo                  (0971)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Análisis de Decisión en la Clínica              (1079)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2152144400"/>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08836748"/>
                  </a:ext>
                </a:extLst>
              </a:tr>
              <a:tr h="416332">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Psicología de la Atención Médica               (0320)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Nutrición         (0427)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Biomedicina Molecular    (0536)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Paliativa                    (0752)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Psiquiatría                           (0862)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Pediatría I       (0972)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Pediatría II            (1080</a:t>
                      </a:r>
                      <a:r>
                        <a:rPr lang="es-MX" sz="400" b="1" i="0" u="none" strike="noStrike" dirty="0">
                          <a:solidFill>
                            <a:srgbClr val="000000"/>
                          </a:solidFill>
                          <a:effectLst/>
                          <a:latin typeface="Calibri" panose="020F0502020204030204" pitchFamily="34" charset="0"/>
                        </a:rPr>
                        <a:t>)</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948346223"/>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361937620"/>
                  </a:ext>
                </a:extLst>
              </a:tr>
              <a:tr h="553530">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   </a:t>
                      </a:r>
                    </a:p>
                    <a:p>
                      <a:pPr algn="ctr" fontAlgn="ctr"/>
                      <a:r>
                        <a:rPr lang="es-MX" sz="1000" b="1" i="0" u="none" strike="noStrike" dirty="0">
                          <a:solidFill>
                            <a:srgbClr val="000000"/>
                          </a:solidFill>
                          <a:effectLst/>
                          <a:latin typeface="Calibri" panose="020F0502020204030204" pitchFamily="34" charset="0"/>
                        </a:rPr>
                        <a:t> (0105)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II                               (0212)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FFFFA7"/>
                    </a:solidFill>
                  </a:tcPr>
                </a:tc>
                <a:tc>
                  <a:txBody>
                    <a:bodyPr/>
                    <a:lstStyle/>
                    <a:p>
                      <a:pPr algn="ctr"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ctr"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III                         (0644)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Basada en Evidencia                   (0753)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IV        (0861)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ctr"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extLst>
                  <a:ext uri="{0D108BD9-81ED-4DB2-BD59-A6C34878D82A}">
                    <a16:rowId xmlns:a16="http://schemas.microsoft.com/office/drawing/2014/main" val="471733203"/>
                  </a:ext>
                </a:extLst>
              </a:tr>
              <a:tr h="0">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marL="0" algn="ctr" defTabSz="914400" rtl="0" eaLnBrk="1" fontAlgn="ctr" latinLnBrk="0" hangingPunct="1"/>
                      <a:endParaRPr lang="es-MX" sz="100" b="1" i="0" u="none" strike="noStrike" kern="1200" dirty="0">
                        <a:solidFill>
                          <a:srgbClr val="000000"/>
                        </a:solidFill>
                        <a:effectLst/>
                        <a:latin typeface="Calibri" panose="020F0502020204030204" pitchFamily="34" charset="0"/>
                        <a:ea typeface="+mn-ea"/>
                        <a:cs typeface="+mn-cs"/>
                      </a:endParaRP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00" b="1"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92237499"/>
                  </a:ext>
                </a:extLst>
              </a:tr>
              <a:tr h="416332">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pt-BR" sz="1000" b="1" i="0" u="none" strike="noStrike" dirty="0" err="1">
                          <a:solidFill>
                            <a:srgbClr val="000000"/>
                          </a:solidFill>
                          <a:effectLst/>
                          <a:latin typeface="Calibri" panose="020F0502020204030204" pitchFamily="34" charset="0"/>
                        </a:rPr>
                        <a:t>Práctica</a:t>
                      </a:r>
                      <a:r>
                        <a:rPr lang="pt-BR" sz="1000" b="1" i="0" u="none" strike="noStrike" dirty="0">
                          <a:solidFill>
                            <a:srgbClr val="000000"/>
                          </a:solidFill>
                          <a:effectLst/>
                          <a:latin typeface="Calibri" panose="020F0502020204030204" pitchFamily="34" charset="0"/>
                        </a:rPr>
                        <a:t> Clínica </a:t>
                      </a:r>
                      <a:r>
                        <a:rPr lang="pt-BR" sz="1000" b="1" i="0" u="none" strike="noStrike" dirty="0" err="1">
                          <a:solidFill>
                            <a:srgbClr val="000000"/>
                          </a:solidFill>
                          <a:effectLst/>
                          <a:latin typeface="Calibri" panose="020F0502020204030204" pitchFamily="34" charset="0"/>
                        </a:rPr>
                        <a:t>Hospitalaria</a:t>
                      </a:r>
                      <a:r>
                        <a:rPr lang="pt-BR" sz="1000" b="1" i="0" u="none" strike="noStrike" dirty="0">
                          <a:solidFill>
                            <a:srgbClr val="000000"/>
                          </a:solidFill>
                          <a:effectLst/>
                          <a:latin typeface="Calibri" panose="020F0502020204030204" pitchFamily="34" charset="0"/>
                        </a:rPr>
                        <a:t> I   (0428)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endParaRPr lang="es-MX" sz="600" b="1" i="0" u="none" strike="noStrike" dirty="0">
                        <a:solidFill>
                          <a:srgbClr val="000000"/>
                        </a:solidFill>
                        <a:effectLst/>
                        <a:latin typeface="Calibri" panose="020F0502020204030204" pitchFamily="34" charset="0"/>
                      </a:endParaRP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II  (0537</a:t>
                      </a:r>
                      <a:r>
                        <a:rPr lang="es-MX" sz="400" b="1" i="0" u="none" strike="noStrike" dirty="0">
                          <a:solidFill>
                            <a:srgbClr val="000000"/>
                          </a:solidFill>
                          <a:effectLst/>
                          <a:latin typeface="Calibri" panose="020F0502020204030204" pitchFamily="34" charset="0"/>
                        </a:rPr>
                        <a:t>)</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III         (0645)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IV           (0754)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V        (0865)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900" b="1" i="0" u="none" strike="noStrike" dirty="0">
                          <a:solidFill>
                            <a:srgbClr val="000000"/>
                          </a:solidFill>
                          <a:effectLst/>
                          <a:latin typeface="Calibri" panose="020F0502020204030204" pitchFamily="34" charset="0"/>
                        </a:rPr>
                        <a:t>Práctica Clínica Hospitalaria VI       (0974)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err="1">
                          <a:solidFill>
                            <a:srgbClr val="000000"/>
                          </a:solidFill>
                          <a:effectLst/>
                          <a:latin typeface="Calibri" panose="020F0502020204030204" pitchFamily="34" charset="0"/>
                        </a:rPr>
                        <a:t>Preinternado</a:t>
                      </a:r>
                      <a:r>
                        <a:rPr lang="es-MX" sz="1000" b="1" i="0" u="none" strike="noStrike" dirty="0">
                          <a:solidFill>
                            <a:srgbClr val="000000"/>
                          </a:solidFill>
                          <a:effectLst/>
                          <a:latin typeface="Calibri" panose="020F0502020204030204" pitchFamily="34" charset="0"/>
                        </a:rPr>
                        <a:t>    (1075)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267018754"/>
                  </a:ext>
                </a:extLst>
              </a:tr>
              <a:tr h="0">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endParaRPr lang="es-MX" sz="100" b="1"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048890630"/>
                  </a:ext>
                </a:extLst>
              </a:tr>
              <a:tr h="690727">
                <a:tc>
                  <a:txBody>
                    <a:bodyPr/>
                    <a:lstStyle/>
                    <a:p>
                      <a:pPr algn="ctr" fontAlgn="ctr"/>
                      <a:r>
                        <a:rPr lang="es-MX" sz="1000" b="1" i="0" u="none" strike="noStrike" dirty="0">
                          <a:solidFill>
                            <a:srgbClr val="000000"/>
                          </a:solidFill>
                          <a:effectLst/>
                          <a:latin typeface="Calibri" panose="020F0502020204030204" pitchFamily="34" charset="0"/>
                        </a:rPr>
                        <a:t>Herramientas Cognoscitivas del Médico           (0106)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Comunicación y Desarrollo Profesional del Médico                 (0213)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endParaRPr lang="es-MX" sz="600" b="1" i="0" u="none" strike="noStrike">
                        <a:solidFill>
                          <a:srgbClr val="000000"/>
                        </a:solidFill>
                        <a:effectLst/>
                        <a:latin typeface="Calibri" panose="020F0502020204030204" pitchFamily="34" charset="0"/>
                      </a:endParaRP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Bioética                       (0535)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Inglés Médico   </a:t>
                      </a:r>
                    </a:p>
                    <a:p>
                      <a:pPr algn="ctr" fontAlgn="ctr"/>
                      <a:r>
                        <a:rPr lang="es-MX" sz="1000" b="1" i="0" u="none" strike="noStrike" dirty="0">
                          <a:solidFill>
                            <a:srgbClr val="000000"/>
                          </a:solidFill>
                          <a:effectLst/>
                          <a:latin typeface="Calibri" panose="020F0502020204030204" pitchFamily="34" charset="0"/>
                        </a:rPr>
                        <a:t>(0864)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Decisiones Críticas en Inglés                             (0973)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1456453942"/>
                  </a:ext>
                </a:extLst>
              </a:tr>
              <a:tr h="40762">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endParaRPr lang="es-MX" sz="100" b="0"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r" fontAlgn="b"/>
                      <a:r>
                        <a:rPr lang="es-MX" sz="100" b="1" i="0" u="none" strike="noStrike" dirty="0">
                          <a:solidFill>
                            <a:srgbClr val="000000"/>
                          </a:solidFill>
                          <a:effectLst/>
                          <a:latin typeface="Calibri" panose="020F0502020204030204" pitchFamily="34" charset="0"/>
                        </a:rPr>
                        <a:t>0</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944016189"/>
                  </a:ext>
                </a:extLst>
              </a:tr>
              <a:tr h="416332">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endParaRPr lang="es-MX" sz="600" b="0" i="0" u="none" strike="noStrike">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Historia y Filosofía de la Medicina           (0863)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3670294390"/>
                  </a:ext>
                </a:extLst>
              </a:tr>
            </a:tbl>
          </a:graphicData>
        </a:graphic>
      </p:graphicFrame>
    </p:spTree>
    <p:extLst>
      <p:ext uri="{BB962C8B-B14F-4D97-AF65-F5344CB8AC3E}">
        <p14:creationId xmlns:p14="http://schemas.microsoft.com/office/powerpoint/2010/main" val="319347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78320" y="272383"/>
            <a:ext cx="6762797" cy="1143000"/>
          </a:xfrm>
        </p:spPr>
        <p:txBody>
          <a:bodyPr/>
          <a:lstStyle/>
          <a:p>
            <a:endParaRPr lang="es-MX"/>
          </a:p>
        </p:txBody>
      </p:sp>
      <p:graphicFrame>
        <p:nvGraphicFramePr>
          <p:cNvPr id="36" name="Marcador de contenido 35"/>
          <p:cNvGraphicFramePr>
            <a:graphicFrameLocks noGrp="1"/>
          </p:cNvGraphicFramePr>
          <p:nvPr>
            <p:ph idx="1"/>
            <p:extLst>
              <p:ext uri="{D42A27DB-BD31-4B8C-83A1-F6EECF244321}">
                <p14:modId xmlns:p14="http://schemas.microsoft.com/office/powerpoint/2010/main" val="209431286"/>
              </p:ext>
            </p:extLst>
          </p:nvPr>
        </p:nvGraphicFramePr>
        <p:xfrm>
          <a:off x="1468905" y="0"/>
          <a:ext cx="9708705" cy="6847322"/>
        </p:xfrm>
        <a:graphic>
          <a:graphicData uri="http://schemas.openxmlformats.org/drawingml/2006/table">
            <a:tbl>
              <a:tblPr/>
              <a:tblGrid>
                <a:gridCol w="937860">
                  <a:extLst>
                    <a:ext uri="{9D8B030D-6E8A-4147-A177-3AD203B41FA5}">
                      <a16:colId xmlns:a16="http://schemas.microsoft.com/office/drawing/2014/main" val="4277825257"/>
                    </a:ext>
                  </a:extLst>
                </a:gridCol>
                <a:gridCol w="71887">
                  <a:extLst>
                    <a:ext uri="{9D8B030D-6E8A-4147-A177-3AD203B41FA5}">
                      <a16:colId xmlns:a16="http://schemas.microsoft.com/office/drawing/2014/main" val="1884245278"/>
                    </a:ext>
                  </a:extLst>
                </a:gridCol>
                <a:gridCol w="886613">
                  <a:extLst>
                    <a:ext uri="{9D8B030D-6E8A-4147-A177-3AD203B41FA5}">
                      <a16:colId xmlns:a16="http://schemas.microsoft.com/office/drawing/2014/main" val="1508348918"/>
                    </a:ext>
                  </a:extLst>
                </a:gridCol>
                <a:gridCol w="59528">
                  <a:extLst>
                    <a:ext uri="{9D8B030D-6E8A-4147-A177-3AD203B41FA5}">
                      <a16:colId xmlns:a16="http://schemas.microsoft.com/office/drawing/2014/main" val="4152963969"/>
                    </a:ext>
                  </a:extLst>
                </a:gridCol>
                <a:gridCol w="1035558">
                  <a:extLst>
                    <a:ext uri="{9D8B030D-6E8A-4147-A177-3AD203B41FA5}">
                      <a16:colId xmlns:a16="http://schemas.microsoft.com/office/drawing/2014/main" val="765690491"/>
                    </a:ext>
                  </a:extLst>
                </a:gridCol>
                <a:gridCol w="78319">
                  <a:extLst>
                    <a:ext uri="{9D8B030D-6E8A-4147-A177-3AD203B41FA5}">
                      <a16:colId xmlns:a16="http://schemas.microsoft.com/office/drawing/2014/main" val="901738645"/>
                    </a:ext>
                  </a:extLst>
                </a:gridCol>
                <a:gridCol w="844111">
                  <a:extLst>
                    <a:ext uri="{9D8B030D-6E8A-4147-A177-3AD203B41FA5}">
                      <a16:colId xmlns:a16="http://schemas.microsoft.com/office/drawing/2014/main" val="3692271376"/>
                    </a:ext>
                  </a:extLst>
                </a:gridCol>
                <a:gridCol w="78319">
                  <a:extLst>
                    <a:ext uri="{9D8B030D-6E8A-4147-A177-3AD203B41FA5}">
                      <a16:colId xmlns:a16="http://schemas.microsoft.com/office/drawing/2014/main" val="576610807"/>
                    </a:ext>
                  </a:extLst>
                </a:gridCol>
                <a:gridCol w="896324">
                  <a:extLst>
                    <a:ext uri="{9D8B030D-6E8A-4147-A177-3AD203B41FA5}">
                      <a16:colId xmlns:a16="http://schemas.microsoft.com/office/drawing/2014/main" val="264526554"/>
                    </a:ext>
                  </a:extLst>
                </a:gridCol>
                <a:gridCol w="78320">
                  <a:extLst>
                    <a:ext uri="{9D8B030D-6E8A-4147-A177-3AD203B41FA5}">
                      <a16:colId xmlns:a16="http://schemas.microsoft.com/office/drawing/2014/main" val="1280819683"/>
                    </a:ext>
                  </a:extLst>
                </a:gridCol>
                <a:gridCol w="870462">
                  <a:extLst>
                    <a:ext uri="{9D8B030D-6E8A-4147-A177-3AD203B41FA5}">
                      <a16:colId xmlns:a16="http://schemas.microsoft.com/office/drawing/2014/main" val="3328765455"/>
                    </a:ext>
                  </a:extLst>
                </a:gridCol>
                <a:gridCol w="41485">
                  <a:extLst>
                    <a:ext uri="{9D8B030D-6E8A-4147-A177-3AD203B41FA5}">
                      <a16:colId xmlns:a16="http://schemas.microsoft.com/office/drawing/2014/main" val="2685076132"/>
                    </a:ext>
                  </a:extLst>
                </a:gridCol>
                <a:gridCol w="888282">
                  <a:extLst>
                    <a:ext uri="{9D8B030D-6E8A-4147-A177-3AD203B41FA5}">
                      <a16:colId xmlns:a16="http://schemas.microsoft.com/office/drawing/2014/main" val="3485254281"/>
                    </a:ext>
                  </a:extLst>
                </a:gridCol>
                <a:gridCol w="35930">
                  <a:extLst>
                    <a:ext uri="{9D8B030D-6E8A-4147-A177-3AD203B41FA5}">
                      <a16:colId xmlns:a16="http://schemas.microsoft.com/office/drawing/2014/main" val="88248576"/>
                    </a:ext>
                  </a:extLst>
                </a:gridCol>
                <a:gridCol w="1046641">
                  <a:extLst>
                    <a:ext uri="{9D8B030D-6E8A-4147-A177-3AD203B41FA5}">
                      <a16:colId xmlns:a16="http://schemas.microsoft.com/office/drawing/2014/main" val="3150860476"/>
                    </a:ext>
                  </a:extLst>
                </a:gridCol>
                <a:gridCol w="94311">
                  <a:extLst>
                    <a:ext uri="{9D8B030D-6E8A-4147-A177-3AD203B41FA5}">
                      <a16:colId xmlns:a16="http://schemas.microsoft.com/office/drawing/2014/main" val="3135717491"/>
                    </a:ext>
                  </a:extLst>
                </a:gridCol>
                <a:gridCol w="809007">
                  <a:extLst>
                    <a:ext uri="{9D8B030D-6E8A-4147-A177-3AD203B41FA5}">
                      <a16:colId xmlns:a16="http://schemas.microsoft.com/office/drawing/2014/main" val="1285399615"/>
                    </a:ext>
                  </a:extLst>
                </a:gridCol>
                <a:gridCol w="50874">
                  <a:extLst>
                    <a:ext uri="{9D8B030D-6E8A-4147-A177-3AD203B41FA5}">
                      <a16:colId xmlns:a16="http://schemas.microsoft.com/office/drawing/2014/main" val="1892713285"/>
                    </a:ext>
                  </a:extLst>
                </a:gridCol>
                <a:gridCol w="904874">
                  <a:extLst>
                    <a:ext uri="{9D8B030D-6E8A-4147-A177-3AD203B41FA5}">
                      <a16:colId xmlns:a16="http://schemas.microsoft.com/office/drawing/2014/main" val="234154810"/>
                    </a:ext>
                  </a:extLst>
                </a:gridCol>
              </a:tblGrid>
              <a:tr h="67113">
                <a:tc gridSpan="7">
                  <a:txBody>
                    <a:bodyPr/>
                    <a:lstStyle/>
                    <a:p>
                      <a:pPr algn="ctr" fontAlgn="ctr"/>
                      <a:r>
                        <a:rPr lang="es-MX" sz="700" b="1" i="0" u="none" strike="noStrike" dirty="0">
                          <a:solidFill>
                            <a:srgbClr val="000000"/>
                          </a:solidFill>
                          <a:effectLst/>
                          <a:latin typeface="Calibri" panose="020F0502020204030204" pitchFamily="34" charset="0"/>
                        </a:rPr>
                        <a:t>CICLO BÁSICO</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ctr"/>
                      <a:endParaRPr lang="es-MX" sz="700" b="0"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11">
                  <a:txBody>
                    <a:bodyPr/>
                    <a:lstStyle/>
                    <a:p>
                      <a:pPr algn="ctr" fontAlgn="ctr"/>
                      <a:r>
                        <a:rPr lang="es-MX" sz="700" b="1" i="0" u="none" strike="noStrike" dirty="0">
                          <a:solidFill>
                            <a:srgbClr val="000000"/>
                          </a:solidFill>
                          <a:effectLst/>
                          <a:latin typeface="Calibri" panose="020F0502020204030204" pitchFamily="34" charset="0"/>
                        </a:rPr>
                        <a:t>CICLO PRECLÍNICO</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865858282"/>
                  </a:ext>
                </a:extLst>
              </a:tr>
              <a:tr h="0">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endParaRPr lang="es-MX" sz="100" b="0"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0"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4070930"/>
                  </a:ext>
                </a:extLst>
              </a:tr>
              <a:tr h="106945">
                <a:tc>
                  <a:txBody>
                    <a:bodyPr/>
                    <a:lstStyle/>
                    <a:p>
                      <a:pPr algn="ctr" fontAlgn="b"/>
                      <a:r>
                        <a:rPr lang="es-MX" sz="700" b="1" i="0" u="none" strike="noStrike" dirty="0">
                          <a:solidFill>
                            <a:srgbClr val="000000"/>
                          </a:solidFill>
                          <a:effectLst/>
                          <a:latin typeface="Calibri" panose="020F0502020204030204" pitchFamily="34" charset="0"/>
                        </a:rPr>
                        <a:t>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b"/>
                      <a:r>
                        <a:rPr lang="es-MX" sz="700" b="1" i="0" u="none" strike="noStrike" dirty="0">
                          <a:solidFill>
                            <a:srgbClr val="000000"/>
                          </a:solidFill>
                          <a:effectLst/>
                          <a:latin typeface="Calibri" panose="020F0502020204030204" pitchFamily="34" charset="0"/>
                        </a:rPr>
                        <a:t>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b"/>
                      <a:r>
                        <a:rPr lang="es-MX" sz="700" b="1" i="0" u="none" strike="noStrike" dirty="0">
                          <a:solidFill>
                            <a:srgbClr val="000000"/>
                          </a:solidFill>
                          <a:effectLst/>
                          <a:latin typeface="Calibri" panose="020F0502020204030204" pitchFamily="34" charset="0"/>
                        </a:rPr>
                        <a:t>III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b"/>
                      <a:r>
                        <a:rPr lang="es-MX" sz="700" b="1" i="0" u="none" strike="noStrike" dirty="0">
                          <a:solidFill>
                            <a:srgbClr val="000000"/>
                          </a:solidFill>
                          <a:effectLst/>
                          <a:latin typeface="Calibri" panose="020F0502020204030204" pitchFamily="34" charset="0"/>
                        </a:rPr>
                        <a:t>IV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endParaRPr lang="es-MX" sz="700" b="1" i="0" u="none" strike="noStrike" dirty="0">
                        <a:solidFill>
                          <a:srgbClr val="000000"/>
                        </a:solidFill>
                        <a:effectLst/>
                        <a:latin typeface="Calibri" panose="020F0502020204030204" pitchFamily="34" charset="0"/>
                      </a:endParaRP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700" b="1" i="0" u="none" strike="noStrike" dirty="0">
                          <a:solidFill>
                            <a:srgbClr val="000000"/>
                          </a:solidFill>
                          <a:effectLst/>
                          <a:latin typeface="Calibri" panose="020F0502020204030204" pitchFamily="34" charset="0"/>
                        </a:rPr>
                        <a:t>V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VI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VII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VIII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IX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MX" sz="7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b"/>
                      <a:r>
                        <a:rPr lang="es-MX" sz="700" b="1" i="0" u="none" strike="noStrike" dirty="0">
                          <a:solidFill>
                            <a:srgbClr val="000000"/>
                          </a:solidFill>
                          <a:effectLst/>
                          <a:latin typeface="Calibri" panose="020F0502020204030204" pitchFamily="34" charset="0"/>
                        </a:rPr>
                        <a:t>X SEMESTRE</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extLst>
                  <a:ext uri="{0D108BD9-81ED-4DB2-BD59-A6C34878D82A}">
                    <a16:rowId xmlns:a16="http://schemas.microsoft.com/office/drawing/2014/main" val="1374221685"/>
                  </a:ext>
                </a:extLst>
              </a:tr>
              <a:tr h="0">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b"/>
                      <a:endParaRPr lang="es-MX" sz="100" b="1"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368067692"/>
                  </a:ext>
                </a:extLst>
              </a:tr>
              <a:tr h="416332">
                <a:tc>
                  <a:txBody>
                    <a:bodyPr/>
                    <a:lstStyle/>
                    <a:p>
                      <a:pPr algn="ctr" fontAlgn="ctr"/>
                      <a:r>
                        <a:rPr lang="es-MX" sz="1000" b="1" i="0" u="none" strike="noStrike" dirty="0">
                          <a:solidFill>
                            <a:srgbClr val="000000"/>
                          </a:solidFill>
                          <a:effectLst/>
                          <a:latin typeface="Calibri" panose="020F0502020204030204" pitchFamily="34" charset="0"/>
                        </a:rPr>
                        <a:t>Anatomía I            (0101)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Anatomía II            (0207)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Virología y Bacteriología     (0314)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Micología y Parasitología (0421)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Inmunología           (0529)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Reumatología    (0638)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Endocrinología         (0746)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900" b="1" i="0" u="none" strike="noStrike" dirty="0">
                          <a:solidFill>
                            <a:srgbClr val="000000"/>
                          </a:solidFill>
                          <a:effectLst/>
                          <a:latin typeface="Calibri" panose="020F0502020204030204" pitchFamily="34" charset="0"/>
                        </a:rPr>
                        <a:t>Otorrinolaringología (0855)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Enfermedades Infecciosas           (0966)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1938738058"/>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extLst>
                  <a:ext uri="{0D108BD9-81ED-4DB2-BD59-A6C34878D82A}">
                    <a16:rowId xmlns:a16="http://schemas.microsoft.com/office/drawing/2014/main" val="3471098242"/>
                  </a:ext>
                </a:extLst>
              </a:tr>
              <a:tr h="416332">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Fisiología I         (0208)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Fisiología II      </a:t>
                      </a:r>
                    </a:p>
                    <a:p>
                      <a:pPr algn="ctr" fontAlgn="ctr"/>
                      <a:r>
                        <a:rPr lang="es-MX" sz="1000" b="1" i="0" u="none" strike="noStrike" dirty="0">
                          <a:solidFill>
                            <a:srgbClr val="000000"/>
                          </a:solidFill>
                          <a:effectLst/>
                          <a:latin typeface="Calibri" panose="020F0502020204030204" pitchFamily="34" charset="0"/>
                        </a:rPr>
                        <a:t> (0315)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Patología       (0422)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err="1">
                          <a:solidFill>
                            <a:srgbClr val="000000"/>
                          </a:solidFill>
                          <a:effectLst/>
                          <a:latin typeface="Calibri" panose="020F0502020204030204" pitchFamily="34" charset="0"/>
                        </a:rPr>
                        <a:t>Imagenología</a:t>
                      </a:r>
                      <a:r>
                        <a:rPr lang="es-MX" sz="1000" b="1" i="0" u="none" strike="noStrike" dirty="0">
                          <a:solidFill>
                            <a:srgbClr val="000000"/>
                          </a:solidFill>
                          <a:effectLst/>
                          <a:latin typeface="Calibri" panose="020F0502020204030204" pitchFamily="34" charset="0"/>
                        </a:rPr>
                        <a:t>     (0530)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Dermatología   (0639)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Forense           (0747)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Traumatología y Ortopedia                        (0856)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Física y Rehabilitación  (0967)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ctr"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extLst>
                  <a:ext uri="{0D108BD9-81ED-4DB2-BD59-A6C34878D82A}">
                    <a16:rowId xmlns:a16="http://schemas.microsoft.com/office/drawing/2014/main" val="1663440498"/>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33878918"/>
                  </a:ext>
                </a:extLst>
              </a:tr>
              <a:tr h="553530">
                <a:tc>
                  <a:txBody>
                    <a:bodyPr/>
                    <a:lstStyle/>
                    <a:p>
                      <a:pPr algn="ctr" fontAlgn="ctr"/>
                      <a:r>
                        <a:rPr lang="es-MX" sz="1000" b="1" i="0" u="none" strike="noStrike" dirty="0">
                          <a:solidFill>
                            <a:srgbClr val="000000"/>
                          </a:solidFill>
                          <a:effectLst/>
                          <a:latin typeface="Calibri" panose="020F0502020204030204" pitchFamily="34" charset="0"/>
                        </a:rPr>
                        <a:t>Bioquímica          (0102)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Biología Molecular y Celular        </a:t>
                      </a:r>
                    </a:p>
                    <a:p>
                      <a:pPr algn="ctr" fontAlgn="ctr"/>
                      <a:r>
                        <a:rPr lang="es-MX" sz="1000" b="1" i="0" u="none" strike="noStrike" dirty="0">
                          <a:solidFill>
                            <a:srgbClr val="000000"/>
                          </a:solidFill>
                          <a:effectLst/>
                          <a:latin typeface="Calibri" panose="020F0502020204030204" pitchFamily="34" charset="0"/>
                        </a:rPr>
                        <a:t>(0209)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Propedéutica, Semiología y Diagnóstico I  </a:t>
                      </a:r>
                    </a:p>
                    <a:p>
                      <a:pPr algn="ctr" fontAlgn="ctr"/>
                      <a:r>
                        <a:rPr lang="es-MX" sz="1000" b="1" i="0" u="none" strike="noStrike" dirty="0">
                          <a:solidFill>
                            <a:srgbClr val="000000"/>
                          </a:solidFill>
                          <a:effectLst/>
                          <a:latin typeface="Calibri" panose="020F0502020204030204" pitchFamily="34" charset="0"/>
                        </a:rPr>
                        <a:t> (0316)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Propedéutica, Semiología y Diagnóstico II   (0423)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Nefrología       (0531)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Hematología   (0640)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900" b="1" i="0" u="none" strike="noStrike" dirty="0">
                          <a:solidFill>
                            <a:srgbClr val="000000"/>
                          </a:solidFill>
                          <a:effectLst/>
                          <a:latin typeface="Calibri" panose="020F0502020204030204" pitchFamily="34" charset="0"/>
                        </a:rPr>
                        <a:t>Gastroenterología                    (0748)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Geriatría                   (0857)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Ginecología y Obstetricia               (0968)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Clínica de Ginecología y Obstetricia           (1076)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758006026"/>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ctr"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44099774"/>
                  </a:ext>
                </a:extLst>
              </a:tr>
              <a:tr h="553530">
                <a:tc>
                  <a:txBody>
                    <a:bodyPr/>
                    <a:lstStyle/>
                    <a:p>
                      <a:pPr algn="ctr" fontAlgn="ctr"/>
                      <a:r>
                        <a:rPr lang="es-MX" sz="1000" b="1" i="0" u="none" strike="noStrike" dirty="0">
                          <a:solidFill>
                            <a:srgbClr val="000000"/>
                          </a:solidFill>
                          <a:effectLst/>
                          <a:latin typeface="Calibri" panose="020F0502020204030204" pitchFamily="34" charset="0"/>
                        </a:rPr>
                        <a:t>Salud Pública            (0103)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Bioestadística         (0210)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900" b="1" i="0" u="none" strike="noStrike" dirty="0">
                          <a:solidFill>
                            <a:srgbClr val="000000"/>
                          </a:solidFill>
                          <a:effectLst/>
                          <a:latin typeface="Calibri" panose="020F0502020204030204" pitchFamily="34" charset="0"/>
                        </a:rPr>
                        <a:t>Epidemiología           </a:t>
                      </a:r>
                      <a:r>
                        <a:rPr lang="es-MX" sz="1000" b="1" i="0" u="none" strike="noStrike" dirty="0">
                          <a:solidFill>
                            <a:srgbClr val="000000"/>
                          </a:solidFill>
                          <a:effectLst/>
                          <a:latin typeface="Calibri" panose="020F0502020204030204" pitchFamily="34" charset="0"/>
                        </a:rPr>
                        <a:t>(0317)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900" b="1" i="0" u="none" strike="noStrike" dirty="0">
                          <a:solidFill>
                            <a:srgbClr val="000000"/>
                          </a:solidFill>
                          <a:effectLst/>
                          <a:latin typeface="Calibri" panose="020F0502020204030204" pitchFamily="34" charset="0"/>
                        </a:rPr>
                        <a:t>Administración de los Servicios de Salud                 (0424)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Economía en la Salud               (0532)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          (0641)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II                     (0749)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III                  (0858)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IV      (0969)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Atención Primaria de la Salud V         (1077)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659542147"/>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ctr"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84166870"/>
                  </a:ext>
                </a:extLst>
              </a:tr>
              <a:tr h="553530">
                <a:tc>
                  <a:txBody>
                    <a:bodyPr/>
                    <a:lstStyle/>
                    <a:p>
                      <a:pPr algn="ctr" fontAlgn="ctr"/>
                      <a:r>
                        <a:rPr lang="es-MX" sz="1000" b="1" i="0" u="none" strike="noStrike" dirty="0">
                          <a:solidFill>
                            <a:srgbClr val="000000"/>
                          </a:solidFill>
                          <a:effectLst/>
                          <a:latin typeface="Calibri" panose="020F0502020204030204" pitchFamily="34" charset="0"/>
                        </a:rPr>
                        <a:t>Histología             (0104)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Embriología         (0211)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Genética Humana             (0319)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900" b="1" i="0" u="none" strike="noStrike" kern="1200" dirty="0">
                          <a:solidFill>
                            <a:srgbClr val="000000"/>
                          </a:solidFill>
                          <a:effectLst/>
                          <a:latin typeface="Calibri" panose="020F0502020204030204" pitchFamily="34" charset="0"/>
                          <a:ea typeface="+mn-ea"/>
                          <a:cs typeface="+mn-cs"/>
                        </a:rPr>
                        <a:t>Técnicas Quirúrgicas Básicas                   (0426)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Neumología        (0533)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Neurología        (0642)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Clínica Quirúrgica                       (0750)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Oftalmología                (0859)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Urgencias Médicas         (0970</a:t>
                      </a:r>
                      <a:r>
                        <a:rPr lang="es-MX" sz="400" b="1" i="0" u="none" strike="noStrike" dirty="0">
                          <a:solidFill>
                            <a:srgbClr val="000000"/>
                          </a:solidFill>
                          <a:effectLst/>
                          <a:latin typeface="Calibri" panose="020F0502020204030204" pitchFamily="34" charset="0"/>
                        </a:rPr>
                        <a:t>)</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chemeClr val="bg1"/>
                          </a:solidFill>
                          <a:effectLst/>
                          <a:latin typeface="Calibri" panose="020F0502020204030204" pitchFamily="34" charset="0"/>
                        </a:rPr>
                        <a:t>Calidad en la Atención Médica       (1078)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3036259025"/>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ctr"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57062830"/>
                  </a:ext>
                </a:extLst>
              </a:tr>
              <a:tr h="553530">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Farmacología  </a:t>
                      </a:r>
                    </a:p>
                    <a:p>
                      <a:pPr algn="ctr" fontAlgn="ctr"/>
                      <a:r>
                        <a:rPr lang="es-MX" sz="1000" b="1" i="0" u="none" strike="noStrike" dirty="0">
                          <a:solidFill>
                            <a:srgbClr val="000000"/>
                          </a:solidFill>
                          <a:effectLst/>
                          <a:latin typeface="Calibri" panose="020F0502020204030204" pitchFamily="34" charset="0"/>
                        </a:rPr>
                        <a:t> (0318)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900" b="1" i="0" u="none" strike="noStrike" dirty="0">
                          <a:solidFill>
                            <a:srgbClr val="000000"/>
                          </a:solidFill>
                          <a:effectLst/>
                          <a:latin typeface="Calibri" panose="020F0502020204030204" pitchFamily="34" charset="0"/>
                        </a:rPr>
                        <a:t>Terapéutica Farmacológica      (0425)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dirty="0">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Cardiología           (0534)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Oncología        (0643)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Angiología       (0751)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Urología                            (0860)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del Trabajo                  (0971)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Análisis de Decisión en la Clínica              (1079)</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2152144400"/>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08836748"/>
                  </a:ext>
                </a:extLst>
              </a:tr>
              <a:tr h="416332">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es-MX" sz="1000" b="1" i="0" u="none" strike="noStrike" dirty="0">
                          <a:solidFill>
                            <a:srgbClr val="000000"/>
                          </a:solidFill>
                          <a:effectLst/>
                          <a:latin typeface="Calibri" panose="020F0502020204030204" pitchFamily="34" charset="0"/>
                        </a:rPr>
                        <a:t>Psicología de la Atención Médica               (0320)</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Nutrición         (0427)</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Biomedicina Molecular    (0536)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Paliativa                    (0752)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Psiquiatría                           (0862)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Pediatría I       (0972)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Pediatría II            (1080</a:t>
                      </a:r>
                      <a:r>
                        <a:rPr lang="es-MX" sz="400" b="1" i="0" u="none" strike="noStrike" dirty="0">
                          <a:solidFill>
                            <a:srgbClr val="000000"/>
                          </a:solidFill>
                          <a:effectLst/>
                          <a:latin typeface="Calibri" panose="020F0502020204030204" pitchFamily="34" charset="0"/>
                        </a:rPr>
                        <a:t>)</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948346223"/>
                  </a:ext>
                </a:extLst>
              </a:tr>
              <a:tr h="0">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99"/>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ctr"/>
                      <a:endParaRPr lang="es-MX" sz="100" b="1" i="0" u="none" strike="noStrike" dirty="0">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l" fontAlgn="ctr"/>
                      <a:r>
                        <a:rPr lang="es-MX" sz="100" b="1" i="0" u="none" strike="noStrike" dirty="0">
                          <a:solidFill>
                            <a:srgbClr val="000000"/>
                          </a:solidFill>
                          <a:effectLst/>
                          <a:latin typeface="Calibri" panose="020F0502020204030204" pitchFamily="34" charset="0"/>
                        </a:rPr>
                        <a:t> </a:t>
                      </a:r>
                    </a:p>
                  </a:txBody>
                  <a:tcPr marL="5265" marR="5265" marT="5265" marB="0" anchor="ctr">
                    <a:lnL>
                      <a:noFill/>
                    </a:lnL>
                    <a:lnR>
                      <a:noFill/>
                    </a:lnR>
                    <a:lnT w="635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361937620"/>
                  </a:ext>
                </a:extLst>
              </a:tr>
              <a:tr h="553530">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   </a:t>
                      </a:r>
                    </a:p>
                    <a:p>
                      <a:pPr algn="ctr" fontAlgn="ctr"/>
                      <a:r>
                        <a:rPr lang="es-MX" sz="1000" b="1" i="0" u="none" strike="noStrike" dirty="0">
                          <a:solidFill>
                            <a:srgbClr val="000000"/>
                          </a:solidFill>
                          <a:effectLst/>
                          <a:latin typeface="Calibri" panose="020F0502020204030204" pitchFamily="34" charset="0"/>
                        </a:rPr>
                        <a:t> (0105)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dirty="0">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II                               (0212)</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FFFFA7"/>
                    </a:solidFill>
                  </a:tcPr>
                </a:tc>
                <a:tc>
                  <a:txBody>
                    <a:bodyPr/>
                    <a:lstStyle/>
                    <a:p>
                      <a:pPr algn="ctr"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ctr" fontAlgn="ctr"/>
                      <a:r>
                        <a:rPr lang="es-MX" sz="400" b="1" i="0" u="none" strike="noStrike" dirty="0">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FFFFA7"/>
                    </a:solidFill>
                  </a:tcPr>
                </a:tc>
                <a:tc>
                  <a:txBody>
                    <a:bodyPr/>
                    <a:lstStyle/>
                    <a:p>
                      <a:pPr algn="l" fontAlgn="ctr"/>
                      <a:endParaRPr lang="es-MX" sz="400" b="1" i="0" u="none" strike="noStrike">
                        <a:solidFill>
                          <a:srgbClr val="000000"/>
                        </a:solidFill>
                        <a:effectLst/>
                        <a:latin typeface="Calibri" panose="020F0502020204030204" pitchFamily="34" charset="0"/>
                      </a:endParaRPr>
                    </a:p>
                  </a:txBody>
                  <a:tcPr marL="5265" marR="5265" marT="5265" marB="0" anchor="ctr">
                    <a:lnL>
                      <a:noFill/>
                    </a:lnL>
                    <a:lnR>
                      <a:noFill/>
                    </a:lnR>
                    <a:lnT>
                      <a:noFill/>
                    </a:lnT>
                    <a:lnB>
                      <a:noFill/>
                    </a:lnB>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III                         (0644)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Medicina Basada en Evidencia                   (0753)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Metodología de la Investigación IV        (0861)</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tc>
                  <a:txBody>
                    <a:bodyPr/>
                    <a:lstStyle/>
                    <a:p>
                      <a:pPr algn="ctr" fontAlgn="ctr"/>
                      <a:r>
                        <a:rPr lang="es-MX" sz="400" b="1" i="0" u="none" strike="noStrike">
                          <a:solidFill>
                            <a:srgbClr val="000000"/>
                          </a:solidFill>
                          <a:effectLst/>
                          <a:latin typeface="Calibri" panose="020F0502020204030204" pitchFamily="34" charset="0"/>
                        </a:rPr>
                        <a:t> </a:t>
                      </a:r>
                    </a:p>
                  </a:txBody>
                  <a:tcPr marL="5265" marR="5265" marT="5265" marB="0" anchor="ctr">
                    <a:lnL>
                      <a:noFill/>
                    </a:lnL>
                    <a:lnR>
                      <a:noFill/>
                    </a:lnR>
                    <a:lnT>
                      <a:noFill/>
                    </a:lnT>
                    <a:lnB>
                      <a:noFill/>
                    </a:lnB>
                    <a:solidFill>
                      <a:srgbClr val="DCE6F1"/>
                    </a:solidFill>
                  </a:tcPr>
                </a:tc>
                <a:extLst>
                  <a:ext uri="{0D108BD9-81ED-4DB2-BD59-A6C34878D82A}">
                    <a16:rowId xmlns:a16="http://schemas.microsoft.com/office/drawing/2014/main" val="471733203"/>
                  </a:ext>
                </a:extLst>
              </a:tr>
              <a:tr h="0">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99"/>
                    </a:solidFill>
                  </a:tcPr>
                </a:tc>
                <a:tc>
                  <a:txBody>
                    <a:bodyPr/>
                    <a:lstStyle/>
                    <a:p>
                      <a:pPr marL="0" algn="ctr" defTabSz="914400" rtl="0" eaLnBrk="1" fontAlgn="ctr" latinLnBrk="0" hangingPunct="1"/>
                      <a:endParaRPr lang="es-MX" sz="100" b="1" i="0" u="none" strike="noStrike" kern="1200" dirty="0">
                        <a:solidFill>
                          <a:srgbClr val="000000"/>
                        </a:solidFill>
                        <a:effectLst/>
                        <a:latin typeface="Calibri" panose="020F0502020204030204" pitchFamily="34" charset="0"/>
                        <a:ea typeface="+mn-ea"/>
                        <a:cs typeface="+mn-cs"/>
                      </a:endParaRP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00" b="1"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92237499"/>
                  </a:ext>
                </a:extLst>
              </a:tr>
              <a:tr h="416332">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pt-BR" sz="1000" b="1" i="0" u="none" strike="noStrike" dirty="0" err="1">
                          <a:solidFill>
                            <a:srgbClr val="000000"/>
                          </a:solidFill>
                          <a:effectLst/>
                          <a:latin typeface="Calibri" panose="020F0502020204030204" pitchFamily="34" charset="0"/>
                        </a:rPr>
                        <a:t>Práctica</a:t>
                      </a:r>
                      <a:r>
                        <a:rPr lang="pt-BR" sz="1000" b="1" i="0" u="none" strike="noStrike" dirty="0">
                          <a:solidFill>
                            <a:srgbClr val="000000"/>
                          </a:solidFill>
                          <a:effectLst/>
                          <a:latin typeface="Calibri" panose="020F0502020204030204" pitchFamily="34" charset="0"/>
                        </a:rPr>
                        <a:t> Clínica </a:t>
                      </a:r>
                      <a:r>
                        <a:rPr lang="pt-BR" sz="1000" b="1" i="0" u="none" strike="noStrike" dirty="0" err="1">
                          <a:solidFill>
                            <a:srgbClr val="000000"/>
                          </a:solidFill>
                          <a:effectLst/>
                          <a:latin typeface="Calibri" panose="020F0502020204030204" pitchFamily="34" charset="0"/>
                        </a:rPr>
                        <a:t>Hospitalaria</a:t>
                      </a:r>
                      <a:r>
                        <a:rPr lang="pt-BR" sz="1000" b="1" i="0" u="none" strike="noStrike" dirty="0">
                          <a:solidFill>
                            <a:srgbClr val="000000"/>
                          </a:solidFill>
                          <a:effectLst/>
                          <a:latin typeface="Calibri" panose="020F0502020204030204" pitchFamily="34" charset="0"/>
                        </a:rPr>
                        <a:t> I   (0428)</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endParaRPr lang="es-MX" sz="600" b="1" i="0" u="none" strike="noStrike" dirty="0">
                        <a:solidFill>
                          <a:srgbClr val="000000"/>
                        </a:solidFill>
                        <a:effectLst/>
                        <a:latin typeface="Calibri" panose="020F0502020204030204" pitchFamily="34" charset="0"/>
                      </a:endParaRP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II  (0537</a:t>
                      </a:r>
                      <a:r>
                        <a:rPr lang="es-MX" sz="400" b="1" i="0" u="none" strike="noStrike" dirty="0">
                          <a:solidFill>
                            <a:srgbClr val="000000"/>
                          </a:solidFill>
                          <a:effectLst/>
                          <a:latin typeface="Calibri" panose="020F0502020204030204" pitchFamily="34" charset="0"/>
                        </a:rPr>
                        <a:t>)</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III         (0645)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IV           (0754)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Práctica Clínica Hospitalaria V        (0865)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900" b="1" i="0" u="none" strike="noStrike" dirty="0">
                          <a:solidFill>
                            <a:srgbClr val="000000"/>
                          </a:solidFill>
                          <a:effectLst/>
                          <a:latin typeface="Calibri" panose="020F0502020204030204" pitchFamily="34" charset="0"/>
                        </a:rPr>
                        <a:t>Práctica Clínica Hospitalaria VI       (0974)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err="1">
                          <a:solidFill>
                            <a:srgbClr val="000000"/>
                          </a:solidFill>
                          <a:effectLst/>
                          <a:latin typeface="Calibri" panose="020F0502020204030204" pitchFamily="34" charset="0"/>
                        </a:rPr>
                        <a:t>Preinternado</a:t>
                      </a:r>
                      <a:r>
                        <a:rPr lang="es-MX" sz="1000" b="1" i="0" u="none" strike="noStrike" dirty="0">
                          <a:solidFill>
                            <a:srgbClr val="000000"/>
                          </a:solidFill>
                          <a:effectLst/>
                          <a:latin typeface="Calibri" panose="020F0502020204030204" pitchFamily="34" charset="0"/>
                        </a:rPr>
                        <a:t>    (1075)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267018754"/>
                  </a:ext>
                </a:extLst>
              </a:tr>
              <a:tr h="0">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w="6350" cap="flat" cmpd="sng" algn="ctr">
                      <a:solidFill>
                        <a:srgbClr val="000000"/>
                      </a:solidFill>
                      <a:prstDash val="solid"/>
                      <a:round/>
                      <a:headEnd type="none" w="med" len="med"/>
                      <a:tailEnd type="none" w="med" len="med"/>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endParaRPr lang="es-MX" sz="100" b="1"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048890630"/>
                  </a:ext>
                </a:extLst>
              </a:tr>
              <a:tr h="690727">
                <a:tc>
                  <a:txBody>
                    <a:bodyPr/>
                    <a:lstStyle/>
                    <a:p>
                      <a:pPr algn="ctr" fontAlgn="ctr"/>
                      <a:r>
                        <a:rPr lang="es-MX" sz="1000" b="1" i="0" u="none" strike="noStrike" dirty="0">
                          <a:solidFill>
                            <a:srgbClr val="000000"/>
                          </a:solidFill>
                          <a:effectLst/>
                          <a:latin typeface="Calibri" panose="020F0502020204030204" pitchFamily="34" charset="0"/>
                        </a:rPr>
                        <a:t>Herramientas Cognoscitivas del Médico           (0106)</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s-MX" sz="400" b="1" i="0" u="none" strike="noStrike">
                          <a:solidFill>
                            <a:srgbClr val="000000"/>
                          </a:solidFill>
                          <a:effectLst/>
                          <a:latin typeface="Calibri" panose="020F0502020204030204" pitchFamily="34" charset="0"/>
                        </a:rPr>
                        <a:t> </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A7"/>
                    </a:solidFill>
                  </a:tcPr>
                </a:tc>
                <a:tc>
                  <a:txBody>
                    <a:bodyPr/>
                    <a:lstStyle/>
                    <a:p>
                      <a:pPr algn="ctr" fontAlgn="ctr"/>
                      <a:r>
                        <a:rPr lang="es-MX" sz="1000" b="1" i="0" u="none" strike="noStrike" dirty="0">
                          <a:solidFill>
                            <a:srgbClr val="000000"/>
                          </a:solidFill>
                          <a:effectLst/>
                          <a:latin typeface="Calibri" panose="020F0502020204030204" pitchFamily="34" charset="0"/>
                        </a:rPr>
                        <a:t>Comunicación y Desarrollo Profesional del Médico                 (0213)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FFFFA7"/>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endParaRPr lang="es-MX" sz="600" b="1" i="0" u="none" strike="noStrike">
                        <a:solidFill>
                          <a:srgbClr val="000000"/>
                        </a:solidFill>
                        <a:effectLst/>
                        <a:latin typeface="Calibri" panose="020F0502020204030204" pitchFamily="34" charset="0"/>
                      </a:endParaRP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s-MX" sz="1000" b="1" i="0" u="none" strike="noStrike" dirty="0">
                          <a:solidFill>
                            <a:srgbClr val="000000"/>
                          </a:solidFill>
                          <a:effectLst/>
                          <a:latin typeface="Calibri" panose="020F0502020204030204" pitchFamily="34" charset="0"/>
                        </a:rPr>
                        <a:t>Bioética                       (0535)</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Inglés Médico   </a:t>
                      </a:r>
                    </a:p>
                    <a:p>
                      <a:pPr algn="ctr" fontAlgn="ctr"/>
                      <a:r>
                        <a:rPr lang="es-MX" sz="1000" b="1" i="0" u="none" strike="noStrike" dirty="0">
                          <a:solidFill>
                            <a:srgbClr val="000000"/>
                          </a:solidFill>
                          <a:effectLst/>
                          <a:latin typeface="Calibri" panose="020F0502020204030204" pitchFamily="34" charset="0"/>
                        </a:rPr>
                        <a:t>(0864)</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Decisiones Críticas en Inglés                             (0973)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1456453942"/>
                  </a:ext>
                </a:extLst>
              </a:tr>
              <a:tr h="40762">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endParaRPr lang="es-MX" sz="100" b="0" i="0" u="none" strike="noStrike" dirty="0">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r" fontAlgn="b"/>
                      <a:r>
                        <a:rPr lang="es-MX" sz="100" b="1" i="0" u="none" strike="noStrike" dirty="0">
                          <a:solidFill>
                            <a:srgbClr val="000000"/>
                          </a:solidFill>
                          <a:effectLst/>
                          <a:latin typeface="Calibri" panose="020F0502020204030204" pitchFamily="34" charset="0"/>
                        </a:rPr>
                        <a:t>0</a:t>
                      </a:r>
                    </a:p>
                  </a:txBody>
                  <a:tcPr marL="5265" marR="5265" marT="52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1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944016189"/>
                  </a:ext>
                </a:extLst>
              </a:tr>
              <a:tr h="416332">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FFFFA7"/>
                    </a:solidFill>
                  </a:tcPr>
                </a:tc>
                <a:tc>
                  <a:txBody>
                    <a:bodyPr/>
                    <a:lstStyle/>
                    <a:p>
                      <a:pPr algn="l" fontAlgn="b"/>
                      <a:endParaRPr lang="es-MX" sz="600" b="0" i="0" u="none" strike="noStrike">
                        <a:solidFill>
                          <a:srgbClr val="000000"/>
                        </a:solidFill>
                        <a:effectLst/>
                        <a:latin typeface="Calibri" panose="020F0502020204030204" pitchFamily="34" charset="0"/>
                      </a:endParaRPr>
                    </a:p>
                  </a:txBody>
                  <a:tcPr marL="5265" marR="5265" marT="5265" marB="0" anchor="b">
                    <a:lnL>
                      <a:noFill/>
                    </a:lnL>
                    <a:lnR>
                      <a:noFill/>
                    </a:lnR>
                    <a:lnT>
                      <a:noFill/>
                    </a:lnT>
                    <a:lnB>
                      <a:noFill/>
                    </a:lnB>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ctr" fontAlgn="ctr"/>
                      <a:r>
                        <a:rPr lang="es-MX" sz="1000" b="1" i="0" u="none" strike="noStrike" dirty="0">
                          <a:solidFill>
                            <a:srgbClr val="000000"/>
                          </a:solidFill>
                          <a:effectLst/>
                          <a:latin typeface="Calibri" panose="020F0502020204030204" pitchFamily="34" charset="0"/>
                        </a:rPr>
                        <a:t>Historia y Filosofía de la Medicina           (0863)</a:t>
                      </a:r>
                    </a:p>
                  </a:txBody>
                  <a:tcPr marL="5265" marR="5265" marT="52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w="635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tc>
                  <a:txBody>
                    <a:bodyPr/>
                    <a:lstStyle/>
                    <a:p>
                      <a:pPr algn="l" fontAlgn="b"/>
                      <a:r>
                        <a:rPr lang="es-MX" sz="600" b="1" i="0" u="none" strike="noStrike" dirty="0">
                          <a:solidFill>
                            <a:srgbClr val="000000"/>
                          </a:solidFill>
                          <a:effectLst/>
                          <a:latin typeface="Calibri" panose="020F0502020204030204" pitchFamily="34" charset="0"/>
                        </a:rPr>
                        <a:t> </a:t>
                      </a:r>
                    </a:p>
                  </a:txBody>
                  <a:tcPr marL="5265" marR="5265" marT="5265" marB="0" anchor="b">
                    <a:lnL>
                      <a:noFill/>
                    </a:lnL>
                    <a:lnR>
                      <a:noFill/>
                    </a:lnR>
                    <a:lnT>
                      <a:noFill/>
                    </a:lnT>
                    <a:lnB>
                      <a:noFill/>
                    </a:lnB>
                    <a:solidFill>
                      <a:srgbClr val="DCE6F1"/>
                    </a:solidFill>
                  </a:tcPr>
                </a:tc>
                <a:extLst>
                  <a:ext uri="{0D108BD9-81ED-4DB2-BD59-A6C34878D82A}">
                    <a16:rowId xmlns:a16="http://schemas.microsoft.com/office/drawing/2014/main" val="3670294390"/>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63949557"/>
              </p:ext>
            </p:extLst>
          </p:nvPr>
        </p:nvGraphicFramePr>
        <p:xfrm>
          <a:off x="2013117" y="2311141"/>
          <a:ext cx="8128000" cy="111252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704849533"/>
                    </a:ext>
                  </a:extLst>
                </a:gridCol>
              </a:tblGrid>
              <a:tr h="370840">
                <a:tc>
                  <a:txBody>
                    <a:bodyPr/>
                    <a:lstStyle/>
                    <a:p>
                      <a:pPr algn="ctr"/>
                      <a:r>
                        <a:rPr lang="es-MX" dirty="0"/>
                        <a:t>UNIDAD</a:t>
                      </a:r>
                      <a:r>
                        <a:rPr lang="es-MX" baseline="0" dirty="0"/>
                        <a:t> III.- CALIDAD Y SEGURIDAD DEL PACIENTE</a:t>
                      </a:r>
                      <a:endParaRPr lang="es-MX" dirty="0"/>
                    </a:p>
                  </a:txBody>
                  <a:tcPr/>
                </a:tc>
                <a:extLst>
                  <a:ext uri="{0D108BD9-81ED-4DB2-BD59-A6C34878D82A}">
                    <a16:rowId xmlns:a16="http://schemas.microsoft.com/office/drawing/2014/main" val="3108949409"/>
                  </a:ext>
                </a:extLst>
              </a:tr>
              <a:tr h="370840">
                <a:tc>
                  <a:txBody>
                    <a:bodyPr/>
                    <a:lstStyle/>
                    <a:p>
                      <a:r>
                        <a:rPr lang="es-MX" dirty="0"/>
                        <a:t>1. Conceptos</a:t>
                      </a:r>
                      <a:r>
                        <a:rPr lang="es-MX" baseline="0" dirty="0"/>
                        <a:t> básicos en Seguridad del Paciente</a:t>
                      </a:r>
                      <a:endParaRPr lang="es-MX" dirty="0"/>
                    </a:p>
                  </a:txBody>
                  <a:tcPr/>
                </a:tc>
                <a:extLst>
                  <a:ext uri="{0D108BD9-81ED-4DB2-BD59-A6C34878D82A}">
                    <a16:rowId xmlns:a16="http://schemas.microsoft.com/office/drawing/2014/main" val="1873517678"/>
                  </a:ext>
                </a:extLst>
              </a:tr>
              <a:tr h="370840">
                <a:tc>
                  <a:txBody>
                    <a:bodyPr/>
                    <a:lstStyle/>
                    <a:p>
                      <a:r>
                        <a:rPr lang="es-MX" dirty="0"/>
                        <a:t>2. Comité de Calidad y Seguridad</a:t>
                      </a:r>
                      <a:r>
                        <a:rPr lang="es-MX" baseline="0" dirty="0"/>
                        <a:t> del Paciente</a:t>
                      </a:r>
                      <a:endParaRPr lang="es-MX" dirty="0"/>
                    </a:p>
                  </a:txBody>
                  <a:tcPr/>
                </a:tc>
                <a:extLst>
                  <a:ext uri="{0D108BD9-81ED-4DB2-BD59-A6C34878D82A}">
                    <a16:rowId xmlns:a16="http://schemas.microsoft.com/office/drawing/2014/main" val="2089938762"/>
                  </a:ext>
                </a:extLst>
              </a:tr>
            </a:tbl>
          </a:graphicData>
        </a:graphic>
      </p:graphicFrame>
    </p:spTree>
    <p:extLst>
      <p:ext uri="{BB962C8B-B14F-4D97-AF65-F5344CB8AC3E}">
        <p14:creationId xmlns:p14="http://schemas.microsoft.com/office/powerpoint/2010/main" val="227272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007435" y="2204864"/>
            <a:ext cx="10849205" cy="2308324"/>
          </a:xfrm>
          <a:prstGeom prst="rect">
            <a:avLst/>
          </a:prstGeom>
        </p:spPr>
        <p:txBody>
          <a:bodyPr wrap="square">
            <a:spAutoFit/>
          </a:bodyPr>
          <a:lstStyle/>
          <a:p>
            <a:pPr algn="just"/>
            <a:r>
              <a:rPr lang="es-MX" sz="2400" b="1" dirty="0"/>
              <a:t>La OMS estima que a nivel mundial, cada año, decenas de millones de pacientes sufren lesiones </a:t>
            </a:r>
            <a:r>
              <a:rPr lang="es-MX" sz="2400" b="1" dirty="0" err="1"/>
              <a:t>discapacitantes</a:t>
            </a:r>
            <a:r>
              <a:rPr lang="es-MX" sz="2400" b="1" dirty="0"/>
              <a:t> o mueren como consecuencia de prácticas médicas o atención insegura.</a:t>
            </a:r>
          </a:p>
          <a:p>
            <a:pPr algn="just"/>
            <a:endParaRPr lang="es-MX" sz="2400" b="1" dirty="0"/>
          </a:p>
          <a:p>
            <a:pPr algn="just"/>
            <a:r>
              <a:rPr lang="es-MX" sz="2400" b="1" dirty="0"/>
              <a:t>1 de cada 10 pacientes sufre algún daño al recibir atención médica, incluso en hospitales bien financiados y tecnológicamente adelantados.</a:t>
            </a:r>
          </a:p>
        </p:txBody>
      </p:sp>
      <p:sp>
        <p:nvSpPr>
          <p:cNvPr id="6" name="Rectangle 2"/>
          <p:cNvSpPr>
            <a:spLocks noChangeArrowheads="1"/>
          </p:cNvSpPr>
          <p:nvPr/>
        </p:nvSpPr>
        <p:spPr bwMode="auto">
          <a:xfrm>
            <a:off x="3225965" y="293329"/>
            <a:ext cx="727727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800" b="1" i="0" u="none" strike="noStrike" cap="none" normalizeH="0" baseline="0" dirty="0">
                <a:ln>
                  <a:noFill/>
                </a:ln>
                <a:solidFill>
                  <a:schemeClr val="tx2">
                    <a:lumMod val="75000"/>
                  </a:schemeClr>
                </a:solidFill>
                <a:effectLst/>
                <a:latin typeface="Calibri" pitchFamily="34" charset="0"/>
                <a:ea typeface="Calibri" pitchFamily="34" charset="0"/>
                <a:cs typeface="Times New Roman" pitchFamily="18" charset="0"/>
              </a:rPr>
              <a:t>Razones por las que la seguridad del paciente es un tema de actualidad y relevancia.</a:t>
            </a:r>
            <a:endParaRPr kumimoji="0" lang="es-MX" sz="2800" b="1" i="0" u="none" strike="noStrike" cap="none" normalizeH="0" baseline="0" dirty="0">
              <a:ln>
                <a:noFill/>
              </a:ln>
              <a:solidFill>
                <a:schemeClr val="tx2">
                  <a:lumMod val="75000"/>
                </a:schemeClr>
              </a:solidFill>
              <a:effectLst/>
              <a:latin typeface="Arial" pitchFamily="34" charset="0"/>
              <a:cs typeface="Arial" pitchFamily="34" charset="0"/>
            </a:endParaRPr>
          </a:p>
        </p:txBody>
      </p:sp>
      <p:sp>
        <p:nvSpPr>
          <p:cNvPr id="7" name="6 Rectángulo"/>
          <p:cNvSpPr/>
          <p:nvPr/>
        </p:nvSpPr>
        <p:spPr>
          <a:xfrm>
            <a:off x="1005375" y="4870709"/>
            <a:ext cx="10849205" cy="830997"/>
          </a:xfrm>
          <a:prstGeom prst="rect">
            <a:avLst/>
          </a:prstGeom>
        </p:spPr>
        <p:txBody>
          <a:bodyPr wrap="square">
            <a:spAutoFit/>
          </a:bodyPr>
          <a:lstStyle/>
          <a:p>
            <a:pPr algn="just"/>
            <a:r>
              <a:rPr lang="es-MX" sz="2400" b="1" dirty="0"/>
              <a:t>La falta de seguridad del paciente es un problema mundial de salud pública que afecta a los países de todo nivel de desarrollo.</a:t>
            </a:r>
          </a:p>
        </p:txBody>
      </p:sp>
      <p:sp>
        <p:nvSpPr>
          <p:cNvPr id="8" name="7 Rectángulo"/>
          <p:cNvSpPr/>
          <p:nvPr/>
        </p:nvSpPr>
        <p:spPr>
          <a:xfrm>
            <a:off x="1072503" y="6522303"/>
            <a:ext cx="10849205" cy="323165"/>
          </a:xfrm>
          <a:prstGeom prst="rect">
            <a:avLst/>
          </a:prstGeom>
        </p:spPr>
        <p:txBody>
          <a:bodyPr wrap="square">
            <a:spAutoFit/>
          </a:bodyPr>
          <a:lstStyle/>
          <a:p>
            <a:pPr algn="just"/>
            <a:r>
              <a:rPr lang="es-MX" sz="1500" b="1" dirty="0"/>
              <a:t>FUENTE: OMS,  Alianza Mundial para la Seguridad del Paciente: Investigación en Seguridad del paciente. Ginebra; OMS 2008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CuadroTexto"/>
          <p:cNvSpPr txBox="1"/>
          <p:nvPr/>
        </p:nvSpPr>
        <p:spPr>
          <a:xfrm>
            <a:off x="1295467" y="2060848"/>
            <a:ext cx="10465163" cy="3416320"/>
          </a:xfrm>
          <a:prstGeom prst="rect">
            <a:avLst/>
          </a:prstGeom>
          <a:noFill/>
        </p:spPr>
        <p:txBody>
          <a:bodyPr wrap="square" rtlCol="0">
            <a:spAutoFit/>
          </a:bodyPr>
          <a:lstStyle/>
          <a:p>
            <a:pPr marL="449263" indent="-449263" algn="just">
              <a:lnSpc>
                <a:spcPct val="150000"/>
              </a:lnSpc>
              <a:buFont typeface="Wingdings" pitchFamily="2" charset="2"/>
              <a:buChar char="q"/>
            </a:pPr>
            <a:r>
              <a:rPr lang="es-MX" sz="2400" b="1" dirty="0"/>
              <a:t>Evalúa de manera integral los riesgos y problemas en la seguridad de los Pacientes.</a:t>
            </a:r>
          </a:p>
          <a:p>
            <a:pPr marL="449263" indent="-449263" algn="just">
              <a:lnSpc>
                <a:spcPct val="150000"/>
              </a:lnSpc>
              <a:buFont typeface="Wingdings" pitchFamily="2" charset="2"/>
              <a:buChar char="q"/>
            </a:pPr>
            <a:r>
              <a:rPr lang="es-MX" sz="2400" b="1" dirty="0"/>
              <a:t>Se identifican las áreas o procesos de riesgo dentro de los hospitales.</a:t>
            </a:r>
          </a:p>
          <a:p>
            <a:pPr marL="449263" indent="-449263" algn="just">
              <a:lnSpc>
                <a:spcPct val="150000"/>
              </a:lnSpc>
              <a:buFont typeface="Wingdings" pitchFamily="2" charset="2"/>
              <a:buChar char="q"/>
            </a:pPr>
            <a:r>
              <a:rPr lang="es-MX" sz="2400" b="1" dirty="0"/>
              <a:t>Reduce la posibilidad de eventos adversos.</a:t>
            </a:r>
          </a:p>
          <a:p>
            <a:pPr marL="449263" indent="-449263" algn="just">
              <a:lnSpc>
                <a:spcPct val="150000"/>
              </a:lnSpc>
              <a:buFont typeface="Wingdings" pitchFamily="2" charset="2"/>
              <a:buChar char="q"/>
            </a:pPr>
            <a:r>
              <a:rPr lang="es-MX" sz="2400" b="1" dirty="0"/>
              <a:t>Ayuda a plantear planes de mejora para mejorar la calidad de la atención a la salud.</a:t>
            </a:r>
          </a:p>
        </p:txBody>
      </p:sp>
      <p:sp>
        <p:nvSpPr>
          <p:cNvPr id="34" name="33 Rectángulo"/>
          <p:cNvSpPr/>
          <p:nvPr/>
        </p:nvSpPr>
        <p:spPr>
          <a:xfrm>
            <a:off x="1487489" y="1340769"/>
            <a:ext cx="6078074" cy="492443"/>
          </a:xfrm>
          <a:prstGeom prst="rect">
            <a:avLst/>
          </a:prstGeom>
        </p:spPr>
        <p:txBody>
          <a:bodyPr wrap="none">
            <a:spAutoFit/>
          </a:bodyPr>
          <a:lstStyle/>
          <a:p>
            <a:r>
              <a:rPr lang="es-MX" sz="2600" b="1" dirty="0">
                <a:solidFill>
                  <a:srgbClr val="002060"/>
                </a:solidFill>
                <a:latin typeface="Calibri" pitchFamily="34" charset="0"/>
                <a:ea typeface="Calibri" pitchFamily="34" charset="0"/>
                <a:cs typeface="Times New Roman" pitchFamily="18" charset="0"/>
              </a:rPr>
              <a:t>El Programa de Seguridad del Paciente…....</a:t>
            </a:r>
            <a:endParaRPr lang="es-MX"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4463819" y="2636912"/>
            <a:ext cx="2496277" cy="108012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2200" b="1" dirty="0">
                <a:solidFill>
                  <a:schemeClr val="tx1"/>
                </a:solidFill>
              </a:rPr>
              <a:t>PROCESOS</a:t>
            </a:r>
          </a:p>
        </p:txBody>
      </p:sp>
      <p:sp>
        <p:nvSpPr>
          <p:cNvPr id="6" name="5 Rectángulo redondeado"/>
          <p:cNvSpPr/>
          <p:nvPr/>
        </p:nvSpPr>
        <p:spPr>
          <a:xfrm>
            <a:off x="1775520" y="2852936"/>
            <a:ext cx="2496277" cy="6480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b="1" dirty="0">
                <a:solidFill>
                  <a:schemeClr val="tx1"/>
                </a:solidFill>
              </a:rPr>
              <a:t>ESTRUCTURA</a:t>
            </a:r>
          </a:p>
        </p:txBody>
      </p:sp>
      <p:sp>
        <p:nvSpPr>
          <p:cNvPr id="7" name="6 Rectángulo"/>
          <p:cNvSpPr/>
          <p:nvPr/>
        </p:nvSpPr>
        <p:spPr>
          <a:xfrm>
            <a:off x="2255573" y="4119463"/>
            <a:ext cx="1536171" cy="477054"/>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MX" sz="2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25%</a:t>
            </a:r>
          </a:p>
        </p:txBody>
      </p:sp>
      <p:sp>
        <p:nvSpPr>
          <p:cNvPr id="8" name="7 Rectángulo"/>
          <p:cNvSpPr/>
          <p:nvPr/>
        </p:nvSpPr>
        <p:spPr>
          <a:xfrm>
            <a:off x="5135893" y="4104074"/>
            <a:ext cx="1152128" cy="477054"/>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MX" sz="2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75%</a:t>
            </a:r>
          </a:p>
        </p:txBody>
      </p:sp>
      <p:cxnSp>
        <p:nvCxnSpPr>
          <p:cNvPr id="9" name="8 Conector recto de flecha"/>
          <p:cNvCxnSpPr>
            <a:stCxn id="7" idx="0"/>
            <a:endCxn id="6" idx="2"/>
          </p:cNvCxnSpPr>
          <p:nvPr/>
        </p:nvCxnSpPr>
        <p:spPr>
          <a:xfrm flipV="1">
            <a:off x="3023659" y="3501009"/>
            <a:ext cx="0" cy="61845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9 Conector recto de flecha"/>
          <p:cNvCxnSpPr>
            <a:stCxn id="8" idx="0"/>
            <a:endCxn id="5" idx="2"/>
          </p:cNvCxnSpPr>
          <p:nvPr/>
        </p:nvCxnSpPr>
        <p:spPr>
          <a:xfrm flipV="1">
            <a:off x="5711957" y="3717032"/>
            <a:ext cx="0" cy="38704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10 Pentágono"/>
          <p:cNvSpPr/>
          <p:nvPr/>
        </p:nvSpPr>
        <p:spPr>
          <a:xfrm>
            <a:off x="7248128" y="2492896"/>
            <a:ext cx="3168352" cy="1296144"/>
          </a:xfrm>
          <a:prstGeom prst="homePlate">
            <a:avLst/>
          </a:prstGeom>
        </p:spPr>
        <p:style>
          <a:lnRef idx="1">
            <a:schemeClr val="accent3"/>
          </a:lnRef>
          <a:fillRef idx="3">
            <a:schemeClr val="accent3"/>
          </a:fillRef>
          <a:effectRef idx="2">
            <a:schemeClr val="accent3"/>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es-MX" sz="2400" b="1" dirty="0">
                <a:ln w="11430"/>
                <a:solidFill>
                  <a:sysClr val="windowText" lastClr="000000"/>
                </a:solidFill>
                <a:effectLst>
                  <a:outerShdw blurRad="80000" dist="40000" dir="5040000" algn="tl">
                    <a:srgbClr val="000000">
                      <a:alpha val="30000"/>
                    </a:srgbClr>
                  </a:outerShdw>
                </a:effectLst>
              </a:rPr>
              <a:t>RESULTADOS</a:t>
            </a:r>
          </a:p>
        </p:txBody>
      </p:sp>
      <p:sp>
        <p:nvSpPr>
          <p:cNvPr id="12" name="11 Rectángulo"/>
          <p:cNvSpPr/>
          <p:nvPr/>
        </p:nvSpPr>
        <p:spPr>
          <a:xfrm>
            <a:off x="1583499" y="1340769"/>
            <a:ext cx="5913029" cy="492443"/>
          </a:xfrm>
          <a:prstGeom prst="rect">
            <a:avLst/>
          </a:prstGeom>
        </p:spPr>
        <p:txBody>
          <a:bodyPr wrap="none">
            <a:spAutoFit/>
          </a:bodyPr>
          <a:lstStyle/>
          <a:p>
            <a:r>
              <a:rPr lang="es-MX" sz="2600" b="1" dirty="0">
                <a:solidFill>
                  <a:srgbClr val="002060"/>
                </a:solidFill>
                <a:latin typeface="Calibri" pitchFamily="34" charset="0"/>
                <a:ea typeface="Calibri" pitchFamily="34" charset="0"/>
                <a:cs typeface="Times New Roman" pitchFamily="18" charset="0"/>
              </a:rPr>
              <a:t>Los riesgos en seguridad del paciente…....</a:t>
            </a:r>
            <a:endParaRPr lang="es-MX" sz="2600" dirty="0"/>
          </a:p>
        </p:txBody>
      </p:sp>
      <p:sp>
        <p:nvSpPr>
          <p:cNvPr id="13" name="12 Rectángulo redondeado"/>
          <p:cNvSpPr/>
          <p:nvPr/>
        </p:nvSpPr>
        <p:spPr>
          <a:xfrm>
            <a:off x="3407701" y="5373216"/>
            <a:ext cx="4608512" cy="8640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MX"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PREVENIBLES</a:t>
            </a:r>
          </a:p>
        </p:txBody>
      </p:sp>
      <p:cxnSp>
        <p:nvCxnSpPr>
          <p:cNvPr id="14" name="13 Conector recto de flecha"/>
          <p:cNvCxnSpPr>
            <a:stCxn id="13" idx="0"/>
          </p:cNvCxnSpPr>
          <p:nvPr/>
        </p:nvCxnSpPr>
        <p:spPr>
          <a:xfrm flipV="1">
            <a:off x="5711957" y="4653136"/>
            <a:ext cx="0" cy="7200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87785" y="743963"/>
            <a:ext cx="4713598" cy="523220"/>
          </a:xfrm>
          <a:prstGeom prst="rect">
            <a:avLst/>
          </a:prstGeom>
        </p:spPr>
        <p:txBody>
          <a:bodyPr wrap="none">
            <a:spAutoFit/>
          </a:bodyPr>
          <a:lstStyle/>
          <a:p>
            <a:pPr lvl="0" eaLnBrk="0" fontAlgn="base" hangingPunct="0">
              <a:spcBef>
                <a:spcPct val="0"/>
              </a:spcBef>
              <a:spcAft>
                <a:spcPct val="0"/>
              </a:spcAft>
            </a:pPr>
            <a:r>
              <a:rPr lang="es-MX" sz="2800" b="1" dirty="0">
                <a:solidFill>
                  <a:srgbClr val="002060"/>
                </a:solidFill>
                <a:latin typeface="Calibri" pitchFamily="34" charset="0"/>
                <a:ea typeface="Calibri" pitchFamily="34" charset="0"/>
                <a:cs typeface="Times New Roman" pitchFamily="18" charset="0"/>
              </a:rPr>
              <a:t>Origen de los errores médicos</a:t>
            </a:r>
          </a:p>
        </p:txBody>
      </p:sp>
      <p:sp>
        <p:nvSpPr>
          <p:cNvPr id="5" name="4 Rectángulo"/>
          <p:cNvSpPr/>
          <p:nvPr/>
        </p:nvSpPr>
        <p:spPr>
          <a:xfrm>
            <a:off x="1199456" y="1772817"/>
            <a:ext cx="10273141" cy="1200329"/>
          </a:xfrm>
          <a:prstGeom prst="rect">
            <a:avLst/>
          </a:prstGeom>
        </p:spPr>
        <p:txBody>
          <a:bodyPr wrap="square">
            <a:spAutoFit/>
          </a:bodyPr>
          <a:lstStyle/>
          <a:p>
            <a:pPr algn="just"/>
            <a:r>
              <a:rPr lang="es-MX" sz="2400" b="1" dirty="0"/>
              <a:t>Un error médico es el resultado de un daño no intencional o complicación, que es causado por una intervención médica durante el proceso de una enfermedad.</a:t>
            </a:r>
          </a:p>
        </p:txBody>
      </p:sp>
      <p:sp>
        <p:nvSpPr>
          <p:cNvPr id="6" name="5 Rectángulo"/>
          <p:cNvSpPr/>
          <p:nvPr/>
        </p:nvSpPr>
        <p:spPr>
          <a:xfrm>
            <a:off x="1199456" y="3356992"/>
            <a:ext cx="10273141" cy="2308324"/>
          </a:xfrm>
          <a:prstGeom prst="rect">
            <a:avLst/>
          </a:prstGeom>
        </p:spPr>
        <p:txBody>
          <a:bodyPr wrap="square">
            <a:spAutoFit/>
          </a:bodyPr>
          <a:lstStyle/>
          <a:p>
            <a:pPr algn="just"/>
            <a:r>
              <a:rPr lang="es-MX" sz="2400" b="1" dirty="0"/>
              <a:t>Errores mas frecuentes:</a:t>
            </a:r>
          </a:p>
          <a:p>
            <a:pPr algn="just"/>
            <a:endParaRPr lang="es-MX" sz="2400" b="1" dirty="0"/>
          </a:p>
          <a:p>
            <a:pPr marL="363538" indent="-174625" algn="just">
              <a:buFont typeface="Arial" pitchFamily="34" charset="0"/>
              <a:buChar char="•"/>
            </a:pPr>
            <a:r>
              <a:rPr lang="es-MX" sz="2400" i="1" dirty="0"/>
              <a:t>Mal uso de la relación médico-paciente</a:t>
            </a:r>
            <a:r>
              <a:rPr lang="es-MX" sz="2400" dirty="0"/>
              <a:t>.</a:t>
            </a:r>
          </a:p>
          <a:p>
            <a:pPr marL="363538" indent="-174625" algn="just">
              <a:buFont typeface="Arial" pitchFamily="34" charset="0"/>
              <a:buChar char="•"/>
            </a:pPr>
            <a:r>
              <a:rPr lang="es-MX" sz="2400" i="1" dirty="0"/>
              <a:t>Mal uso del interrogatorio.</a:t>
            </a:r>
          </a:p>
          <a:p>
            <a:pPr marL="363538" indent="-174625" algn="just">
              <a:buFont typeface="Arial" pitchFamily="34" charset="0"/>
              <a:buChar char="•"/>
            </a:pPr>
            <a:r>
              <a:rPr lang="es-MX" sz="2400" i="1" dirty="0"/>
              <a:t>Mal empleo del examen físico.</a:t>
            </a:r>
          </a:p>
          <a:p>
            <a:pPr marL="363538" indent="-174625" algn="just">
              <a:buFont typeface="Arial" pitchFamily="34" charset="0"/>
              <a:buChar char="•"/>
            </a:pPr>
            <a:r>
              <a:rPr lang="es-MX" sz="2400" i="1" dirty="0"/>
              <a:t>Falta de habilidad y destreza en el procedimiento.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nvGraphicFramePr>
        <p:xfrm>
          <a:off x="2292866" y="1030517"/>
          <a:ext cx="7605878" cy="5326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Rectángulo"/>
          <p:cNvSpPr/>
          <p:nvPr/>
        </p:nvSpPr>
        <p:spPr>
          <a:xfrm>
            <a:off x="1072503" y="6362649"/>
            <a:ext cx="10849205" cy="553998"/>
          </a:xfrm>
          <a:prstGeom prst="rect">
            <a:avLst/>
          </a:prstGeom>
        </p:spPr>
        <p:txBody>
          <a:bodyPr wrap="square">
            <a:spAutoFit/>
          </a:bodyPr>
          <a:lstStyle/>
          <a:p>
            <a:pPr algn="just"/>
            <a:r>
              <a:rPr lang="es-MX" sz="1500" b="1" dirty="0"/>
              <a:t>FUENTE: Martínez Hernández C. Errores Médicos en la Practica Clínica, del Paradigma </a:t>
            </a:r>
            <a:r>
              <a:rPr lang="es-MX" sz="1500" b="1" dirty="0" err="1"/>
              <a:t>Biologicista</a:t>
            </a:r>
            <a:r>
              <a:rPr lang="es-MX" sz="1500" b="1" dirty="0"/>
              <a:t> al Paradigma Médico Social. </a:t>
            </a:r>
            <a:r>
              <a:rPr lang="es-MX" sz="1500" b="1" dirty="0" err="1"/>
              <a:t>Rev</a:t>
            </a:r>
            <a:r>
              <a:rPr lang="es-MX" sz="1500" b="1" dirty="0"/>
              <a:t> Cubana Salud pública. 2006;32(1)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1103446" y="2100912"/>
            <a:ext cx="10561173" cy="2308324"/>
          </a:xfrm>
          <a:prstGeom prst="rect">
            <a:avLst/>
          </a:prstGeom>
          <a:noFill/>
        </p:spPr>
        <p:txBody>
          <a:bodyPr wrap="square" rtlCol="0">
            <a:spAutoFit/>
          </a:bodyPr>
          <a:lstStyle/>
          <a:p>
            <a:pPr algn="just">
              <a:lnSpc>
                <a:spcPct val="150000"/>
              </a:lnSpc>
            </a:pPr>
            <a:r>
              <a:rPr lang="es-MX" sz="2400" b="1" dirty="0"/>
              <a:t>La atención médica actual se encuentra en constante evolución en sus procesos, tecnologías e interacciones humanas, encontrando en esta un área de potencial riesgo en la seguridad del paciente, suponiendo un grave problema de salud pública con repercusiones, no sólo clínicas, sino económicas y sociales. </a:t>
            </a:r>
          </a:p>
        </p:txBody>
      </p:sp>
      <p:sp>
        <p:nvSpPr>
          <p:cNvPr id="8" name="7 Rectángulo"/>
          <p:cNvSpPr/>
          <p:nvPr/>
        </p:nvSpPr>
        <p:spPr>
          <a:xfrm>
            <a:off x="1246784" y="1052737"/>
            <a:ext cx="10945216" cy="523220"/>
          </a:xfrm>
          <a:prstGeom prst="rect">
            <a:avLst/>
          </a:prstGeom>
        </p:spPr>
        <p:txBody>
          <a:bodyPr wrap="square">
            <a:spAutoFit/>
          </a:bodyPr>
          <a:lstStyle/>
          <a:p>
            <a:pPr algn="ctr"/>
            <a:r>
              <a:rPr lang="es-MX" sz="2800" b="1" dirty="0">
                <a:solidFill>
                  <a:srgbClr val="002060"/>
                </a:solidFill>
                <a:latin typeface="Calibri" pitchFamily="34" charset="0"/>
                <a:ea typeface="Calibri" pitchFamily="34" charset="0"/>
                <a:cs typeface="Times New Roman" pitchFamily="18" charset="0"/>
              </a:rPr>
              <a:t>Vínculo entre simulación médica y seguridad del paciente</a:t>
            </a:r>
            <a:endParaRPr lang="es-MX"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487488" y="1556792"/>
            <a:ext cx="9985109" cy="2862322"/>
          </a:xfrm>
          <a:prstGeom prst="rect">
            <a:avLst/>
          </a:prstGeom>
          <a:noFill/>
        </p:spPr>
        <p:txBody>
          <a:bodyPr wrap="square" rtlCol="0">
            <a:spAutoFit/>
          </a:bodyPr>
          <a:lstStyle/>
          <a:p>
            <a:pPr algn="just">
              <a:lnSpc>
                <a:spcPct val="150000"/>
              </a:lnSpc>
            </a:pPr>
            <a:r>
              <a:rPr lang="es-MX" sz="2400" b="1" dirty="0"/>
              <a:t>La simulación médica potencia las ventajas del aprendizaje de la práctica, como consecuencia del entrenamiento previamente realizado, el margen de error en la atención médica se verá reducido, influyendo de manera directa en la seguridad del paciente ya que la simulación clínica esta íntimamente relacionada con el principio ético  de “No maleficencia”.</a:t>
            </a:r>
          </a:p>
        </p:txBody>
      </p:sp>
      <p:sp>
        <p:nvSpPr>
          <p:cNvPr id="3" name="2 Rectángulo"/>
          <p:cNvSpPr/>
          <p:nvPr/>
        </p:nvSpPr>
        <p:spPr>
          <a:xfrm>
            <a:off x="1072503" y="6522303"/>
            <a:ext cx="10849205" cy="323165"/>
          </a:xfrm>
          <a:prstGeom prst="rect">
            <a:avLst/>
          </a:prstGeom>
        </p:spPr>
        <p:txBody>
          <a:bodyPr wrap="square">
            <a:spAutoFit/>
          </a:bodyPr>
          <a:lstStyle/>
          <a:p>
            <a:pPr algn="just"/>
            <a:r>
              <a:rPr lang="es-MX" sz="1500" b="1" dirty="0"/>
              <a:t>FUENTE: </a:t>
            </a:r>
            <a:r>
              <a:rPr lang="es-MX" sz="1500" b="1" dirty="0" err="1"/>
              <a:t>Ruis</a:t>
            </a:r>
            <a:r>
              <a:rPr lang="es-MX" sz="1500" b="1" dirty="0"/>
              <a:t> Coz. </a:t>
            </a:r>
            <a:r>
              <a:rPr lang="es-MX" sz="1500" b="1" dirty="0" err="1"/>
              <a:t>Simulacion</a:t>
            </a:r>
            <a:r>
              <a:rPr lang="es-MX" sz="1500" b="1" dirty="0"/>
              <a:t> clínica y su utilidad en la mejora de la seguridad de los pacientes. Universidad Cantabria;2012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391478" y="1484785"/>
            <a:ext cx="9985109" cy="692497"/>
          </a:xfrm>
          <a:prstGeom prst="rect">
            <a:avLst/>
          </a:prstGeom>
          <a:noFill/>
        </p:spPr>
        <p:txBody>
          <a:bodyPr wrap="square" rtlCol="0">
            <a:spAutoFit/>
          </a:bodyPr>
          <a:lstStyle/>
          <a:p>
            <a:pPr algn="just">
              <a:lnSpc>
                <a:spcPct val="150000"/>
              </a:lnSpc>
            </a:pPr>
            <a:r>
              <a:rPr lang="es-MX" sz="2600" b="1" dirty="0">
                <a:solidFill>
                  <a:srgbClr val="002060"/>
                </a:solidFill>
              </a:rPr>
              <a:t>La simulación médica……</a:t>
            </a:r>
          </a:p>
        </p:txBody>
      </p:sp>
      <p:sp>
        <p:nvSpPr>
          <p:cNvPr id="5" name="4 CuadroTexto"/>
          <p:cNvSpPr txBox="1"/>
          <p:nvPr/>
        </p:nvSpPr>
        <p:spPr>
          <a:xfrm>
            <a:off x="1487488" y="2564904"/>
            <a:ext cx="9985109" cy="1754326"/>
          </a:xfrm>
          <a:prstGeom prst="rect">
            <a:avLst/>
          </a:prstGeom>
          <a:noFill/>
        </p:spPr>
        <p:txBody>
          <a:bodyPr wrap="square" rtlCol="0">
            <a:spAutoFit/>
          </a:bodyPr>
          <a:lstStyle/>
          <a:p>
            <a:pPr marL="457200" indent="-457200" algn="just">
              <a:lnSpc>
                <a:spcPct val="150000"/>
              </a:lnSpc>
              <a:buFont typeface="+mj-lt"/>
              <a:buAutoNum type="arabicPeriod"/>
            </a:pPr>
            <a:r>
              <a:rPr lang="es-MX" sz="2400" b="1" dirty="0"/>
              <a:t>Imita pero no duplica la realidad.</a:t>
            </a:r>
          </a:p>
          <a:p>
            <a:pPr marL="457200" indent="-457200" algn="just">
              <a:lnSpc>
                <a:spcPct val="150000"/>
              </a:lnSpc>
              <a:buFont typeface="+mj-lt"/>
              <a:buAutoNum type="arabicPeriod"/>
            </a:pPr>
            <a:r>
              <a:rPr lang="es-MX" sz="2400" b="1" dirty="0"/>
              <a:t>Ofrece ilimitadas oportunidades para equivocarse.</a:t>
            </a:r>
          </a:p>
          <a:p>
            <a:pPr marL="457200" indent="-457200" algn="just">
              <a:lnSpc>
                <a:spcPct val="150000"/>
              </a:lnSpc>
              <a:buFont typeface="+mj-lt"/>
              <a:buAutoNum type="arabicPeriod"/>
            </a:pPr>
            <a:r>
              <a:rPr lang="es-MX" sz="2400" b="1" dirty="0"/>
              <a:t>Provee un aprendizaje como guía para una acción futura.</a:t>
            </a:r>
          </a:p>
        </p:txBody>
      </p:sp>
      <p:sp>
        <p:nvSpPr>
          <p:cNvPr id="6" name="5 Rectángulo"/>
          <p:cNvSpPr/>
          <p:nvPr/>
        </p:nvSpPr>
        <p:spPr>
          <a:xfrm>
            <a:off x="1072503" y="6503253"/>
            <a:ext cx="10849205" cy="323165"/>
          </a:xfrm>
          <a:prstGeom prst="rect">
            <a:avLst/>
          </a:prstGeom>
        </p:spPr>
        <p:txBody>
          <a:bodyPr wrap="square">
            <a:spAutoFit/>
          </a:bodyPr>
          <a:lstStyle/>
          <a:p>
            <a:pPr algn="just"/>
            <a:r>
              <a:rPr lang="es-MX" sz="1500" b="1" dirty="0"/>
              <a:t>FUENTE: Escalante </a:t>
            </a:r>
            <a:r>
              <a:rPr lang="es-MX" sz="1500" b="1" dirty="0" err="1"/>
              <a:t>Kanashiro</a:t>
            </a:r>
            <a:r>
              <a:rPr lang="es-MX" sz="1500" b="1" dirty="0"/>
              <a:t> R, Matos </a:t>
            </a:r>
            <a:r>
              <a:rPr lang="es-MX" sz="1500" b="1" dirty="0" err="1"/>
              <a:t>Iberico</a:t>
            </a:r>
            <a:r>
              <a:rPr lang="es-MX" sz="1500" b="1" dirty="0"/>
              <a:t> G. Simulación Clínica: Seguridad y Calidad para el paciente. Interciencia;2013;4(1):41-48 </a:t>
            </a:r>
          </a:p>
        </p:txBody>
      </p:sp>
    </p:spTree>
  </p:cSld>
  <p:clrMapOvr>
    <a:masterClrMapping/>
  </p:clrMapOvr>
</p:sld>
</file>

<file path=ppt/theme/theme1.xml><?xml version="1.0" encoding="utf-8"?>
<a:theme xmlns:a="http://schemas.openxmlformats.org/drawingml/2006/main" name="Plantilla AMFEM 1 logos nuevo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lantilla AMFEM 1.pptx" id="{3B8C2FBB-4553-494F-BCFD-93209AD87F91}" vid="{D7939F6B-E371-49F2-88F0-9A60482DBF0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AMFEM 1 logos nuevos</Template>
  <TotalTime>309</TotalTime>
  <Words>1773</Words>
  <Application>Microsoft Office PowerPoint</Application>
  <PresentationFormat>Panorámica</PresentationFormat>
  <Paragraphs>938</Paragraphs>
  <Slides>15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Times New Roman</vt:lpstr>
      <vt:lpstr>Wingdings</vt:lpstr>
      <vt:lpstr>Plantilla AMFEM 1 logos nuevos</vt:lpstr>
      <vt:lpstr>Simulación y Seguridad del Paciente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Metas internacionales de seguridad del paciente en la escuela de medicina de la universidad Cuauhtémoc plantel Aguascalientes</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Noe</dc:creator>
  <cp:lastModifiedBy>Jose Miguel Garcia Fernandez</cp:lastModifiedBy>
  <cp:revision>22</cp:revision>
  <dcterms:created xsi:type="dcterms:W3CDTF">2016-06-08T22:42:30Z</dcterms:created>
  <dcterms:modified xsi:type="dcterms:W3CDTF">2016-07-19T01:39:37Z</dcterms:modified>
</cp:coreProperties>
</file>