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258" r:id="rId3"/>
    <p:sldId id="262" r:id="rId4"/>
    <p:sldId id="261" r:id="rId5"/>
    <p:sldId id="260" r:id="rId6"/>
    <p:sldId id="263" r:id="rId7"/>
    <p:sldId id="264" r:id="rId8"/>
    <p:sldId id="266" r:id="rId9"/>
    <p:sldId id="267" r:id="rId10"/>
    <p:sldId id="268" r:id="rId11"/>
    <p:sldId id="269" r:id="rId12"/>
    <p:sldId id="270" r:id="rId13"/>
    <p:sldId id="271" r:id="rId14"/>
    <p:sldId id="274" r:id="rId15"/>
    <p:sldId id="277" r:id="rId16"/>
    <p:sldId id="272" r:id="rId17"/>
    <p:sldId id="275" r:id="rId18"/>
    <p:sldId id="276" r:id="rId19"/>
    <p:sldId id="294" r:id="rId20"/>
    <p:sldId id="295" r:id="rId21"/>
    <p:sldId id="278" r:id="rId22"/>
    <p:sldId id="279" r:id="rId23"/>
    <p:sldId id="280" r:id="rId24"/>
    <p:sldId id="282" r:id="rId25"/>
    <p:sldId id="281" r:id="rId26"/>
    <p:sldId id="283" r:id="rId27"/>
    <p:sldId id="284" r:id="rId28"/>
    <p:sldId id="285" r:id="rId29"/>
    <p:sldId id="286" r:id="rId30"/>
    <p:sldId id="287" r:id="rId31"/>
    <p:sldId id="288" r:id="rId32"/>
    <p:sldId id="290" r:id="rId33"/>
    <p:sldId id="291" r:id="rId34"/>
    <p:sldId id="292" r:id="rId35"/>
    <p:sldId id="293" r:id="rId36"/>
    <p:sldId id="296" r:id="rId37"/>
    <p:sldId id="297" r:id="rId38"/>
    <p:sldId id="298" r:id="rId39"/>
    <p:sldId id="299" r:id="rId40"/>
    <p:sldId id="300" r:id="rId41"/>
    <p:sldId id="301"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03" autoAdjust="0"/>
    <p:restoredTop sz="94580"/>
  </p:normalViewPr>
  <p:slideViewPr>
    <p:cSldViewPr>
      <p:cViewPr varScale="1">
        <p:scale>
          <a:sx n="121" d="100"/>
          <a:sy n="121" d="100"/>
        </p:scale>
        <p:origin x="115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dgordon/Desktop/Medical%20school%20numnber%20changes%20EMRO.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Users/dgordon/Desktop/Medical%20school%20numnber%20changes%20EMR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scatterChart>
        <c:scatterStyle val="lineMarker"/>
        <c:varyColors val="0"/>
        <c:ser>
          <c:idx val="0"/>
          <c:order val="0"/>
          <c:spPr>
            <a:ln w="31750" cap="rnd">
              <a:noFill/>
              <a:round/>
            </a:ln>
            <a:effectLst/>
          </c:spPr>
          <c:marker>
            <c:symbol val="circle"/>
            <c:size val="14"/>
            <c:spPr>
              <a:solidFill>
                <a:schemeClr val="dk1">
                  <a:tint val="88500"/>
                </a:schemeClr>
              </a:solidFill>
              <a:ln w="9525">
                <a:solidFill>
                  <a:schemeClr val="dk1">
                    <a:tint val="88500"/>
                  </a:schemeClr>
                </a:solidFill>
              </a:ln>
              <a:effectLst/>
            </c:spPr>
          </c:marker>
          <c:xVal>
            <c:numRef>
              <c:f>Sheet1!$B$3:$B$24</c:f>
              <c:numCache>
                <c:formatCode>General</c:formatCode>
                <c:ptCount val="22"/>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numCache>
            </c:numRef>
          </c:xVal>
          <c:yVal>
            <c:numRef>
              <c:f>Sheet1!$C$3:$C$24</c:f>
              <c:numCache>
                <c:formatCode>General</c:formatCode>
                <c:ptCount val="22"/>
                <c:pt idx="0">
                  <c:v>91.0</c:v>
                </c:pt>
                <c:pt idx="1">
                  <c:v>56.0</c:v>
                </c:pt>
                <c:pt idx="2">
                  <c:v>31.0</c:v>
                </c:pt>
                <c:pt idx="3">
                  <c:v>28.0</c:v>
                </c:pt>
                <c:pt idx="4">
                  <c:v>23.0</c:v>
                </c:pt>
                <c:pt idx="5">
                  <c:v>21.0</c:v>
                </c:pt>
                <c:pt idx="6">
                  <c:v>11.0</c:v>
                </c:pt>
                <c:pt idx="7">
                  <c:v>10.0</c:v>
                </c:pt>
                <c:pt idx="8">
                  <c:v>7.0</c:v>
                </c:pt>
                <c:pt idx="9">
                  <c:v>7.0</c:v>
                </c:pt>
                <c:pt idx="10">
                  <c:v>7.0</c:v>
                </c:pt>
                <c:pt idx="11">
                  <c:v>6.0</c:v>
                </c:pt>
                <c:pt idx="12">
                  <c:v>5.0</c:v>
                </c:pt>
                <c:pt idx="13">
                  <c:v>5.0</c:v>
                </c:pt>
                <c:pt idx="14">
                  <c:v>4.0</c:v>
                </c:pt>
                <c:pt idx="15">
                  <c:v>4.0</c:v>
                </c:pt>
                <c:pt idx="16">
                  <c:v>3.0</c:v>
                </c:pt>
                <c:pt idx="17">
                  <c:v>3.0</c:v>
                </c:pt>
                <c:pt idx="18">
                  <c:v>2.0</c:v>
                </c:pt>
                <c:pt idx="19">
                  <c:v>2.0</c:v>
                </c:pt>
                <c:pt idx="20">
                  <c:v>1.0</c:v>
                </c:pt>
                <c:pt idx="21">
                  <c:v>0.0</c:v>
                </c:pt>
              </c:numCache>
            </c:numRef>
          </c:yVal>
          <c:smooth val="0"/>
        </c:ser>
        <c:dLbls>
          <c:showLegendKey val="0"/>
          <c:showVal val="0"/>
          <c:showCatName val="0"/>
          <c:showSerName val="0"/>
          <c:showPercent val="0"/>
          <c:showBubbleSize val="0"/>
        </c:dLbls>
        <c:axId val="-2071625328"/>
        <c:axId val="-2071567488"/>
      </c:scatterChart>
      <c:valAx>
        <c:axId val="-207162532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2071567488"/>
        <c:crosses val="autoZero"/>
        <c:crossBetween val="midCat"/>
      </c:valAx>
      <c:valAx>
        <c:axId val="-207156748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2071625328"/>
        <c:crosses val="autoZero"/>
        <c:crossBetween val="midCat"/>
      </c:valAx>
      <c:spPr>
        <a:solidFill>
          <a:schemeClr val="lt1"/>
        </a:solidFill>
        <a:ln w="25400" cap="flat" cmpd="sng" algn="ctr">
          <a:solidFill>
            <a:schemeClr val="dk1"/>
          </a:solidFill>
          <a:prstDash val="solid"/>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31750" cap="rnd">
              <a:noFill/>
              <a:round/>
            </a:ln>
            <a:effectLst/>
          </c:spPr>
          <c:marker>
            <c:symbol val="circle"/>
            <c:size val="15"/>
            <c:spPr>
              <a:solidFill>
                <a:schemeClr val="accent6"/>
              </a:solidFill>
              <a:ln w="9525">
                <a:solidFill>
                  <a:schemeClr val="accent6"/>
                </a:solidFill>
              </a:ln>
              <a:effectLst/>
            </c:spPr>
          </c:marker>
          <c:xVal>
            <c:numRef>
              <c:f>Sheet1!$B$3:$B$24</c:f>
              <c:numCache>
                <c:formatCode>General</c:formatCode>
                <c:ptCount val="22"/>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numCache>
            </c:numRef>
          </c:xVal>
          <c:yVal>
            <c:numRef>
              <c:f>Sheet1!$C$3:$C$24</c:f>
              <c:numCache>
                <c:formatCode>General</c:formatCode>
                <c:ptCount val="22"/>
                <c:pt idx="0">
                  <c:v>91.0</c:v>
                </c:pt>
                <c:pt idx="1">
                  <c:v>56.0</c:v>
                </c:pt>
                <c:pt idx="2">
                  <c:v>31.0</c:v>
                </c:pt>
                <c:pt idx="3">
                  <c:v>28.0</c:v>
                </c:pt>
                <c:pt idx="4">
                  <c:v>23.0</c:v>
                </c:pt>
                <c:pt idx="5">
                  <c:v>21.0</c:v>
                </c:pt>
                <c:pt idx="6">
                  <c:v>11.0</c:v>
                </c:pt>
                <c:pt idx="7">
                  <c:v>10.0</c:v>
                </c:pt>
                <c:pt idx="8">
                  <c:v>7.0</c:v>
                </c:pt>
                <c:pt idx="9">
                  <c:v>7.0</c:v>
                </c:pt>
                <c:pt idx="10">
                  <c:v>7.0</c:v>
                </c:pt>
                <c:pt idx="11">
                  <c:v>6.0</c:v>
                </c:pt>
                <c:pt idx="12">
                  <c:v>5.0</c:v>
                </c:pt>
                <c:pt idx="13">
                  <c:v>5.0</c:v>
                </c:pt>
                <c:pt idx="14">
                  <c:v>4.0</c:v>
                </c:pt>
                <c:pt idx="15">
                  <c:v>4.0</c:v>
                </c:pt>
                <c:pt idx="16">
                  <c:v>3.0</c:v>
                </c:pt>
                <c:pt idx="17">
                  <c:v>3.0</c:v>
                </c:pt>
                <c:pt idx="18">
                  <c:v>2.0</c:v>
                </c:pt>
                <c:pt idx="19">
                  <c:v>2.0</c:v>
                </c:pt>
                <c:pt idx="20">
                  <c:v>1.0</c:v>
                </c:pt>
                <c:pt idx="21">
                  <c:v>0.0</c:v>
                </c:pt>
              </c:numCache>
            </c:numRef>
          </c:yVal>
          <c:smooth val="0"/>
        </c:ser>
        <c:ser>
          <c:idx val="1"/>
          <c:order val="1"/>
          <c:spPr>
            <a:ln w="31750" cap="rnd">
              <a:noFill/>
              <a:round/>
            </a:ln>
            <a:effectLst/>
          </c:spPr>
          <c:marker>
            <c:symbol val="circle"/>
            <c:size val="15"/>
            <c:spPr>
              <a:solidFill>
                <a:schemeClr val="accent5"/>
              </a:solidFill>
              <a:ln w="9525">
                <a:solidFill>
                  <a:schemeClr val="accent5"/>
                </a:solidFill>
              </a:ln>
              <a:effectLst/>
            </c:spPr>
          </c:marker>
          <c:xVal>
            <c:numRef>
              <c:f>Sheet1!$B$3:$B$24</c:f>
              <c:numCache>
                <c:formatCode>General</c:formatCode>
                <c:ptCount val="22"/>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numCache>
            </c:numRef>
          </c:xVal>
          <c:yVal>
            <c:numRef>
              <c:f>Sheet1!$D$3:$D$24</c:f>
              <c:numCache>
                <c:formatCode>General</c:formatCode>
                <c:ptCount val="22"/>
                <c:pt idx="0">
                  <c:v>92.0</c:v>
                </c:pt>
                <c:pt idx="1">
                  <c:v>62.0</c:v>
                </c:pt>
                <c:pt idx="2">
                  <c:v>33.0</c:v>
                </c:pt>
                <c:pt idx="3">
                  <c:v>35.0</c:v>
                </c:pt>
                <c:pt idx="4">
                  <c:v>25.0</c:v>
                </c:pt>
                <c:pt idx="5">
                  <c:v>23.0</c:v>
                </c:pt>
                <c:pt idx="6">
                  <c:v>59.0</c:v>
                </c:pt>
                <c:pt idx="7">
                  <c:v>10.0</c:v>
                </c:pt>
                <c:pt idx="8">
                  <c:v>7.0</c:v>
                </c:pt>
                <c:pt idx="9">
                  <c:v>9.0</c:v>
                </c:pt>
                <c:pt idx="10">
                  <c:v>7.0</c:v>
                </c:pt>
                <c:pt idx="11">
                  <c:v>10.0</c:v>
                </c:pt>
                <c:pt idx="12">
                  <c:v>5.0</c:v>
                </c:pt>
                <c:pt idx="13">
                  <c:v>5.0</c:v>
                </c:pt>
                <c:pt idx="14">
                  <c:v>5.0</c:v>
                </c:pt>
                <c:pt idx="15">
                  <c:v>4.0</c:v>
                </c:pt>
                <c:pt idx="16">
                  <c:v>3.0</c:v>
                </c:pt>
                <c:pt idx="17">
                  <c:v>4.0</c:v>
                </c:pt>
                <c:pt idx="18">
                  <c:v>2.0</c:v>
                </c:pt>
                <c:pt idx="19">
                  <c:v>2.0</c:v>
                </c:pt>
                <c:pt idx="20">
                  <c:v>1.0</c:v>
                </c:pt>
                <c:pt idx="21">
                  <c:v>1.0</c:v>
                </c:pt>
              </c:numCache>
            </c:numRef>
          </c:yVal>
          <c:smooth val="0"/>
        </c:ser>
        <c:dLbls>
          <c:showLegendKey val="0"/>
          <c:showVal val="0"/>
          <c:showCatName val="0"/>
          <c:showSerName val="0"/>
          <c:showPercent val="0"/>
          <c:showBubbleSize val="0"/>
        </c:dLbls>
        <c:axId val="-2071589760"/>
        <c:axId val="-2071598480"/>
      </c:scatterChart>
      <c:valAx>
        <c:axId val="-207158976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2071598480"/>
        <c:crosses val="autoZero"/>
        <c:crossBetween val="midCat"/>
      </c:valAx>
      <c:valAx>
        <c:axId val="-20715984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2071589760"/>
        <c:crosses val="autoZero"/>
        <c:crossBetween val="midCat"/>
      </c:valAx>
      <c:spPr>
        <a:solidFill>
          <a:schemeClr val="lt1"/>
        </a:solidFill>
        <a:ln w="25400" cap="flat" cmpd="sng" algn="ctr">
          <a:solidFill>
            <a:schemeClr val="dk1"/>
          </a:solidFill>
          <a:prstDash val="solid"/>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16DBA7-5F62-ED4F-BD50-FFB265CF82A6}" type="datetimeFigureOut">
              <a:rPr lang="en-GB" smtClean="0"/>
              <a:t>14/06/2016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1CC18-E506-8644-AED0-A4F927D05CF1}" type="slidenum">
              <a:rPr lang="en-GB" smtClean="0"/>
              <a:t>‹#›</a:t>
            </a:fld>
            <a:endParaRPr lang="en-GB"/>
          </a:p>
        </p:txBody>
      </p:sp>
    </p:spTree>
    <p:extLst>
      <p:ext uri="{BB962C8B-B14F-4D97-AF65-F5344CB8AC3E}">
        <p14:creationId xmlns:p14="http://schemas.microsoft.com/office/powerpoint/2010/main" val="369811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22DA032-6663-4BE5-AB81-1B6C5C91AB42}" type="slidenum">
              <a:rPr lang="en-GB" smtClean="0"/>
              <a:t>5</a:t>
            </a:fld>
            <a:endParaRPr lang="en-GB"/>
          </a:p>
        </p:txBody>
      </p:sp>
    </p:spTree>
    <p:extLst>
      <p:ext uri="{BB962C8B-B14F-4D97-AF65-F5344CB8AC3E}">
        <p14:creationId xmlns:p14="http://schemas.microsoft.com/office/powerpoint/2010/main" val="2024775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p>
            <a:fld id="{81B4B694-3868-4C1F-AF30-27D672667F49}" type="datetimeFigureOut">
              <a:rPr lang="en-GB" smtClean="0"/>
              <a:pPr/>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2970D8-D929-43CC-9853-40D0E539DD8F}"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1B4B694-3868-4C1F-AF30-27D672667F49}" type="datetimeFigureOut">
              <a:rPr lang="en-GB" smtClean="0"/>
              <a:pPr/>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2970D8-D929-43CC-9853-40D0E539DD8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1B4B694-3868-4C1F-AF30-27D672667F49}" type="datetimeFigureOut">
              <a:rPr lang="en-GB" smtClean="0"/>
              <a:pPr/>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2970D8-D929-43CC-9853-40D0E539DD8F}"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41531" y="68853"/>
            <a:ext cx="7550879" cy="82623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74577" y="1377051"/>
            <a:ext cx="4255950" cy="22907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274577" y="3805538"/>
            <a:ext cx="4255950" cy="22907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67816" y="1377051"/>
            <a:ext cx="4255950" cy="47192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6443" y="6248368"/>
            <a:ext cx="1904881" cy="457583"/>
          </a:xfrm>
          <a:prstGeom prst="rect">
            <a:avLst/>
          </a:prstGeom>
        </p:spPr>
        <p:txBody>
          <a:bodyPr lIns="82479" tIns="41239" rIns="82479" bIns="41239"/>
          <a:lstStyle>
            <a:lvl1pPr>
              <a:defRPr/>
            </a:lvl1pPr>
          </a:lstStyle>
          <a:p>
            <a:endParaRPr lang="en-US"/>
          </a:p>
        </p:txBody>
      </p:sp>
      <p:sp>
        <p:nvSpPr>
          <p:cNvPr id="7" name="Footer Placeholder 6"/>
          <p:cNvSpPr>
            <a:spLocks noGrp="1"/>
          </p:cNvSpPr>
          <p:nvPr>
            <p:ph type="ftr" sz="quarter" idx="11"/>
          </p:nvPr>
        </p:nvSpPr>
        <p:spPr>
          <a:xfrm>
            <a:off x="3124748" y="6248368"/>
            <a:ext cx="2894504" cy="457583"/>
          </a:xfrm>
          <a:prstGeom prst="rect">
            <a:avLst/>
          </a:prstGeom>
        </p:spPr>
        <p:txBody>
          <a:bodyPr lIns="82479" tIns="41239" rIns="82479" bIns="41239"/>
          <a:lstStyle>
            <a:lvl1pPr>
              <a:defRPr/>
            </a:lvl1pPr>
          </a:lstStyle>
          <a:p>
            <a:endParaRPr lang="en-US"/>
          </a:p>
        </p:txBody>
      </p:sp>
      <p:sp>
        <p:nvSpPr>
          <p:cNvPr id="8" name="Slide Number Placeholder 7"/>
          <p:cNvSpPr>
            <a:spLocks noGrp="1"/>
          </p:cNvSpPr>
          <p:nvPr>
            <p:ph type="sldNum" sz="quarter" idx="12"/>
          </p:nvPr>
        </p:nvSpPr>
        <p:spPr>
          <a:xfrm>
            <a:off x="6552676" y="6248368"/>
            <a:ext cx="1904881" cy="457583"/>
          </a:xfrm>
          <a:prstGeom prst="rect">
            <a:avLst/>
          </a:prstGeom>
        </p:spPr>
        <p:txBody>
          <a:bodyPr lIns="82479" tIns="41239" rIns="82479" bIns="41239"/>
          <a:lstStyle>
            <a:lvl1pPr>
              <a:defRPr/>
            </a:lvl1pPr>
          </a:lstStyle>
          <a:p>
            <a:fld id="{D23A952C-4FEE-4BEF-9F03-93905094BEB1}" type="slidenum">
              <a:rPr lang="en-US"/>
              <a:pPr/>
              <a:t>‹#›</a:t>
            </a:fld>
            <a:endParaRPr lang="en-US"/>
          </a:p>
        </p:txBody>
      </p:sp>
    </p:spTree>
    <p:extLst>
      <p:ext uri="{BB962C8B-B14F-4D97-AF65-F5344CB8AC3E}">
        <p14:creationId xmlns:p14="http://schemas.microsoft.com/office/powerpoint/2010/main" val="1795870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A8DD252-E6FA-40BB-B50F-F27B52175A6D}" type="datetimeFigureOut">
              <a:rPr lang="en-GB" smtClean="0"/>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6A0D51-D9EC-4C7B-9AC5-CFDAF8C40420}"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8DD252-E6FA-40BB-B50F-F27B52175A6D}" type="datetimeFigureOut">
              <a:rPr lang="en-GB" smtClean="0"/>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6A0D51-D9EC-4C7B-9AC5-CFDAF8C40420}"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8DD252-E6FA-40BB-B50F-F27B52175A6D}" type="datetimeFigureOut">
              <a:rPr lang="en-GB" smtClean="0"/>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6A0D51-D9EC-4C7B-9AC5-CFDAF8C40420}"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A8DD252-E6FA-40BB-B50F-F27B52175A6D}" type="datetimeFigureOut">
              <a:rPr lang="en-GB" smtClean="0"/>
              <a:t>14/06/2016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6A0D51-D9EC-4C7B-9AC5-CFDAF8C40420}"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A8DD252-E6FA-40BB-B50F-F27B52175A6D}" type="datetimeFigureOut">
              <a:rPr lang="en-GB" smtClean="0"/>
              <a:t>14/06/2016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6A0D51-D9EC-4C7B-9AC5-CFDAF8C40420}"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A8DD252-E6FA-40BB-B50F-F27B52175A6D}" type="datetimeFigureOut">
              <a:rPr lang="en-GB" smtClean="0"/>
              <a:t>14/06/2016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6A0D51-D9EC-4C7B-9AC5-CFDAF8C40420}"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8DD252-E6FA-40BB-B50F-F27B52175A6D}" type="datetimeFigureOut">
              <a:rPr lang="en-GB" smtClean="0"/>
              <a:t>14/06/2016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6A0D51-D9EC-4C7B-9AC5-CFDAF8C40420}"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81B4B694-3868-4C1F-AF30-27D672667F49}" type="datetimeFigureOut">
              <a:rPr lang="en-GB" smtClean="0"/>
              <a:pPr/>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2970D8-D929-43CC-9853-40D0E539DD8F}"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8DD252-E6FA-40BB-B50F-F27B52175A6D}" type="datetimeFigureOut">
              <a:rPr lang="en-GB" smtClean="0"/>
              <a:t>14/06/2016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6A0D51-D9EC-4C7B-9AC5-CFDAF8C40420}"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8DD252-E6FA-40BB-B50F-F27B52175A6D}" type="datetimeFigureOut">
              <a:rPr lang="en-GB" smtClean="0"/>
              <a:t>14/06/2016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6A0D51-D9EC-4C7B-9AC5-CFDAF8C40420}"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8DD252-E6FA-40BB-B50F-F27B52175A6D}" type="datetimeFigureOut">
              <a:rPr lang="en-GB" smtClean="0"/>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6A0D51-D9EC-4C7B-9AC5-CFDAF8C40420}"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8DD252-E6FA-40BB-B50F-F27B52175A6D}" type="datetimeFigureOut">
              <a:rPr lang="en-GB" smtClean="0"/>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6A0D51-D9EC-4C7B-9AC5-CFDAF8C40420}"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B4B694-3868-4C1F-AF30-27D672667F49}" type="datetimeFigureOut">
              <a:rPr lang="en-GB" smtClean="0"/>
              <a:pPr/>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2970D8-D929-43CC-9853-40D0E539DD8F}"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1B4B694-3868-4C1F-AF30-27D672667F49}" type="datetimeFigureOut">
              <a:rPr lang="en-GB" smtClean="0"/>
              <a:pPr/>
              <a:t>14/06/2016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2970D8-D929-43CC-9853-40D0E539DD8F}"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1B4B694-3868-4C1F-AF30-27D672667F49}" type="datetimeFigureOut">
              <a:rPr lang="en-GB" smtClean="0"/>
              <a:pPr/>
              <a:t>14/06/2016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2970D8-D929-43CC-9853-40D0E539DD8F}"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1B4B694-3868-4C1F-AF30-27D672667F49}" type="datetimeFigureOut">
              <a:rPr lang="en-GB" smtClean="0"/>
              <a:pPr/>
              <a:t>14/06/2016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2970D8-D929-43CC-9853-40D0E539DD8F}"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4B694-3868-4C1F-AF30-27D672667F49}" type="datetimeFigureOut">
              <a:rPr lang="en-GB" smtClean="0"/>
              <a:pPr/>
              <a:t>14/06/2016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2970D8-D929-43CC-9853-40D0E539DD8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B4B694-3868-4C1F-AF30-27D672667F49}" type="datetimeFigureOut">
              <a:rPr lang="en-GB" smtClean="0"/>
              <a:pPr/>
              <a:t>14/06/2016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2970D8-D929-43CC-9853-40D0E539DD8F}"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B4B694-3868-4C1F-AF30-27D672667F49}" type="datetimeFigureOut">
              <a:rPr lang="en-GB" smtClean="0"/>
              <a:pPr/>
              <a:t>14/06/2016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2970D8-D929-43CC-9853-40D0E539DD8F}"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vmlDrawing" Target="../drawings/vmlDrawing1.vml"/><Relationship Id="rId15" Type="http://schemas.openxmlformats.org/officeDocument/2006/relationships/oleObject" Target="../embeddings/Microsoft_Word_97_-_2004_Document1.doc"/><Relationship Id="rId16"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067128" cy="11430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4B694-3868-4C1F-AF30-27D672667F49}" type="datetimeFigureOut">
              <a:rPr lang="en-GB" smtClean="0"/>
              <a:pPr/>
              <a:t>14/06/2016</a:t>
            </a:fld>
            <a:endParaRPr lang="en-GB"/>
          </a:p>
        </p:txBody>
      </p:sp>
      <p:sp>
        <p:nvSpPr>
          <p:cNvPr id="5" name="Footer Placeholder 4"/>
          <p:cNvSpPr>
            <a:spLocks noGrp="1"/>
          </p:cNvSpPr>
          <p:nvPr>
            <p:ph type="ftr" sz="quarter" idx="3"/>
          </p:nvPr>
        </p:nvSpPr>
        <p:spPr>
          <a:xfrm>
            <a:off x="3124200" y="6165304"/>
            <a:ext cx="2895600" cy="692696"/>
          </a:xfrm>
          <a:prstGeom prst="rect">
            <a:avLst/>
          </a:prstGeom>
        </p:spPr>
        <p:txBody>
          <a:bodyPr vert="horz" lIns="91440" tIns="45720" rIns="91440" bIns="45720" rtlCol="0" anchor="ctr"/>
          <a:lstStyle>
            <a:lvl1pPr algn="ctr">
              <a:defRPr sz="1200" b="0">
                <a:solidFill>
                  <a:srgbClr val="0033CC"/>
                </a:solidFill>
                <a:latin typeface="Arial" pitchFamily="34" charset="0"/>
                <a:cs typeface="Arial" pitchFamily="34" charset="0"/>
              </a:defRPr>
            </a:lvl1pPr>
          </a:lstStyle>
          <a:p>
            <a:r>
              <a:rPr lang="en-GB" dirty="0" smtClean="0"/>
              <a:t>WFME is the global organisation concerned with education and training of medical doctors</a:t>
            </a: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970D8-D929-43CC-9853-40D0E539DD8F}" type="slidenum">
              <a:rPr lang="en-GB" smtClean="0"/>
              <a:pPr/>
              <a:t>‹#›</a:t>
            </a:fld>
            <a:endParaRPr lang="en-GB"/>
          </a:p>
        </p:txBody>
      </p:sp>
      <p:graphicFrame>
        <p:nvGraphicFramePr>
          <p:cNvPr id="13313" name="Object 4"/>
          <p:cNvGraphicFramePr>
            <a:graphicFrameLocks noChangeAspect="1"/>
          </p:cNvGraphicFramePr>
          <p:nvPr/>
        </p:nvGraphicFramePr>
        <p:xfrm>
          <a:off x="7524750" y="333375"/>
          <a:ext cx="1114425" cy="1006475"/>
        </p:xfrm>
        <a:graphic>
          <a:graphicData uri="http://schemas.openxmlformats.org/presentationml/2006/ole">
            <mc:AlternateContent xmlns:mc="http://schemas.openxmlformats.org/markup-compatibility/2006">
              <mc:Choice xmlns:v="urn:schemas-microsoft-com:vml" Requires="v">
                <p:oleObj spid="_x0000_s13355" name="Dokument" r:id="rId15" imgW="1343520" imgH="1082520" progId="Word.Document.8">
                  <p:embed/>
                </p:oleObj>
              </mc:Choice>
              <mc:Fallback>
                <p:oleObj name="Dokument" r:id="rId15" imgW="1343520" imgH="1082520" progId="Word.Document.8">
                  <p:embed/>
                  <p:pic>
                    <p:nvPicPr>
                      <p:cNvPr id="0" name="Object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24750" y="333375"/>
                        <a:ext cx="11144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4"/>
          <p:cNvSpPr>
            <a:spLocks noChangeArrowheads="1"/>
          </p:cNvSpPr>
          <p:nvPr/>
        </p:nvSpPr>
        <p:spPr bwMode="auto">
          <a:xfrm>
            <a:off x="395536" y="1412776"/>
            <a:ext cx="8382000" cy="228600"/>
          </a:xfrm>
          <a:prstGeom prst="rect">
            <a:avLst/>
          </a:prstGeom>
          <a:solidFill>
            <a:srgbClr val="FF0000"/>
          </a:solidFill>
          <a:ln w="12700" cap="sq">
            <a:solidFill>
              <a:srgbClr val="FF0000"/>
            </a:solidFill>
            <a:miter lim="800000"/>
            <a:headEnd type="none" w="sm" len="sm"/>
            <a:tailEnd type="none" w="sm" len="sm"/>
          </a:ln>
        </p:spPr>
        <p:txBody>
          <a:bodyPr wrap="none" anchor="ctr"/>
          <a:lstStyle/>
          <a:p>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DD252-E6FA-40BB-B50F-F27B52175A6D}" type="datetimeFigureOut">
              <a:rPr lang="en-GB" smtClean="0"/>
              <a:t>14/06/2016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A0D51-D9EC-4C7B-9AC5-CFDAF8C40420}"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fme.org/accreditation/whowfme-policy" TargetMode="Externa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mailto:accreditation@wfme.org" TargetMode="External"/><Relationship Id="rId3" Type="http://schemas.openxmlformats.org/officeDocument/2006/relationships/hyperlink" Target="http://www.wfme.org/accreditation"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hyperlink" Target="https://www.goodreads.com/author/show/13450.Gabriel_Garc_a_M_rquez" TargetMode="External"/><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hyperlink" Target="http/wfme.org" TargetMode="External"/><Relationship Id="rId4" Type="http://schemas.openxmlformats.org/officeDocument/2006/relationships/hyperlink" Target="http://http/wdoms.org"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dom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896"/>
            <a:ext cx="7772400" cy="1296144"/>
          </a:xfrm>
        </p:spPr>
        <p:txBody>
          <a:bodyPr>
            <a:normAutofit fontScale="90000"/>
          </a:bodyPr>
          <a:lstStyle/>
          <a:p>
            <a:r>
              <a:rPr lang="en-GB" dirty="0"/>
              <a:t>Quality and Quantity: managing medical education in a rapidly changing </a:t>
            </a:r>
            <a:r>
              <a:rPr lang="en-GB" dirty="0" smtClean="0"/>
              <a:t>world</a:t>
            </a:r>
            <a:r>
              <a:rPr lang="en-GB" u="sng" dirty="0"/>
              <a:t/>
            </a:r>
            <a:br>
              <a:rPr lang="en-GB" u="sng" dirty="0"/>
            </a:br>
            <a:endParaRPr lang="en-GB" dirty="0"/>
          </a:p>
        </p:txBody>
      </p:sp>
      <p:sp>
        <p:nvSpPr>
          <p:cNvPr id="3" name="Subtitle 2"/>
          <p:cNvSpPr>
            <a:spLocks noGrp="1"/>
          </p:cNvSpPr>
          <p:nvPr>
            <p:ph type="subTitle" idx="1"/>
          </p:nvPr>
        </p:nvSpPr>
        <p:spPr>
          <a:xfrm>
            <a:off x="1371600" y="4437112"/>
            <a:ext cx="6400800" cy="1201688"/>
          </a:xfrm>
        </p:spPr>
        <p:txBody>
          <a:bodyPr>
            <a:normAutofit fontScale="85000" lnSpcReduction="10000"/>
          </a:bodyPr>
          <a:lstStyle/>
          <a:p>
            <a:r>
              <a:rPr lang="en-GB" dirty="0" smtClean="0"/>
              <a:t>David Gordon</a:t>
            </a:r>
          </a:p>
          <a:p>
            <a:r>
              <a:rPr lang="en-GB" dirty="0" smtClean="0"/>
              <a:t>World Federation for Medical Education</a:t>
            </a:r>
            <a:endParaRPr lang="en-GB" dirty="0"/>
          </a:p>
        </p:txBody>
      </p:sp>
    </p:spTree>
    <p:extLst>
      <p:ext uri="{BB962C8B-B14F-4D97-AF65-F5344CB8AC3E}">
        <p14:creationId xmlns:p14="http://schemas.microsoft.com/office/powerpoint/2010/main" val="2070601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i="1" dirty="0"/>
              <a:t>World Directory of Medical Schools</a:t>
            </a:r>
            <a:endParaRPr lang="en-GB" dirty="0"/>
          </a:p>
        </p:txBody>
      </p:sp>
      <p:sp>
        <p:nvSpPr>
          <p:cNvPr id="3" name="Content Placeholder 2"/>
          <p:cNvSpPr>
            <a:spLocks noGrp="1"/>
          </p:cNvSpPr>
          <p:nvPr>
            <p:ph idx="1"/>
          </p:nvPr>
        </p:nvSpPr>
        <p:spPr/>
        <p:txBody>
          <a:bodyPr>
            <a:normAutofit fontScale="85000" lnSpcReduction="20000"/>
          </a:bodyPr>
          <a:lstStyle/>
          <a:p>
            <a:endParaRPr lang="en-GB" sz="1200" dirty="0" smtClean="0"/>
          </a:p>
          <a:p>
            <a:r>
              <a:rPr lang="en-GB" dirty="0" smtClean="0"/>
              <a:t>Managed jointly by WFME and FAIMER</a:t>
            </a:r>
          </a:p>
          <a:p>
            <a:endParaRPr lang="en-GB" sz="1200" dirty="0" smtClean="0"/>
          </a:p>
          <a:p>
            <a:r>
              <a:rPr lang="en-GB" dirty="0" smtClean="0"/>
              <a:t>“It </a:t>
            </a:r>
            <a:r>
              <a:rPr lang="en-GB" dirty="0"/>
              <a:t>is the mission of the </a:t>
            </a:r>
            <a:r>
              <a:rPr lang="en-GB" i="1" dirty="0"/>
              <a:t>World Directory of Medical Schools</a:t>
            </a:r>
            <a:r>
              <a:rPr lang="en-GB" dirty="0"/>
              <a:t> to list all of the medical schools in the world, with accurate, up-to-date, and comprehensive information on each school</a:t>
            </a:r>
            <a:r>
              <a:rPr lang="en-GB" dirty="0" smtClean="0"/>
              <a:t>.”</a:t>
            </a:r>
          </a:p>
          <a:p>
            <a:endParaRPr lang="en-GB" sz="1200" dirty="0" smtClean="0"/>
          </a:p>
          <a:p>
            <a:r>
              <a:rPr lang="en-GB" dirty="0" smtClean="0"/>
              <a:t>The school must exist: and be recognised by the national government or other competent authority (+ other requirements)</a:t>
            </a:r>
          </a:p>
          <a:p>
            <a:endParaRPr lang="en-GB" sz="1300" dirty="0" smtClean="0"/>
          </a:p>
          <a:p>
            <a:r>
              <a:rPr lang="en-GB" i="1" dirty="0" smtClean="0"/>
              <a:t>“… does </a:t>
            </a:r>
            <a:r>
              <a:rPr lang="en-GB" i="1" dirty="0"/>
              <a:t>not denote </a:t>
            </a:r>
            <a:r>
              <a:rPr lang="en-GB" i="1" dirty="0" smtClean="0"/>
              <a:t>… accreditation or endorsement …”</a:t>
            </a:r>
            <a:endParaRPr lang="en-GB" dirty="0"/>
          </a:p>
          <a:p>
            <a:endParaRPr lang="en-GB" dirty="0"/>
          </a:p>
        </p:txBody>
      </p:sp>
    </p:spTree>
    <p:extLst>
      <p:ext uri="{BB962C8B-B14F-4D97-AF65-F5344CB8AC3E}">
        <p14:creationId xmlns:p14="http://schemas.microsoft.com/office/powerpoint/2010/main" val="159563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hart 1"/>
          <p:cNvPicPr>
            <a:picLocks noChangeArrowheads="1"/>
          </p:cNvPicPr>
          <p:nvPr/>
        </p:nvPicPr>
        <p:blipFill>
          <a:blip r:embed="rId2" cstate="print"/>
          <a:srcRect/>
          <a:stretch>
            <a:fillRect/>
          </a:stretch>
        </p:blipFill>
        <p:spPr bwMode="auto">
          <a:xfrm>
            <a:off x="539552" y="908720"/>
            <a:ext cx="7920880" cy="5112568"/>
          </a:xfrm>
          <a:prstGeom prst="rect">
            <a:avLst/>
          </a:prstGeom>
          <a:noFill/>
          <a:ln w="9525">
            <a:noFill/>
            <a:miter lim="800000"/>
            <a:headEnd/>
            <a:tailEnd/>
          </a:ln>
        </p:spPr>
      </p:pic>
      <p:sp>
        <p:nvSpPr>
          <p:cNvPr id="2" name="Diamond 1"/>
          <p:cNvSpPr/>
          <p:nvPr/>
        </p:nvSpPr>
        <p:spPr>
          <a:xfrm>
            <a:off x="7380312" y="698122"/>
            <a:ext cx="432048" cy="421196"/>
          </a:xfrm>
          <a:prstGeom prst="diamon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457200" y="274638"/>
            <a:ext cx="7067128" cy="634082"/>
          </a:xfrm>
        </p:spPr>
        <p:txBody>
          <a:bodyPr>
            <a:normAutofit fontScale="90000"/>
          </a:bodyPr>
          <a:lstStyle/>
          <a:p>
            <a:r>
              <a:rPr lang="en-GB" dirty="0" smtClean="0"/>
              <a:t>The global picture …</a:t>
            </a:r>
            <a:endParaRPr lang="en-GB" dirty="0"/>
          </a:p>
        </p:txBody>
      </p:sp>
      <p:sp>
        <p:nvSpPr>
          <p:cNvPr id="4" name="Content Placeholder 3"/>
          <p:cNvSpPr>
            <a:spLocks noGrp="1"/>
          </p:cNvSpPr>
          <p:nvPr>
            <p:ph idx="1"/>
          </p:nvPr>
        </p:nvSpPr>
        <p:spPr/>
        <p:txBody>
          <a:bodyPr/>
          <a:lstStyle/>
          <a:p>
            <a:endParaRPr lang="en-GB"/>
          </a:p>
        </p:txBody>
      </p:sp>
    </p:spTree>
    <p:extLst>
      <p:ext uri="{BB962C8B-B14F-4D97-AF65-F5344CB8AC3E}">
        <p14:creationId xmlns:p14="http://schemas.microsoft.com/office/powerpoint/2010/main" val="203510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3705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School numbers within one region when you look them up</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7429098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0493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School numbers </a:t>
            </a:r>
            <a:r>
              <a:rPr lang="en-GB" dirty="0" smtClean="0"/>
              <a:t>in the same region when you ask </a:t>
            </a:r>
            <a:r>
              <a:rPr lang="is-IS" dirty="0" smtClean="0"/>
              <a:t>…</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069972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6521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067128" cy="1143000"/>
          </a:xfrm>
        </p:spPr>
        <p:txBody>
          <a:bodyPr>
            <a:normAutofit/>
          </a:bodyPr>
          <a:lstStyle/>
          <a:p>
            <a:r>
              <a:rPr lang="en-GB" sz="3200" dirty="0" smtClean="0"/>
              <a:t>How to make </a:t>
            </a:r>
            <a:r>
              <a:rPr lang="en-GB" sz="3200" i="1" dirty="0" smtClean="0"/>
              <a:t>WDMS</a:t>
            </a:r>
            <a:r>
              <a:rPr lang="en-GB" sz="3200" dirty="0" smtClean="0"/>
              <a:t> more complete, and solve the “600 schools” problem?</a:t>
            </a:r>
            <a:endParaRPr lang="en-GB" sz="3200" dirty="0"/>
          </a:p>
        </p:txBody>
      </p:sp>
      <p:sp>
        <p:nvSpPr>
          <p:cNvPr id="3" name="Content Placeholder 2"/>
          <p:cNvSpPr>
            <a:spLocks noGrp="1"/>
          </p:cNvSpPr>
          <p:nvPr>
            <p:ph idx="1"/>
          </p:nvPr>
        </p:nvSpPr>
        <p:spPr/>
        <p:txBody>
          <a:bodyPr>
            <a:normAutofit fontScale="92500" lnSpcReduction="10000"/>
          </a:bodyPr>
          <a:lstStyle/>
          <a:p>
            <a:endParaRPr lang="en-GB" dirty="0" smtClean="0"/>
          </a:p>
          <a:p>
            <a:r>
              <a:rPr lang="en-GB" dirty="0" smtClean="0"/>
              <a:t>Slowly – schools completing the application form</a:t>
            </a:r>
          </a:p>
          <a:p>
            <a:r>
              <a:rPr lang="en-GB" dirty="0" smtClean="0"/>
              <a:t>Faster – country-wide surveys using trusted local contacts </a:t>
            </a:r>
          </a:p>
          <a:p>
            <a:pPr marL="742950" lvl="2" indent="-342900"/>
            <a:r>
              <a:rPr lang="en-GB" sz="2600" dirty="0"/>
              <a:t>Indonesia, Turkey, Georgia, Bangladesh, Russia, etc.  </a:t>
            </a:r>
            <a:r>
              <a:rPr lang="en-GB" sz="2600" dirty="0" smtClean="0"/>
              <a:t>(mostly good </a:t>
            </a:r>
            <a:r>
              <a:rPr lang="en-GB" sz="2600" dirty="0"/>
              <a:t>mushrooms</a:t>
            </a:r>
            <a:r>
              <a:rPr lang="en-GB" sz="2600" dirty="0" smtClean="0"/>
              <a:t>….)</a:t>
            </a:r>
          </a:p>
          <a:p>
            <a:r>
              <a:rPr lang="en-GB" dirty="0" smtClean="0"/>
              <a:t>But – the problem is not just whether the schools exist: it is also “are they of suitable standard?”</a:t>
            </a:r>
          </a:p>
        </p:txBody>
      </p:sp>
    </p:spTree>
    <p:extLst>
      <p:ext uri="{BB962C8B-B14F-4D97-AF65-F5344CB8AC3E}">
        <p14:creationId xmlns:p14="http://schemas.microsoft.com/office/powerpoint/2010/main" val="22485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Schools that are in </a:t>
            </a:r>
            <a:r>
              <a:rPr lang="en-GB" i="1" dirty="0" smtClean="0"/>
              <a:t>WDMS</a:t>
            </a:r>
            <a:r>
              <a:rPr lang="en-GB" dirty="0" smtClean="0"/>
              <a:t>, have to be there, but </a:t>
            </a:r>
            <a:r>
              <a:rPr lang="is-IS" dirty="0" smtClean="0"/>
              <a:t>...</a:t>
            </a:r>
            <a:endParaRPr lang="en-GB" dirty="0"/>
          </a:p>
        </p:txBody>
      </p:sp>
      <p:sp>
        <p:nvSpPr>
          <p:cNvPr id="3" name="Content Placeholder 2"/>
          <p:cNvSpPr>
            <a:spLocks noGrp="1"/>
          </p:cNvSpPr>
          <p:nvPr>
            <p:ph idx="1"/>
          </p:nvPr>
        </p:nvSpPr>
        <p:spPr/>
        <p:txBody>
          <a:bodyPr/>
          <a:lstStyle/>
          <a:p>
            <a:endParaRPr lang="en-GB" dirty="0" smtClean="0"/>
          </a:p>
          <a:p>
            <a:endParaRPr lang="en-GB"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92" y="-15010"/>
            <a:ext cx="3505200"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descr="C:\Users\dgordon\AppData\Local\Temp\FB_IMG_14316355326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00188"/>
            <a:ext cx="5085184" cy="286041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dgordon\AppData\Local\Temp\FB_IMG_143163556101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2738735"/>
            <a:ext cx="2733768" cy="3645024"/>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C:\Users\dgordon\AppData\Local\Temp\FB_IMG_143163548895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394" y="499343"/>
            <a:ext cx="4485117" cy="3363838"/>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C:\Users\dgordon\AppData\Local\Temp\FB_IMG_14316354490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130" y="1628799"/>
            <a:ext cx="3868243" cy="520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9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circle(in)">
                                      <p:cBhvr>
                                        <p:cTn id="12" dur="2000"/>
                                        <p:tgtEl>
                                          <p:spTgt spid="184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436"/>
                                        </p:tgtEl>
                                        <p:attrNameLst>
                                          <p:attrName>style.visibility</p:attrName>
                                        </p:attrNameLst>
                                      </p:cBhvr>
                                      <p:to>
                                        <p:strVal val="visible"/>
                                      </p:to>
                                    </p:set>
                                    <p:animEffect transition="in" filter="circle(in)">
                                      <p:cBhvr>
                                        <p:cTn id="17" dur="2000"/>
                                        <p:tgtEl>
                                          <p:spTgt spid="1843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437"/>
                                        </p:tgtEl>
                                        <p:attrNameLst>
                                          <p:attrName>style.visibility</p:attrName>
                                        </p:attrNameLst>
                                      </p:cBhvr>
                                      <p:to>
                                        <p:strVal val="visible"/>
                                      </p:to>
                                    </p:set>
                                    <p:animEffect transition="in" filter="circle(in)">
                                      <p:cBhvr>
                                        <p:cTn id="22" dur="2000"/>
                                        <p:tgtEl>
                                          <p:spTgt spid="1843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8438"/>
                                        </p:tgtEl>
                                        <p:attrNameLst>
                                          <p:attrName>style.visibility</p:attrName>
                                        </p:attrNameLst>
                                      </p:cBhvr>
                                      <p:to>
                                        <p:strVal val="visible"/>
                                      </p:to>
                                    </p:set>
                                    <p:animEffect transition="in" filter="circle(in)">
                                      <p:cBhvr>
                                        <p:cTn id="27" dur="20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2185" y="1988841"/>
            <a:ext cx="741118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9" y="467667"/>
            <a:ext cx="7670254" cy="574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24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in)">
                                      <p:cBhvr>
                                        <p:cTn id="7" dur="20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circle(in)">
                                      <p:cBhvr>
                                        <p:cTn id="12" dur="2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have previous episodes of overgrowth been controlled?</a:t>
            </a:r>
            <a:endParaRPr lang="en-GB" dirty="0"/>
          </a:p>
        </p:txBody>
      </p:sp>
      <p:sp>
        <p:nvSpPr>
          <p:cNvPr id="3" name="Content Placeholder 2"/>
          <p:cNvSpPr>
            <a:spLocks noGrp="1"/>
          </p:cNvSpPr>
          <p:nvPr>
            <p:ph idx="1"/>
          </p:nvPr>
        </p:nvSpPr>
        <p:spPr/>
        <p:txBody>
          <a:bodyPr>
            <a:normAutofit/>
          </a:bodyPr>
          <a:lstStyle/>
          <a:p>
            <a:endParaRPr lang="en-GB" dirty="0" smtClean="0"/>
          </a:p>
          <a:p>
            <a:r>
              <a:rPr lang="en-GB" dirty="0" smtClean="0"/>
              <a:t>United Kingdom</a:t>
            </a:r>
          </a:p>
          <a:p>
            <a:pPr lvl="1"/>
            <a:r>
              <a:rPr lang="en-GB" dirty="0" smtClean="0"/>
              <a:t>Including ….</a:t>
            </a:r>
          </a:p>
          <a:p>
            <a:pPr lvl="1"/>
            <a:r>
              <a:rPr lang="en-GB" dirty="0" smtClean="0"/>
              <a:t>1518 – Royal College of Physicians of London</a:t>
            </a:r>
          </a:p>
          <a:p>
            <a:pPr lvl="1"/>
            <a:r>
              <a:rPr lang="en-GB" dirty="0"/>
              <a:t>Medical Act of 1858 </a:t>
            </a:r>
            <a:r>
              <a:rPr lang="en-GB" dirty="0" smtClean="0"/>
              <a:t>"</a:t>
            </a:r>
            <a:r>
              <a:rPr lang="en-GB" dirty="0"/>
              <a:t>it is expedient that Persons requiring Medical Aid should be enabled to distinguish qualified from unqualified </a:t>
            </a:r>
            <a:r>
              <a:rPr lang="en-GB" dirty="0" smtClean="0"/>
              <a:t>Practitioners“</a:t>
            </a:r>
          </a:p>
          <a:p>
            <a:pPr lvl="1"/>
            <a:r>
              <a:rPr lang="en-GB" dirty="0" smtClean="0"/>
              <a:t>Many poor-quality medical schools closed</a:t>
            </a:r>
            <a:endParaRPr lang="en-GB" dirty="0"/>
          </a:p>
          <a:p>
            <a:endParaRPr lang="en-GB" dirty="0"/>
          </a:p>
        </p:txBody>
      </p:sp>
    </p:spTree>
    <p:extLst>
      <p:ext uri="{BB962C8B-B14F-4D97-AF65-F5344CB8AC3E}">
        <p14:creationId xmlns:p14="http://schemas.microsoft.com/office/powerpoint/2010/main" val="171968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t>
            </a:r>
            <a:r>
              <a:rPr lang="en-GB" dirty="0"/>
              <a:t>previous episodes of overgrowth </a:t>
            </a:r>
            <a:r>
              <a:rPr lang="en-GB" dirty="0" smtClean="0"/>
              <a:t>(2)</a:t>
            </a:r>
            <a:endParaRPr lang="en-GB" dirty="0"/>
          </a:p>
        </p:txBody>
      </p:sp>
      <p:sp>
        <p:nvSpPr>
          <p:cNvPr id="3" name="Content Placeholder 2"/>
          <p:cNvSpPr>
            <a:spLocks noGrp="1"/>
          </p:cNvSpPr>
          <p:nvPr>
            <p:ph idx="1"/>
          </p:nvPr>
        </p:nvSpPr>
        <p:spPr/>
        <p:txBody>
          <a:bodyPr/>
          <a:lstStyle/>
          <a:p>
            <a:endParaRPr lang="en-GB" dirty="0" smtClean="0"/>
          </a:p>
          <a:p>
            <a:r>
              <a:rPr lang="en-GB" dirty="0" smtClean="0"/>
              <a:t>United States of America</a:t>
            </a:r>
          </a:p>
          <a:p>
            <a:r>
              <a:rPr lang="en-GB" dirty="0" smtClean="0"/>
              <a:t>Why was the Flexner report largely implemented? </a:t>
            </a:r>
            <a:r>
              <a:rPr lang="en-GB" sz="2400" dirty="0" smtClean="0"/>
              <a:t>(Beck, 2004)</a:t>
            </a:r>
          </a:p>
          <a:p>
            <a:pPr lvl="1"/>
            <a:r>
              <a:rPr lang="en-GB" dirty="0" smtClean="0"/>
              <a:t>State medical boards</a:t>
            </a:r>
          </a:p>
          <a:p>
            <a:pPr lvl="1"/>
            <a:r>
              <a:rPr lang="en-GB" dirty="0" smtClean="0"/>
              <a:t>The profession (AMA)</a:t>
            </a:r>
          </a:p>
          <a:p>
            <a:pPr lvl="1"/>
            <a:r>
              <a:rPr lang="en-GB" dirty="0" smtClean="0"/>
              <a:t>Philanthropy</a:t>
            </a:r>
          </a:p>
          <a:p>
            <a:pPr lvl="1"/>
            <a:endParaRPr lang="en-GB" dirty="0" smtClean="0"/>
          </a:p>
        </p:txBody>
      </p:sp>
    </p:spTree>
    <p:extLst>
      <p:ext uri="{BB962C8B-B14F-4D97-AF65-F5344CB8AC3E}">
        <p14:creationId xmlns:p14="http://schemas.microsoft.com/office/powerpoint/2010/main" val="185962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smtClean="0"/>
          </a:p>
          <a:p>
            <a:r>
              <a:rPr lang="en-GB" dirty="0" smtClean="0"/>
              <a:t>Quantity – how many medical schools and how many students?  Are the numbers what we actually need?</a:t>
            </a:r>
          </a:p>
          <a:p>
            <a:r>
              <a:rPr lang="en-GB" dirty="0" smtClean="0"/>
              <a:t>Quality – are those schools and those students as good as they should be?</a:t>
            </a:r>
          </a:p>
        </p:txBody>
      </p:sp>
    </p:spTree>
    <p:extLst>
      <p:ext uri="{BB962C8B-B14F-4D97-AF65-F5344CB8AC3E}">
        <p14:creationId xmlns:p14="http://schemas.microsoft.com/office/powerpoint/2010/main" val="209763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Quality – are new schools good enough?  Are old schools keeping up?</a:t>
            </a:r>
            <a:endParaRPr lang="en-GB" sz="2800" dirty="0"/>
          </a:p>
        </p:txBody>
      </p:sp>
      <p:sp>
        <p:nvSpPr>
          <p:cNvPr id="3" name="Content Placeholder 2"/>
          <p:cNvSpPr>
            <a:spLocks noGrp="1"/>
          </p:cNvSpPr>
          <p:nvPr>
            <p:ph idx="1"/>
          </p:nvPr>
        </p:nvSpPr>
        <p:spPr/>
        <p:txBody>
          <a:bodyPr/>
          <a:lstStyle/>
          <a:p>
            <a:endParaRPr lang="en-GB" dirty="0" smtClean="0"/>
          </a:p>
          <a:p>
            <a:r>
              <a:rPr lang="en-GB" sz="2800" dirty="0"/>
              <a:t>Ways to understand quality in medical education: standards; accreditation; recognition of accreditation</a:t>
            </a:r>
          </a:p>
          <a:p>
            <a:endParaRPr lang="en-GB" dirty="0"/>
          </a:p>
        </p:txBody>
      </p:sp>
    </p:spTree>
    <p:extLst>
      <p:ext uri="{BB962C8B-B14F-4D97-AF65-F5344CB8AC3E}">
        <p14:creationId xmlns:p14="http://schemas.microsoft.com/office/powerpoint/2010/main" val="876744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000" dirty="0" smtClean="0"/>
              <a:t>WFME Standards for medical education</a:t>
            </a:r>
            <a:br>
              <a:rPr lang="en-GB" sz="3000" dirty="0" smtClean="0"/>
            </a:br>
            <a:r>
              <a:rPr lang="en-GB" sz="3000" dirty="0" smtClean="0"/>
              <a:t>Origin, outcome and future</a:t>
            </a:r>
            <a:endParaRPr lang="en-GB" sz="3000" dirty="0"/>
          </a:p>
        </p:txBody>
      </p:sp>
      <p:sp>
        <p:nvSpPr>
          <p:cNvPr id="3" name="Content Placeholder 2"/>
          <p:cNvSpPr>
            <a:spLocks noGrp="1"/>
          </p:cNvSpPr>
          <p:nvPr>
            <p:ph idx="1"/>
          </p:nvPr>
        </p:nvSpPr>
        <p:spPr/>
        <p:txBody>
          <a:bodyPr>
            <a:normAutofit fontScale="85000" lnSpcReduction="20000"/>
          </a:bodyPr>
          <a:lstStyle/>
          <a:p>
            <a:endParaRPr lang="en-GB" sz="1200" dirty="0" smtClean="0"/>
          </a:p>
          <a:p>
            <a:r>
              <a:rPr lang="en-GB" dirty="0" smtClean="0"/>
              <a:t>“The purpose [of the standards programme] is to provide a mechanism for quality improvement in medical education, in a global context, to be applied by institutions, organisations and national authorities responsible for medical education”</a:t>
            </a:r>
          </a:p>
          <a:p>
            <a:r>
              <a:rPr lang="en-GB" dirty="0"/>
              <a:t> - thus, not what should be taught and learned, but more, at what standard should it be taught, and to what standard it should it be learned</a:t>
            </a:r>
            <a:r>
              <a:rPr lang="en-GB" dirty="0" smtClean="0"/>
              <a:t>?</a:t>
            </a:r>
          </a:p>
          <a:p>
            <a:r>
              <a:rPr lang="en-GB" dirty="0" smtClean="0"/>
              <a:t>Outcomes? – many, but in particular, help to develop accreditation</a:t>
            </a:r>
          </a:p>
          <a:p>
            <a:r>
              <a:rPr lang="en-GB" dirty="0" smtClean="0"/>
              <a:t>Future? – an emphasis on practicality, and on interdisciplinary development</a:t>
            </a:r>
            <a:endParaRPr lang="en-GB" dirty="0"/>
          </a:p>
          <a:p>
            <a:endParaRPr lang="en-GB"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980728"/>
            <a:ext cx="3384376" cy="518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973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362"/>
                                        </p:tgtEl>
                                      </p:cBhvr>
                                    </p:animEffect>
                                    <p:set>
                                      <p:cBhvr>
                                        <p:cTn id="7" dur="1" fill="hold">
                                          <p:stCondLst>
                                            <p:cond delay="499"/>
                                          </p:stCondLst>
                                        </p:cTn>
                                        <p:tgtEl>
                                          <p:spTgt spid="1536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000" b="1" dirty="0" smtClean="0"/>
              <a:t>“IMPORTANT</a:t>
            </a:r>
            <a:r>
              <a:rPr lang="en-GB" sz="3000" b="1" dirty="0"/>
              <a:t>: An Explanatory Note to guide the use of these </a:t>
            </a:r>
            <a:r>
              <a:rPr lang="en-GB" sz="3000" b="1" dirty="0" smtClean="0"/>
              <a:t>Standards”</a:t>
            </a:r>
            <a:endParaRPr lang="en-GB" sz="3000" dirty="0"/>
          </a:p>
        </p:txBody>
      </p:sp>
      <p:sp>
        <p:nvSpPr>
          <p:cNvPr id="3" name="Content Placeholder 2"/>
          <p:cNvSpPr>
            <a:spLocks noGrp="1"/>
          </p:cNvSpPr>
          <p:nvPr>
            <p:ph idx="1"/>
          </p:nvPr>
        </p:nvSpPr>
        <p:spPr>
          <a:xfrm>
            <a:off x="457200" y="1600200"/>
            <a:ext cx="8229600" cy="5069160"/>
          </a:xfrm>
        </p:spPr>
        <p:txBody>
          <a:bodyPr>
            <a:normAutofit fontScale="70000" lnSpcReduction="20000"/>
          </a:bodyPr>
          <a:lstStyle/>
          <a:p>
            <a:endParaRPr lang="en-GB" sz="1300" dirty="0" smtClean="0"/>
          </a:p>
          <a:p>
            <a:r>
              <a:rPr lang="en-GB" dirty="0" smtClean="0"/>
              <a:t>These </a:t>
            </a:r>
            <a:r>
              <a:rPr lang="en-GB" dirty="0"/>
              <a:t>standards are based on our current understanding of fundamental principles and best practices in designing, maintaining, and enhancing medical education programmes</a:t>
            </a:r>
          </a:p>
          <a:p>
            <a:r>
              <a:rPr lang="en-GB" dirty="0" smtClean="0"/>
              <a:t>Standards </a:t>
            </a:r>
            <a:r>
              <a:rPr lang="en-GB" dirty="0"/>
              <a:t>are intended to guide medical education programme development and evaluation, facilitate diagnosis of strengths and weaknesses relating to the medical education programme, and to stimulate quality improvement</a:t>
            </a:r>
          </a:p>
          <a:p>
            <a:r>
              <a:rPr lang="en-GB" dirty="0" smtClean="0"/>
              <a:t>Each </a:t>
            </a:r>
            <a:r>
              <a:rPr lang="en-GB" dirty="0"/>
              <a:t>institution or regulator should review the relevant standards and develop a version of them that is appropriate to the local context. It would be helpful if those local, contextual standards are mapped on to the original WFME standards</a:t>
            </a:r>
          </a:p>
          <a:p>
            <a:r>
              <a:rPr lang="en-GB" dirty="0" smtClean="0"/>
              <a:t>Not </a:t>
            </a:r>
            <a:r>
              <a:rPr lang="en-GB" dirty="0"/>
              <a:t>all standards may have application in every setting</a:t>
            </a:r>
          </a:p>
          <a:p>
            <a:r>
              <a:rPr lang="en-GB" dirty="0" smtClean="0"/>
              <a:t>A </a:t>
            </a:r>
            <a:r>
              <a:rPr lang="en-GB" dirty="0"/>
              <a:t>medical school may well receive a satisfactory overall evaluation and maintain accreditation (where appropriate) without necessarily meeting every standard and </a:t>
            </a:r>
            <a:r>
              <a:rPr lang="en-GB" dirty="0" smtClean="0"/>
              <a:t>sub-standard</a:t>
            </a:r>
            <a:endParaRPr lang="en-GB" dirty="0"/>
          </a:p>
        </p:txBody>
      </p:sp>
    </p:spTree>
    <p:extLst>
      <p:ext uri="{BB962C8B-B14F-4D97-AF65-F5344CB8AC3E}">
        <p14:creationId xmlns:p14="http://schemas.microsoft.com/office/powerpoint/2010/main" val="90998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GB" sz="3000" dirty="0"/>
          </a:p>
        </p:txBody>
      </p:sp>
      <p:sp>
        <p:nvSpPr>
          <p:cNvPr id="3" name="Content Placeholder 2"/>
          <p:cNvSpPr>
            <a:spLocks noGrp="1"/>
          </p:cNvSpPr>
          <p:nvPr>
            <p:ph idx="1"/>
          </p:nvPr>
        </p:nvSpPr>
        <p:spPr>
          <a:xfrm>
            <a:off x="457200" y="1600200"/>
            <a:ext cx="8229600" cy="5069160"/>
          </a:xfrm>
        </p:spPr>
        <p:txBody>
          <a:bodyPr>
            <a:normAutofit fontScale="70000" lnSpcReduction="20000"/>
          </a:bodyPr>
          <a:lstStyle/>
          <a:p>
            <a:endParaRPr lang="en-GB" sz="1300" dirty="0" smtClean="0"/>
          </a:p>
          <a:p>
            <a:r>
              <a:rPr lang="en-GB" dirty="0" smtClean="0">
                <a:solidFill>
                  <a:schemeClr val="bg1">
                    <a:lumMod val="75000"/>
                  </a:schemeClr>
                </a:solidFill>
              </a:rPr>
              <a:t>These </a:t>
            </a:r>
            <a:r>
              <a:rPr lang="en-GB" dirty="0">
                <a:solidFill>
                  <a:schemeClr val="bg1">
                    <a:lumMod val="75000"/>
                  </a:schemeClr>
                </a:solidFill>
              </a:rPr>
              <a:t>standards are based on our current understanding of fundamental principles and best practices in designing, maintaining, and enhancing medical education programmes</a:t>
            </a:r>
          </a:p>
          <a:p>
            <a:r>
              <a:rPr lang="en-GB" dirty="0" smtClean="0"/>
              <a:t>Standards </a:t>
            </a:r>
            <a:r>
              <a:rPr lang="en-GB" dirty="0"/>
              <a:t>are intended to guide medical education programme development and evaluation</a:t>
            </a:r>
            <a:r>
              <a:rPr lang="en-GB" dirty="0">
                <a:solidFill>
                  <a:schemeClr val="bg1">
                    <a:lumMod val="75000"/>
                  </a:schemeClr>
                </a:solidFill>
              </a:rPr>
              <a:t>, facilitate diagnosis of strengths and weaknesses relating to the medical education programme,</a:t>
            </a:r>
            <a:r>
              <a:rPr lang="en-GB" dirty="0"/>
              <a:t> and to stimulate quality improvement</a:t>
            </a:r>
          </a:p>
          <a:p>
            <a:r>
              <a:rPr lang="en-GB" dirty="0" smtClean="0">
                <a:solidFill>
                  <a:schemeClr val="bg1">
                    <a:lumMod val="75000"/>
                  </a:schemeClr>
                </a:solidFill>
              </a:rPr>
              <a:t>Each </a:t>
            </a:r>
            <a:r>
              <a:rPr lang="en-GB" dirty="0">
                <a:solidFill>
                  <a:schemeClr val="bg1">
                    <a:lumMod val="75000"/>
                  </a:schemeClr>
                </a:solidFill>
              </a:rPr>
              <a:t>institution or regulator should </a:t>
            </a:r>
            <a:r>
              <a:rPr lang="en-GB" dirty="0"/>
              <a:t>R</a:t>
            </a:r>
            <a:r>
              <a:rPr lang="en-GB" dirty="0" smtClean="0"/>
              <a:t>eview </a:t>
            </a:r>
            <a:r>
              <a:rPr lang="en-GB" dirty="0"/>
              <a:t>the relevant standards and develop a version of them that is appropriate to the local context. </a:t>
            </a:r>
            <a:r>
              <a:rPr lang="en-GB" dirty="0">
                <a:solidFill>
                  <a:schemeClr val="bg1">
                    <a:lumMod val="75000"/>
                  </a:schemeClr>
                </a:solidFill>
              </a:rPr>
              <a:t>It would be helpful if those local, contextual standards are mapped on to the original WFME standards</a:t>
            </a:r>
          </a:p>
          <a:p>
            <a:r>
              <a:rPr lang="en-GB" dirty="0" smtClean="0"/>
              <a:t>Not </a:t>
            </a:r>
            <a:r>
              <a:rPr lang="en-GB" dirty="0"/>
              <a:t>all standards may have application in every setting</a:t>
            </a:r>
          </a:p>
          <a:p>
            <a:r>
              <a:rPr lang="en-GB" dirty="0" smtClean="0"/>
              <a:t>A </a:t>
            </a:r>
            <a:r>
              <a:rPr lang="en-GB" dirty="0"/>
              <a:t>medical school may well receive a satisfactory overall evaluation </a:t>
            </a:r>
            <a:r>
              <a:rPr lang="en-GB" dirty="0">
                <a:solidFill>
                  <a:schemeClr val="bg1">
                    <a:lumMod val="75000"/>
                  </a:schemeClr>
                </a:solidFill>
              </a:rPr>
              <a:t>and maintain accreditation (where appropriate) </a:t>
            </a:r>
            <a:r>
              <a:rPr lang="en-GB" dirty="0"/>
              <a:t>without necessarily meeting every standard and </a:t>
            </a:r>
            <a:r>
              <a:rPr lang="en-GB" dirty="0" smtClean="0"/>
              <a:t>sub-standard</a:t>
            </a:r>
            <a:endParaRPr lang="en-GB" dirty="0"/>
          </a:p>
        </p:txBody>
      </p:sp>
    </p:spTree>
    <p:extLst>
      <p:ext uri="{BB962C8B-B14F-4D97-AF65-F5344CB8AC3E}">
        <p14:creationId xmlns:p14="http://schemas.microsoft.com/office/powerpoint/2010/main" val="166938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551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Accreditation</a:t>
            </a:r>
            <a:endParaRPr lang="en-GB" dirty="0"/>
          </a:p>
        </p:txBody>
      </p:sp>
      <p:sp>
        <p:nvSpPr>
          <p:cNvPr id="3" name="Content Placeholder 2"/>
          <p:cNvSpPr>
            <a:spLocks noGrp="1"/>
          </p:cNvSpPr>
          <p:nvPr>
            <p:ph idx="1"/>
          </p:nvPr>
        </p:nvSpPr>
        <p:spPr/>
        <p:txBody>
          <a:bodyPr>
            <a:normAutofit/>
          </a:bodyPr>
          <a:lstStyle/>
          <a:p>
            <a:endParaRPr lang="en-GB" sz="1200" dirty="0" smtClean="0"/>
          </a:p>
          <a:p>
            <a:r>
              <a:rPr lang="en-GB" sz="2600" dirty="0" smtClean="0"/>
              <a:t>Use of standards to support accreditation</a:t>
            </a:r>
          </a:p>
          <a:p>
            <a:r>
              <a:rPr lang="en-GB" sz="2600" dirty="0" smtClean="0"/>
              <a:t>“</a:t>
            </a:r>
            <a:r>
              <a:rPr lang="en-GB" sz="2600" dirty="0"/>
              <a:t>The accreditation of medical education – certification of the suitability of medical education programmes, and of the competence of medical schools in the delivery of medical education – is of the highest importance</a:t>
            </a:r>
            <a:r>
              <a:rPr lang="en-GB" sz="2600" dirty="0" smtClean="0"/>
              <a:t>”</a:t>
            </a:r>
          </a:p>
          <a:p>
            <a:r>
              <a:rPr lang="en-GB" sz="2600" dirty="0" smtClean="0">
                <a:hlinkClick r:id="rId2"/>
              </a:rPr>
              <a:t>http</a:t>
            </a:r>
            <a:r>
              <a:rPr lang="en-GB" sz="2600" dirty="0">
                <a:hlinkClick r:id="rId2"/>
              </a:rPr>
              <a:t>://</a:t>
            </a:r>
            <a:r>
              <a:rPr lang="en-GB" sz="2600" dirty="0" smtClean="0">
                <a:hlinkClick r:id="rId2"/>
              </a:rPr>
              <a:t>www.wfme.org/accreditation/whowfme-policy</a:t>
            </a:r>
            <a:endParaRPr lang="en-GB" sz="2600" dirty="0" smtClean="0"/>
          </a:p>
          <a:p>
            <a:r>
              <a:rPr lang="en-GB" sz="2600" dirty="0" smtClean="0"/>
              <a:t>What is practical? </a:t>
            </a:r>
            <a:endParaRPr lang="en-GB" sz="2600" dirty="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43711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425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7411"/>
                                        </p:tgtEl>
                                        <p:attrNameLst>
                                          <p:attrName>style.visibility</p:attrName>
                                        </p:attrNameLst>
                                      </p:cBhvr>
                                      <p:to>
                                        <p:strVal val="visible"/>
                                      </p:to>
                                    </p:set>
                                    <p:anim calcmode="lin" valueType="num">
                                      <p:cBhvr additive="base">
                                        <p:cTn id="27" dur="500" fill="hold"/>
                                        <p:tgtEl>
                                          <p:spTgt spid="17411"/>
                                        </p:tgtEl>
                                        <p:attrNameLst>
                                          <p:attrName>ppt_x</p:attrName>
                                        </p:attrNameLst>
                                      </p:cBhvr>
                                      <p:tavLst>
                                        <p:tav tm="0">
                                          <p:val>
                                            <p:strVal val="1+#ppt_w/2"/>
                                          </p:val>
                                        </p:tav>
                                        <p:tav tm="100000">
                                          <p:val>
                                            <p:strVal val="#ppt_x"/>
                                          </p:val>
                                        </p:tav>
                                      </p:tavLst>
                                    </p:anim>
                                    <p:anim calcmode="lin" valueType="num">
                                      <p:cBhvr additive="base">
                                        <p:cTn id="2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4920208" cy="2767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540" y="1844824"/>
            <a:ext cx="403789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9" y="3212975"/>
            <a:ext cx="3533594" cy="264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2313" y="2557463"/>
            <a:ext cx="5529828" cy="367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229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ircle(in)">
                                      <p:cBhvr>
                                        <p:cTn id="7" dur="2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circle(in)">
                                      <p:cBhvr>
                                        <p:cTn id="12" dur="2000"/>
                                        <p:tgtEl>
                                          <p:spTgt spid="174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413"/>
                                        </p:tgtEl>
                                        <p:attrNameLst>
                                          <p:attrName>style.visibility</p:attrName>
                                        </p:attrNameLst>
                                      </p:cBhvr>
                                      <p:to>
                                        <p:strVal val="visible"/>
                                      </p:to>
                                    </p:set>
                                    <p:animEffect transition="in" filter="circle(in)">
                                      <p:cBhvr>
                                        <p:cTn id="17" dur="2000"/>
                                        <p:tgtEl>
                                          <p:spTgt spid="174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7414"/>
                                        </p:tgtEl>
                                        <p:attrNameLst>
                                          <p:attrName>style.visibility</p:attrName>
                                        </p:attrNameLst>
                                      </p:cBhvr>
                                      <p:to>
                                        <p:strVal val="visible"/>
                                      </p:to>
                                    </p:set>
                                    <p:animEffect transition="in" filter="circle(in)">
                                      <p:cBhvr>
                                        <p:cTn id="22" dur="2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Reasons for </a:t>
            </a:r>
            <a:r>
              <a:rPr lang="en-GB" dirty="0" smtClean="0"/>
              <a:t>accreditation (1)</a:t>
            </a:r>
            <a:endParaRPr lang="en-GB" dirty="0"/>
          </a:p>
        </p:txBody>
      </p:sp>
      <p:sp>
        <p:nvSpPr>
          <p:cNvPr id="3" name="Content Placeholder 2"/>
          <p:cNvSpPr>
            <a:spLocks noGrp="1"/>
          </p:cNvSpPr>
          <p:nvPr>
            <p:ph idx="1"/>
          </p:nvPr>
        </p:nvSpPr>
        <p:spPr/>
        <p:txBody>
          <a:bodyPr>
            <a:normAutofit lnSpcReduction="10000"/>
          </a:bodyPr>
          <a:lstStyle/>
          <a:p>
            <a:endParaRPr lang="en-GB" sz="1200" dirty="0" smtClean="0"/>
          </a:p>
          <a:p>
            <a:r>
              <a:rPr lang="en-GB" dirty="0"/>
              <a:t>The main reason is to enhance the quality of medical education, by verifying that medical schools are competent in the delivery of medical education, and that medical education programmes are suitable.  This is to ensure that medical schools are educating doctors fit to serve the needs of the population where they function</a:t>
            </a:r>
          </a:p>
        </p:txBody>
      </p:sp>
    </p:spTree>
    <p:extLst>
      <p:ext uri="{BB962C8B-B14F-4D97-AF65-F5344CB8AC3E}">
        <p14:creationId xmlns:p14="http://schemas.microsoft.com/office/powerpoint/2010/main" val="48154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Reasons for accreditation </a:t>
            </a:r>
            <a:r>
              <a:rPr lang="en-GB" dirty="0" smtClean="0"/>
              <a:t>(2)</a:t>
            </a:r>
            <a:endParaRPr lang="en-GB" dirty="0"/>
          </a:p>
        </p:txBody>
      </p:sp>
      <p:sp>
        <p:nvSpPr>
          <p:cNvPr id="3" name="Content Placeholder 2"/>
          <p:cNvSpPr>
            <a:spLocks noGrp="1"/>
          </p:cNvSpPr>
          <p:nvPr>
            <p:ph idx="1"/>
          </p:nvPr>
        </p:nvSpPr>
        <p:spPr/>
        <p:txBody>
          <a:bodyPr/>
          <a:lstStyle/>
          <a:p>
            <a:endParaRPr lang="en-GB" sz="1200" dirty="0" smtClean="0"/>
          </a:p>
          <a:p>
            <a:r>
              <a:rPr lang="en-GB" dirty="0"/>
              <a:t>A secondary reason is to demonstrate to outside organisations and territories that the medical schools accredited are competent, and producing doctors at an accepted international standard</a:t>
            </a:r>
          </a:p>
        </p:txBody>
      </p:sp>
    </p:spTree>
    <p:extLst>
      <p:ext uri="{BB962C8B-B14F-4D97-AF65-F5344CB8AC3E}">
        <p14:creationId xmlns:p14="http://schemas.microsoft.com/office/powerpoint/2010/main" val="18804100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Reasons for accreditation </a:t>
            </a:r>
            <a:r>
              <a:rPr lang="en-GB" dirty="0" smtClean="0"/>
              <a:t>(3)</a:t>
            </a:r>
            <a:endParaRPr lang="en-GB" dirty="0"/>
          </a:p>
        </p:txBody>
      </p:sp>
      <p:sp>
        <p:nvSpPr>
          <p:cNvPr id="3" name="Content Placeholder 2"/>
          <p:cNvSpPr>
            <a:spLocks noGrp="1"/>
          </p:cNvSpPr>
          <p:nvPr>
            <p:ph idx="1"/>
          </p:nvPr>
        </p:nvSpPr>
        <p:spPr/>
        <p:txBody>
          <a:bodyPr>
            <a:normAutofit fontScale="77500" lnSpcReduction="20000"/>
          </a:bodyPr>
          <a:lstStyle/>
          <a:p>
            <a:endParaRPr lang="en-GB" sz="1200" dirty="0" smtClean="0"/>
          </a:p>
          <a:p>
            <a:r>
              <a:rPr lang="en-GB" sz="3600" dirty="0"/>
              <a:t>An additional reason – but should be much less important than </a:t>
            </a:r>
            <a:r>
              <a:rPr lang="en-GB" sz="3600" dirty="0" smtClean="0"/>
              <a:t>the other two – </a:t>
            </a:r>
            <a:r>
              <a:rPr lang="en-GB" sz="3600" dirty="0"/>
              <a:t>is to meet the 2023 deadline set by ECFMG.  Although this is a secondary reason for introducing accreditation, it is a powerful </a:t>
            </a:r>
            <a:r>
              <a:rPr lang="en-GB" sz="3600" dirty="0" smtClean="0"/>
              <a:t>stimulus</a:t>
            </a:r>
          </a:p>
          <a:p>
            <a:r>
              <a:rPr lang="en-GB" sz="2900" dirty="0"/>
              <a:t>“...effective in 2023, physicians applying for ECFMG Certification will be required to graduate from a medical school that has been appropriately accredited. To satisfy this requirement, the physician’s medical school must be accredited through a formal process that uses criteria comparable to those established for U.S. medical schools by the Liaison Committee on Medical Education (LCME) or that uses other globally accepted criteria, such as those put forth by the World Federation for Medical Education (WFME</a:t>
            </a:r>
            <a:r>
              <a:rPr lang="en-GB" sz="2900" dirty="0" smtClean="0"/>
              <a:t>)”</a:t>
            </a:r>
            <a:endParaRPr lang="en-GB" sz="2900" dirty="0"/>
          </a:p>
        </p:txBody>
      </p:sp>
    </p:spTree>
    <p:extLst>
      <p:ext uri="{BB962C8B-B14F-4D97-AF65-F5344CB8AC3E}">
        <p14:creationId xmlns:p14="http://schemas.microsoft.com/office/powerpoint/2010/main" val="168296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20000"/>
          </a:bodyPr>
          <a:lstStyle/>
          <a:p>
            <a:endParaRPr lang="is-IS" sz="1200" dirty="0" smtClean="0"/>
          </a:p>
          <a:p>
            <a:r>
              <a:rPr lang="is-IS" dirty="0" smtClean="0"/>
              <a:t>“... </a:t>
            </a:r>
            <a:r>
              <a:rPr lang="en-US" dirty="0" smtClean="0"/>
              <a:t>t</a:t>
            </a:r>
            <a:r>
              <a:rPr lang="is-IS" dirty="0" smtClean="0"/>
              <a:t>he strangest of books ... </a:t>
            </a:r>
            <a:r>
              <a:rPr lang="en-US" dirty="0" smtClean="0"/>
              <a:t>not</a:t>
            </a:r>
            <a:r>
              <a:rPr lang="is-IS" dirty="0" smtClean="0"/>
              <a:t> a romance, a pastoral drama or an adventure story about an outlaw ... </a:t>
            </a:r>
            <a:r>
              <a:rPr lang="en-US" dirty="0" smtClean="0"/>
              <a:t>but</a:t>
            </a:r>
            <a:r>
              <a:rPr lang="is-IS" dirty="0" smtClean="0"/>
              <a:t> the story of a man who had read so many books like these that he believed they were true”</a:t>
            </a:r>
          </a:p>
          <a:p>
            <a:endParaRPr lang="is-IS" dirty="0" smtClean="0"/>
          </a:p>
          <a:p>
            <a:r>
              <a:rPr lang="is-IS" dirty="0" smtClean="0"/>
              <a:t>We have a similar problem: what is real and what is fantasy about medical school and student numbers and quality of education, and how do we find out the facts?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599280"/>
            <a:ext cx="2736304" cy="35879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351565"/>
            <a:ext cx="3641328" cy="4774598"/>
          </a:xfrm>
          <a:prstGeom prst="rect">
            <a:avLst/>
          </a:prstGeom>
        </p:spPr>
      </p:pic>
    </p:spTree>
    <p:extLst>
      <p:ext uri="{BB962C8B-B14F-4D97-AF65-F5344CB8AC3E}">
        <p14:creationId xmlns:p14="http://schemas.microsoft.com/office/powerpoint/2010/main" val="154334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Does accreditation enhance quality in medical education?</a:t>
            </a:r>
          </a:p>
        </p:txBody>
      </p:sp>
      <p:sp>
        <p:nvSpPr>
          <p:cNvPr id="3" name="Content Placeholder 2"/>
          <p:cNvSpPr>
            <a:spLocks noGrp="1"/>
          </p:cNvSpPr>
          <p:nvPr>
            <p:ph idx="1"/>
          </p:nvPr>
        </p:nvSpPr>
        <p:spPr/>
        <p:txBody>
          <a:bodyPr>
            <a:normAutofit fontScale="85000" lnSpcReduction="20000"/>
          </a:bodyPr>
          <a:lstStyle/>
          <a:p>
            <a:endParaRPr lang="en-GB" sz="1200" dirty="0" smtClean="0"/>
          </a:p>
          <a:p>
            <a:r>
              <a:rPr lang="en-GB" dirty="0" smtClean="0"/>
              <a:t>There is some evidence</a:t>
            </a:r>
          </a:p>
          <a:p>
            <a:pPr lvl="1"/>
            <a:r>
              <a:rPr lang="en-GB" dirty="0" smtClean="0"/>
              <a:t>van </a:t>
            </a:r>
            <a:r>
              <a:rPr lang="en-GB" dirty="0" err="1"/>
              <a:t>Zanten</a:t>
            </a:r>
            <a:r>
              <a:rPr lang="en-GB" dirty="0"/>
              <a:t> and Boulet (2013, Quality in Higher Education, 19:3, 283-299</a:t>
            </a:r>
            <a:r>
              <a:rPr lang="en-GB" dirty="0" smtClean="0"/>
              <a:t>)</a:t>
            </a:r>
          </a:p>
          <a:p>
            <a:r>
              <a:rPr lang="en-GB" dirty="0" smtClean="0"/>
              <a:t>History cannot be ignored</a:t>
            </a:r>
          </a:p>
          <a:p>
            <a:r>
              <a:rPr lang="en-GB" dirty="0" smtClean="0"/>
              <a:t>We should not berate ourselves for lack of evidence of the benefits of accreditation</a:t>
            </a:r>
          </a:p>
          <a:p>
            <a:pPr lvl="1"/>
            <a:r>
              <a:rPr lang="en-GB" dirty="0" smtClean="0"/>
              <a:t>There is a lack of evidence for most activities in medical education</a:t>
            </a:r>
          </a:p>
          <a:p>
            <a:r>
              <a:rPr lang="en-GB" dirty="0" smtClean="0"/>
              <a:t>We must work to examine if there really is more good new evidence</a:t>
            </a:r>
          </a:p>
          <a:p>
            <a:pPr lvl="1"/>
            <a:r>
              <a:rPr lang="en-GB" dirty="0" smtClean="0"/>
              <a:t>This region has the potential to be a resource of “good new evidence”</a:t>
            </a:r>
            <a:endParaRPr lang="en-GB" dirty="0"/>
          </a:p>
          <a:p>
            <a:endParaRPr lang="en-GB" dirty="0"/>
          </a:p>
        </p:txBody>
      </p:sp>
    </p:spTree>
    <p:extLst>
      <p:ext uri="{BB962C8B-B14F-4D97-AF65-F5344CB8AC3E}">
        <p14:creationId xmlns:p14="http://schemas.microsoft.com/office/powerpoint/2010/main" val="110496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400" dirty="0"/>
              <a:t>Requirements for </a:t>
            </a:r>
            <a:r>
              <a:rPr lang="en-GB" sz="3400" dirty="0" smtClean="0"/>
              <a:t>accreditation</a:t>
            </a:r>
            <a:endParaRPr lang="en-GB" sz="3400" dirty="0"/>
          </a:p>
        </p:txBody>
      </p:sp>
      <p:sp>
        <p:nvSpPr>
          <p:cNvPr id="3" name="Content Placeholder 2"/>
          <p:cNvSpPr>
            <a:spLocks noGrp="1"/>
          </p:cNvSpPr>
          <p:nvPr>
            <p:ph idx="1"/>
          </p:nvPr>
        </p:nvSpPr>
        <p:spPr/>
        <p:txBody>
          <a:bodyPr>
            <a:normAutofit fontScale="92500"/>
          </a:bodyPr>
          <a:lstStyle/>
          <a:p>
            <a:endParaRPr lang="en-GB" sz="1200" dirty="0" smtClean="0"/>
          </a:p>
          <a:p>
            <a:r>
              <a:rPr lang="en-GB" dirty="0" smtClean="0"/>
              <a:t>The accreditation system must:</a:t>
            </a:r>
          </a:p>
          <a:p>
            <a:endParaRPr lang="en-GB" dirty="0" smtClean="0"/>
          </a:p>
          <a:p>
            <a:pPr marL="514350" indent="-514350">
              <a:buFont typeface="+mj-lt"/>
              <a:buAutoNum type="arabicPeriod"/>
            </a:pPr>
            <a:r>
              <a:rPr lang="en-GB" dirty="0"/>
              <a:t>Be agreed by all relevant parties (medical schools, students, the profession, the health care system and the public), be trusted, and be </a:t>
            </a:r>
            <a:r>
              <a:rPr lang="en-GB" dirty="0" smtClean="0"/>
              <a:t>transparent</a:t>
            </a:r>
          </a:p>
          <a:p>
            <a:pPr marL="514350" indent="-514350">
              <a:buFont typeface="+mj-lt"/>
              <a:buAutoNum type="arabicPeriod"/>
            </a:pPr>
            <a:r>
              <a:rPr lang="en-GB" dirty="0"/>
              <a:t>Be operating within a suitable legal framework and supported by national </a:t>
            </a:r>
            <a:r>
              <a:rPr lang="en-GB" dirty="0" smtClean="0"/>
              <a:t>law*</a:t>
            </a:r>
            <a:endParaRPr lang="en-GB" dirty="0"/>
          </a:p>
        </p:txBody>
      </p:sp>
    </p:spTree>
    <p:extLst>
      <p:ext uri="{BB962C8B-B14F-4D97-AF65-F5344CB8AC3E}">
        <p14:creationId xmlns:p14="http://schemas.microsoft.com/office/powerpoint/2010/main" val="3024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400" dirty="0"/>
              <a:t>Requirements for accreditation </a:t>
            </a:r>
            <a:r>
              <a:rPr lang="en-GB" sz="3400" dirty="0" smtClean="0"/>
              <a:t>(2)</a:t>
            </a:r>
            <a:endParaRPr lang="en-GB" sz="3400" dirty="0"/>
          </a:p>
        </p:txBody>
      </p:sp>
      <p:sp>
        <p:nvSpPr>
          <p:cNvPr id="3" name="Content Placeholder 2"/>
          <p:cNvSpPr>
            <a:spLocks noGrp="1"/>
          </p:cNvSpPr>
          <p:nvPr>
            <p:ph idx="1"/>
          </p:nvPr>
        </p:nvSpPr>
        <p:spPr/>
        <p:txBody>
          <a:bodyPr/>
          <a:lstStyle/>
          <a:p>
            <a:endParaRPr lang="en-GB" sz="1200" dirty="0" smtClean="0"/>
          </a:p>
          <a:p>
            <a:r>
              <a:rPr lang="en-GB" dirty="0" smtClean="0"/>
              <a:t>The </a:t>
            </a:r>
            <a:r>
              <a:rPr lang="en-GB" dirty="0"/>
              <a:t>accreditation system must</a:t>
            </a:r>
            <a:r>
              <a:rPr lang="en-GB" dirty="0" smtClean="0"/>
              <a:t>:</a:t>
            </a:r>
          </a:p>
          <a:p>
            <a:endParaRPr lang="en-GB" dirty="0"/>
          </a:p>
          <a:p>
            <a:pPr marL="0" indent="0">
              <a:buNone/>
            </a:pPr>
            <a:r>
              <a:rPr lang="en-GB" dirty="0" smtClean="0"/>
              <a:t>3. Have </a:t>
            </a:r>
            <a:r>
              <a:rPr lang="en-GB" dirty="0"/>
              <a:t>a suitable organisational structure, governance, management and operation, and be </a:t>
            </a:r>
            <a:r>
              <a:rPr lang="en-GB" dirty="0" smtClean="0"/>
              <a:t>medicine-specific*</a:t>
            </a:r>
          </a:p>
          <a:p>
            <a:pPr marL="0" indent="0">
              <a:buNone/>
            </a:pPr>
            <a:r>
              <a:rPr lang="en-GB" dirty="0" smtClean="0"/>
              <a:t>4. Work </a:t>
            </a:r>
            <a:r>
              <a:rPr lang="en-GB" dirty="0"/>
              <a:t>to predetermined, agreed and publicly available </a:t>
            </a:r>
            <a:r>
              <a:rPr lang="en-GB" dirty="0" smtClean="0"/>
              <a:t>standards* </a:t>
            </a:r>
            <a:r>
              <a:rPr lang="en-GB" dirty="0"/>
              <a:t>and criteria</a:t>
            </a:r>
          </a:p>
          <a:p>
            <a:endParaRPr lang="en-GB" dirty="0"/>
          </a:p>
        </p:txBody>
      </p:sp>
    </p:spTree>
    <p:extLst>
      <p:ext uri="{BB962C8B-B14F-4D97-AF65-F5344CB8AC3E}">
        <p14:creationId xmlns:p14="http://schemas.microsoft.com/office/powerpoint/2010/main" val="154661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400" dirty="0"/>
              <a:t>Requirements for accreditation </a:t>
            </a:r>
            <a:r>
              <a:rPr lang="en-GB" sz="3400" dirty="0" smtClean="0"/>
              <a:t>(3)</a:t>
            </a:r>
            <a:endParaRPr lang="en-GB" sz="3400" dirty="0"/>
          </a:p>
        </p:txBody>
      </p:sp>
      <p:sp>
        <p:nvSpPr>
          <p:cNvPr id="3" name="Content Placeholder 2"/>
          <p:cNvSpPr>
            <a:spLocks noGrp="1"/>
          </p:cNvSpPr>
          <p:nvPr>
            <p:ph idx="1"/>
          </p:nvPr>
        </p:nvSpPr>
        <p:spPr/>
        <p:txBody>
          <a:bodyPr/>
          <a:lstStyle/>
          <a:p>
            <a:endParaRPr lang="en-GB" sz="1200" dirty="0" smtClean="0"/>
          </a:p>
          <a:p>
            <a:r>
              <a:rPr lang="en-GB" dirty="0"/>
              <a:t>The accreditation system must:</a:t>
            </a:r>
          </a:p>
          <a:p>
            <a:endParaRPr lang="en-GB" dirty="0" smtClean="0"/>
          </a:p>
          <a:p>
            <a:pPr marL="0" lvl="0" indent="0">
              <a:buNone/>
            </a:pPr>
            <a:r>
              <a:rPr lang="en-GB" dirty="0" smtClean="0"/>
              <a:t>5.  Work </a:t>
            </a:r>
            <a:r>
              <a:rPr lang="en-GB" dirty="0"/>
              <a:t>using internationally acceptable processes, including self-assessment, and site visits</a:t>
            </a:r>
          </a:p>
          <a:p>
            <a:pPr marL="0" indent="0">
              <a:buNone/>
            </a:pPr>
            <a:r>
              <a:rPr lang="en-GB" dirty="0" smtClean="0"/>
              <a:t>6.  Publish </a:t>
            </a:r>
            <a:r>
              <a:rPr lang="en-GB" dirty="0"/>
              <a:t>its decisions</a:t>
            </a:r>
          </a:p>
        </p:txBody>
      </p:sp>
    </p:spTree>
    <p:extLst>
      <p:ext uri="{BB962C8B-B14F-4D97-AF65-F5344CB8AC3E}">
        <p14:creationId xmlns:p14="http://schemas.microsoft.com/office/powerpoint/2010/main" val="84545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smtClean="0"/>
          </a:p>
          <a:p>
            <a:r>
              <a:rPr lang="en-GB" dirty="0" smtClean="0"/>
              <a:t>“… suitable </a:t>
            </a:r>
            <a:r>
              <a:rPr lang="en-GB" dirty="0"/>
              <a:t>legal framework and supported by national </a:t>
            </a:r>
            <a:r>
              <a:rPr lang="en-GB" dirty="0" smtClean="0"/>
              <a:t>law”?</a:t>
            </a:r>
          </a:p>
          <a:p>
            <a:r>
              <a:rPr lang="en-GB" dirty="0" smtClean="0"/>
              <a:t>“… </a:t>
            </a:r>
            <a:r>
              <a:rPr lang="en-GB" dirty="0"/>
              <a:t>be </a:t>
            </a:r>
            <a:r>
              <a:rPr lang="en-GB" dirty="0" smtClean="0"/>
              <a:t>medicine-specific”?</a:t>
            </a:r>
          </a:p>
          <a:p>
            <a:r>
              <a:rPr lang="en-GB" dirty="0" smtClean="0"/>
              <a:t>“… </a:t>
            </a:r>
            <a:r>
              <a:rPr lang="en-GB" dirty="0"/>
              <a:t>predetermined, agreed and publicly available </a:t>
            </a:r>
            <a:r>
              <a:rPr lang="en-GB" dirty="0" smtClean="0"/>
              <a:t>standards”?</a:t>
            </a:r>
            <a:endParaRPr lang="en-GB" dirty="0"/>
          </a:p>
        </p:txBody>
      </p:sp>
    </p:spTree>
    <p:extLst>
      <p:ext uri="{BB962C8B-B14F-4D97-AF65-F5344CB8AC3E}">
        <p14:creationId xmlns:p14="http://schemas.microsoft.com/office/powerpoint/2010/main" val="176462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3"/>
          </p:nvPr>
        </p:nvSpPr>
        <p:spPr>
          <a:xfrm>
            <a:off x="453339" y="1501129"/>
            <a:ext cx="8470428" cy="4595190"/>
          </a:xfrm>
        </p:spPr>
        <p:txBody>
          <a:bodyPr/>
          <a:lstStyle/>
          <a:p>
            <a:pPr marL="342231" lvl="1" indent="-342231">
              <a:buSzPct val="110000"/>
            </a:pPr>
            <a:endParaRPr lang="en-US" sz="2200" dirty="0" smtClean="0"/>
          </a:p>
          <a:p>
            <a:pPr marL="342231" lvl="1" indent="-342231">
              <a:buSzPct val="110000"/>
            </a:pPr>
            <a:endParaRPr lang="en-US" sz="1400" dirty="0" smtClean="0"/>
          </a:p>
          <a:p>
            <a:pPr marL="342231" lvl="1" indent="-342231">
              <a:buSzPct val="110000"/>
              <a:buNone/>
            </a:pPr>
            <a:endParaRPr lang="en-US" dirty="0"/>
          </a:p>
        </p:txBody>
      </p:sp>
      <p:sp>
        <p:nvSpPr>
          <p:cNvPr id="4" name="Title 1"/>
          <p:cNvSpPr>
            <a:spLocks noGrp="1"/>
          </p:cNvSpPr>
          <p:nvPr>
            <p:ph type="title"/>
          </p:nvPr>
        </p:nvSpPr>
        <p:spPr>
          <a:xfrm>
            <a:off x="723900" y="476672"/>
            <a:ext cx="7772399" cy="864096"/>
          </a:xfrm>
        </p:spPr>
        <p:txBody>
          <a:bodyPr/>
          <a:lstStyle/>
          <a:p>
            <a:pPr lvl="1"/>
            <a:r>
              <a:rPr lang="en-US" sz="3200" dirty="0" smtClean="0"/>
              <a:t>WFME Recognition Process</a:t>
            </a:r>
            <a:endParaRPr lang="en-US" sz="3200" dirty="0"/>
          </a:p>
        </p:txBody>
      </p:sp>
      <p:sp>
        <p:nvSpPr>
          <p:cNvPr id="6" name="Rectangle 5"/>
          <p:cNvSpPr/>
          <p:nvPr/>
        </p:nvSpPr>
        <p:spPr>
          <a:xfrm>
            <a:off x="533400" y="1447800"/>
            <a:ext cx="8153400" cy="4862870"/>
          </a:xfrm>
          <a:prstGeom prst="rect">
            <a:avLst/>
          </a:prstGeom>
        </p:spPr>
        <p:txBody>
          <a:bodyPr wrap="square">
            <a:spAutoFit/>
          </a:bodyPr>
          <a:lstStyle/>
          <a:p>
            <a:pPr lvl="1" indent="-457200">
              <a:buSzPct val="110000"/>
              <a:buFont typeface="+mj-lt"/>
              <a:buAutoNum type="arabicPeriod"/>
            </a:pPr>
            <a:endParaRPr lang="en-US" sz="2000" dirty="0" smtClean="0">
              <a:latin typeface="+mn-lt"/>
            </a:endParaRPr>
          </a:p>
          <a:p>
            <a:pPr lvl="1" indent="-457200">
              <a:buSzPct val="110000"/>
              <a:buFont typeface="+mj-lt"/>
              <a:buAutoNum type="arabicPeriod"/>
            </a:pPr>
            <a:endParaRPr lang="en-US" sz="1000" dirty="0"/>
          </a:p>
          <a:p>
            <a:pPr lvl="1" indent="-457200">
              <a:buSzPct val="110000"/>
              <a:buFont typeface="+mj-lt"/>
              <a:buAutoNum type="arabicPeriod"/>
            </a:pPr>
            <a:r>
              <a:rPr lang="en-US" sz="2200" dirty="0" smtClean="0">
                <a:latin typeface="Arial" panose="020B0604020202020204" pitchFamily="34" charset="0"/>
                <a:cs typeface="Arial" panose="020B0604020202020204" pitchFamily="34" charset="0"/>
              </a:rPr>
              <a:t>Accrediting agency (must be medicine-specific) contacts WFME to determine </a:t>
            </a:r>
            <a:r>
              <a:rPr lang="en-US" sz="2200" dirty="0" smtClean="0">
                <a:latin typeface="Arial" panose="020B0604020202020204" pitchFamily="34" charset="0"/>
                <a:cs typeface="Arial" panose="020B0604020202020204" pitchFamily="34" charset="0"/>
              </a:rPr>
              <a:t>eligibility</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hlinkClick r:id="rId2"/>
              </a:rPr>
              <a:t>accreditation@wfme.org</a:t>
            </a:r>
            <a:endParaRPr lang="en-US" sz="2200" dirty="0" smtClean="0">
              <a:latin typeface="Arial" panose="020B0604020202020204" pitchFamily="34" charset="0"/>
              <a:cs typeface="Arial" panose="020B0604020202020204" pitchFamily="34" charset="0"/>
            </a:endParaRPr>
          </a:p>
          <a:p>
            <a:pPr marL="457200" lvl="2">
              <a:buSzPct val="110000"/>
            </a:pPr>
            <a:endParaRPr lang="en-US" sz="1000" dirty="0" smtClean="0">
              <a:latin typeface="Arial" panose="020B0604020202020204" pitchFamily="34" charset="0"/>
              <a:cs typeface="Arial" panose="020B0604020202020204" pitchFamily="34" charset="0"/>
            </a:endParaRPr>
          </a:p>
          <a:p>
            <a:pPr lvl="1" indent="-457200">
              <a:buSzPct val="110000"/>
              <a:buFont typeface="+mj-lt"/>
              <a:buAutoNum type="arabicPeriod"/>
            </a:pPr>
            <a:r>
              <a:rPr lang="en-US" sz="2200" dirty="0" smtClean="0">
                <a:latin typeface="Arial" panose="020B0604020202020204" pitchFamily="34" charset="0"/>
                <a:cs typeface="Arial" panose="020B0604020202020204" pitchFamily="34" charset="0"/>
              </a:rPr>
              <a:t>Accrediting agency completes the </a:t>
            </a:r>
            <a:r>
              <a:rPr lang="en-US" sz="2200" i="1" dirty="0" smtClean="0">
                <a:latin typeface="Arial" panose="020B0604020202020204" pitchFamily="34" charset="0"/>
                <a:cs typeface="Arial" panose="020B0604020202020204" pitchFamily="34" charset="0"/>
              </a:rPr>
              <a:t>Application for </a:t>
            </a:r>
            <a:r>
              <a:rPr lang="en-US" sz="2200" i="1" dirty="0" smtClean="0">
                <a:latin typeface="Arial" panose="020B0604020202020204" pitchFamily="34" charset="0"/>
                <a:cs typeface="Arial" panose="020B0604020202020204" pitchFamily="34" charset="0"/>
              </a:rPr>
              <a:t>Recognition</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hlinkClick r:id=""/>
              </a:rPr>
              <a:t>http</a:t>
            </a:r>
            <a:r>
              <a:rPr lang="en-US" sz="2200" dirty="0">
                <a:latin typeface="Arial" panose="020B0604020202020204" pitchFamily="34" charset="0"/>
                <a:cs typeface="Arial" panose="020B0604020202020204" pitchFamily="34" charset="0"/>
                <a:hlinkClick r:id="rId3"/>
              </a:rPr>
              <a:t>://www.wfme.org/accreditation</a:t>
            </a:r>
            <a:endParaRPr lang="en-US" sz="2200" dirty="0">
              <a:latin typeface="Arial" panose="020B0604020202020204" pitchFamily="34" charset="0"/>
              <a:cs typeface="Arial" panose="020B0604020202020204" pitchFamily="34" charset="0"/>
            </a:endParaRPr>
          </a:p>
          <a:p>
            <a:pPr marL="741363" lvl="2" indent="-341313">
              <a:buSzPct val="110000"/>
            </a:pPr>
            <a:endParaRPr lang="en-US" sz="1000" i="1" dirty="0" smtClean="0">
              <a:latin typeface="Arial" panose="020B0604020202020204" pitchFamily="34" charset="0"/>
              <a:cs typeface="Arial" panose="020B0604020202020204" pitchFamily="34" charset="0"/>
            </a:endParaRPr>
          </a:p>
          <a:p>
            <a:pPr lvl="1" indent="-457200">
              <a:buSzPct val="110000"/>
              <a:buFont typeface="+mj-lt"/>
              <a:buAutoNum type="arabicPeriod"/>
            </a:pPr>
            <a:r>
              <a:rPr lang="en-US" sz="2200" dirty="0" smtClean="0">
                <a:latin typeface="Arial" panose="020B0604020202020204" pitchFamily="34" charset="0"/>
                <a:cs typeface="Arial" panose="020B0604020202020204" pitchFamily="34" charset="0"/>
              </a:rPr>
              <a:t>Correspondence with WFME to ensure Application is complete</a:t>
            </a:r>
          </a:p>
          <a:p>
            <a:pPr lvl="1" indent="-457200">
              <a:buSzPct val="110000"/>
              <a:buFont typeface="+mj-lt"/>
              <a:buAutoNum type="arabicPeriod"/>
            </a:pPr>
            <a:endParaRPr lang="en-US" sz="1000" dirty="0">
              <a:latin typeface="Arial" panose="020B0604020202020204" pitchFamily="34" charset="0"/>
              <a:cs typeface="Arial" panose="020B0604020202020204" pitchFamily="34" charset="0"/>
            </a:endParaRPr>
          </a:p>
          <a:p>
            <a:pPr lvl="1" indent="-457200">
              <a:buSzPct val="110000"/>
              <a:buFont typeface="+mj-lt"/>
              <a:buAutoNum type="arabicPeriod"/>
            </a:pPr>
            <a:r>
              <a:rPr lang="en-US" sz="2200" dirty="0" smtClean="0">
                <a:latin typeface="Arial" panose="020B0604020202020204" pitchFamily="34" charset="0"/>
                <a:cs typeface="Arial" panose="020B0604020202020204" pitchFamily="34" charset="0"/>
              </a:rPr>
              <a:t>Timeline for site visit(s) </a:t>
            </a:r>
            <a:r>
              <a:rPr lang="en-US" sz="2200" dirty="0" smtClean="0">
                <a:latin typeface="Arial" panose="020B0604020202020204" pitchFamily="34" charset="0"/>
                <a:cs typeface="Arial" panose="020B0604020202020204" pitchFamily="34" charset="0"/>
              </a:rPr>
              <a:t>established</a:t>
            </a:r>
          </a:p>
          <a:p>
            <a:pPr lvl="1" indent="-457200">
              <a:buSzPct val="110000"/>
              <a:buFont typeface="+mj-lt"/>
              <a:buAutoNum type="arabicPeriod"/>
            </a:pPr>
            <a:endParaRPr lang="en-US" sz="1200" dirty="0" smtClean="0">
              <a:latin typeface="+mn-lt"/>
            </a:endParaRPr>
          </a:p>
          <a:p>
            <a:pPr lvl="1" indent="-457200">
              <a:buSzPct val="110000"/>
              <a:buFont typeface="+mj-lt"/>
              <a:buAutoNum type="arabicPeriod"/>
            </a:pPr>
            <a:endParaRPr lang="en-US" sz="2000" i="1" dirty="0" smtClean="0"/>
          </a:p>
          <a:p>
            <a:pPr marL="0" lvl="1">
              <a:buSzPct val="110000"/>
            </a:pPr>
            <a:endParaRPr lang="en-US" sz="1200" dirty="0" smtClean="0"/>
          </a:p>
          <a:p>
            <a:pPr marL="400050" lvl="2">
              <a:buSzPct val="110000"/>
            </a:pPr>
            <a:endParaRPr lang="en-US" sz="2000" dirty="0"/>
          </a:p>
          <a:p>
            <a:pPr marL="741363" lvl="2" indent="-341313">
              <a:buSzPct val="110000"/>
            </a:pPr>
            <a:endParaRPr lang="en-US" sz="2000" dirty="0" smtClean="0"/>
          </a:p>
        </p:txBody>
      </p:sp>
    </p:spTree>
    <p:extLst>
      <p:ext uri="{BB962C8B-B14F-4D97-AF65-F5344CB8AC3E}">
        <p14:creationId xmlns:p14="http://schemas.microsoft.com/office/powerpoint/2010/main" val="31327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8" end="8"/>
                                            </p:txEl>
                                          </p:spTgt>
                                        </p:tgtEl>
                                        <p:attrNameLst>
                                          <p:attrName>style.visibility</p:attrName>
                                        </p:attrNameLst>
                                      </p:cBhvr>
                                      <p:to>
                                        <p:strVal val="visible"/>
                                      </p:to>
                                    </p:set>
                                    <p:animEffect transition="in" filter="fade">
                                      <p:cBhvr>
                                        <p:cTn id="2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3"/>
          </p:nvPr>
        </p:nvSpPr>
        <p:spPr>
          <a:xfrm>
            <a:off x="453339" y="1501129"/>
            <a:ext cx="8470428" cy="4595190"/>
          </a:xfrm>
        </p:spPr>
        <p:txBody>
          <a:bodyPr/>
          <a:lstStyle/>
          <a:p>
            <a:pPr marL="342231" lvl="1" indent="-342231">
              <a:buSzPct val="110000"/>
            </a:pPr>
            <a:endParaRPr lang="en-US" sz="2200" dirty="0" smtClean="0"/>
          </a:p>
          <a:p>
            <a:pPr marL="342231" lvl="1" indent="-342231">
              <a:buSzPct val="110000"/>
            </a:pPr>
            <a:endParaRPr lang="en-US" sz="1400" dirty="0" smtClean="0"/>
          </a:p>
          <a:p>
            <a:pPr marL="342231" lvl="1" indent="-342231">
              <a:buSzPct val="110000"/>
              <a:buNone/>
            </a:pPr>
            <a:endParaRPr lang="en-US" dirty="0"/>
          </a:p>
        </p:txBody>
      </p:sp>
      <p:sp>
        <p:nvSpPr>
          <p:cNvPr id="4" name="Title 1"/>
          <p:cNvSpPr>
            <a:spLocks noGrp="1"/>
          </p:cNvSpPr>
          <p:nvPr>
            <p:ph type="title"/>
          </p:nvPr>
        </p:nvSpPr>
        <p:spPr>
          <a:xfrm>
            <a:off x="685801" y="404664"/>
            <a:ext cx="7772399" cy="936104"/>
          </a:xfrm>
        </p:spPr>
        <p:txBody>
          <a:bodyPr/>
          <a:lstStyle/>
          <a:p>
            <a:pPr lvl="1"/>
            <a:r>
              <a:rPr lang="en-US" sz="3200" dirty="0" smtClean="0"/>
              <a:t>WFME Recognition Process</a:t>
            </a:r>
            <a:endParaRPr lang="en-US" sz="3200" dirty="0"/>
          </a:p>
        </p:txBody>
      </p:sp>
      <p:sp>
        <p:nvSpPr>
          <p:cNvPr id="6" name="Rectangle 5"/>
          <p:cNvSpPr/>
          <p:nvPr/>
        </p:nvSpPr>
        <p:spPr>
          <a:xfrm>
            <a:off x="533400" y="1066801"/>
            <a:ext cx="8153400" cy="4124206"/>
          </a:xfrm>
          <a:prstGeom prst="rect">
            <a:avLst/>
          </a:prstGeom>
        </p:spPr>
        <p:txBody>
          <a:bodyPr wrap="square">
            <a:spAutoFit/>
          </a:bodyPr>
          <a:lstStyle/>
          <a:p>
            <a:pPr marL="0" lvl="1">
              <a:buSzPct val="110000"/>
            </a:pPr>
            <a:endParaRPr lang="en-US" sz="2200" dirty="0" smtClean="0">
              <a:latin typeface="Arial" panose="020B0604020202020204" pitchFamily="34" charset="0"/>
              <a:cs typeface="Arial" panose="020B0604020202020204" pitchFamily="34" charset="0"/>
            </a:endParaRPr>
          </a:p>
          <a:p>
            <a:pPr marL="0" lvl="1">
              <a:buSzPct val="110000"/>
            </a:pPr>
            <a:endParaRPr lang="en-US" sz="2200" dirty="0" smtClean="0">
              <a:latin typeface="Arial" panose="020B0604020202020204" pitchFamily="34" charset="0"/>
              <a:cs typeface="Arial" panose="020B0604020202020204" pitchFamily="34" charset="0"/>
            </a:endParaRPr>
          </a:p>
          <a:p>
            <a:pPr marL="0" lvl="1">
              <a:buSzPct val="110000"/>
            </a:pPr>
            <a:r>
              <a:rPr lang="en-US" sz="2200" dirty="0" smtClean="0">
                <a:latin typeface="Arial" panose="020B0604020202020204" pitchFamily="34" charset="0"/>
                <a:cs typeface="Arial" panose="020B0604020202020204" pitchFamily="34" charset="0"/>
              </a:rPr>
              <a:t>5.  WFME Recognition Team observes accrediting </a:t>
            </a:r>
            <a:r>
              <a:rPr lang="en-US" sz="2200" dirty="0" smtClean="0">
                <a:latin typeface="Arial" panose="020B0604020202020204" pitchFamily="34" charset="0"/>
                <a:cs typeface="Arial" panose="020B0604020202020204" pitchFamily="34" charset="0"/>
              </a:rPr>
              <a:t>agency</a:t>
            </a:r>
            <a:endParaRPr lang="en-US" sz="2200" dirty="0" smtClean="0">
              <a:latin typeface="Arial" panose="020B0604020202020204" pitchFamily="34" charset="0"/>
              <a:cs typeface="Arial" panose="020B0604020202020204" pitchFamily="34" charset="0"/>
            </a:endParaRPr>
          </a:p>
          <a:p>
            <a:pPr lvl="2" indent="-457200">
              <a:buSzPct val="110000"/>
              <a:buFont typeface="Arial" pitchFamily="34" charset="0"/>
              <a:buChar char="•"/>
            </a:pPr>
            <a:r>
              <a:rPr lang="en-US" sz="2200" dirty="0" smtClean="0">
                <a:latin typeface="Arial" panose="020B0604020202020204" pitchFamily="34" charset="0"/>
                <a:cs typeface="Arial" panose="020B0604020202020204" pitchFamily="34" charset="0"/>
              </a:rPr>
              <a:t>conducting a site visit of one medical </a:t>
            </a:r>
            <a:r>
              <a:rPr lang="en-US" sz="2200" dirty="0" smtClean="0">
                <a:latin typeface="Arial" panose="020B0604020202020204" pitchFamily="34" charset="0"/>
                <a:cs typeface="Arial" panose="020B0604020202020204" pitchFamily="34" charset="0"/>
              </a:rPr>
              <a:t>school</a:t>
            </a:r>
            <a:endParaRPr lang="en-US" sz="2200" dirty="0" smtClean="0">
              <a:latin typeface="Arial" panose="020B0604020202020204" pitchFamily="34" charset="0"/>
              <a:cs typeface="Arial" panose="020B0604020202020204" pitchFamily="34" charset="0"/>
            </a:endParaRPr>
          </a:p>
          <a:p>
            <a:pPr lvl="2" indent="-457200">
              <a:buSzPct val="110000"/>
              <a:buFont typeface="Arial" pitchFamily="34" charset="0"/>
              <a:buChar char="•"/>
            </a:pPr>
            <a:r>
              <a:rPr lang="en-US" sz="2200" dirty="0" smtClean="0">
                <a:latin typeface="Arial" panose="020B0604020202020204" pitchFamily="34" charset="0"/>
                <a:cs typeface="Arial" panose="020B0604020202020204" pitchFamily="34" charset="0"/>
              </a:rPr>
              <a:t>meeting to make accreditation decision </a:t>
            </a:r>
          </a:p>
          <a:p>
            <a:pPr lvl="1" indent="-457200">
              <a:buSzPct val="110000"/>
              <a:buFont typeface="+mj-lt"/>
              <a:buAutoNum type="arabicPeriod"/>
            </a:pPr>
            <a:endParaRPr lang="en-US" sz="1000" dirty="0" smtClean="0">
              <a:latin typeface="Arial" panose="020B0604020202020204" pitchFamily="34" charset="0"/>
              <a:cs typeface="Arial" panose="020B0604020202020204" pitchFamily="34" charset="0"/>
            </a:endParaRPr>
          </a:p>
          <a:p>
            <a:pPr marL="0" lvl="1">
              <a:buSzPct val="110000"/>
            </a:pPr>
            <a:r>
              <a:rPr lang="en-US" sz="2200" dirty="0" smtClean="0">
                <a:latin typeface="Arial" panose="020B0604020202020204" pitchFamily="34" charset="0"/>
                <a:cs typeface="Arial" panose="020B0604020202020204" pitchFamily="34" charset="0"/>
              </a:rPr>
              <a:t>6.   Recognition Report describing the accrediting agency’s 	compliance with the </a:t>
            </a:r>
            <a:r>
              <a:rPr lang="en-US" sz="2200" i="1" dirty="0" smtClean="0">
                <a:latin typeface="Arial" panose="020B0604020202020204" pitchFamily="34" charset="0"/>
                <a:cs typeface="Arial" panose="020B0604020202020204" pitchFamily="34" charset="0"/>
              </a:rPr>
              <a:t>Recognition Criteria</a:t>
            </a:r>
          </a:p>
          <a:p>
            <a:pPr lvl="1" indent="-457200">
              <a:buSzPct val="110000"/>
              <a:buAutoNum type="arabicPeriod" startAt="5"/>
            </a:pPr>
            <a:endParaRPr lang="en-US" sz="1000" i="1" dirty="0" smtClean="0">
              <a:latin typeface="Arial" panose="020B0604020202020204" pitchFamily="34" charset="0"/>
              <a:cs typeface="Arial" panose="020B0604020202020204" pitchFamily="34" charset="0"/>
            </a:endParaRPr>
          </a:p>
          <a:p>
            <a:pPr marL="0" lvl="1">
              <a:buSzPct val="110000"/>
            </a:pPr>
            <a:r>
              <a:rPr lang="en-US" sz="2200" dirty="0" smtClean="0">
                <a:latin typeface="Arial" panose="020B0604020202020204" pitchFamily="34" charset="0"/>
                <a:cs typeface="Arial" panose="020B0604020202020204" pitchFamily="34" charset="0"/>
              </a:rPr>
              <a:t>7.    Quality improvement recommendations</a:t>
            </a:r>
          </a:p>
          <a:p>
            <a:pPr marL="0" lvl="1">
              <a:buSzPct val="110000"/>
            </a:pPr>
            <a:endParaRPr lang="en-US" sz="1000" dirty="0">
              <a:latin typeface="Arial" panose="020B0604020202020204" pitchFamily="34" charset="0"/>
              <a:cs typeface="Arial" panose="020B0604020202020204" pitchFamily="34" charset="0"/>
            </a:endParaRPr>
          </a:p>
          <a:p>
            <a:pPr marL="0" lvl="1">
              <a:buSzPct val="110000"/>
            </a:pPr>
            <a:r>
              <a:rPr lang="en-US" sz="2200" dirty="0">
                <a:solidFill>
                  <a:prstClr val="black"/>
                </a:solidFill>
                <a:latin typeface="Arial" panose="020B0604020202020204" pitchFamily="34" charset="0"/>
                <a:cs typeface="Arial" panose="020B0604020202020204" pitchFamily="34" charset="0"/>
              </a:rPr>
              <a:t>8.    WFME Recognition Committee makes decision on    	recognition of accrediting agency</a:t>
            </a:r>
          </a:p>
          <a:p>
            <a:pPr marL="0" lvl="1">
              <a:buSzPct val="110000"/>
            </a:pPr>
            <a:endParaRPr lang="en-US" sz="1200" dirty="0" smtClean="0">
              <a:latin typeface="+mn-lt"/>
            </a:endParaRPr>
          </a:p>
        </p:txBody>
      </p:sp>
    </p:spTree>
    <p:extLst>
      <p:ext uri="{BB962C8B-B14F-4D97-AF65-F5344CB8AC3E}">
        <p14:creationId xmlns:p14="http://schemas.microsoft.com/office/powerpoint/2010/main" val="16783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animEffect transition="in" filter="fade">
                                      <p:cBhvr>
                                        <p:cTn id="18" dur="500"/>
                                        <p:tgtEl>
                                          <p:spTgt spid="6">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animEffect transition="in" filter="fade">
                                      <p:cBhvr>
                                        <p:cTn id="23" dur="500"/>
                                        <p:tgtEl>
                                          <p:spTgt spid="6">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10" end="10"/>
                                            </p:txEl>
                                          </p:spTgt>
                                        </p:tgtEl>
                                        <p:attrNameLst>
                                          <p:attrName>style.visibility</p:attrName>
                                        </p:attrNameLst>
                                      </p:cBhvr>
                                      <p:to>
                                        <p:strVal val="visible"/>
                                      </p:to>
                                    </p:set>
                                    <p:animEffect transition="in" filter="fade">
                                      <p:cBhvr>
                                        <p:cTn id="2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000" dirty="0"/>
              <a:t>International developments in standards and accreditation in medical </a:t>
            </a:r>
            <a:r>
              <a:rPr lang="en-GB" sz="3000" dirty="0" smtClean="0"/>
              <a:t>education</a:t>
            </a:r>
            <a:endParaRPr lang="en-GB" sz="3000" dirty="0"/>
          </a:p>
        </p:txBody>
      </p:sp>
      <p:sp>
        <p:nvSpPr>
          <p:cNvPr id="3" name="Content Placeholder 2"/>
          <p:cNvSpPr>
            <a:spLocks noGrp="1"/>
          </p:cNvSpPr>
          <p:nvPr>
            <p:ph idx="1"/>
          </p:nvPr>
        </p:nvSpPr>
        <p:spPr/>
        <p:txBody>
          <a:bodyPr>
            <a:normAutofit lnSpcReduction="10000"/>
          </a:bodyPr>
          <a:lstStyle/>
          <a:p>
            <a:endParaRPr lang="en-GB" dirty="0" smtClean="0"/>
          </a:p>
          <a:p>
            <a:r>
              <a:rPr lang="en-GB" dirty="0" smtClean="0"/>
              <a:t>Wider acceptance of the need for (context-specific) standards for medical education</a:t>
            </a:r>
          </a:p>
          <a:p>
            <a:r>
              <a:rPr lang="en-GB" dirty="0" smtClean="0"/>
              <a:t>Vigorous local development of standards and mechanisms for accreditation</a:t>
            </a:r>
          </a:p>
          <a:p>
            <a:r>
              <a:rPr lang="en-GB" dirty="0" smtClean="0"/>
              <a:t>Rapidly developing interest in international recognition of accreditation </a:t>
            </a:r>
            <a:r>
              <a:rPr lang="en-GB" sz="2400" dirty="0" smtClean="0"/>
              <a:t>(Caribbean, North America, Turkey, Korea, Australia, Japan, Iran, Egypt, Iraq, Taiwan, Kazakhstan, etc., etc. ……)</a:t>
            </a:r>
            <a:endParaRPr lang="en-GB" sz="2400" dirty="0"/>
          </a:p>
        </p:txBody>
      </p:sp>
    </p:spTree>
    <p:extLst>
      <p:ext uri="{BB962C8B-B14F-4D97-AF65-F5344CB8AC3E}">
        <p14:creationId xmlns:p14="http://schemas.microsoft.com/office/powerpoint/2010/main" val="89935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conclusion </a:t>
            </a:r>
            <a:r>
              <a:rPr lang="is-IS" dirty="0" smtClean="0"/>
              <a:t>…</a:t>
            </a:r>
            <a:endParaRPr lang="en-GB" dirty="0"/>
          </a:p>
        </p:txBody>
      </p:sp>
      <p:sp>
        <p:nvSpPr>
          <p:cNvPr id="3" name="Content Placeholder 2"/>
          <p:cNvSpPr>
            <a:spLocks noGrp="1"/>
          </p:cNvSpPr>
          <p:nvPr>
            <p:ph idx="1"/>
          </p:nvPr>
        </p:nvSpPr>
        <p:spPr/>
        <p:txBody>
          <a:bodyPr>
            <a:normAutofit fontScale="92500"/>
          </a:bodyPr>
          <a:lstStyle/>
          <a:p>
            <a:endParaRPr lang="en-GB" dirty="0" smtClean="0"/>
          </a:p>
          <a:p>
            <a:r>
              <a:rPr lang="en-GB" dirty="0" smtClean="0"/>
              <a:t>“</a:t>
            </a:r>
            <a:r>
              <a:rPr lang="is-IS" dirty="0" smtClean="0"/>
              <a:t>… </a:t>
            </a:r>
            <a:r>
              <a:rPr lang="en-GB" dirty="0" smtClean="0"/>
              <a:t>what </a:t>
            </a:r>
            <a:r>
              <a:rPr lang="en-GB" dirty="0"/>
              <a:t>is real and what is fantasy about medical school and student numbers and quality of </a:t>
            </a:r>
            <a:r>
              <a:rPr lang="en-GB" dirty="0" smtClean="0"/>
              <a:t>education”</a:t>
            </a:r>
          </a:p>
          <a:p>
            <a:pPr lvl="1"/>
            <a:endParaRPr lang="en-GB" sz="1300" dirty="0"/>
          </a:p>
          <a:p>
            <a:pPr lvl="1"/>
            <a:r>
              <a:rPr lang="en-GB" sz="2400" dirty="0" smtClean="0"/>
              <a:t>We know the facts about thousands of medical schools that exist: but for some hundreds, we do not know</a:t>
            </a:r>
          </a:p>
          <a:p>
            <a:pPr lvl="1"/>
            <a:r>
              <a:rPr lang="en-GB" sz="2400" dirty="0" smtClean="0"/>
              <a:t>We have very little data to link student numbers to medical school numbers</a:t>
            </a:r>
          </a:p>
          <a:p>
            <a:pPr lvl="1"/>
            <a:r>
              <a:rPr lang="en-GB" sz="2400" dirty="0" smtClean="0"/>
              <a:t>Our data about the quality of education are excellent in many parts of the world: and non-existent in many others</a:t>
            </a:r>
            <a:endParaRPr lang="en-GB" sz="2400" dirty="0"/>
          </a:p>
        </p:txBody>
      </p:sp>
    </p:spTree>
    <p:extLst>
      <p:ext uri="{BB962C8B-B14F-4D97-AF65-F5344CB8AC3E}">
        <p14:creationId xmlns:p14="http://schemas.microsoft.com/office/powerpoint/2010/main" val="34942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642547"/>
            <a:ext cx="8229600" cy="4525963"/>
          </a:xfrm>
        </p:spPr>
        <p:txBody>
          <a:bodyPr/>
          <a:lstStyle/>
          <a:p>
            <a:endParaRPr lang="en-GB" sz="1200" dirty="0" smtClean="0"/>
          </a:p>
          <a:p>
            <a:r>
              <a:rPr lang="en-GB" dirty="0"/>
              <a:t>“It is not true that people stop pursuing dreams because they grow old, they grow old because they stop pursuing dreams.”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3" y="31947"/>
            <a:ext cx="5702344" cy="39137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977680"/>
            <a:ext cx="2880320" cy="28803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481" y="2780928"/>
            <a:ext cx="3722712" cy="4420721"/>
          </a:xfrm>
          <a:prstGeom prst="rect">
            <a:avLst/>
          </a:prstGeom>
        </p:spPr>
      </p:pic>
      <p:sp>
        <p:nvSpPr>
          <p:cNvPr id="9" name="Rectangle 8"/>
          <p:cNvSpPr/>
          <p:nvPr/>
        </p:nvSpPr>
        <p:spPr>
          <a:xfrm>
            <a:off x="3256032" y="4099844"/>
            <a:ext cx="2975495" cy="400110"/>
          </a:xfrm>
          <a:prstGeom prst="rect">
            <a:avLst/>
          </a:prstGeom>
        </p:spPr>
        <p:txBody>
          <a:bodyPr wrap="none">
            <a:spAutoFit/>
          </a:bodyPr>
          <a:lstStyle/>
          <a:p>
            <a:r>
              <a:rPr lang="en-GB" dirty="0">
                <a:solidFill>
                  <a:prstClr val="black"/>
                </a:solidFill>
                <a:latin typeface="Times-Roman" charset="0"/>
              </a:rPr>
              <a:t> </a:t>
            </a:r>
            <a:r>
              <a:rPr lang="en-GB" sz="2000" dirty="0">
                <a:solidFill>
                  <a:srgbClr val="0000E9"/>
                </a:solidFill>
                <a:latin typeface="Arial" charset="0"/>
                <a:ea typeface="Arial" charset="0"/>
                <a:cs typeface="Arial" charset="0"/>
                <a:hlinkClick r:id="rId5"/>
              </a:rPr>
              <a:t>Gabriel Garcí­a Márquez</a:t>
            </a:r>
            <a:endParaRPr lang="en-GB" dirty="0">
              <a:latin typeface="Arial" charset="0"/>
              <a:ea typeface="Arial" charset="0"/>
              <a:cs typeface="Arial" charset="0"/>
            </a:endParaRPr>
          </a:p>
        </p:txBody>
      </p:sp>
    </p:spTree>
    <p:extLst>
      <p:ext uri="{BB962C8B-B14F-4D97-AF65-F5344CB8AC3E}">
        <p14:creationId xmlns:p14="http://schemas.microsoft.com/office/powerpoint/2010/main" val="10324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9">
                                            <p:txEl>
                                              <p:pRg st="0" end="0"/>
                                            </p:txEl>
                                          </p:spTgt>
                                        </p:tgtEl>
                                      </p:cBhvr>
                                    </p:animEffect>
                                    <p:set>
                                      <p:cBhvr>
                                        <p:cTn id="22"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Structure of this talk</a:t>
            </a:r>
            <a:endParaRPr lang="en-GB" dirty="0"/>
          </a:p>
        </p:txBody>
      </p:sp>
      <p:sp>
        <p:nvSpPr>
          <p:cNvPr id="3" name="Content Placeholder 2"/>
          <p:cNvSpPr>
            <a:spLocks noGrp="1"/>
          </p:cNvSpPr>
          <p:nvPr>
            <p:ph idx="1"/>
          </p:nvPr>
        </p:nvSpPr>
        <p:spPr/>
        <p:txBody>
          <a:bodyPr>
            <a:normAutofit lnSpcReduction="10000"/>
          </a:bodyPr>
          <a:lstStyle/>
          <a:p>
            <a:endParaRPr lang="en-GB" sz="1200" dirty="0" smtClean="0"/>
          </a:p>
          <a:p>
            <a:r>
              <a:rPr lang="en-GB" dirty="0" smtClean="0"/>
              <a:t>What is the World Federation for Medical Education?</a:t>
            </a:r>
          </a:p>
          <a:p>
            <a:r>
              <a:rPr lang="en-GB" dirty="0" smtClean="0"/>
              <a:t>What did we know about medical school numbers, what do we know now, and what do we not know (“grow like mushrooms” - often delicious but sometime poisonous)?</a:t>
            </a:r>
          </a:p>
          <a:p>
            <a:r>
              <a:rPr lang="en-GB" dirty="0" smtClean="0"/>
              <a:t>Ways to understand quality in medical education: standards; accreditation; recognition of accreditation</a:t>
            </a:r>
            <a:endParaRPr lang="en-GB" dirty="0"/>
          </a:p>
        </p:txBody>
      </p:sp>
    </p:spTree>
    <p:extLst>
      <p:ext uri="{BB962C8B-B14F-4D97-AF65-F5344CB8AC3E}">
        <p14:creationId xmlns:p14="http://schemas.microsoft.com/office/powerpoint/2010/main" val="21730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normAutofit/>
          </a:bodyPr>
          <a:lstStyle/>
          <a:p>
            <a:endParaRPr lang="en-GB" dirty="0" smtClean="0"/>
          </a:p>
          <a:p>
            <a:endParaRPr lang="en-GB" dirty="0"/>
          </a:p>
        </p:txBody>
      </p:sp>
      <p:sp>
        <p:nvSpPr>
          <p:cNvPr id="5" name="Content Placeholder 4"/>
          <p:cNvSpPr>
            <a:spLocks noGrp="1"/>
          </p:cNvSpPr>
          <p:nvPr>
            <p:ph sz="half" idx="2"/>
          </p:nvPr>
        </p:nvSpPr>
        <p:spPr>
          <a:xfrm>
            <a:off x="1691680" y="1600200"/>
            <a:ext cx="6995120" cy="4525963"/>
          </a:xfrm>
        </p:spPr>
        <p:txBody>
          <a:bodyPr>
            <a:normAutofit/>
          </a:bodyPr>
          <a:lstStyle/>
          <a:p>
            <a:endParaRPr lang="en-GB" dirty="0" smtClean="0"/>
          </a:p>
          <a:p>
            <a:r>
              <a:rPr lang="en-GB" dirty="0"/>
              <a:t>Men who are occupied in the restoration of health to other men, by the joint exertion of skill and humanity, are above all the great of the earth. They even partake of divinity, since to preserve and renew is almost as noble as to create</a:t>
            </a:r>
            <a:r>
              <a:rPr lang="en-GB" dirty="0" smtClean="0"/>
              <a:t>.</a:t>
            </a:r>
          </a:p>
          <a:p>
            <a:endParaRPr lang="en-GB" dirty="0" smtClean="0"/>
          </a:p>
          <a:p>
            <a:pPr algn="r"/>
            <a:r>
              <a:rPr lang="en-GB" sz="2000" dirty="0" smtClean="0"/>
              <a:t>Voltaire, 1694 </a:t>
            </a:r>
            <a:r>
              <a:rPr lang="en-GB" sz="2000" dirty="0"/>
              <a:t>– 30 May 1778</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61095"/>
            <a:ext cx="3744416" cy="479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511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7411"/>
                                        </p:tgtEl>
                                        <p:attrNameLst>
                                          <p:attrName>ppt_w</p:attrName>
                                        </p:attrNameLst>
                                      </p:cBhvr>
                                      <p:tavLst>
                                        <p:tav tm="0">
                                          <p:val>
                                            <p:strVal val="ppt_w"/>
                                          </p:val>
                                        </p:tav>
                                        <p:tav tm="100000">
                                          <p:val>
                                            <p:fltVal val="0"/>
                                          </p:val>
                                        </p:tav>
                                      </p:tavLst>
                                    </p:anim>
                                    <p:anim calcmode="lin" valueType="num">
                                      <p:cBhvr>
                                        <p:cTn id="7" dur="1000"/>
                                        <p:tgtEl>
                                          <p:spTgt spid="17411"/>
                                        </p:tgtEl>
                                        <p:attrNameLst>
                                          <p:attrName>ppt_h</p:attrName>
                                        </p:attrNameLst>
                                      </p:cBhvr>
                                      <p:tavLst>
                                        <p:tav tm="0">
                                          <p:val>
                                            <p:strVal val="ppt_h"/>
                                          </p:val>
                                        </p:tav>
                                        <p:tav tm="100000">
                                          <p:val>
                                            <p:fltVal val="0"/>
                                          </p:val>
                                        </p:tav>
                                      </p:tavLst>
                                    </p:anim>
                                    <p:anim calcmode="lin" valueType="num">
                                      <p:cBhvr>
                                        <p:cTn id="8" dur="1000"/>
                                        <p:tgtEl>
                                          <p:spTgt spid="17411"/>
                                        </p:tgtEl>
                                        <p:attrNameLst>
                                          <p:attrName>style.rotation</p:attrName>
                                        </p:attrNameLst>
                                      </p:cBhvr>
                                      <p:tavLst>
                                        <p:tav tm="0">
                                          <p:val>
                                            <p:fltVal val="0"/>
                                          </p:val>
                                        </p:tav>
                                        <p:tav tm="100000">
                                          <p:val>
                                            <p:fltVal val="90"/>
                                          </p:val>
                                        </p:tav>
                                      </p:tavLst>
                                    </p:anim>
                                    <p:animEffect transition="out" filter="fade">
                                      <p:cBhvr>
                                        <p:cTn id="9" dur="1000"/>
                                        <p:tgtEl>
                                          <p:spTgt spid="17411"/>
                                        </p:tgtEl>
                                      </p:cBhvr>
                                    </p:animEffect>
                                    <p:set>
                                      <p:cBhvr>
                                        <p:cTn id="10" dur="1" fill="hold">
                                          <p:stCondLst>
                                            <p:cond delay="999"/>
                                          </p:stCondLst>
                                        </p:cTn>
                                        <p:tgtEl>
                                          <p:spTgt spid="174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is WFME?</a:t>
            </a:r>
            <a:br>
              <a:rPr lang="en-GB" dirty="0" smtClean="0"/>
            </a:br>
            <a:r>
              <a:rPr lang="en-GB" dirty="0" smtClean="0"/>
              <a:t>What </a:t>
            </a:r>
            <a:r>
              <a:rPr lang="en-GB" dirty="0"/>
              <a:t>does it do</a:t>
            </a:r>
            <a:r>
              <a:rPr lang="en-GB" dirty="0" smtClean="0"/>
              <a:t>?</a:t>
            </a:r>
            <a:endParaRPr lang="en-GB" dirty="0"/>
          </a:p>
        </p:txBody>
      </p:sp>
      <p:sp>
        <p:nvSpPr>
          <p:cNvPr id="3" name="Content Placeholder 2"/>
          <p:cNvSpPr>
            <a:spLocks noGrp="1"/>
          </p:cNvSpPr>
          <p:nvPr>
            <p:ph idx="1"/>
          </p:nvPr>
        </p:nvSpPr>
        <p:spPr>
          <a:xfrm>
            <a:off x="457200" y="1600200"/>
            <a:ext cx="8229600" cy="4997152"/>
          </a:xfrm>
        </p:spPr>
        <p:txBody>
          <a:bodyPr>
            <a:normAutofit fontScale="40000" lnSpcReduction="20000"/>
          </a:bodyPr>
          <a:lstStyle/>
          <a:p>
            <a:endParaRPr lang="en-GB" sz="1200" dirty="0" smtClean="0"/>
          </a:p>
          <a:p>
            <a:r>
              <a:rPr lang="en-GB" sz="4500" dirty="0" smtClean="0"/>
              <a:t>A partnership organisation for the world’s regional associations for medical education, also working with other major partners: WHO, WMA, IFMSA, ECFMG.  The NGO for medical education in official relation with WHO.</a:t>
            </a:r>
          </a:p>
          <a:p>
            <a:pPr marL="0" indent="0">
              <a:buNone/>
            </a:pPr>
            <a:endParaRPr lang="en-GB" sz="4500" dirty="0" smtClean="0"/>
          </a:p>
          <a:p>
            <a:pPr lvl="0"/>
            <a:r>
              <a:rPr lang="en-GB" sz="4500" dirty="0" smtClean="0">
                <a:solidFill>
                  <a:prstClr val="black"/>
                </a:solidFill>
              </a:rPr>
              <a:t>Three WFME programmes in </a:t>
            </a:r>
            <a:r>
              <a:rPr lang="en-GB" sz="4500" dirty="0">
                <a:solidFill>
                  <a:prstClr val="black"/>
                </a:solidFill>
              </a:rPr>
              <a:t>the last 15 years</a:t>
            </a:r>
          </a:p>
          <a:p>
            <a:pPr lvl="1"/>
            <a:r>
              <a:rPr lang="en-GB" sz="4500" dirty="0">
                <a:solidFill>
                  <a:prstClr val="black"/>
                </a:solidFill>
              </a:rPr>
              <a:t>Standards for medical education</a:t>
            </a:r>
          </a:p>
          <a:p>
            <a:pPr lvl="1"/>
            <a:r>
              <a:rPr lang="en-GB" sz="4500" dirty="0">
                <a:solidFill>
                  <a:prstClr val="black"/>
                </a:solidFill>
              </a:rPr>
              <a:t>Accreditation and Recognition of Accrediting  Agencies</a:t>
            </a:r>
          </a:p>
          <a:p>
            <a:pPr lvl="1"/>
            <a:r>
              <a:rPr lang="en-GB" sz="4500" dirty="0">
                <a:solidFill>
                  <a:prstClr val="black"/>
                </a:solidFill>
              </a:rPr>
              <a:t>Essential databases – World list of medical schools</a:t>
            </a:r>
          </a:p>
          <a:p>
            <a:pPr marL="342900" lvl="1" indent="-342900">
              <a:buFont typeface="Arial" pitchFamily="34" charset="0"/>
              <a:buChar char="•"/>
            </a:pPr>
            <a:endParaRPr lang="en-GB" sz="4500" b="1" dirty="0" smtClean="0"/>
          </a:p>
          <a:p>
            <a:pPr marL="342900" lvl="1" indent="-342900">
              <a:buFont typeface="Arial" pitchFamily="34" charset="0"/>
              <a:buChar char="•"/>
            </a:pPr>
            <a:r>
              <a:rPr lang="en-GB" sz="4500" b="1" dirty="0" smtClean="0"/>
              <a:t>WFME is not primarily concerned with the detail of education: of how medicine is taught.  Our concern is with the quality, management, organisation, support and delivery of medical education. </a:t>
            </a:r>
          </a:p>
          <a:p>
            <a:pPr marL="342900" lvl="1" indent="-342900">
              <a:buFont typeface="Arial" pitchFamily="34" charset="0"/>
              <a:buChar char="•"/>
            </a:pPr>
            <a:endParaRPr lang="en-GB" sz="4500" b="1" dirty="0"/>
          </a:p>
          <a:p>
            <a:pPr marL="342900" lvl="1" indent="-342900">
              <a:buFont typeface="Arial" pitchFamily="34" charset="0"/>
              <a:buChar char="•"/>
            </a:pPr>
            <a:r>
              <a:rPr lang="en-GB" sz="4500" dirty="0" smtClean="0"/>
              <a:t>Head office in </a:t>
            </a:r>
            <a:r>
              <a:rPr lang="en-GB" sz="4500" dirty="0" err="1" smtClean="0"/>
              <a:t>Ferney</a:t>
            </a:r>
            <a:r>
              <a:rPr lang="en-GB" sz="4500" dirty="0" smtClean="0"/>
              <a:t>-Voltaire, France, near Geneva</a:t>
            </a:r>
          </a:p>
          <a:p>
            <a:pPr marL="342900" lvl="1" indent="-342900">
              <a:buFont typeface="Arial" pitchFamily="34" charset="0"/>
              <a:buChar char="•"/>
            </a:pPr>
            <a:endParaRPr lang="en-GB" sz="4500" b="1" dirty="0" smtClean="0"/>
          </a:p>
          <a:p>
            <a:pPr marL="342900" lvl="1" indent="-342900">
              <a:buFont typeface="Arial" pitchFamily="34" charset="0"/>
              <a:buChar char="•"/>
            </a:pPr>
            <a:r>
              <a:rPr lang="en-GB" sz="4500" dirty="0" smtClean="0">
                <a:hlinkClick r:id="rId3" action="ppaction://hlinkfile"/>
              </a:rPr>
              <a:t>http//wfme.org/</a:t>
            </a:r>
            <a:r>
              <a:rPr lang="en-GB" sz="4500" dirty="0" smtClean="0"/>
              <a:t>	</a:t>
            </a:r>
            <a:r>
              <a:rPr lang="en-GB" sz="4500" dirty="0" smtClean="0">
                <a:hlinkClick r:id="rId4"/>
              </a:rPr>
              <a:t>http//wdoms.org</a:t>
            </a:r>
            <a:endParaRPr lang="en-GB" sz="4500" dirty="0" smtClean="0"/>
          </a:p>
        </p:txBody>
      </p:sp>
    </p:spTree>
    <p:extLst>
      <p:ext uri="{BB962C8B-B14F-4D97-AF65-F5344CB8AC3E}">
        <p14:creationId xmlns:p14="http://schemas.microsoft.com/office/powerpoint/2010/main" val="60729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endParaRPr lang="en-GB" dirty="0" smtClean="0"/>
          </a:p>
          <a:p>
            <a:endParaRPr lang="en-GB" dirty="0"/>
          </a:p>
          <a:p>
            <a:endParaRPr lang="en-GB"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775" y="1522213"/>
            <a:ext cx="4944754" cy="2781424"/>
          </a:xfrm>
          <a:prstGeom prst="rect">
            <a:avLst/>
          </a:prstGeom>
        </p:spPr>
      </p:pic>
      <p:pic>
        <p:nvPicPr>
          <p:cNvPr id="1026" name="Picture 2" descr="https://scontent-dfw1-1.xx.fbcdn.net/v/t1.0-9/1017619_1580758395576112_1316022184528170793_n.jpg?oh=ce200074e9a4e788df5865288442f0ad&amp;oe=58014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94" y="1378571"/>
            <a:ext cx="4867971" cy="44775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715" y="3806531"/>
            <a:ext cx="4944754" cy="2781424"/>
          </a:xfrm>
          <a:prstGeom prst="rect">
            <a:avLst/>
          </a:prstGeom>
        </p:spPr>
      </p:pic>
      <p:pic>
        <p:nvPicPr>
          <p:cNvPr id="16386" name="Picture 2" descr="C:\Users\dgordon\Documents\WFME website\Possible new pictures\ExCo Istanbul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96" y="1606838"/>
            <a:ext cx="9004388" cy="507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0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386"/>
                                        </p:tgtEl>
                                        <p:attrNameLst>
                                          <p:attrName>style.visibility</p:attrName>
                                        </p:attrNameLst>
                                      </p:cBhvr>
                                      <p:to>
                                        <p:strVal val="visible"/>
                                      </p:to>
                                    </p:set>
                                    <p:animEffect transition="in" filter="circle(in)">
                                      <p:cBhvr>
                                        <p:cTn id="22" dur="2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Quantity – numbers, of medical schools and of students</a:t>
            </a:r>
          </a:p>
        </p:txBody>
      </p:sp>
      <p:sp>
        <p:nvSpPr>
          <p:cNvPr id="3" name="Content Placeholder 2"/>
          <p:cNvSpPr>
            <a:spLocks noGrp="1"/>
          </p:cNvSpPr>
          <p:nvPr>
            <p:ph idx="1"/>
          </p:nvPr>
        </p:nvSpPr>
        <p:spPr/>
        <p:txBody>
          <a:bodyPr>
            <a:normAutofit/>
          </a:bodyPr>
          <a:lstStyle/>
          <a:p>
            <a:endParaRPr lang="en-GB" dirty="0" smtClean="0"/>
          </a:p>
          <a:p>
            <a:r>
              <a:rPr lang="en-GB" dirty="0" smtClean="0"/>
              <a:t>New </a:t>
            </a:r>
            <a:r>
              <a:rPr lang="en-GB" dirty="0"/>
              <a:t>medical schools can “grow like mushrooms</a:t>
            </a:r>
            <a:r>
              <a:rPr lang="en-GB" dirty="0" smtClean="0"/>
              <a:t>”</a:t>
            </a:r>
          </a:p>
          <a:p>
            <a:r>
              <a:rPr lang="en-GB" dirty="0"/>
              <a:t>How do you get interested in</a:t>
            </a:r>
            <a:r>
              <a:rPr lang="en-GB" dirty="0" smtClean="0"/>
              <a:t>:</a:t>
            </a:r>
            <a:endParaRPr lang="en-GB" dirty="0"/>
          </a:p>
          <a:p>
            <a:pPr lvl="1"/>
            <a:r>
              <a:rPr lang="en-GB" dirty="0" smtClean="0"/>
              <a:t>Medical school numbers?</a:t>
            </a:r>
            <a:endParaRPr lang="en-GB" dirty="0"/>
          </a:p>
          <a:p>
            <a:pPr lvl="1"/>
            <a:r>
              <a:rPr lang="en-GB" dirty="0" smtClean="0"/>
              <a:t>Mushrooms?</a:t>
            </a:r>
            <a:endParaRPr lang="en-GB" dirty="0"/>
          </a:p>
        </p:txBody>
      </p:sp>
      <p:pic>
        <p:nvPicPr>
          <p:cNvPr id="14339" name="Picture 3" descr="C:\Users\dgordon\AppData\Local\Temp\Cantharellus cibari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435300"/>
            <a:ext cx="5570984" cy="338901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dgordon\AppData\Local\Temp\Amanita_phalloid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36" y="1077387"/>
            <a:ext cx="2808312" cy="4223701"/>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gordon\AppData\Local\Temp\Phallus impudic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246" y="242536"/>
            <a:ext cx="3975906"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26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4339"/>
                                        </p:tgtEl>
                                        <p:attrNameLst>
                                          <p:attrName>style.visibility</p:attrName>
                                        </p:attrNameLst>
                                      </p:cBhvr>
                                      <p:to>
                                        <p:strVal val="visible"/>
                                      </p:to>
                                    </p:set>
                                    <p:animEffect transition="in" filter="circle(in)">
                                      <p:cBhvr>
                                        <p:cTn id="23" dur="2000"/>
                                        <p:tgtEl>
                                          <p:spTgt spid="1433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4340"/>
                                        </p:tgtEl>
                                        <p:attrNameLst>
                                          <p:attrName>style.visibility</p:attrName>
                                        </p:attrNameLst>
                                      </p:cBhvr>
                                      <p:to>
                                        <p:strVal val="visible"/>
                                      </p:to>
                                    </p:set>
                                    <p:animEffect transition="in" filter="circle(in)">
                                      <p:cBhvr>
                                        <p:cTn id="28" dur="2000"/>
                                        <p:tgtEl>
                                          <p:spTgt spid="1434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4341"/>
                                        </p:tgtEl>
                                        <p:attrNameLst>
                                          <p:attrName>style.visibility</p:attrName>
                                        </p:attrNameLst>
                                      </p:cBhvr>
                                      <p:to>
                                        <p:strVal val="visible"/>
                                      </p:to>
                                    </p:set>
                                    <p:animEffect transition="in" filter="circle(in)">
                                      <p:cBhvr>
                                        <p:cTn id="33" dur="2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Interested in medical school numbers?</a:t>
            </a:r>
            <a:endParaRPr lang="en-GB" dirty="0"/>
          </a:p>
        </p:txBody>
      </p:sp>
      <p:sp>
        <p:nvSpPr>
          <p:cNvPr id="3" name="Content Placeholder 2"/>
          <p:cNvSpPr>
            <a:spLocks noGrp="1"/>
          </p:cNvSpPr>
          <p:nvPr>
            <p:ph idx="1"/>
          </p:nvPr>
        </p:nvSpPr>
        <p:spPr/>
        <p:txBody>
          <a:bodyPr/>
          <a:lstStyle/>
          <a:p>
            <a:endParaRPr lang="en-GB"/>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19" t="12292" r="13909" b="6250"/>
          <a:stretch/>
        </p:blipFill>
        <p:spPr bwMode="auto">
          <a:xfrm>
            <a:off x="1907704" y="2258894"/>
            <a:ext cx="7042649" cy="442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01635"/>
            <a:ext cx="2998787"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fade">
                                      <p:cBhvr>
                                        <p:cTn id="12" dur="1000"/>
                                        <p:tgtEl>
                                          <p:spTgt spid="15363"/>
                                        </p:tgtEl>
                                      </p:cBhvr>
                                    </p:animEffect>
                                    <p:anim calcmode="lin" valueType="num">
                                      <p:cBhvr>
                                        <p:cTn id="13" dur="1000" fill="hold"/>
                                        <p:tgtEl>
                                          <p:spTgt spid="15363"/>
                                        </p:tgtEl>
                                        <p:attrNameLst>
                                          <p:attrName>ppt_x</p:attrName>
                                        </p:attrNameLst>
                                      </p:cBhvr>
                                      <p:tavLst>
                                        <p:tav tm="0">
                                          <p:val>
                                            <p:strVal val="#ppt_x"/>
                                          </p:val>
                                        </p:tav>
                                        <p:tav tm="100000">
                                          <p:val>
                                            <p:strVal val="#ppt_x"/>
                                          </p:val>
                                        </p:tav>
                                      </p:tavLst>
                                    </p:anim>
                                    <p:anim calcmode="lin" valueType="num">
                                      <p:cBhvr>
                                        <p:cTn id="14"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GB" altLang="en-US" smtClean="0"/>
              <a:t>The Avicenna Project</a:t>
            </a:r>
          </a:p>
        </p:txBody>
      </p:sp>
      <p:sp>
        <p:nvSpPr>
          <p:cNvPr id="3" name="Content Placeholder 2"/>
          <p:cNvSpPr>
            <a:spLocks noGrp="1"/>
          </p:cNvSpPr>
          <p:nvPr>
            <p:ph idx="1"/>
          </p:nvPr>
        </p:nvSpPr>
        <p:spPr>
          <a:xfrm>
            <a:off x="395536" y="1484784"/>
            <a:ext cx="8229600" cy="4625975"/>
          </a:xfrm>
        </p:spPr>
        <p:txBody>
          <a:bodyPr>
            <a:normAutofit/>
          </a:bodyPr>
          <a:lstStyle/>
          <a:p>
            <a:pPr eaLnBrk="1" hangingPunct="1"/>
            <a:endParaRPr lang="en-GB" altLang="en-US" sz="2800" dirty="0" smtClean="0"/>
          </a:p>
          <a:p>
            <a:pPr eaLnBrk="1" hangingPunct="1"/>
            <a:r>
              <a:rPr lang="en-GB" altLang="en-US" sz="2800" dirty="0" smtClean="0"/>
              <a:t>Managed by WFME, “Avicenna” was the successor to the WHO World Directory of Medical Schools (1953 – 2000)</a:t>
            </a:r>
          </a:p>
          <a:p>
            <a:pPr eaLnBrk="1" hangingPunct="1"/>
            <a:r>
              <a:rPr lang="en-GB" altLang="en-US" sz="2800" dirty="0" smtClean="0"/>
              <a:t>Directories of educational institutions for the academic health professions, particularly medicine </a:t>
            </a:r>
            <a:endParaRPr lang="en-GB" altLang="en-US" sz="2400" dirty="0"/>
          </a:p>
          <a:p>
            <a:r>
              <a:rPr lang="en-GB" altLang="en-US" sz="2800" dirty="0"/>
              <a:t>Now merged with </a:t>
            </a:r>
            <a:r>
              <a:rPr lang="en-GB" altLang="en-US" sz="2800" dirty="0" smtClean="0"/>
              <a:t>IMED (FAIMER</a:t>
            </a:r>
            <a:r>
              <a:rPr lang="en-GB" altLang="en-US" sz="2800" baseline="30000" dirty="0" smtClean="0"/>
              <a:t>©</a:t>
            </a:r>
            <a:r>
              <a:rPr lang="en-GB" altLang="en-US" sz="2800" dirty="0" smtClean="0"/>
              <a:t>) to make the new </a:t>
            </a:r>
            <a:r>
              <a:rPr lang="en-GB" altLang="en-US" sz="2800" i="1" dirty="0" smtClean="0"/>
              <a:t>World Directory of </a:t>
            </a:r>
            <a:r>
              <a:rPr lang="en-GB" altLang="en-US" sz="2800" i="1" dirty="0"/>
              <a:t>Medical Schools </a:t>
            </a:r>
            <a:r>
              <a:rPr lang="en-GB" altLang="en-US" sz="2800" dirty="0"/>
              <a:t>(</a:t>
            </a:r>
            <a:r>
              <a:rPr lang="en-GB" altLang="en-US" sz="2800" dirty="0">
                <a:hlinkClick r:id="rId2"/>
              </a:rPr>
              <a:t>http://www.wdoms.org</a:t>
            </a:r>
            <a:r>
              <a:rPr lang="en-GB" altLang="en-US" sz="2800" dirty="0" smtClean="0">
                <a:hlinkClick r:id="rId2"/>
              </a:rPr>
              <a:t>/</a:t>
            </a:r>
            <a:r>
              <a:rPr lang="en-GB" altLang="en-US" sz="2800" dirty="0" smtClean="0"/>
              <a:t>)</a:t>
            </a:r>
            <a:endParaRPr lang="en-GB" altLang="en-US" sz="2800" dirty="0"/>
          </a:p>
        </p:txBody>
      </p:sp>
    </p:spTree>
    <p:extLst>
      <p:ext uri="{BB962C8B-B14F-4D97-AF65-F5344CB8AC3E}">
        <p14:creationId xmlns:p14="http://schemas.microsoft.com/office/powerpoint/2010/main" val="91878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FMEDraft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A09802C7-85F5-6447-8036-55A2AB9D7E7E}" vid="{B78E9B62-7B69-2441-B47D-15B37D0F994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A09802C7-85F5-6447-8036-55A2AB9D7E7E}" vid="{DD5A9BE0-E8B9-994D-BE9E-4BAF5B0444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WFME Presentation</Template>
  <TotalTime>1008</TotalTime>
  <Words>1885</Words>
  <Application>Microsoft Macintosh PowerPoint</Application>
  <PresentationFormat>On-screen Show (4:3)</PresentationFormat>
  <Paragraphs>191</Paragraphs>
  <Slides>40</Slides>
  <Notes>1</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46" baseType="lpstr">
      <vt:lpstr>Calibri</vt:lpstr>
      <vt:lpstr>Times-Roman</vt:lpstr>
      <vt:lpstr>Arial</vt:lpstr>
      <vt:lpstr>WFMEDraft2</vt:lpstr>
      <vt:lpstr>Custom Design</vt:lpstr>
      <vt:lpstr>Dokument</vt:lpstr>
      <vt:lpstr>Quality and Quantity: managing medical education in a rapidly changing world </vt:lpstr>
      <vt:lpstr>PowerPoint Presentation</vt:lpstr>
      <vt:lpstr>PowerPoint Presentation</vt:lpstr>
      <vt:lpstr>Structure of this talk</vt:lpstr>
      <vt:lpstr>What is WFME? What does it do?</vt:lpstr>
      <vt:lpstr>PowerPoint Presentation</vt:lpstr>
      <vt:lpstr>Quantity – numbers, of medical schools and of students</vt:lpstr>
      <vt:lpstr>Interested in medical school numbers?</vt:lpstr>
      <vt:lpstr>The Avicenna Project</vt:lpstr>
      <vt:lpstr>World Directory of Medical Schools</vt:lpstr>
      <vt:lpstr>The global picture …</vt:lpstr>
      <vt:lpstr>PowerPoint Presentation</vt:lpstr>
      <vt:lpstr>School numbers within one region when you look them up</vt:lpstr>
      <vt:lpstr>School numbers in the same region when you ask …</vt:lpstr>
      <vt:lpstr>How to make WDMS more complete, and solve the “600 schools” problem?</vt:lpstr>
      <vt:lpstr>Schools that are in WDMS, have to be there, but ...</vt:lpstr>
      <vt:lpstr>PowerPoint Presentation</vt:lpstr>
      <vt:lpstr>How have previous episodes of overgrowth been controlled?</vt:lpstr>
      <vt:lpstr>… previous episodes of overgrowth (2)</vt:lpstr>
      <vt:lpstr>Quality – are new schools good enough?  Are old schools keeping up?</vt:lpstr>
      <vt:lpstr>WFME Standards for medical education Origin, outcome and future</vt:lpstr>
      <vt:lpstr>“IMPORTANT: An Explanatory Note to guide the use of these Standards”</vt:lpstr>
      <vt:lpstr>PowerPoint Presentation</vt:lpstr>
      <vt:lpstr>PowerPoint Presentation</vt:lpstr>
      <vt:lpstr>Accreditation</vt:lpstr>
      <vt:lpstr>PowerPoint Presentation</vt:lpstr>
      <vt:lpstr>Reasons for accreditation (1)</vt:lpstr>
      <vt:lpstr>Reasons for accreditation (2)</vt:lpstr>
      <vt:lpstr>Reasons for accreditation (3)</vt:lpstr>
      <vt:lpstr>Does accreditation enhance quality in medical education?</vt:lpstr>
      <vt:lpstr>Requirements for accreditation</vt:lpstr>
      <vt:lpstr>Requirements for accreditation (2)</vt:lpstr>
      <vt:lpstr>Requirements for accreditation (3)</vt:lpstr>
      <vt:lpstr>PowerPoint Presentation</vt:lpstr>
      <vt:lpstr>WFME Recognition Process</vt:lpstr>
      <vt:lpstr>WFME Recognition Process</vt:lpstr>
      <vt:lpstr>International developments in standards and accreditation in medical education</vt:lpstr>
      <vt:lpstr>In conclusion …</vt:lpstr>
      <vt:lpstr>PowerPoint Presentation</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and Quantity: managing medical education in a rapidly changing world </dc:title>
  <dc:creator>David Gordon</dc:creator>
  <cp:lastModifiedBy>David Gordon</cp:lastModifiedBy>
  <cp:revision>32</cp:revision>
  <dcterms:created xsi:type="dcterms:W3CDTF">2016-06-12T15:21:28Z</dcterms:created>
  <dcterms:modified xsi:type="dcterms:W3CDTF">2016-06-14T23:22:50Z</dcterms:modified>
</cp:coreProperties>
</file>