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5" r:id="rId9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6608" y="837836"/>
            <a:ext cx="7543800" cy="3511296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 CONGRESO PANAMERICANO DE EDUCACIÓN MÉDICA</a:t>
            </a:r>
            <a:b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NUEVAS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PERSPECTIVAS EN EDUCACIÓN MÉDICA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CONTINUA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3746" y="5650176"/>
            <a:ext cx="7543800" cy="614146"/>
          </a:xfrm>
        </p:spPr>
        <p:txBody>
          <a:bodyPr>
            <a:noAutofit/>
          </a:bodyPr>
          <a:lstStyle/>
          <a:p>
            <a:pPr algn="r"/>
            <a:r>
              <a:rPr lang="es-MX" b="1" dirty="0" smtClean="0"/>
              <a:t>DR. JOSÉ ADRIÁN ROJAS DOSAL</a:t>
            </a:r>
          </a:p>
        </p:txBody>
      </p:sp>
      <p:pic>
        <p:nvPicPr>
          <p:cNvPr id="1026" name="Picture 2" descr="F:\13453553_10208991699006146_829608442_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01" t="7790" r="4776" b="46650"/>
          <a:stretch/>
        </p:blipFill>
        <p:spPr bwMode="auto">
          <a:xfrm>
            <a:off x="3875962" y="13645"/>
            <a:ext cx="1419369" cy="162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5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7" y="0"/>
            <a:ext cx="1420813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1780" y="286604"/>
            <a:ext cx="7184980" cy="1166640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 CONTINUA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8077" y="1861518"/>
            <a:ext cx="7560829" cy="4622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3500" dirty="0" smtClean="0"/>
              <a:t>Actividades </a:t>
            </a:r>
            <a:r>
              <a:rPr lang="es-MX" sz="3500" dirty="0" smtClean="0"/>
              <a:t>enfocadas a mantener el desarrollo de los conocimientos y de las habilidades del personal de salud  para mejorar la calidad, la seguridad y la eficiencia de la atención médica</a:t>
            </a:r>
          </a:p>
          <a:p>
            <a:pPr algn="ctr"/>
            <a:endParaRPr lang="es-MX" sz="3500" dirty="0"/>
          </a:p>
          <a:p>
            <a:pPr algn="ctr"/>
            <a:endParaRPr lang="es-MX" sz="3500" dirty="0"/>
          </a:p>
        </p:txBody>
      </p:sp>
    </p:spTree>
    <p:extLst>
      <p:ext uri="{BB962C8B-B14F-4D97-AF65-F5344CB8AC3E}">
        <p14:creationId xmlns:p14="http://schemas.microsoft.com/office/powerpoint/2010/main" val="353932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7" y="0"/>
            <a:ext cx="1420813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117654"/>
          </a:xfrm>
        </p:spPr>
        <p:txBody>
          <a:bodyPr/>
          <a:lstStyle/>
          <a:p>
            <a:pPr algn="ctr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MÉDICA CONTINUA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6542" y="1750200"/>
            <a:ext cx="538677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 smtClean="0"/>
              <a:t> EDUCACIÓN </a:t>
            </a:r>
            <a:r>
              <a:rPr lang="es-MX" sz="2400" dirty="0" smtClean="0"/>
              <a:t>MÉDICA CONTINUA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 smtClean="0"/>
              <a:t> EDUCACIÓN </a:t>
            </a:r>
            <a:r>
              <a:rPr lang="es-MX" sz="2400" dirty="0" smtClean="0"/>
              <a:t>PERMANENTE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 smtClean="0"/>
              <a:t> DESARROLLO </a:t>
            </a:r>
            <a:r>
              <a:rPr lang="es-MX" sz="2400" dirty="0" smtClean="0"/>
              <a:t>PROFESIONAL CONTINUO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5178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7" y="0"/>
            <a:ext cx="1420813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 LA EDUCACIÓN MÉDICA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CONTINUA  (EMC)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>
          <a:xfrm>
            <a:off x="850256" y="2350310"/>
            <a:ext cx="7556766" cy="34909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 TRANSMISIÓN </a:t>
            </a:r>
            <a:r>
              <a:rPr lang="es-MX" sz="2400" dirty="0" smtClean="0"/>
              <a:t>DE NUEVOS CONOCIMIENTOS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CAMBIO </a:t>
            </a:r>
            <a:r>
              <a:rPr lang="es-MX" sz="2400" dirty="0" smtClean="0"/>
              <a:t>DE ACTITUD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 ADQUISICIÓN </a:t>
            </a:r>
            <a:r>
              <a:rPr lang="es-MX" sz="2400" dirty="0" smtClean="0"/>
              <a:t>DE HABILIDADES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 CAMBIO </a:t>
            </a:r>
            <a:r>
              <a:rPr lang="es-MX" sz="2400" dirty="0" smtClean="0"/>
              <a:t>DE CONDUCTAS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 CAMBIOS </a:t>
            </a:r>
            <a:r>
              <a:rPr lang="es-MX" sz="2400" dirty="0" smtClean="0"/>
              <a:t>EN LA PRÁCTICA CLÍNICA</a:t>
            </a:r>
            <a:endParaRPr lang="es-MX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2462" y="3616648"/>
            <a:ext cx="2647634" cy="240200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endParaRPr lang="es-MX" dirty="0" smtClean="0">
              <a:latin typeface="Bernard MT Condensed" panose="020508060609050204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s-MX" dirty="0" smtClean="0">
                <a:latin typeface="Bernard MT Condensed" panose="02050806060905020404" pitchFamily="18" charset="0"/>
              </a:rPr>
              <a:t>“</a:t>
            </a:r>
            <a:r>
              <a:rPr lang="es-MX" dirty="0">
                <a:latin typeface="Bernard MT Condensed" panose="02050806060905020404" pitchFamily="18" charset="0"/>
              </a:rPr>
              <a:t>Oigo y me olvido</a:t>
            </a:r>
          </a:p>
          <a:p>
            <a:pPr algn="ctr">
              <a:lnSpc>
                <a:spcPct val="100000"/>
              </a:lnSpc>
            </a:pPr>
            <a:r>
              <a:rPr lang="es-MX" dirty="0">
                <a:latin typeface="Bernard MT Condensed" panose="02050806060905020404" pitchFamily="18" charset="0"/>
              </a:rPr>
              <a:t>Veo y recuerdo</a:t>
            </a:r>
          </a:p>
          <a:p>
            <a:pPr algn="ctr">
              <a:lnSpc>
                <a:spcPct val="100000"/>
              </a:lnSpc>
            </a:pPr>
            <a:r>
              <a:rPr lang="es-MX" dirty="0">
                <a:latin typeface="Bernard MT Condensed" panose="02050806060905020404" pitchFamily="18" charset="0"/>
              </a:rPr>
              <a:t>Lo hago y lo entiendo”</a:t>
            </a:r>
          </a:p>
          <a:p>
            <a:pPr algn="ctr">
              <a:lnSpc>
                <a:spcPct val="100000"/>
              </a:lnSpc>
            </a:pPr>
            <a:endParaRPr lang="es-MX" dirty="0">
              <a:latin typeface="Bernard MT Condensed" panose="02050806060905020404" pitchFamily="18" charset="0"/>
            </a:endParaRPr>
          </a:p>
          <a:p>
            <a:pPr lvl="1" algn="ctr">
              <a:lnSpc>
                <a:spcPct val="100000"/>
              </a:lnSpc>
            </a:pPr>
            <a:r>
              <a:rPr lang="es-MX" dirty="0">
                <a:latin typeface="Bernard MT Condensed" panose="02050806060905020404" pitchFamily="18" charset="0"/>
              </a:rPr>
              <a:t>(Confucio 551-479 AC)</a:t>
            </a:r>
          </a:p>
          <a:p>
            <a:pPr algn="ctr">
              <a:lnSpc>
                <a:spcPct val="100000"/>
              </a:lnSpc>
            </a:pPr>
            <a:endParaRPr lang="es-MX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9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7" y="0"/>
            <a:ext cx="1420813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59" y="286604"/>
            <a:ext cx="7993491" cy="766590"/>
          </a:xfrm>
        </p:spPr>
        <p:txBody>
          <a:bodyPr>
            <a:noAutofit/>
          </a:bodyPr>
          <a:lstStyle/>
          <a:p>
            <a:r>
              <a:rPr lang="es-MX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TÉCNICAS </a:t>
            </a:r>
            <a:r>
              <a:rPr lang="es-MX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EDUCATIVAS APLICADAS EN LA EMC</a:t>
            </a:r>
            <a:endParaRPr 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6746" y="1509101"/>
            <a:ext cx="3412988" cy="39150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2400" b="1" i="1" dirty="0"/>
              <a:t> </a:t>
            </a:r>
            <a:r>
              <a:rPr lang="es-MX" sz="2400" b="1" i="1" dirty="0" smtClean="0"/>
              <a:t>         </a:t>
            </a:r>
            <a:r>
              <a:rPr lang="es-MX" sz="2400" b="1" i="1" dirty="0" smtClean="0"/>
              <a:t>TRADICIONAL</a:t>
            </a:r>
            <a:endParaRPr lang="es-MX" sz="2400" b="1" i="1" dirty="0" smtClean="0"/>
          </a:p>
          <a:p>
            <a:pPr algn="ctr">
              <a:buFont typeface="Wingdings" panose="05000000000000000000" pitchFamily="2" charset="2"/>
              <a:buChar char="§"/>
            </a:pPr>
            <a:endParaRPr lang="es-MX" b="1" i="1" u="sng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SESIONES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CONGRESOS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MATERIAL ESCRITO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400" dirty="0" smtClean="0"/>
              <a:t>CONFERENCIAS MAGISTRALES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76831" y="1507980"/>
            <a:ext cx="4330435" cy="45720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sz="2400" b="1" i="1" dirty="0" smtClean="0"/>
              <a:t>NUEVAS MODALIDADES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100" dirty="0" smtClean="0"/>
              <a:t>APRENDIZAJE BASADO EN CASOS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100" dirty="0" smtClean="0"/>
              <a:t>APRENDIZAJE INTERACTIVO EN PEQUEÑOS GRUPOS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100" dirty="0" smtClean="0"/>
              <a:t>PROGRAMAS EDUCATIVOS MULTIFACÉTICOS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100" dirty="0" smtClean="0"/>
              <a:t>TÉCNICAS </a:t>
            </a:r>
            <a:r>
              <a:rPr lang="es-MX" sz="2100" dirty="0"/>
              <a:t>DE SIMULACIÓN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100" dirty="0" smtClean="0"/>
              <a:t>PROGRAMAS CON DURACIÓN EN EL TIEMPO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100" dirty="0" smtClean="0"/>
              <a:t>APRENDIZAJE POR COMPETENCIAS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s-MX" dirty="0" smtClean="0"/>
          </a:p>
          <a:p>
            <a:pP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68486" y="1255594"/>
            <a:ext cx="3753135" cy="491319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4121621" y="1255594"/>
            <a:ext cx="4694830" cy="491319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93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7" y="0"/>
            <a:ext cx="1420813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1069" y="218364"/>
            <a:ext cx="8693623" cy="1159499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TECNOLOGÍAS DE LA INFORMACIÓN Y LA COMUNICACIÓN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s-MX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TICs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EMC  A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DISTANCIA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7557" y="1785987"/>
            <a:ext cx="8061733" cy="41085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200" dirty="0"/>
              <a:t> </a:t>
            </a:r>
            <a:r>
              <a:rPr lang="es-MX" sz="2200" dirty="0" smtClean="0"/>
              <a:t>CRECIMIENTO </a:t>
            </a:r>
            <a:r>
              <a:rPr lang="es-MX" sz="2200" dirty="0" smtClean="0"/>
              <a:t>DEL USO DE TECNOLOGÍA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200" dirty="0" smtClean="0"/>
              <a:t> MAYOR </a:t>
            </a:r>
            <a:r>
              <a:rPr lang="es-MX" sz="2200" dirty="0" smtClean="0"/>
              <a:t>COBERTURA Y ALCANCE EN DISTANCIA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200" dirty="0" smtClean="0"/>
              <a:t> ACCESO </a:t>
            </a:r>
            <a:r>
              <a:rPr lang="es-MX" sz="2200" dirty="0" smtClean="0"/>
              <a:t>EN EL MOMENTO MAS CONVENIENTE PARA EL USUARIO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200" dirty="0" smtClean="0"/>
              <a:t> SIN </a:t>
            </a:r>
            <a:r>
              <a:rPr lang="es-MX" sz="2200" dirty="0" smtClean="0"/>
              <a:t>NECESIDAD DE DESPLAZAMIENTOS Y </a:t>
            </a:r>
            <a:r>
              <a:rPr lang="es-MX" sz="2200" dirty="0" smtClean="0"/>
              <a:t>PÉRDIDA </a:t>
            </a:r>
            <a:r>
              <a:rPr lang="es-MX" sz="2200" dirty="0" smtClean="0"/>
              <a:t>DE TIEMPO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200" dirty="0" smtClean="0"/>
              <a:t> POSIBLE </a:t>
            </a:r>
            <a:r>
              <a:rPr lang="es-MX" sz="2200" dirty="0" smtClean="0"/>
              <a:t>MENOR COSTO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200" dirty="0" smtClean="0"/>
              <a:t> MAYOR </a:t>
            </a:r>
            <a:r>
              <a:rPr lang="es-MX" sz="2200" dirty="0" smtClean="0"/>
              <a:t>IMPACTO DE LA EMC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2200" dirty="0" smtClean="0"/>
          </a:p>
          <a:p>
            <a:pPr>
              <a:buFont typeface="Wingdings" panose="05000000000000000000" pitchFamily="2" charset="2"/>
              <a:buChar char="§"/>
            </a:pP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469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7" y="0"/>
            <a:ext cx="1420813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5660" y="327546"/>
            <a:ext cx="8666328" cy="1062843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REQUERIMIENTOS PARA LA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EMC 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DISTANCIA CON LAS NUEVAS TECNOLOGÍAS (</a:t>
            </a:r>
            <a:r>
              <a:rPr lang="es-MX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TICs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734570"/>
            <a:ext cx="7966198" cy="43590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CONOCIMIENTO </a:t>
            </a:r>
            <a:r>
              <a:rPr lang="es-MX" dirty="0"/>
              <a:t>DE LAS NECESIDADES EDUCATIVAS DE LOS PARTICIPANTES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DESARROLLO </a:t>
            </a:r>
            <a:r>
              <a:rPr lang="es-MX" dirty="0" smtClean="0"/>
              <a:t>DE </a:t>
            </a:r>
            <a:r>
              <a:rPr lang="es-MX" dirty="0" smtClean="0"/>
              <a:t>TÉCNICAS </a:t>
            </a:r>
            <a:r>
              <a:rPr lang="es-MX" dirty="0" smtClean="0"/>
              <a:t>EDUCATIVAS ESPECIALES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FORMACIÓN </a:t>
            </a:r>
            <a:r>
              <a:rPr lang="es-MX" dirty="0" smtClean="0"/>
              <a:t>DE PROFESORES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ELABORACIÓN </a:t>
            </a:r>
            <a:r>
              <a:rPr lang="es-MX" dirty="0" smtClean="0"/>
              <a:t>DE LAS PRESENTACIONES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INTERACCIÓN </a:t>
            </a:r>
            <a:r>
              <a:rPr lang="es-MX" dirty="0" smtClean="0"/>
              <a:t>CON LOS PROFESORES Y ENTRE LOS ALUMNOS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MANTENIMIENTO </a:t>
            </a:r>
            <a:r>
              <a:rPr lang="es-MX" dirty="0" smtClean="0"/>
              <a:t>EN EL TIEMPO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 smtClean="0"/>
              <a:t> ANÁLISIS </a:t>
            </a:r>
            <a:r>
              <a:rPr lang="es-MX" dirty="0"/>
              <a:t>DE RESULTADOS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84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2540529" y="3649275"/>
            <a:ext cx="4090234" cy="11956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  <a:endParaRPr lang="es-MX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b="50000"/>
          <a:stretch/>
        </p:blipFill>
        <p:spPr bwMode="auto">
          <a:xfrm>
            <a:off x="1280330" y="5301919"/>
            <a:ext cx="6610632" cy="67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F:\13453553_10208991699006146_829608442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1" y="0"/>
            <a:ext cx="7915701" cy="292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0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</TotalTime>
  <Words>263</Words>
  <Application>Microsoft Office PowerPoint</Application>
  <PresentationFormat>Carta (216 x 279 mm)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Retrospección</vt:lpstr>
      <vt:lpstr>XX CONGRESO PANAMERICANO DE EDUCACIÓN MÉDICA   NUEVAS PERSPECTIVAS EN EDUCACIÓN MÉDICA CONTINUA</vt:lpstr>
      <vt:lpstr>EDUCACIÓN MÉDICA CONTINUA</vt:lpstr>
      <vt:lpstr>EDUCACIÓN MÉDICA CONTINUA</vt:lpstr>
      <vt:lpstr>OBJETIVOS DE LA EDUCACIÓN MÉDICA CONTINUA  (EMC)</vt:lpstr>
      <vt:lpstr>TÉCNICAS EDUCATIVAS APLICADAS EN LA EMC</vt:lpstr>
      <vt:lpstr>TECNOLOGÍAS DE LA INFORMACIÓN Y LA COMUNICACIÓN  (TICs)  PARA LA EMC  A DISTANCIA</vt:lpstr>
      <vt:lpstr>REQUERIMIENTOS PARA LA EMC  A DISTANCIA CON LAS NUEVAS TECNOLOGÍAS (TICs)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 CONGRESO PANAMERICANO DE EDUCACIÓN MÉDICA    NUEVAS PERSPECTIVAS EN EDUCACIÓN MÉDICA CONTINUA</dc:title>
  <dc:creator>Usuario</dc:creator>
  <cp:lastModifiedBy>Charo</cp:lastModifiedBy>
  <cp:revision>20</cp:revision>
  <dcterms:created xsi:type="dcterms:W3CDTF">2016-05-31T16:25:28Z</dcterms:created>
  <dcterms:modified xsi:type="dcterms:W3CDTF">2016-06-13T18:25:06Z</dcterms:modified>
</cp:coreProperties>
</file>