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56" r:id="rId3"/>
    <p:sldId id="257" r:id="rId4"/>
    <p:sldId id="306" r:id="rId5"/>
    <p:sldId id="305" r:id="rId6"/>
    <p:sldId id="263" r:id="rId7"/>
    <p:sldId id="258" r:id="rId8"/>
    <p:sldId id="303" r:id="rId9"/>
    <p:sldId id="260" r:id="rId10"/>
    <p:sldId id="281" r:id="rId11"/>
    <p:sldId id="299" r:id="rId12"/>
    <p:sldId id="300" r:id="rId13"/>
    <p:sldId id="301" r:id="rId14"/>
    <p:sldId id="302" r:id="rId15"/>
    <p:sldId id="261" r:id="rId16"/>
    <p:sldId id="307" r:id="rId17"/>
    <p:sldId id="265" r:id="rId18"/>
    <p:sldId id="266" r:id="rId19"/>
    <p:sldId id="304" r:id="rId20"/>
    <p:sldId id="267" r:id="rId21"/>
    <p:sldId id="268" r:id="rId22"/>
    <p:sldId id="294" r:id="rId23"/>
    <p:sldId id="297" r:id="rId24"/>
    <p:sldId id="270" r:id="rId25"/>
    <p:sldId id="272" r:id="rId26"/>
    <p:sldId id="298" r:id="rId27"/>
    <p:sldId id="273" r:id="rId28"/>
    <p:sldId id="274" r:id="rId29"/>
    <p:sldId id="288" r:id="rId30"/>
    <p:sldId id="275" r:id="rId31"/>
    <p:sldId id="289" r:id="rId32"/>
    <p:sldId id="292" r:id="rId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F"/>
    <a:srgbClr val="FFF5F5"/>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showGuides="1">
      <p:cViewPr>
        <p:scale>
          <a:sx n="50" d="100"/>
          <a:sy n="50" d="100"/>
        </p:scale>
        <p:origin x="-72"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23CEAAF3-9831-450B-8D59-2C09DB96C8FC}" type="datetimeFigureOut">
              <a:rPr lang="es-ES"/>
              <a:pPr/>
              <a:t>17/06/2016</a:t>
            </a:fld>
            <a:endParaRPr/>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06834459-7356-44BF-850D-8B30C4FB3B6B}" type="slidenum">
              <a:rPr/>
              <a:p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D50CD79-FC16-4410-AB61-17F26E6D3BC8}" type="datetimeFigureOut">
              <a:rPr lang="es-ES"/>
              <a:pPr/>
              <a:t>17/06/2016</a:t>
            </a:fld>
            <a:endParaRPr/>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A3C37BE-C303-496D-B5CD-85F2937540FC}" type="slidenum">
              <a:rPr/>
              <a:p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0A3C37BE-C303-496D-B5CD-85F2937540FC}" type="slidenum">
              <a:rPr lang="es-DO" smtClean="0"/>
              <a:pPr/>
              <a:t>2</a:t>
            </a:fld>
            <a:endParaRPr lang="es-DO"/>
          </a:p>
        </p:txBody>
      </p:sp>
    </p:spTree>
    <p:extLst>
      <p:ext uri="{BB962C8B-B14F-4D97-AF65-F5344CB8AC3E}">
        <p14:creationId xmlns:p14="http://schemas.microsoft.com/office/powerpoint/2010/main" val="241241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0A3C37BE-C303-496D-B5CD-85F2937540FC}" type="slidenum">
              <a:rPr lang="es-DO" smtClean="0"/>
              <a:pPr/>
              <a:t>3</a:t>
            </a:fld>
            <a:endParaRPr lang="es-DO"/>
          </a:p>
        </p:txBody>
      </p:sp>
    </p:spTree>
    <p:extLst>
      <p:ext uri="{BB962C8B-B14F-4D97-AF65-F5344CB8AC3E}">
        <p14:creationId xmlns:p14="http://schemas.microsoft.com/office/powerpoint/2010/main" val="241241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0A3C37BE-C303-496D-B5CD-85F2937540FC}" type="slidenum">
              <a:rPr lang="es-DO" smtClean="0"/>
              <a:pPr/>
              <a:t>4</a:t>
            </a:fld>
            <a:endParaRPr lang="es-DO"/>
          </a:p>
        </p:txBody>
      </p:sp>
    </p:spTree>
    <p:extLst>
      <p:ext uri="{BB962C8B-B14F-4D97-AF65-F5344CB8AC3E}">
        <p14:creationId xmlns:p14="http://schemas.microsoft.com/office/powerpoint/2010/main" val="241241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0A3C37BE-C303-496D-B5CD-85F2937540FC}" type="slidenum">
              <a:rPr lang="es-DO" smtClean="0"/>
              <a:pPr/>
              <a:t>5</a:t>
            </a:fld>
            <a:endParaRPr lang="es-DO"/>
          </a:p>
        </p:txBody>
      </p:sp>
    </p:spTree>
    <p:extLst>
      <p:ext uri="{BB962C8B-B14F-4D97-AF65-F5344CB8AC3E}">
        <p14:creationId xmlns:p14="http://schemas.microsoft.com/office/powerpoint/2010/main" val="34736512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402B9795-92DC-40DC-A1CA-9A4B349D7824}" type="datetimeFigureOut">
              <a:rPr lang="es-ES"/>
              <a:pPr/>
              <a:t>17/06/2016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‹Nº›</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pPr/>
              <a:t>17/06/2016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‹Nº›</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pPr/>
              <a:t>17/06/2016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‹Nº›</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pPr/>
              <a:t>17/06/2016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‹Nº›</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pPr/>
              <a:t>17/06/2016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‹Nº›</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a:xfrm>
            <a:off x="1385119" y="6356351"/>
            <a:ext cx="1829559" cy="365125"/>
          </a:xfrm>
        </p:spPr>
        <p:txBody>
          <a:bodyPr/>
          <a:lstStyle/>
          <a:p>
            <a:fld id="{402B9795-92DC-40DC-A1CA-9A4B349D7824}" type="datetimeFigureOut">
              <a:rPr lang="es-ES"/>
              <a:pPr/>
              <a:t>17/06/2016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9389517" y="6360140"/>
            <a:ext cx="1828800" cy="365125"/>
          </a:xfrm>
        </p:spPr>
        <p:txBody>
          <a:bodyPr/>
          <a:lstStyle/>
          <a:p>
            <a:fld id="{0FF54DE5-C571-48E8-A5BC-B369434E2F44}" type="slidenum">
              <a:rPr/>
              <a:pPr/>
              <a:t>‹Nº›</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ln w="73025">
            <a:solidFill>
              <a:schemeClr val="tx1"/>
            </a:solidFill>
          </a:ln>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402B9795-92DC-40DC-A1CA-9A4B349D7824}" type="datetimeFigureOut">
              <a:rPr lang="es-ES" smtClean="0"/>
              <a:pPr/>
              <a:t>17/06/2016</a:t>
            </a:fld>
            <a:endParaRPr lang="es-ES"/>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FF54DE5-C571-48E8-A5BC-B369434E2F44}" type="slidenum">
              <a:rPr lang="es-DO" smtClean="0"/>
              <a:pPr/>
              <a:t>‹Nº›</a:t>
            </a:fld>
            <a:endParaRPr lang="es-DO"/>
          </a:p>
        </p:txBody>
      </p:sp>
    </p:spTree>
    <p:extLst>
      <p:ext uri="{BB962C8B-B14F-4D97-AF65-F5344CB8AC3E}">
        <p14:creationId xmlns:p14="http://schemas.microsoft.com/office/powerpoint/2010/main" val="16514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grpSp>
        <p:nvGrpSpPr>
          <p:cNvPr id="14" name="Group 13"/>
          <p:cNvGrpSpPr/>
          <p:nvPr/>
        </p:nvGrpSpPr>
        <p:grpSpPr>
          <a:xfrm>
            <a:off x="0" y="1223526"/>
            <a:ext cx="12192000" cy="63125"/>
            <a:chOff x="507492" y="1501519"/>
            <a:chExt cx="8129016" cy="63125"/>
          </a:xfrm>
        </p:grpSpPr>
        <p:cxnSp>
          <p:nvCxnSpPr>
            <p:cNvPr id="15" name="Straight Connector 14"/>
            <p:cNvCxnSpPr/>
            <p:nvPr/>
          </p:nvCxnSpPr>
          <p:spPr>
            <a:xfrm>
              <a:off x="507492" y="1564644"/>
              <a:ext cx="8129016" cy="0"/>
            </a:xfrm>
            <a:prstGeom prst="line">
              <a:avLst/>
            </a:prstGeom>
            <a:ln w="57150" cap="flat" cmpd="sng">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57150" cap="flat" cmpd="sng">
              <a:solidFill>
                <a:srgbClr val="FF0000"/>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es-ES" sz="1200" b="1" i="1" dirty="0" smtClean="0">
                <a:latin typeface="Arial"/>
                <a:ea typeface="+mn-ea"/>
                <a:cs typeface="Arial"/>
              </a:rPr>
              <a:t>NOTA:</a:t>
            </a:r>
          </a:p>
          <a:p>
            <a:pPr algn="l" defTabSz="914400">
              <a:buNone/>
            </a:pPr>
            <a:r>
              <a:rPr lang="es-ES" sz="1200" b="0" i="1" dirty="0" smtClean="0">
                <a:latin typeface="Arial"/>
                <a:ea typeface="+mn-ea"/>
                <a:cs typeface="Arial"/>
              </a:rPr>
              <a:t>Para cambiar la imagen de esta dispositiva, seleccione la imagen y elimínela. A continuación </a:t>
            </a:r>
            <a:r>
              <a:rPr lang="es-ES" sz="1200" b="0" i="1" noProof="0" dirty="0" smtClean="0">
                <a:latin typeface="Arial"/>
                <a:ea typeface="+mn-ea"/>
                <a:cs typeface="Arial"/>
              </a:rPr>
              <a:t>haga</a:t>
            </a:r>
            <a:r>
              <a:rPr lang="es-ES" sz="1200" b="0" i="1" dirty="0" smtClean="0">
                <a:latin typeface="Arial"/>
                <a:ea typeface="+mn-ea"/>
                <a:cs typeface="Arial"/>
              </a:rPr>
              <a:t> clic en el icono Imágenes en el marcador de posición e inserte su imagen.</a:t>
            </a:r>
            <a:endParaRPr lang="es-ES" sz="1200" b="0" i="1" dirty="0">
              <a:latin typeface="Arial"/>
              <a:ea typeface="+mn-ea"/>
              <a:cs typeface="Arial"/>
            </a:endParaRPr>
          </a:p>
        </p:txBody>
      </p:sp>
      <p:grpSp>
        <p:nvGrpSpPr>
          <p:cNvPr id="20" name="Group 13"/>
          <p:cNvGrpSpPr/>
          <p:nvPr userDrawn="1"/>
        </p:nvGrpSpPr>
        <p:grpSpPr>
          <a:xfrm rot="16200000">
            <a:off x="-2496116" y="3995046"/>
            <a:ext cx="5418952" cy="63121"/>
            <a:chOff x="507492" y="1501519"/>
            <a:chExt cx="8129016" cy="63125"/>
          </a:xfrm>
        </p:grpSpPr>
        <p:cxnSp>
          <p:nvCxnSpPr>
            <p:cNvPr id="21" name="Straight Connector 14"/>
            <p:cNvCxnSpPr/>
            <p:nvPr/>
          </p:nvCxnSpPr>
          <p:spPr>
            <a:xfrm>
              <a:off x="507492" y="1564644"/>
              <a:ext cx="8129016" cy="0"/>
            </a:xfrm>
            <a:prstGeom prst="line">
              <a:avLst/>
            </a:prstGeom>
            <a:ln w="57150" cap="flat" cmpd="sng">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15"/>
            <p:cNvCxnSpPr/>
            <p:nvPr/>
          </p:nvCxnSpPr>
          <p:spPr>
            <a:xfrm>
              <a:off x="507492" y="1501519"/>
              <a:ext cx="8129016" cy="0"/>
            </a:xfrm>
            <a:prstGeom prst="line">
              <a:avLst/>
            </a:prstGeom>
            <a:ln w="57150" cap="flat" cmpd="sng">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2B9795-92DC-40DC-A1CA-9A4B349D7824}" type="datetimeFigureOut">
              <a:rPr lang="es-ES"/>
              <a:pPr/>
              <a:t>17/06/2016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‹Nº›</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402B9795-92DC-40DC-A1CA-9A4B349D7824}" type="datetimeFigureOut">
              <a:rPr lang="es-ES"/>
              <a:pPr/>
              <a:t>17/06/2016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‹Nº›</a:t>
            </a:fld>
            <a:endParaRPr/>
          </a:p>
        </p:txBody>
      </p:sp>
      <p:pic>
        <p:nvPicPr>
          <p:cNvPr id="1028" name="Picture 4" descr="bandera-de-la-republica-dominicana-imagen-animada-0004"/>
          <p:cNvPicPr>
            <a:picLocks noChangeAspect="1" noChangeArrowheads="1" noCrop="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25369" y="6265606"/>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490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611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402B9795-92DC-40DC-A1CA-9A4B349D7824}" type="datetimeFigureOut">
              <a:rPr lang="es-ES"/>
              <a:pPr/>
              <a:t>17/06/2016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‹Nº›</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402B9795-92DC-40DC-A1CA-9A4B349D7824}" type="datetimeFigureOut">
              <a:rPr lang="es-ES"/>
              <a:pPr/>
              <a:t>17/06/2016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‹Nº›</a:t>
            </a:fld>
            <a:endParaRPr/>
          </a:p>
        </p:txBody>
      </p:sp>
      <p:pic>
        <p:nvPicPr>
          <p:cNvPr id="6" name="Picture 4" descr="bandera-de-la-republica-dominicana-imagen-animada-0004"/>
          <p:cNvPicPr>
            <a:picLocks noChangeAspect="1" noChangeArrowheads="1" noCrop="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25369" y="6265606"/>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s-ES"/>
              <a:pPr/>
              <a:t>17/06/2016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‹Nº›</a:t>
            </a:fld>
            <a:endParaRPr dirty="0"/>
          </a:p>
        </p:txBody>
      </p:sp>
      <p:pic>
        <p:nvPicPr>
          <p:cNvPr id="5" name="Picture 4" descr="bandera-de-la-republica-dominicana-imagen-animada-0004"/>
          <p:cNvPicPr>
            <a:picLocks noChangeAspect="1" noChangeArrowheads="1" noCrop="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25369" y="6265606"/>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s-ES"/>
              <a:pPr/>
              <a:t>17/06/2016</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‹Nº›</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ecfmg.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a:spLocks noGrp="1"/>
          </p:cNvSpPr>
          <p:nvPr>
            <p:ph type="ctrTitle"/>
          </p:nvPr>
        </p:nvSpPr>
        <p:spPr>
          <a:xfrm>
            <a:off x="1143000" y="2971800"/>
            <a:ext cx="7105650" cy="2094327"/>
          </a:xfrm>
        </p:spPr>
        <p:txBody>
          <a:bodyPr anchor="ctr">
            <a:noAutofit/>
          </a:bodyPr>
          <a:lstStyle/>
          <a:p>
            <a:pPr algn="ctr">
              <a:lnSpc>
                <a:spcPct val="150000"/>
              </a:lnSpc>
            </a:pPr>
            <a:r>
              <a:rPr lang="en-US" sz="2200" b="1" dirty="0">
                <a:solidFill>
                  <a:schemeClr val="tx2">
                    <a:lumMod val="50000"/>
                  </a:schemeClr>
                </a:solidFill>
                <a:latin typeface="Berlin Sans FB Demi" panose="020E0802020502020306" pitchFamily="34" charset="0"/>
              </a:rPr>
              <a:t>LA FORMACIÓN DE LA FUERZA DE TRABAJO </a:t>
            </a:r>
            <a:r>
              <a:rPr lang="es-VE" sz="2200" b="1" dirty="0" smtClean="0">
                <a:solidFill>
                  <a:schemeClr val="tx2">
                    <a:lumMod val="50000"/>
                  </a:schemeClr>
                </a:solidFill>
                <a:latin typeface="Berlin Sans FB Demi" panose="020E0802020502020306" pitchFamily="34" charset="0"/>
              </a:rPr>
              <a:t>MÉDICO </a:t>
            </a:r>
            <a:r>
              <a:rPr lang="es-VE" sz="2200" b="1" dirty="0">
                <a:solidFill>
                  <a:schemeClr val="tx2">
                    <a:lumMod val="50000"/>
                  </a:schemeClr>
                </a:solidFill>
                <a:latin typeface="Berlin Sans FB Demi" panose="020E0802020502020306" pitchFamily="34" charset="0"/>
              </a:rPr>
              <a:t/>
            </a:r>
            <a:br>
              <a:rPr lang="es-VE" sz="2200" b="1" dirty="0">
                <a:solidFill>
                  <a:schemeClr val="tx2">
                    <a:lumMod val="50000"/>
                  </a:schemeClr>
                </a:solidFill>
                <a:latin typeface="Berlin Sans FB Demi" panose="020E0802020502020306" pitchFamily="34" charset="0"/>
              </a:rPr>
            </a:br>
            <a:r>
              <a:rPr lang="es-VE" sz="2200" b="1" dirty="0">
                <a:solidFill>
                  <a:schemeClr val="tx2">
                    <a:lumMod val="50000"/>
                  </a:schemeClr>
                </a:solidFill>
                <a:latin typeface="Berlin Sans FB Demi" panose="020E0802020502020306" pitchFamily="34" charset="0"/>
              </a:rPr>
              <a:t>ROL DE LA ACREDITACIÓN EN </a:t>
            </a:r>
            <a:r>
              <a:rPr lang="es-VE" sz="2200" b="1" dirty="0" smtClean="0">
                <a:solidFill>
                  <a:schemeClr val="tx2">
                    <a:lumMod val="50000"/>
                  </a:schemeClr>
                </a:solidFill>
                <a:latin typeface="Berlin Sans FB Demi" panose="020E0802020502020306" pitchFamily="34" charset="0"/>
              </a:rPr>
              <a:t>NORTEAMÉRICA  Y AMÉRICA LATINA</a:t>
            </a:r>
            <a:endParaRPr lang="es-DO" sz="2200" b="1" dirty="0">
              <a:solidFill>
                <a:schemeClr val="tx2">
                  <a:lumMod val="50000"/>
                </a:schemeClr>
              </a:solidFill>
              <a:latin typeface="Berlin Sans FB Demi" panose="020E0802020502020306" pitchFamily="34" charset="0"/>
            </a:endParaRPr>
          </a:p>
        </p:txBody>
      </p:sp>
      <p:sp>
        <p:nvSpPr>
          <p:cNvPr id="8" name="7 CuadroTexto"/>
          <p:cNvSpPr txBox="1"/>
          <p:nvPr/>
        </p:nvSpPr>
        <p:spPr>
          <a:xfrm>
            <a:off x="5124394" y="5047046"/>
            <a:ext cx="7067605" cy="1323439"/>
          </a:xfrm>
          <a:prstGeom prst="rect">
            <a:avLst/>
          </a:prstGeom>
          <a:noFill/>
        </p:spPr>
        <p:txBody>
          <a:bodyPr wrap="square" rtlCol="0">
            <a:spAutoFit/>
          </a:bodyPr>
          <a:lstStyle/>
          <a:p>
            <a:pPr algn="ctr"/>
            <a:r>
              <a:rPr lang="es-DO" sz="2000" b="1" dirty="0" smtClean="0">
                <a:latin typeface="Bodoni MT" panose="02070603080606020203" pitchFamily="18" charset="0"/>
              </a:rPr>
              <a:t>Presentado por</a:t>
            </a:r>
            <a:r>
              <a:rPr lang="en-US" sz="2000" b="1" dirty="0" smtClean="0">
                <a:latin typeface="Bodoni MT" panose="02070603080606020203" pitchFamily="18" charset="0"/>
              </a:rPr>
              <a:t>:</a:t>
            </a:r>
            <a:r>
              <a:rPr lang="es-DO" sz="2000" b="1" dirty="0" smtClean="0">
                <a:latin typeface="Bodoni MT" panose="02070603080606020203" pitchFamily="18" charset="0"/>
              </a:rPr>
              <a:t>  Dra. Rosa Céspedes</a:t>
            </a:r>
          </a:p>
          <a:p>
            <a:pPr algn="ctr"/>
            <a:r>
              <a:rPr lang="en-US" sz="2000" b="1" dirty="0" err="1" smtClean="0">
                <a:latin typeface="Bodoni MT" panose="02070603080606020203" pitchFamily="18" charset="0"/>
              </a:rPr>
              <a:t>Directora</a:t>
            </a:r>
            <a:r>
              <a:rPr lang="en-US" sz="2000" b="1" dirty="0" smtClean="0">
                <a:latin typeface="Bodoni MT" panose="02070603080606020203" pitchFamily="18" charset="0"/>
              </a:rPr>
              <a:t>, </a:t>
            </a:r>
            <a:r>
              <a:rPr lang="en-US" sz="2000" b="1" dirty="0" err="1" smtClean="0">
                <a:latin typeface="Bodoni MT" panose="02070603080606020203" pitchFamily="18" charset="0"/>
              </a:rPr>
              <a:t>Dirección</a:t>
            </a:r>
            <a:r>
              <a:rPr lang="en-US" sz="2000" b="1" dirty="0" smtClean="0">
                <a:latin typeface="Bodoni MT" panose="02070603080606020203" pitchFamily="18" charset="0"/>
              </a:rPr>
              <a:t> </a:t>
            </a:r>
            <a:r>
              <a:rPr lang="en-US" sz="2000" b="1" dirty="0" err="1" smtClean="0">
                <a:latin typeface="Bodoni MT" panose="02070603080606020203" pitchFamily="18" charset="0"/>
              </a:rPr>
              <a:t>Académica</a:t>
            </a:r>
            <a:r>
              <a:rPr lang="en-US" sz="2000" b="1" dirty="0" smtClean="0">
                <a:latin typeface="Bodoni MT" panose="02070603080606020203" pitchFamily="18" charset="0"/>
              </a:rPr>
              <a:t> </a:t>
            </a:r>
            <a:r>
              <a:rPr lang="en-US" sz="2000" b="1" dirty="0" err="1" smtClean="0">
                <a:latin typeface="Bodoni MT" panose="02070603080606020203" pitchFamily="18" charset="0"/>
              </a:rPr>
              <a:t>Área</a:t>
            </a:r>
            <a:r>
              <a:rPr lang="en-US" sz="2000" b="1" dirty="0" smtClean="0">
                <a:latin typeface="Bodoni MT" panose="02070603080606020203" pitchFamily="18" charset="0"/>
              </a:rPr>
              <a:t> de la </a:t>
            </a:r>
            <a:r>
              <a:rPr lang="en-US" sz="2000" b="1" dirty="0" err="1" smtClean="0">
                <a:latin typeface="Bodoni MT" panose="02070603080606020203" pitchFamily="18" charset="0"/>
              </a:rPr>
              <a:t>Salud</a:t>
            </a:r>
            <a:endParaRPr lang="es-DO" sz="2000" b="1" dirty="0" smtClean="0">
              <a:latin typeface="Bodoni MT" panose="02070603080606020203" pitchFamily="18" charset="0"/>
            </a:endParaRPr>
          </a:p>
          <a:p>
            <a:pPr algn="ctr"/>
            <a:r>
              <a:rPr lang="en-US" sz="2000" b="1" dirty="0" smtClean="0">
                <a:latin typeface="Bodoni MT" panose="02070603080606020203" pitchFamily="18" charset="0"/>
              </a:rPr>
              <a:t>Ministerio de Educación Superior, Ciencia y Tecnología ‘’</a:t>
            </a:r>
            <a:r>
              <a:rPr lang="en-US" sz="2000" b="1" dirty="0" err="1" smtClean="0">
                <a:latin typeface="Bodoni MT" panose="02070603080606020203" pitchFamily="18" charset="0"/>
              </a:rPr>
              <a:t>MESCyT</a:t>
            </a:r>
            <a:r>
              <a:rPr lang="en-US" sz="2000" b="1" dirty="0" smtClean="0">
                <a:latin typeface="Bodoni MT" panose="02070603080606020203" pitchFamily="18" charset="0"/>
              </a:rPr>
              <a:t>’’   </a:t>
            </a:r>
            <a:r>
              <a:rPr lang="en-US" sz="2000" b="1" dirty="0" err="1" smtClean="0">
                <a:latin typeface="Bodoni MT" panose="02070603080606020203" pitchFamily="18" charset="0"/>
              </a:rPr>
              <a:t>República</a:t>
            </a:r>
            <a:r>
              <a:rPr lang="en-US" sz="2000" b="1" dirty="0" smtClean="0">
                <a:latin typeface="Bodoni MT" panose="02070603080606020203" pitchFamily="18" charset="0"/>
              </a:rPr>
              <a:t> Dominicana</a:t>
            </a:r>
            <a:endParaRPr lang="es-DO" sz="2000" b="1" dirty="0">
              <a:latin typeface="Bodoni MT" panose="02070603080606020203" pitchFamily="18" charset="0"/>
            </a:endParaRPr>
          </a:p>
        </p:txBody>
      </p:sp>
      <p:pic>
        <p:nvPicPr>
          <p:cNvPr id="9" name="Picture 4" descr="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0" y="-1"/>
            <a:ext cx="1219504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512566" y="1127424"/>
            <a:ext cx="11460038" cy="5425775"/>
          </a:xfrm>
        </p:spPr>
        <p:txBody>
          <a:bodyPr>
            <a:noAutofit/>
          </a:bodyPr>
          <a:lstStyle/>
          <a:p>
            <a:pPr algn="just">
              <a:lnSpc>
                <a:spcPct val="150000"/>
              </a:lnSpc>
            </a:pPr>
            <a:r>
              <a:rPr lang="es-DO" sz="2300" dirty="0" smtClean="0">
                <a:solidFill>
                  <a:srgbClr val="002060"/>
                </a:solidFill>
                <a:latin typeface="Berlin Sans FB" panose="020E0602020502020306" pitchFamily="34" charset="0"/>
              </a:rPr>
              <a:t>LA ACREDITACIÓN DE PROGRAMAS RESPONSABILIDAD DEL MINISTERIO DE EDUCACIÓN SUPERIOR CIENCIA Y TECNOLOGÍA,  A TRAVÉS DEL CONSEJO NACIONAL DE EDUCACIÓN SUPERIOR, CIENCIA Y TECNOLOGÍA (CONESCYT).</a:t>
            </a:r>
          </a:p>
          <a:p>
            <a:pPr algn="just">
              <a:lnSpc>
                <a:spcPct val="150000"/>
              </a:lnSpc>
            </a:pPr>
            <a:r>
              <a:rPr lang="es-DO" sz="2300" dirty="0" smtClean="0">
                <a:solidFill>
                  <a:srgbClr val="002060"/>
                </a:solidFill>
                <a:latin typeface="Berlin Sans FB" panose="020E0602020502020306" pitchFamily="34" charset="0"/>
              </a:rPr>
              <a:t>TODA ESCUELA DE MEDICINA DEBE POSEER ESTA ACREDITACIÓN COMO REQUISITO PARA CONTINUAR SUS OPERACIONES Y OTORGAR TITULOS, UNA VEZ ES APROBADA.</a:t>
            </a:r>
          </a:p>
          <a:p>
            <a:pPr algn="just">
              <a:lnSpc>
                <a:spcPct val="150000"/>
              </a:lnSpc>
            </a:pPr>
            <a:r>
              <a:rPr lang="es-DO" sz="2300" dirty="0" smtClean="0">
                <a:solidFill>
                  <a:srgbClr val="002060"/>
                </a:solidFill>
                <a:latin typeface="Berlin Sans FB" panose="020E0602020502020306" pitchFamily="34" charset="0"/>
              </a:rPr>
              <a:t>EN LA REPÚBLICA DOMINICANA TENEMOS 12 (DOCE) ESCUELAS DE MEDICINA, DE LAS CUALES 10 ESTÁN ACREDITADAS Y 2 (DOS) ESTÁN EN PROCESO PARA ACREDITARSE. ACTUALMENTE NOS ENCONTRAMOS EN UN PROCESO DE EVALUACIÓN PARA LA ACREDITACIÓN DE ESCUELAS DE MEDICINA.</a:t>
            </a:r>
            <a:endParaRPr lang="es-DO" sz="2300" dirty="0">
              <a:solidFill>
                <a:srgbClr val="002060"/>
              </a:solidFill>
              <a:latin typeface="Berlin Sans FB" panose="020E0602020502020306" pitchFamily="34" charset="0"/>
            </a:endParaRPr>
          </a:p>
        </p:txBody>
      </p:sp>
      <p:sp>
        <p:nvSpPr>
          <p:cNvPr id="9" name="5 CuadroTexto"/>
          <p:cNvSpPr txBox="1"/>
          <p:nvPr/>
        </p:nvSpPr>
        <p:spPr>
          <a:xfrm>
            <a:off x="1160266" y="100692"/>
            <a:ext cx="9754393" cy="954107"/>
          </a:xfrm>
          <a:prstGeom prst="rect">
            <a:avLst/>
          </a:prstGeom>
          <a:noFill/>
        </p:spPr>
        <p:txBody>
          <a:bodyPr wrap="square" rtlCol="0">
            <a:spAutoFit/>
          </a:bodyPr>
          <a:lstStyle/>
          <a:p>
            <a:pPr algn="ctr"/>
            <a:r>
              <a:rPr lang="es-DO" sz="2800" b="1" dirty="0" smtClean="0">
                <a:solidFill>
                  <a:srgbClr val="FF0000"/>
                </a:solidFill>
                <a:latin typeface="Gill Sans MT" panose="020B0502020104020203" pitchFamily="34" charset="0"/>
              </a:rPr>
              <a:t>ACREDITACIÓN DE PROGRAMAS DE MEDICINA EN REPÚBLICA DOMINICANA</a:t>
            </a:r>
          </a:p>
        </p:txBody>
      </p:sp>
    </p:spTree>
    <p:extLst>
      <p:ext uri="{BB962C8B-B14F-4D97-AF65-F5344CB8AC3E}">
        <p14:creationId xmlns:p14="http://schemas.microsoft.com/office/powerpoint/2010/main" val="20434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6664288" y="517471"/>
            <a:ext cx="3816424" cy="5300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2500" dirty="0" smtClean="0">
                <a:solidFill>
                  <a:schemeClr val="tx2"/>
                </a:solidFill>
                <a:latin typeface="Gill Sans Ultra Bold" panose="020B0A02020104020203" pitchFamily="34" charset="0"/>
              </a:rPr>
              <a:t>ACREDITACIÓN</a:t>
            </a:r>
            <a:endParaRPr lang="es-DO" sz="2500" dirty="0">
              <a:solidFill>
                <a:schemeClr val="tx2"/>
              </a:solidFill>
              <a:latin typeface="Gill Sans Ultra Bold" panose="020B0A02020104020203" pitchFamily="34" charset="0"/>
            </a:endParaRPr>
          </a:p>
        </p:txBody>
      </p:sp>
      <p:sp>
        <p:nvSpPr>
          <p:cNvPr id="7" name="6 Rectángulo"/>
          <p:cNvSpPr/>
          <p:nvPr/>
        </p:nvSpPr>
        <p:spPr>
          <a:xfrm>
            <a:off x="5543550" y="1068103"/>
            <a:ext cx="6134100" cy="487056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TIENE UNA DURACIÓN DE 5 AÑOS</a:t>
            </a:r>
          </a:p>
          <a:p>
            <a:pPr marL="342900" indent="-34290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ES DE CARÁCTER OBLIGATORIO</a:t>
            </a:r>
          </a:p>
          <a:p>
            <a:pPr algn="just">
              <a:lnSpc>
                <a:spcPct val="150000"/>
              </a:lnSpc>
            </a:pPr>
            <a:endParaRPr lang="es-DO" sz="2300" dirty="0" smtClean="0">
              <a:solidFill>
                <a:srgbClr val="002060"/>
              </a:solidFill>
              <a:latin typeface="Berlin Sans FB" panose="020E0602020502020306" pitchFamily="34" charset="0"/>
            </a:endParaRPr>
          </a:p>
          <a:p>
            <a:pPr algn="just">
              <a:lnSpc>
                <a:spcPct val="150000"/>
              </a:lnSpc>
            </a:pPr>
            <a:r>
              <a:rPr lang="es-DO" sz="2300" dirty="0" smtClean="0">
                <a:solidFill>
                  <a:srgbClr val="002060"/>
                </a:solidFill>
                <a:latin typeface="Berlin Sans FB" panose="020E0602020502020306" pitchFamily="34" charset="0"/>
              </a:rPr>
              <a:t>EL ESTADO ES RESPONSABLE DE LA GARANTÍA DE LA CALIDAD DE LA EDUCACION MÉDICA.</a:t>
            </a:r>
          </a:p>
          <a:p>
            <a:pPr algn="just">
              <a:lnSpc>
                <a:spcPct val="150000"/>
              </a:lnSpc>
            </a:pPr>
            <a:r>
              <a:rPr lang="es-DO" sz="2300" dirty="0" smtClean="0">
                <a:solidFill>
                  <a:srgbClr val="002060"/>
                </a:solidFill>
                <a:latin typeface="Berlin Sans FB" panose="020E0602020502020306" pitchFamily="34" charset="0"/>
              </a:rPr>
              <a:t>EL PROCESO IMPLICA UNA AUTOEVALUCIÓN Y UNA VISITA EN TERRENO POR PARES ACADÉMICOS EXTERNOS.</a:t>
            </a:r>
            <a:endParaRPr lang="es-DO" sz="2300" dirty="0">
              <a:solidFill>
                <a:srgbClr val="002060"/>
              </a:solidFill>
              <a:latin typeface="Berlin Sans FB" panose="020E0602020502020306" pitchFamily="34" charset="0"/>
            </a:endParaRPr>
          </a:p>
        </p:txBody>
      </p:sp>
      <p:pic>
        <p:nvPicPr>
          <p:cNvPr id="11" name="Picture 4" descr="http://1.bp.blogspot.com/-r5AvwMnbbvE/Ul2lAU2njEI/AAAAAAAAA88/eyc8N1sEYCU/s320/0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2407261"/>
            <a:ext cx="2552700" cy="39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 Rectángulo"/>
          <p:cNvSpPr>
            <a:spLocks noChangeArrowheads="1"/>
          </p:cNvSpPr>
          <p:nvPr/>
        </p:nvSpPr>
        <p:spPr bwMode="auto">
          <a:xfrm>
            <a:off x="1304925" y="306618"/>
            <a:ext cx="4695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s-DO" sz="2500" b="1" dirty="0">
                <a:solidFill>
                  <a:srgbClr val="FF0000"/>
                </a:solidFill>
                <a:latin typeface="Comic Sans MS" pitchFamily="66" charset="0"/>
              </a:rPr>
              <a:t>LEGISLACIÓN VIGENTE</a:t>
            </a:r>
          </a:p>
        </p:txBody>
      </p:sp>
      <p:sp>
        <p:nvSpPr>
          <p:cNvPr id="13" name="7 Rectángulo"/>
          <p:cNvSpPr>
            <a:spLocks noChangeArrowheads="1"/>
          </p:cNvSpPr>
          <p:nvPr/>
        </p:nvSpPr>
        <p:spPr bwMode="auto">
          <a:xfrm>
            <a:off x="512566" y="919767"/>
            <a:ext cx="43561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s-DO" sz="2500" dirty="0" err="1">
                <a:solidFill>
                  <a:schemeClr val="tx2"/>
                </a:solidFill>
                <a:latin typeface="Berlin Sans FB" panose="020E0602020502020306" pitchFamily="34" charset="0"/>
              </a:rPr>
              <a:t>Normas</a:t>
            </a:r>
            <a:r>
              <a:rPr lang="en-US" altLang="es-DO" sz="2500" dirty="0">
                <a:solidFill>
                  <a:schemeClr val="tx2"/>
                </a:solidFill>
                <a:latin typeface="Berlin Sans FB" panose="020E0602020502020306" pitchFamily="34" charset="0"/>
              </a:rPr>
              <a:t> </a:t>
            </a:r>
            <a:r>
              <a:rPr lang="en-US" altLang="es-DO" sz="2500" dirty="0" err="1">
                <a:solidFill>
                  <a:schemeClr val="tx2"/>
                </a:solidFill>
                <a:latin typeface="Berlin Sans FB" panose="020E0602020502020306" pitchFamily="34" charset="0"/>
              </a:rPr>
              <a:t>para</a:t>
            </a:r>
            <a:r>
              <a:rPr lang="en-US" altLang="es-DO" sz="2500" dirty="0">
                <a:solidFill>
                  <a:schemeClr val="tx2"/>
                </a:solidFill>
                <a:latin typeface="Berlin Sans FB" panose="020E0602020502020306" pitchFamily="34" charset="0"/>
              </a:rPr>
              <a:t> </a:t>
            </a:r>
            <a:r>
              <a:rPr lang="en-US" altLang="es-DO" sz="2500" dirty="0" err="1">
                <a:solidFill>
                  <a:schemeClr val="tx2"/>
                </a:solidFill>
                <a:latin typeface="Berlin Sans FB" panose="020E0602020502020306" pitchFamily="34" charset="0"/>
              </a:rPr>
              <a:t>Aprobación</a:t>
            </a:r>
            <a:r>
              <a:rPr lang="en-US" altLang="es-DO" sz="2500" dirty="0">
                <a:solidFill>
                  <a:schemeClr val="tx2"/>
                </a:solidFill>
                <a:latin typeface="Berlin Sans FB" panose="020E0602020502020306" pitchFamily="34" charset="0"/>
              </a:rPr>
              <a:t> </a:t>
            </a:r>
            <a:r>
              <a:rPr lang="en-US" altLang="es-DO" sz="2500" dirty="0" err="1">
                <a:solidFill>
                  <a:schemeClr val="tx2"/>
                </a:solidFill>
                <a:latin typeface="Berlin Sans FB" panose="020E0602020502020306" pitchFamily="34" charset="0"/>
              </a:rPr>
              <a:t>Regulación</a:t>
            </a:r>
            <a:r>
              <a:rPr lang="en-US" altLang="es-DO" sz="2500" dirty="0">
                <a:solidFill>
                  <a:schemeClr val="tx2"/>
                </a:solidFill>
                <a:latin typeface="Berlin Sans FB" panose="020E0602020502020306" pitchFamily="34" charset="0"/>
              </a:rPr>
              <a:t> y </a:t>
            </a:r>
            <a:r>
              <a:rPr lang="en-US" altLang="es-DO" sz="2500" dirty="0" err="1">
                <a:solidFill>
                  <a:schemeClr val="tx2"/>
                </a:solidFill>
                <a:latin typeface="Berlin Sans FB" panose="020E0602020502020306" pitchFamily="34" charset="0"/>
              </a:rPr>
              <a:t>Acreditación</a:t>
            </a:r>
            <a:r>
              <a:rPr lang="en-US" altLang="es-DO" sz="2500" dirty="0">
                <a:solidFill>
                  <a:schemeClr val="tx2"/>
                </a:solidFill>
                <a:latin typeface="Berlin Sans FB" panose="020E0602020502020306" pitchFamily="34" charset="0"/>
              </a:rPr>
              <a:t> de </a:t>
            </a:r>
            <a:r>
              <a:rPr lang="en-US" altLang="es-DO" sz="2500" dirty="0" err="1">
                <a:solidFill>
                  <a:schemeClr val="tx2"/>
                </a:solidFill>
                <a:latin typeface="Berlin Sans FB" panose="020E0602020502020306" pitchFamily="34" charset="0"/>
              </a:rPr>
              <a:t>las</a:t>
            </a:r>
            <a:r>
              <a:rPr lang="en-US" altLang="es-DO" sz="2500" dirty="0">
                <a:solidFill>
                  <a:schemeClr val="tx2"/>
                </a:solidFill>
                <a:latin typeface="Berlin Sans FB" panose="020E0602020502020306" pitchFamily="34" charset="0"/>
              </a:rPr>
              <a:t> </a:t>
            </a:r>
            <a:r>
              <a:rPr lang="en-US" altLang="es-DO" sz="2500" dirty="0" err="1">
                <a:solidFill>
                  <a:schemeClr val="tx2"/>
                </a:solidFill>
                <a:latin typeface="Berlin Sans FB" panose="020E0602020502020306" pitchFamily="34" charset="0"/>
              </a:rPr>
              <a:t>Escuelas</a:t>
            </a:r>
            <a:r>
              <a:rPr lang="en-US" altLang="es-DO" sz="2500" dirty="0">
                <a:solidFill>
                  <a:schemeClr val="tx2"/>
                </a:solidFill>
                <a:latin typeface="Berlin Sans FB" panose="020E0602020502020306" pitchFamily="34" charset="0"/>
              </a:rPr>
              <a:t> de </a:t>
            </a:r>
            <a:r>
              <a:rPr lang="en-US" altLang="es-DO" sz="2500" dirty="0" err="1" smtClean="0">
                <a:solidFill>
                  <a:schemeClr val="tx2"/>
                </a:solidFill>
                <a:latin typeface="Berlin Sans FB" panose="020E0602020502020306" pitchFamily="34" charset="0"/>
              </a:rPr>
              <a:t>Medicina</a:t>
            </a:r>
            <a:endParaRPr lang="en-US" altLang="es-DO" sz="2500" dirty="0">
              <a:solidFill>
                <a:schemeClr val="tx2"/>
              </a:solidFill>
              <a:latin typeface="Berlin Sans FB" panose="020E0602020502020306" pitchFamily="34" charset="0"/>
            </a:endParaRPr>
          </a:p>
        </p:txBody>
      </p:sp>
    </p:spTree>
    <p:extLst>
      <p:ext uri="{BB962C8B-B14F-4D97-AF65-F5344CB8AC3E}">
        <p14:creationId xmlns:p14="http://schemas.microsoft.com/office/powerpoint/2010/main" val="376032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1141216" y="1668860"/>
            <a:ext cx="10574982" cy="4427140"/>
          </a:xfrm>
        </p:spPr>
        <p:txBody>
          <a:bodyPr>
            <a:noAutofit/>
          </a:bodyPr>
          <a:lstStyle/>
          <a:p>
            <a:pPr lvl="0" algn="just">
              <a:lnSpc>
                <a:spcPct val="150000"/>
              </a:lnSpc>
            </a:pPr>
            <a:r>
              <a:rPr lang="es-DO" sz="2300" dirty="0" smtClean="0">
                <a:solidFill>
                  <a:srgbClr val="002060"/>
                </a:solidFill>
                <a:latin typeface="Berlin Sans FB" panose="020E0602020502020306" pitchFamily="34" charset="0"/>
              </a:rPr>
              <a:t>EN EL CASO DE LA REPÚBLICA DOMINICANA SUS ESTÁNDARES Y PROCESOS USADOS POR EL MESCYT PARA ACREDITAR ESCUELAS DE MEDICINA SON COMPARABLES CON LOS ESTÁNDARES UTILIZADOS POR LOS ESTADOS UNIDOS, PARA LOS MISMOS FINES. </a:t>
            </a:r>
          </a:p>
          <a:p>
            <a:pPr algn="just">
              <a:lnSpc>
                <a:spcPct val="150000"/>
              </a:lnSpc>
            </a:pPr>
            <a:r>
              <a:rPr lang="es-DO" sz="2300" dirty="0" smtClean="0">
                <a:solidFill>
                  <a:srgbClr val="002060"/>
                </a:solidFill>
                <a:latin typeface="Berlin Sans FB" panose="020E0602020502020306" pitchFamily="34" charset="0"/>
              </a:rPr>
              <a:t>EL (NCFMEA) DETERMINÓ LA COMPARABILIDAD DE ESTÁNDARES POR PRIMERA VEZ EN EL AÑO 1997, POSTERIORMENTE EN EL AÑO 2004 Y EN EL AÑO 2013 VIGENTE HASTA EL 2019.</a:t>
            </a:r>
            <a:endParaRPr lang="es-ES" sz="2300" dirty="0">
              <a:solidFill>
                <a:srgbClr val="002060"/>
              </a:solidFill>
              <a:latin typeface="Berlin Sans FB" panose="020E0602020502020306" pitchFamily="34" charset="0"/>
            </a:endParaRPr>
          </a:p>
        </p:txBody>
      </p:sp>
      <p:sp>
        <p:nvSpPr>
          <p:cNvPr id="9" name="5 CuadroTexto"/>
          <p:cNvSpPr txBox="1"/>
          <p:nvPr/>
        </p:nvSpPr>
        <p:spPr>
          <a:xfrm>
            <a:off x="1141216" y="377065"/>
            <a:ext cx="10335689" cy="861774"/>
          </a:xfrm>
          <a:prstGeom prst="rect">
            <a:avLst/>
          </a:prstGeom>
          <a:noFill/>
        </p:spPr>
        <p:txBody>
          <a:bodyPr wrap="square" rtlCol="0">
            <a:spAutoFit/>
          </a:bodyPr>
          <a:lstStyle/>
          <a:p>
            <a:pPr algn="ctr"/>
            <a:r>
              <a:rPr lang="es-DO" sz="2500" b="1" dirty="0" smtClean="0">
                <a:solidFill>
                  <a:srgbClr val="FF0000"/>
                </a:solidFill>
                <a:latin typeface="Gill Sans MT" panose="020B0502020104020203" pitchFamily="34" charset="0"/>
              </a:rPr>
              <a:t>COMPARABILIDAD DE ESTÁNDARES Y PROCESOS UTILIZADOS PARA  ACREDITAR ESCUELAS DE MEDICINA</a:t>
            </a:r>
          </a:p>
        </p:txBody>
      </p:sp>
    </p:spTree>
    <p:extLst>
      <p:ext uri="{BB962C8B-B14F-4D97-AF65-F5344CB8AC3E}">
        <p14:creationId xmlns:p14="http://schemas.microsoft.com/office/powerpoint/2010/main" val="3323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836416" y="1010239"/>
            <a:ext cx="10574982" cy="5760640"/>
          </a:xfrm>
        </p:spPr>
        <p:txBody>
          <a:bodyPr>
            <a:noAutofit/>
          </a:bodyPr>
          <a:lstStyle/>
          <a:p>
            <a:pPr algn="just">
              <a:lnSpc>
                <a:spcPct val="150000"/>
              </a:lnSpc>
            </a:pPr>
            <a:r>
              <a:rPr lang="es-DO" sz="2200" dirty="0" smtClean="0">
                <a:solidFill>
                  <a:srgbClr val="002060"/>
                </a:solidFill>
                <a:latin typeface="Berlin Sans FB" panose="020E0602020502020306" pitchFamily="34" charset="0"/>
              </a:rPr>
              <a:t>ESTE RECONOCIMIENTO LO OTORGA EL </a:t>
            </a:r>
            <a:r>
              <a:rPr lang="es-ES" sz="2200" dirty="0" smtClean="0">
                <a:solidFill>
                  <a:srgbClr val="002060"/>
                </a:solidFill>
                <a:latin typeface="Berlin Sans FB" panose="020E0602020502020306" pitchFamily="34" charset="0"/>
              </a:rPr>
              <a:t>COMITÉ NACIONAL DE EDUCACIÓN MÉDICA Y  ACREDITACIÓN EXTRANJERA DE LOS ESTADOS UNIDOS (NCFMEA), CUYO PROPÓSITO ES REVISAR LOS ESTÁNDARES UTILIZADAS POR LOS PAÍSES EXTRANJEROS PARA ACREDITAR ESCUELAS DE MEDICINA Y DETERMINAR SI </a:t>
            </a:r>
            <a:r>
              <a:rPr lang="es-ES" sz="2200" dirty="0">
                <a:solidFill>
                  <a:srgbClr val="002060"/>
                </a:solidFill>
                <a:latin typeface="Berlin Sans FB" panose="020E0602020502020306" pitchFamily="34" charset="0"/>
              </a:rPr>
              <a:t>ESOS ESTÁNDARES </a:t>
            </a:r>
            <a:r>
              <a:rPr lang="es-ES" sz="2200" dirty="0" smtClean="0">
                <a:solidFill>
                  <a:srgbClr val="002060"/>
                </a:solidFill>
                <a:latin typeface="Berlin Sans FB" panose="020E0602020502020306" pitchFamily="34" charset="0"/>
              </a:rPr>
              <a:t>SON COMPARABLES A LOS UTILIZADOS PARA ACREDITAR LAS ESCUELAS DE MEDICINA EN LOS ESTADOS UNIDOS. </a:t>
            </a:r>
          </a:p>
          <a:p>
            <a:pPr algn="just">
              <a:lnSpc>
                <a:spcPct val="150000"/>
              </a:lnSpc>
            </a:pPr>
            <a:r>
              <a:rPr lang="es-ES" sz="2200" dirty="0" smtClean="0">
                <a:solidFill>
                  <a:srgbClr val="002060"/>
                </a:solidFill>
                <a:latin typeface="Berlin Sans FB" panose="020E0602020502020306" pitchFamily="34" charset="0"/>
              </a:rPr>
              <a:t>SEGÚN LA LEY DE EE.UU. ESCUELAS DE MEDICINA DE UN PAÍS QUE HA SIDO DETERMINADO COMO COMPARABLE POR EL NCFMEA PUEDE SOLICITAR SU PARTICIPACIÓN EN EL PROGRAMA DE ESTADOS UNIDOS, WILLIAM D. FORD PRÉSTAMO FEDERAL DIRECTO (PRÉSTAMO DIRECTO). </a:t>
            </a:r>
            <a:endParaRPr lang="es-ES" sz="2200" dirty="0">
              <a:solidFill>
                <a:srgbClr val="002060"/>
              </a:solidFill>
              <a:latin typeface="Berlin Sans FB" panose="020E0602020502020306" pitchFamily="34" charset="0"/>
            </a:endParaRPr>
          </a:p>
        </p:txBody>
      </p:sp>
      <p:sp>
        <p:nvSpPr>
          <p:cNvPr id="6" name="5 CuadroTexto"/>
          <p:cNvSpPr txBox="1"/>
          <p:nvPr/>
        </p:nvSpPr>
        <p:spPr>
          <a:xfrm>
            <a:off x="1141216" y="-3935"/>
            <a:ext cx="10335689" cy="861774"/>
          </a:xfrm>
          <a:prstGeom prst="rect">
            <a:avLst/>
          </a:prstGeom>
          <a:noFill/>
        </p:spPr>
        <p:txBody>
          <a:bodyPr wrap="square" rtlCol="0">
            <a:spAutoFit/>
          </a:bodyPr>
          <a:lstStyle/>
          <a:p>
            <a:pPr algn="ctr"/>
            <a:r>
              <a:rPr lang="es-DO" sz="2500" b="1" dirty="0" smtClean="0">
                <a:solidFill>
                  <a:srgbClr val="FF0000"/>
                </a:solidFill>
                <a:latin typeface="Gill Sans MT" panose="020B0502020104020203" pitchFamily="34" charset="0"/>
              </a:rPr>
              <a:t>COMPARABILIDAD DE ESTÁNDARES Y PROCESOS UTILIZADOS PARA  ACREDITAR ESCUELAS DE MEDICINA</a:t>
            </a:r>
          </a:p>
        </p:txBody>
      </p:sp>
    </p:spTree>
    <p:extLst>
      <p:ext uri="{BB962C8B-B14F-4D97-AF65-F5344CB8AC3E}">
        <p14:creationId xmlns:p14="http://schemas.microsoft.com/office/powerpoint/2010/main" val="137751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407958" y="297056"/>
            <a:ext cx="10901392" cy="954107"/>
          </a:xfrm>
          <a:prstGeom prst="rect">
            <a:avLst/>
          </a:prstGeom>
          <a:noFill/>
        </p:spPr>
        <p:txBody>
          <a:bodyPr wrap="square" rtlCol="0">
            <a:spAutoFit/>
          </a:bodyPr>
          <a:lstStyle/>
          <a:p>
            <a:pPr algn="ctr"/>
            <a:r>
              <a:rPr lang="es-DO" sz="2800" b="1" dirty="0">
                <a:solidFill>
                  <a:srgbClr val="FF0000"/>
                </a:solidFill>
                <a:latin typeface="Gill Sans MT" panose="020B0502020104020203" pitchFamily="34" charset="0"/>
              </a:rPr>
              <a:t>¿CÓMO DEFINIR LA PARTICIPACIÓN DE </a:t>
            </a:r>
            <a:r>
              <a:rPr lang="es-DO" sz="2800" b="1" dirty="0" smtClean="0">
                <a:solidFill>
                  <a:srgbClr val="FF0000"/>
                </a:solidFill>
                <a:latin typeface="Gill Sans MT" panose="020B0502020104020203" pitchFamily="34" charset="0"/>
              </a:rPr>
              <a:t>LOS DIFERENTES </a:t>
            </a:r>
            <a:r>
              <a:rPr lang="es-DO" sz="2800" b="1" dirty="0">
                <a:solidFill>
                  <a:srgbClr val="FF0000"/>
                </a:solidFill>
                <a:latin typeface="Gill Sans MT" panose="020B0502020104020203" pitchFamily="34" charset="0"/>
              </a:rPr>
              <a:t>ACTORES EN EL PROCESO?</a:t>
            </a:r>
          </a:p>
        </p:txBody>
      </p:sp>
      <p:pic>
        <p:nvPicPr>
          <p:cNvPr id="1026" name="Picture 2" descr="http://3.bp.blogspot.com/-LqZzLlkDNz0/VfclBBq5Z2I/AAAAAAAAPtI/NR4LPpB7FlM/s1600/gif-animado-mecanismo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3513183"/>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66" y="3824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3 Rectángulo"/>
          <p:cNvSpPr/>
          <p:nvPr/>
        </p:nvSpPr>
        <p:spPr>
          <a:xfrm>
            <a:off x="398266" y="3088181"/>
            <a:ext cx="8593333" cy="31393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200" dirty="0" smtClean="0">
                <a:solidFill>
                  <a:srgbClr val="002060"/>
                </a:solidFill>
                <a:latin typeface="Berlin Sans FB" panose="020E0602020502020306" pitchFamily="34" charset="0"/>
              </a:rPr>
              <a:t>LA PARTICIPACIÓN ACTIVA DE LAS INSTITUCIONES EVALUADAS REVELAN EL COMPROMISO DE CADA INSTITUCIÓN CON LA CALIDAD, PONE DE RELIEVE EL PAPEL QUE JUEGAN LAS COMUNIDADES ACADÉMICAS COMO REFERENTE RECONOCIDO PARA APRECIAR LA CALIDAD DE INSTITUCIONES Y DE PROGRAMAS EN UN CAMPO ESPECÍFICO.</a:t>
            </a:r>
            <a:endParaRPr lang="es-DO" sz="2200" dirty="0">
              <a:solidFill>
                <a:srgbClr val="002060"/>
              </a:solidFill>
              <a:latin typeface="Berlin Sans FB" panose="020E0602020502020306" pitchFamily="34" charset="0"/>
            </a:endParaRPr>
          </a:p>
        </p:txBody>
      </p:sp>
      <p:pic>
        <p:nvPicPr>
          <p:cNvPr id="10" name="Picture 2" descr="http://3.bp.blogspot.com/-LqZzLlkDNz0/VfclBBq5Z2I/AAAAAAAAPtI/NR4LPpB7FlM/s1600/gif-animado-mecanismo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1650" y="3524250"/>
            <a:ext cx="2990850" cy="2990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3"/>
          <p:cNvSpPr/>
          <p:nvPr/>
        </p:nvSpPr>
        <p:spPr>
          <a:xfrm>
            <a:off x="445151" y="1251163"/>
            <a:ext cx="9926516" cy="155170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200" dirty="0" smtClean="0">
                <a:solidFill>
                  <a:srgbClr val="002060"/>
                </a:solidFill>
                <a:latin typeface="Berlin Sans FB" panose="020E0602020502020306" pitchFamily="34" charset="0"/>
              </a:rPr>
              <a:t>LOS ACTORES DEL PROCESO DE ACREDITACIÓN SON: LAS PROPIAS INSTITUCIONES (AUTORIDADES, ALUMNOS, DOCENTES, EGRESADOS), LOS PARES ACADÉMICOS Y LOS MINISTERIOS Y/O AGENCIAS ACREDITADORAS.</a:t>
            </a:r>
            <a:endParaRPr lang="es-DO" sz="22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2978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407958" y="297056"/>
            <a:ext cx="10901392" cy="954107"/>
          </a:xfrm>
          <a:prstGeom prst="rect">
            <a:avLst/>
          </a:prstGeom>
          <a:noFill/>
        </p:spPr>
        <p:txBody>
          <a:bodyPr wrap="square" rtlCol="0">
            <a:spAutoFit/>
          </a:bodyPr>
          <a:lstStyle/>
          <a:p>
            <a:pPr algn="ctr"/>
            <a:r>
              <a:rPr lang="es-DO" sz="2800" b="1" dirty="0">
                <a:solidFill>
                  <a:srgbClr val="FF0000"/>
                </a:solidFill>
                <a:latin typeface="Gill Sans MT" panose="020B0502020104020203" pitchFamily="34" charset="0"/>
              </a:rPr>
              <a:t>¿CÓMO DEFINIR LA PARTICIPACIÓN DE </a:t>
            </a:r>
            <a:r>
              <a:rPr lang="es-DO" sz="2800" b="1" dirty="0" smtClean="0">
                <a:solidFill>
                  <a:srgbClr val="FF0000"/>
                </a:solidFill>
                <a:latin typeface="Gill Sans MT" panose="020B0502020104020203" pitchFamily="34" charset="0"/>
              </a:rPr>
              <a:t>LOS DIFERENTES </a:t>
            </a:r>
            <a:r>
              <a:rPr lang="es-DO" sz="2800" b="1" dirty="0">
                <a:solidFill>
                  <a:srgbClr val="FF0000"/>
                </a:solidFill>
                <a:latin typeface="Gill Sans MT" panose="020B0502020104020203" pitchFamily="34" charset="0"/>
              </a:rPr>
              <a:t>ACTORES EN EL PROCESO?</a:t>
            </a:r>
          </a:p>
        </p:txBody>
      </p:sp>
      <p:pic>
        <p:nvPicPr>
          <p:cNvPr id="1026" name="Picture 2" descr="http://3.bp.blogspot.com/-LqZzLlkDNz0/VfclBBq5Z2I/AAAAAAAAPtI/NR4LPpB7FlM/s1600/gif-animado-mecanismo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2216" y="3867149"/>
            <a:ext cx="2979783" cy="2979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7958" y="1569041"/>
            <a:ext cx="9926516" cy="4154984"/>
          </a:xfrm>
          <a:prstGeom prst="rect">
            <a:avLst/>
          </a:prstGeom>
        </p:spPr>
        <p:txBody>
          <a:bodyPr wrap="square">
            <a:spAutoFit/>
          </a:bodyPr>
          <a:lstStyle/>
          <a:p>
            <a:pPr marL="285750" lvl="0" indent="-285750" algn="just">
              <a:buFont typeface="Arial" panose="020B0604020202020204" pitchFamily="34" charset="0"/>
              <a:buChar char="•"/>
            </a:pPr>
            <a:r>
              <a:rPr lang="es-DO" sz="2200" dirty="0" smtClean="0">
                <a:solidFill>
                  <a:srgbClr val="002060"/>
                </a:solidFill>
                <a:latin typeface="Berlin Sans FB" panose="020E0602020502020306" pitchFamily="34" charset="0"/>
              </a:rPr>
              <a:t>PROCESO PARTICIPATIVO DE LOS DIFERENTES ACTORES, DONDE SON FACILITADORES PARA LA CONSTRUCCIÓN CONJUNTA PARA LA MEJORA.</a:t>
            </a:r>
          </a:p>
          <a:p>
            <a:pPr algn="just"/>
            <a:endParaRPr lang="en-US" sz="22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200" dirty="0" smtClean="0">
                <a:solidFill>
                  <a:srgbClr val="002060"/>
                </a:solidFill>
                <a:latin typeface="Berlin Sans FB" panose="020E0602020502020306" pitchFamily="34" charset="0"/>
              </a:rPr>
              <a:t>AUTOESTUDIO PARTICIPATIVO (INCLUYE TODAS LAS ÁREAS ADMINISTRATIVAS Y ACADEMICAS), ANALÍTICO Y REFLEXIVO.</a:t>
            </a:r>
          </a:p>
          <a:p>
            <a:pPr marL="285750" indent="-285750" algn="just">
              <a:buFont typeface="Arial" panose="020B0604020202020204" pitchFamily="34" charset="0"/>
              <a:buChar char="•"/>
            </a:pPr>
            <a:endParaRPr lang="en-US" sz="22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200" dirty="0" smtClean="0">
                <a:solidFill>
                  <a:srgbClr val="002060"/>
                </a:solidFill>
                <a:latin typeface="Berlin Sans FB" panose="020E0602020502020306" pitchFamily="34" charset="0"/>
              </a:rPr>
              <a:t>FOMENTANDO LA PARTICIPACIÓN DE ACTORES INTERNOS Y EXTERNOS (SALUD, EDUCACIÓN, SERVICIOS)</a:t>
            </a:r>
          </a:p>
          <a:p>
            <a:pPr algn="just"/>
            <a:endParaRPr lang="en-US" sz="22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200" dirty="0" smtClean="0">
                <a:solidFill>
                  <a:srgbClr val="002060"/>
                </a:solidFill>
                <a:latin typeface="Berlin Sans FB" panose="020E0602020502020306" pitchFamily="34" charset="0"/>
              </a:rPr>
              <a:t>ESTANDÁRES CLAROS Y PRECISOS</a:t>
            </a:r>
          </a:p>
          <a:p>
            <a:pPr algn="just"/>
            <a:endParaRPr lang="en-US" sz="22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200" dirty="0" smtClean="0">
                <a:solidFill>
                  <a:srgbClr val="002060"/>
                </a:solidFill>
                <a:latin typeface="Berlin Sans FB" panose="020E0602020502020306" pitchFamily="34" charset="0"/>
              </a:rPr>
              <a:t>CON PARES ACADÉMICOS CALIFICADOS</a:t>
            </a:r>
            <a:endParaRPr lang="es-DO" sz="2200" dirty="0">
              <a:solidFill>
                <a:srgbClr val="002060"/>
              </a:solidFill>
              <a:latin typeface="Berlin Sans FB" panose="020E0602020502020306" pitchFamily="34" charset="0"/>
            </a:endParaRPr>
          </a:p>
        </p:txBody>
      </p:sp>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p:cNvSpPr txBox="1"/>
          <p:nvPr/>
        </p:nvSpPr>
        <p:spPr>
          <a:xfrm>
            <a:off x="772513" y="2115411"/>
            <a:ext cx="10746916" cy="1708160"/>
          </a:xfrm>
          <a:prstGeom prst="rect">
            <a:avLst/>
          </a:prstGeom>
          <a:solidFill>
            <a:schemeClr val="tx2"/>
          </a:solidFill>
        </p:spPr>
        <p:txBody>
          <a:bodyPr wrap="none" rtlCol="0">
            <a:spAutoFit/>
          </a:bodyPr>
          <a:lstStyle/>
          <a:p>
            <a:pPr algn="ctr"/>
            <a:r>
              <a:rPr lang="es-DO" sz="3500" dirty="0">
                <a:solidFill>
                  <a:schemeClr val="bg1"/>
                </a:solidFill>
                <a:latin typeface="Gill Sans Ultra Bold Condensed" panose="020B0A06020104020203" pitchFamily="34" charset="0"/>
              </a:rPr>
              <a:t>¿DÓNDE ESTAMOS Y QUÉ QUEREMOS EN ACREDITACIÓN?</a:t>
            </a:r>
          </a:p>
          <a:p>
            <a:pPr algn="ctr"/>
            <a:r>
              <a:rPr lang="es-DO" sz="3500" dirty="0">
                <a:solidFill>
                  <a:schemeClr val="bg1"/>
                </a:solidFill>
                <a:latin typeface="Gill Sans Ultra Bold Condensed" panose="020B0A06020104020203" pitchFamily="34" charset="0"/>
              </a:rPr>
              <a:t> </a:t>
            </a:r>
            <a:endParaRPr lang="es-DO" sz="3500" dirty="0" smtClean="0">
              <a:solidFill>
                <a:schemeClr val="bg1"/>
              </a:solidFill>
              <a:latin typeface="Gill Sans Ultra Bold Condensed" panose="020B0A06020104020203" pitchFamily="34" charset="0"/>
            </a:endParaRPr>
          </a:p>
          <a:p>
            <a:pPr algn="ctr"/>
            <a:r>
              <a:rPr lang="es-DO" sz="3500" dirty="0" smtClean="0">
                <a:solidFill>
                  <a:schemeClr val="bg1"/>
                </a:solidFill>
                <a:latin typeface="Gill Sans Ultra Bold Condensed" panose="020B0A06020104020203" pitchFamily="34" charset="0"/>
              </a:rPr>
              <a:t>¿</a:t>
            </a:r>
            <a:r>
              <a:rPr lang="es-DO" sz="3500" dirty="0">
                <a:solidFill>
                  <a:schemeClr val="bg1"/>
                </a:solidFill>
                <a:latin typeface="Gill Sans Ultra Bold Condensed" panose="020B0A06020104020203" pitchFamily="34" charset="0"/>
              </a:rPr>
              <a:t>CUÁL ES LA VISIÓN DE LO QUE NECESITAMOS?</a:t>
            </a:r>
          </a:p>
        </p:txBody>
      </p:sp>
    </p:spTree>
    <p:extLst>
      <p:ext uri="{BB962C8B-B14F-4D97-AF65-F5344CB8AC3E}">
        <p14:creationId xmlns:p14="http://schemas.microsoft.com/office/powerpoint/2010/main" val="1231702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10768" y="688317"/>
            <a:ext cx="3862083" cy="523220"/>
          </a:xfrm>
          <a:prstGeom prst="rect">
            <a:avLst/>
          </a:prstGeom>
          <a:noFill/>
        </p:spPr>
        <p:txBody>
          <a:bodyPr wrap="none" rtlCol="0">
            <a:spAutoFit/>
          </a:bodyPr>
          <a:lstStyle/>
          <a:p>
            <a:r>
              <a:rPr lang="es-DO" sz="2800" b="1" dirty="0" smtClean="0">
                <a:solidFill>
                  <a:srgbClr val="FF0000"/>
                </a:solidFill>
                <a:latin typeface="Gill Sans MT" panose="020B0502020104020203" pitchFamily="34" charset="0"/>
              </a:rPr>
              <a:t>¿</a:t>
            </a:r>
            <a:r>
              <a:rPr lang="en-US" sz="2800" b="1" dirty="0" smtClean="0">
                <a:solidFill>
                  <a:srgbClr val="FF0000"/>
                </a:solidFill>
                <a:latin typeface="Gill Sans MT" panose="020B0502020104020203" pitchFamily="34" charset="0"/>
              </a:rPr>
              <a:t>DONDE </a:t>
            </a:r>
            <a:r>
              <a:rPr lang="en-US" sz="2800" b="1" dirty="0">
                <a:solidFill>
                  <a:srgbClr val="FF0000"/>
                </a:solidFill>
                <a:latin typeface="Gill Sans MT" panose="020B0502020104020203" pitchFamily="34" charset="0"/>
              </a:rPr>
              <a:t>ESTAMOS? </a:t>
            </a:r>
            <a:endParaRPr lang="es-DO" sz="2800" b="1" dirty="0">
              <a:solidFill>
                <a:srgbClr val="FF0000"/>
              </a:solidFill>
              <a:latin typeface="Gill Sans MT" panose="020B0502020104020203" pitchFamily="34" charset="0"/>
            </a:endParaRPr>
          </a:p>
        </p:txBody>
      </p:sp>
      <p:sp>
        <p:nvSpPr>
          <p:cNvPr id="3" name="3 Rectángulo"/>
          <p:cNvSpPr/>
          <p:nvPr/>
        </p:nvSpPr>
        <p:spPr>
          <a:xfrm>
            <a:off x="1010767" y="1976026"/>
            <a:ext cx="10644203" cy="3277820"/>
          </a:xfrm>
          <a:prstGeom prst="rect">
            <a:avLst/>
          </a:prstGeom>
        </p:spPr>
        <p:txBody>
          <a:bodyPr wrap="square">
            <a:spAutoFit/>
          </a:bodyPr>
          <a:lstStyle/>
          <a:p>
            <a:pPr marL="285750" lvl="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GLOBALIZACIÓN Y CON ELLO LA MOVILIDAD DE LOS MÉDICOS.</a:t>
            </a:r>
          </a:p>
          <a:p>
            <a:pPr lvl="0"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FACULTADES DE MEDICINA EN DIFERENTES NIVELES DE DESARROLLO, Y EN CONDICIONES EDUCATIVAS, SOCIOECONÓMICAS Y CULTURALES DIFERENTES.</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300" dirty="0" smtClean="0">
                <a:solidFill>
                  <a:srgbClr val="002060"/>
                </a:solidFill>
                <a:latin typeface="Berlin Sans FB" panose="020E0602020502020306" pitchFamily="34" charset="0"/>
              </a:rPr>
              <a:t>PROLIFERACIÓN DE ESCUELAS DE MEDICINA.</a:t>
            </a:r>
            <a:endParaRPr lang="es-DO" sz="2300" dirty="0" smtClean="0">
              <a:solidFill>
                <a:srgbClr val="002060"/>
              </a:solidFill>
              <a:latin typeface="Berlin Sans FB" panose="020E0602020502020306" pitchFamily="34" charset="0"/>
            </a:endParaRPr>
          </a:p>
          <a:p>
            <a:pPr algn="just"/>
            <a:endParaRPr lang="es-DO" sz="2300" dirty="0" smtClean="0">
              <a:solidFill>
                <a:srgbClr val="FF000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ESTÁNDARES INTERNACIONALES PARA LA EDUCACIÓN MÉDICA NO USADOS DE MANERA UNIVERSAL.</a:t>
            </a:r>
            <a:endParaRPr lang="es-DO" sz="23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29616"/>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10768" y="688317"/>
            <a:ext cx="3862083" cy="523220"/>
          </a:xfrm>
          <a:prstGeom prst="rect">
            <a:avLst/>
          </a:prstGeom>
          <a:noFill/>
        </p:spPr>
        <p:txBody>
          <a:bodyPr wrap="none" rtlCol="0">
            <a:spAutoFit/>
          </a:bodyPr>
          <a:lstStyle/>
          <a:p>
            <a:r>
              <a:rPr lang="es-DO" sz="2800" b="1" dirty="0" smtClean="0">
                <a:solidFill>
                  <a:srgbClr val="FF0000"/>
                </a:solidFill>
                <a:latin typeface="Gill Sans MT" panose="020B0502020104020203" pitchFamily="34" charset="0"/>
              </a:rPr>
              <a:t>¿</a:t>
            </a:r>
            <a:r>
              <a:rPr lang="en-US" sz="2800" b="1" dirty="0" smtClean="0">
                <a:solidFill>
                  <a:srgbClr val="FF0000"/>
                </a:solidFill>
                <a:latin typeface="Gill Sans MT" panose="020B0502020104020203" pitchFamily="34" charset="0"/>
              </a:rPr>
              <a:t>DONDE </a:t>
            </a:r>
            <a:r>
              <a:rPr lang="en-US" sz="2800" b="1" dirty="0">
                <a:solidFill>
                  <a:srgbClr val="FF0000"/>
                </a:solidFill>
                <a:latin typeface="Gill Sans MT" panose="020B0502020104020203" pitchFamily="34" charset="0"/>
              </a:rPr>
              <a:t>ESTAMOS? </a:t>
            </a:r>
            <a:endParaRPr lang="es-DO" sz="2800" b="1" dirty="0">
              <a:solidFill>
                <a:srgbClr val="FF0000"/>
              </a:solidFill>
              <a:latin typeface="Gill Sans MT" panose="020B0502020104020203" pitchFamily="34" charset="0"/>
            </a:endParaRPr>
          </a:p>
        </p:txBody>
      </p:sp>
      <p:sp>
        <p:nvSpPr>
          <p:cNvPr id="3" name="3 Rectángulo"/>
          <p:cNvSpPr/>
          <p:nvPr/>
        </p:nvSpPr>
        <p:spPr>
          <a:xfrm>
            <a:off x="1010767" y="1271176"/>
            <a:ext cx="10644203" cy="5755422"/>
          </a:xfrm>
          <a:prstGeom prst="rect">
            <a:avLst/>
          </a:prstGeom>
        </p:spPr>
        <p:txBody>
          <a:bodyPr wrap="square">
            <a:spAutoFit/>
          </a:bodyPr>
          <a:lstStyle/>
          <a:p>
            <a:pPr algn="just"/>
            <a:endParaRPr lang="es-DO" sz="2300" dirty="0" smtClean="0">
              <a:solidFill>
                <a:srgbClr val="FF000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ESTÁNDARES GLOBALES GUÍA WFME/OMS PARA LA ACREDITACIÓN DE LA FORMACIÓN MÉDICA DE GRADO. </a:t>
            </a:r>
          </a:p>
          <a:p>
            <a:pPr algn="just"/>
            <a:endParaRPr lang="es-DO" sz="2300" dirty="0" smtClean="0">
              <a:solidFill>
                <a:srgbClr val="FF0000"/>
              </a:solidFill>
              <a:latin typeface="Berlin Sans FB" panose="020E0602020502020306" pitchFamily="34" charset="0"/>
            </a:endParaRPr>
          </a:p>
          <a:p>
            <a:pPr marL="342900" indent="-342900" algn="just">
              <a:buFont typeface="Arial" panose="020B0604020202020204" pitchFamily="34" charset="0"/>
              <a:buChar char="•"/>
            </a:pPr>
            <a:r>
              <a:rPr lang="es-ES" sz="2300" dirty="0" smtClean="0">
                <a:solidFill>
                  <a:srgbClr val="002060"/>
                </a:solidFill>
                <a:latin typeface="Berlin Sans FB" panose="020E0602020502020306" pitchFamily="34" charset="0"/>
              </a:rPr>
              <a:t>“ </a:t>
            </a:r>
            <a:r>
              <a:rPr lang="es-ES" sz="2300" dirty="0" smtClean="0">
                <a:solidFill>
                  <a:srgbClr val="002060"/>
                </a:solidFill>
                <a:latin typeface="Berlin Sans FB" panose="020E0602020502020306" pitchFamily="34" charset="0"/>
              </a:rPr>
              <a:t>EN SEPTIEMBRE DE 2010, EL ECFMG (</a:t>
            </a:r>
            <a:r>
              <a:rPr lang="es-DO" sz="2300" dirty="0" smtClean="0">
                <a:solidFill>
                  <a:srgbClr val="002060"/>
                </a:solidFill>
                <a:latin typeface="Berlin Sans FB" panose="020E0602020502020306" pitchFamily="34" charset="0"/>
                <a:hlinkClick r:id="rId2"/>
              </a:rPr>
              <a:t>EDUCATIONAL COMMISSION FOR FOREIGN MEDICAL GRADUATES</a:t>
            </a:r>
            <a:r>
              <a:rPr lang="es-DO" sz="2300" dirty="0" smtClean="0">
                <a:solidFill>
                  <a:srgbClr val="002060"/>
                </a:solidFill>
                <a:latin typeface="Berlin Sans FB" panose="020E0602020502020306" pitchFamily="34" charset="0"/>
              </a:rPr>
              <a:t>) </a:t>
            </a:r>
            <a:r>
              <a:rPr lang="es-ES" sz="2300" dirty="0" smtClean="0">
                <a:solidFill>
                  <a:srgbClr val="002060"/>
                </a:solidFill>
                <a:latin typeface="Berlin Sans FB" panose="020E0602020502020306" pitchFamily="34" charset="0"/>
              </a:rPr>
              <a:t>ANUNCIÓ QUE, A PARTIR DE 2023, LOS MÉDICOS QUE APLIQUEN PARA LA CERTIFICACIÓN DEL ECFMG, DEBERÁN ESTAR GRADUADOS DE UNA ESCUELA DE MEDICINA QUE HA SIDO DEBIDAMENTE AUTORIZADA. PARA SATISFACER ESTE REQUISITO, LA ESCUELA DE MEDICINA DE DONDE PROVENGA EL MÉDICO DEBE ESTAR ACREDITADA A TRAVÉS DE UN PROCESO FORMAL, QUE UTILICE CRITERIOS COMPARABLES A LOS ESTABLECIDOS POR EL LIAISON COMMITTE ON MEDICAL EDUCATION, U OTROS ACEPTADOS A NIVEL MUNDIAL, TALES COMO LOS PRESENTADOS POR LA FEDERACIÓN MUNDIAL DE EDUCACIÓN </a:t>
            </a:r>
            <a:r>
              <a:rPr lang="es-ES" sz="2300" dirty="0" smtClean="0">
                <a:solidFill>
                  <a:srgbClr val="002060"/>
                </a:solidFill>
                <a:latin typeface="Berlin Sans FB" panose="020E0602020502020306" pitchFamily="34" charset="0"/>
              </a:rPr>
              <a:t>MÉDICA”.</a:t>
            </a:r>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FUENTE: LETTER SEPTEMBER, 21/2010 </a:t>
            </a:r>
            <a:r>
              <a:rPr lang="es-DO" sz="2300" smtClean="0">
                <a:solidFill>
                  <a:srgbClr val="002060"/>
                </a:solidFill>
                <a:latin typeface="Berlin Sans FB" panose="020E0602020502020306" pitchFamily="34" charset="0"/>
              </a:rPr>
              <a:t>AVAILABLE www.wcfmg.org/initiative-acreditation-requirement.</a:t>
            </a:r>
            <a:endParaRPr lang="es-DO" sz="2300" dirty="0" smtClean="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967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3 Rectángulo"/>
          <p:cNvSpPr/>
          <p:nvPr/>
        </p:nvSpPr>
        <p:spPr>
          <a:xfrm>
            <a:off x="832080" y="379500"/>
            <a:ext cx="10890176" cy="5047536"/>
          </a:xfrm>
          <a:prstGeom prst="rect">
            <a:avLst/>
          </a:prstGeom>
        </p:spPr>
        <p:txBody>
          <a:bodyPr wrap="square">
            <a:spAutoFit/>
          </a:bodyPr>
          <a:lstStyle/>
          <a:p>
            <a:pPr lvl="0" algn="just"/>
            <a:endParaRPr lang="es-DO" sz="2300" dirty="0" smtClean="0">
              <a:solidFill>
                <a:srgbClr val="002060"/>
              </a:solidFill>
              <a:latin typeface="Berlin Sans FB" panose="020E0602020502020306" pitchFamily="34" charset="0"/>
            </a:endParaRPr>
          </a:p>
          <a:p>
            <a:pPr marL="342900" lvl="0" indent="-342900" algn="just">
              <a:buFont typeface="Arial" panose="020B0604020202020204" pitchFamily="34" charset="0"/>
              <a:buChar char="•"/>
            </a:pPr>
            <a:r>
              <a:rPr lang="es-DO" sz="2300" dirty="0" smtClean="0">
                <a:solidFill>
                  <a:srgbClr val="002060"/>
                </a:solidFill>
                <a:latin typeface="Berlin Sans FB" panose="020E0602020502020306" pitchFamily="34" charset="0"/>
              </a:rPr>
              <a:t>ESCUELAS EXTRANJERAS: EGRESADOS DE ESCUELAS CUYA AGENCIA ACREDITADORA TENGA EL ENDOSO DE LA FEDERACIÓN MUNDIAL DE ESCUELAS DE MEDICINA.</a:t>
            </a:r>
          </a:p>
          <a:p>
            <a:pPr marL="342900" lvl="0" indent="-342900" algn="just">
              <a:buFont typeface="Arial" panose="020B0604020202020204" pitchFamily="34" charset="0"/>
              <a:buChar char="•"/>
            </a:pPr>
            <a:endParaRPr lang="en-US" sz="2300" dirty="0" smtClean="0">
              <a:solidFill>
                <a:srgbClr val="002060"/>
              </a:solidFill>
              <a:latin typeface="Berlin Sans FB" panose="020E0602020502020306" pitchFamily="34" charset="0"/>
            </a:endParaRPr>
          </a:p>
          <a:p>
            <a:pPr marL="342900" lvl="0" indent="-342900" algn="just">
              <a:buFont typeface="Arial" panose="020B0604020202020204" pitchFamily="34" charset="0"/>
              <a:buChar char="•"/>
            </a:pPr>
            <a:r>
              <a:rPr lang="en-US" sz="2300" dirty="0" smtClean="0">
                <a:solidFill>
                  <a:srgbClr val="002060"/>
                </a:solidFill>
                <a:latin typeface="Berlin Sans FB" panose="020E0602020502020306" pitchFamily="34" charset="0"/>
              </a:rPr>
              <a:t>PAÍSES DE LATINOAMERICA CON SISTEMAS DE ACREDITACIÓN PARA ESCUELAS DE MEDICINA COMO COMPARABLES CON LOS ESTADOS UNIDOS POR EL NCFMEA (MÉXICO Y REPÚBLICA DOMINICANA).</a:t>
            </a:r>
          </a:p>
          <a:p>
            <a:pPr marL="342900" lvl="0" indent="-342900" algn="just">
              <a:buFont typeface="Arial" panose="020B0604020202020204" pitchFamily="34" charset="0"/>
              <a:buChar char="•"/>
            </a:pPr>
            <a:endParaRPr lang="en-US" sz="2300" dirty="0" smtClean="0">
              <a:solidFill>
                <a:srgbClr val="002060"/>
              </a:solidFill>
              <a:latin typeface="Berlin Sans FB" panose="020E0602020502020306" pitchFamily="34" charset="0"/>
            </a:endParaRPr>
          </a:p>
          <a:p>
            <a:pPr marL="342900" lvl="0" indent="-342900" algn="just">
              <a:buFont typeface="Arial" panose="020B0604020202020204" pitchFamily="34" charset="0"/>
              <a:buChar char="•"/>
            </a:pPr>
            <a:r>
              <a:rPr lang="en-US" sz="2300" dirty="0" smtClean="0">
                <a:solidFill>
                  <a:srgbClr val="002060"/>
                </a:solidFill>
                <a:latin typeface="Berlin Sans FB" panose="020E0602020502020306" pitchFamily="34" charset="0"/>
              </a:rPr>
              <a:t>CONSTRUCCIÓN DEL RECONOCIMIENTO DE LA FUERZA LABORAL MÉDICA FUERA DEL TERRITORIO DE FORMACIÓN.</a:t>
            </a:r>
          </a:p>
          <a:p>
            <a:pPr marL="342900" lvl="0" indent="-342900" algn="just">
              <a:buFont typeface="Arial" panose="020B0604020202020204" pitchFamily="34" charset="0"/>
              <a:buChar char="•"/>
            </a:pPr>
            <a:endParaRPr lang="en-US" sz="2300" dirty="0">
              <a:solidFill>
                <a:srgbClr val="002060"/>
              </a:solidFill>
              <a:latin typeface="Berlin Sans FB" panose="020E0602020502020306" pitchFamily="34" charset="0"/>
            </a:endParaRPr>
          </a:p>
          <a:p>
            <a:pPr marL="342900" lvl="0" indent="-342900" algn="just">
              <a:buFont typeface="Arial" panose="020B0604020202020204" pitchFamily="34" charset="0"/>
              <a:buChar char="•"/>
            </a:pPr>
            <a:endParaRPr lang="en-US" sz="2300" dirty="0" smtClean="0">
              <a:solidFill>
                <a:srgbClr val="002060"/>
              </a:solidFill>
              <a:latin typeface="Berlin Sans FB" panose="020E0602020502020306" pitchFamily="34" charset="0"/>
            </a:endParaRPr>
          </a:p>
          <a:p>
            <a:pPr marL="342900" lvl="0" indent="-342900" algn="just">
              <a:buFont typeface="Arial" panose="020B0604020202020204" pitchFamily="34" charset="0"/>
              <a:buChar char="•"/>
            </a:pPr>
            <a:endParaRPr lang="es-DO" sz="23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6 Rectángulo"/>
          <p:cNvSpPr/>
          <p:nvPr/>
        </p:nvSpPr>
        <p:spPr>
          <a:xfrm>
            <a:off x="832080" y="4119729"/>
            <a:ext cx="10890176" cy="2462213"/>
          </a:xfrm>
          <a:prstGeom prst="rect">
            <a:avLst/>
          </a:prstGeom>
        </p:spPr>
        <p:txBody>
          <a:bodyPr wrap="square">
            <a:spAutoFit/>
          </a:bodyPr>
          <a:lstStyle/>
          <a:p>
            <a:pPr algn="just"/>
            <a:endParaRPr lang="es-US" sz="22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200" dirty="0" smtClean="0">
                <a:solidFill>
                  <a:srgbClr val="002060"/>
                </a:solidFill>
                <a:latin typeface="Berlin Sans FB" panose="020E0602020502020306" pitchFamily="34" charset="0"/>
              </a:rPr>
              <a:t>ACUERDOS DE LIBRE COMERCIO FIRMADOS EN ALGUNOS PAÍSES DE (AL) QUE: INCLUYEN ACUERDOS DE RECONOCIMIENTO MUTUOS, PERMITIRÁN EL ESTABLECIMIENTO DE NORMAS Y CRITERIOS MUTUAMENTE ACEPTABLES, EN LO QUE TIENE QUE VER CON SERVICOS PROFESIONALES ACREDITACIÓN DE ESCUELAS O DE PROGRAMAS ACADÉMICOS., DESARROLLO PROFESIONAL  Y RENOVACIÓN DE  LA CERTIFICACIÓN, EDUCACIÓN CONTINUA .</a:t>
            </a:r>
            <a:endParaRPr lang="es-US" sz="2200" dirty="0" smtClean="0">
              <a:solidFill>
                <a:srgbClr val="002060"/>
              </a:solidFill>
              <a:latin typeface="Berlin Sans FB" panose="020E0602020502020306" pitchFamily="34" charset="0"/>
            </a:endParaRPr>
          </a:p>
        </p:txBody>
      </p:sp>
      <p:sp>
        <p:nvSpPr>
          <p:cNvPr id="6" name="5 CuadroTexto"/>
          <p:cNvSpPr txBox="1"/>
          <p:nvPr/>
        </p:nvSpPr>
        <p:spPr>
          <a:xfrm>
            <a:off x="1429868" y="71913"/>
            <a:ext cx="3862083" cy="523220"/>
          </a:xfrm>
          <a:prstGeom prst="rect">
            <a:avLst/>
          </a:prstGeom>
          <a:noFill/>
        </p:spPr>
        <p:txBody>
          <a:bodyPr wrap="none" rtlCol="0">
            <a:spAutoFit/>
          </a:bodyPr>
          <a:lstStyle/>
          <a:p>
            <a:r>
              <a:rPr lang="es-DO" sz="2800" b="1" dirty="0" smtClean="0">
                <a:solidFill>
                  <a:srgbClr val="FF0000"/>
                </a:solidFill>
                <a:latin typeface="Gill Sans MT" panose="020B0502020104020203" pitchFamily="34" charset="0"/>
              </a:rPr>
              <a:t>¿</a:t>
            </a:r>
            <a:r>
              <a:rPr lang="en-US" sz="2800" b="1" dirty="0" smtClean="0">
                <a:solidFill>
                  <a:srgbClr val="FF0000"/>
                </a:solidFill>
                <a:latin typeface="Gill Sans MT" panose="020B0502020104020203" pitchFamily="34" charset="0"/>
              </a:rPr>
              <a:t>DONDE </a:t>
            </a:r>
            <a:r>
              <a:rPr lang="en-US" sz="2800" b="1" dirty="0">
                <a:solidFill>
                  <a:srgbClr val="FF0000"/>
                </a:solidFill>
                <a:latin typeface="Gill Sans MT" panose="020B0502020104020203" pitchFamily="34" charset="0"/>
              </a:rPr>
              <a:t>ESTAMOS? </a:t>
            </a:r>
            <a:endParaRPr lang="es-DO" sz="28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60056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918902" y="-252886"/>
            <a:ext cx="1910319" cy="1910319"/>
          </a:xfrm>
          <a:prstGeom prst="rect">
            <a:avLst/>
          </a:prstGeom>
        </p:spPr>
      </p:pic>
      <p:pic>
        <p:nvPicPr>
          <p:cNvPr id="6"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14" y="226024"/>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10" name="5 CuadroTexto"/>
          <p:cNvSpPr txBox="1"/>
          <p:nvPr/>
        </p:nvSpPr>
        <p:spPr>
          <a:xfrm>
            <a:off x="1092446" y="179054"/>
            <a:ext cx="9362515" cy="954107"/>
          </a:xfrm>
          <a:prstGeom prst="rect">
            <a:avLst/>
          </a:prstGeom>
          <a:noFill/>
        </p:spPr>
        <p:txBody>
          <a:bodyPr wrap="square" rtlCol="0">
            <a:spAutoFit/>
          </a:bodyPr>
          <a:lstStyle/>
          <a:p>
            <a:r>
              <a:rPr lang="es-DO" sz="2800" b="1" dirty="0" smtClean="0">
                <a:solidFill>
                  <a:srgbClr val="FF0000"/>
                </a:solidFill>
                <a:latin typeface="Gill Sans MT" panose="020B0502020104020203" pitchFamily="34" charset="0"/>
              </a:rPr>
              <a:t>FORMACIÓN DE LA FUERZA DE TRABAJO MÉDICO</a:t>
            </a:r>
          </a:p>
          <a:p>
            <a:r>
              <a:rPr lang="en-US" sz="2800" b="1" dirty="0" smtClean="0">
                <a:solidFill>
                  <a:srgbClr val="FF0000"/>
                </a:solidFill>
                <a:latin typeface="Gill Sans MT" panose="020B0502020104020203" pitchFamily="34" charset="0"/>
              </a:rPr>
              <a:t>SALUD COMO DERECHO</a:t>
            </a:r>
            <a:endParaRPr lang="es-DO" sz="2800" b="1" dirty="0" smtClean="0">
              <a:solidFill>
                <a:srgbClr val="FF0000"/>
              </a:solidFill>
              <a:latin typeface="Gill Sans MT" panose="020B0502020104020203" pitchFamily="34" charset="0"/>
            </a:endParaRPr>
          </a:p>
        </p:txBody>
      </p:sp>
      <p:sp>
        <p:nvSpPr>
          <p:cNvPr id="5" name="9 Rectángulo"/>
          <p:cNvSpPr/>
          <p:nvPr/>
        </p:nvSpPr>
        <p:spPr>
          <a:xfrm>
            <a:off x="792145" y="1552414"/>
            <a:ext cx="9963113" cy="5016758"/>
          </a:xfrm>
          <a:prstGeom prst="rect">
            <a:avLst/>
          </a:prstGeom>
        </p:spPr>
        <p:txBody>
          <a:bodyPr wrap="square">
            <a:spAutoFit/>
          </a:bodyPr>
          <a:lstStyle/>
          <a:p>
            <a:pPr marL="342900" indent="-342900" algn="just">
              <a:buFont typeface="Arial" panose="020B0604020202020204" pitchFamily="34" charset="0"/>
              <a:buChar char="•"/>
            </a:pPr>
            <a:r>
              <a:rPr lang="es-DO" sz="2000" dirty="0" smtClean="0">
                <a:solidFill>
                  <a:srgbClr val="002060"/>
                </a:solidFill>
                <a:latin typeface="Berlin Sans FB" panose="020E0602020502020306" pitchFamily="34" charset="0"/>
              </a:rPr>
              <a:t>LA ATENCIÓN DEPENDE DEL ACCESO A MÉDICOS Y PROFESIONALES DE LA SALUD CON BUENA FORMACIÓN.</a:t>
            </a:r>
          </a:p>
          <a:p>
            <a:pPr algn="just"/>
            <a:endParaRPr lang="es-DO"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LA ATENCIÓN MÉDICA ES UN DERECHO CLAVE DE LAS PERSONAS.</a:t>
            </a:r>
          </a:p>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a:solidFill>
                  <a:srgbClr val="002060"/>
                </a:solidFill>
                <a:latin typeface="Berlin Sans FB" panose="020E0602020502020306" pitchFamily="34" charset="0"/>
              </a:rPr>
              <a:t> </a:t>
            </a:r>
            <a:r>
              <a:rPr lang="en-US" sz="2000" dirty="0" smtClean="0">
                <a:solidFill>
                  <a:srgbClr val="002060"/>
                </a:solidFill>
                <a:latin typeface="Berlin Sans FB" panose="020E0602020502020306" pitchFamily="34" charset="0"/>
              </a:rPr>
              <a:t>SE RECONOCE QUE EXISTE UNA NECESIDAD DE CONTAR CON UNA CANTIDAD ADECUADA DE PROFESIONALES CUALIFICADOS Y COMPETENTES.</a:t>
            </a:r>
          </a:p>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SE HACE NECESARIA UNA PLANIFICACIÓN A NIVEL NACIONAL PARA ASEGURAR QUE UN PAÍS TENGA UNA FUERZA LABORAL MÉDICA EN TODOS LOS CAMPOS DE LA MEDICINA, QUE PUEDAN SATISFACER LAS NECESIDADES ACTUALES Y FUTURAS DE LA POBLACIÓN.</a:t>
            </a:r>
          </a:p>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a:solidFill>
                  <a:srgbClr val="002060"/>
                </a:solidFill>
                <a:latin typeface="Berlin Sans FB" panose="020E0602020502020306" pitchFamily="34" charset="0"/>
              </a:rPr>
              <a:t>QUE EXISTE UN COMPROMISO DE LA ATENCIÓN UNIVERSAL, PARA LO CUAL SE REQUIERE RECURSOS HUMANOS BIEN FORMADOS Y EN CANTIDADES </a:t>
            </a:r>
            <a:r>
              <a:rPr lang="en-US" sz="2000" dirty="0" smtClean="0">
                <a:solidFill>
                  <a:srgbClr val="002060"/>
                </a:solidFill>
                <a:latin typeface="Berlin Sans FB" panose="020E0602020502020306" pitchFamily="34" charset="0"/>
              </a:rPr>
              <a:t>SUFICIENTES. </a:t>
            </a:r>
            <a:endParaRPr lang="en-US" sz="2000" dirty="0">
              <a:solidFill>
                <a:srgbClr val="002060"/>
              </a:solidFill>
              <a:latin typeface="Berlin Sans FB" panose="020E0602020502020306" pitchFamily="34" charset="0"/>
            </a:endParaRPr>
          </a:p>
          <a:p>
            <a:pPr marL="342900" indent="-342900" algn="just">
              <a:buFont typeface="Arial" panose="020B0604020202020204" pitchFamily="34" charset="0"/>
              <a:buChar char="•"/>
            </a:pPr>
            <a:endParaRPr lang="es-DO" sz="2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9023189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6489" y="637927"/>
            <a:ext cx="7158883" cy="523220"/>
          </a:xfrm>
          <a:prstGeom prst="rect">
            <a:avLst/>
          </a:prstGeom>
        </p:spPr>
        <p:txBody>
          <a:bodyPr wrap="none">
            <a:spAutoFit/>
          </a:bodyPr>
          <a:lstStyle/>
          <a:p>
            <a:r>
              <a:rPr lang="es-DO" sz="2800" b="1" dirty="0" smtClean="0">
                <a:solidFill>
                  <a:srgbClr val="FF0000"/>
                </a:solidFill>
                <a:latin typeface="Gill Sans MT" panose="020B0502020104020203" pitchFamily="34" charset="0"/>
              </a:rPr>
              <a:t>¿QUÉ </a:t>
            </a:r>
            <a:r>
              <a:rPr lang="es-DO" sz="2800" b="1" dirty="0">
                <a:solidFill>
                  <a:srgbClr val="FF0000"/>
                </a:solidFill>
                <a:latin typeface="Gill Sans MT" panose="020B0502020104020203" pitchFamily="34" charset="0"/>
              </a:rPr>
              <a:t>QUEREMOS EN </a:t>
            </a:r>
            <a:r>
              <a:rPr lang="es-DO" sz="2800" b="1" dirty="0" smtClean="0">
                <a:solidFill>
                  <a:srgbClr val="FF0000"/>
                </a:solidFill>
                <a:latin typeface="Gill Sans MT" panose="020B0502020104020203" pitchFamily="34" charset="0"/>
              </a:rPr>
              <a:t>ACREDITACIÓN?</a:t>
            </a:r>
            <a:endParaRPr lang="es-DO" sz="2800" b="1" dirty="0">
              <a:solidFill>
                <a:srgbClr val="FF0000"/>
              </a:solidFill>
              <a:latin typeface="Gill Sans MT" panose="020B0502020104020203" pitchFamily="34" charset="0"/>
            </a:endParaRPr>
          </a:p>
        </p:txBody>
      </p:sp>
      <p:sp>
        <p:nvSpPr>
          <p:cNvPr id="3" name="3 Rectángulo"/>
          <p:cNvSpPr/>
          <p:nvPr/>
        </p:nvSpPr>
        <p:spPr>
          <a:xfrm>
            <a:off x="571069" y="1505549"/>
            <a:ext cx="10721054" cy="5047536"/>
          </a:xfrm>
          <a:prstGeom prst="rect">
            <a:avLst/>
          </a:prstGeom>
        </p:spPr>
        <p:txBody>
          <a:bodyPr wrap="square">
            <a:spAutoFit/>
          </a:bodyPr>
          <a:lstStyle/>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PROMOVER LA CALIDAD Y LA EXCELENCIA ACADÉMICA DE LA EDUCACIÓN MÉDICA.</a:t>
            </a:r>
          </a:p>
          <a:p>
            <a:pPr marL="285750" indent="-285750"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PROMOVER TRANSFORMACIONES INSTITUCIONALES PARA EL MEJORAMIENTO CONTINUO.</a:t>
            </a:r>
          </a:p>
          <a:p>
            <a:pPr marL="285750" indent="-285750"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RECONOMIENTO DE TÍTULOS DE NUESTROS EGRESADOS FUERA DEL TERRITORIO DE FORMACIÓN.</a:t>
            </a:r>
          </a:p>
          <a:p>
            <a:pPr marL="285750" indent="-285750"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OPORTUNIDAD PARA EL ACCESO DE LA FUERZA LABORAL MÉDICA A POST-GRADOS Y EDUCACIÓN CONTINUADA.</a:t>
            </a:r>
          </a:p>
          <a:p>
            <a:pPr marL="285750" indent="-285750"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POSIBILIDAD DEL EJERCICIO PROFESIONAL DENTRO DE LA REGIÓN Y FUERA DE ELLA.</a:t>
            </a:r>
            <a:endParaRPr lang="es-DO" sz="23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6489" y="637927"/>
            <a:ext cx="7158883" cy="523220"/>
          </a:xfrm>
          <a:prstGeom prst="rect">
            <a:avLst/>
          </a:prstGeom>
        </p:spPr>
        <p:txBody>
          <a:bodyPr wrap="none">
            <a:spAutoFit/>
          </a:bodyPr>
          <a:lstStyle/>
          <a:p>
            <a:r>
              <a:rPr lang="es-DO" sz="2800" b="1" dirty="0" smtClean="0">
                <a:solidFill>
                  <a:srgbClr val="FF0000"/>
                </a:solidFill>
                <a:latin typeface="Gill Sans MT" panose="020B0502020104020203" pitchFamily="34" charset="0"/>
              </a:rPr>
              <a:t>¿QUÉ </a:t>
            </a:r>
            <a:r>
              <a:rPr lang="es-DO" sz="2800" b="1" dirty="0">
                <a:solidFill>
                  <a:srgbClr val="FF0000"/>
                </a:solidFill>
                <a:latin typeface="Gill Sans MT" panose="020B0502020104020203" pitchFamily="34" charset="0"/>
              </a:rPr>
              <a:t>QUEREMOS EN </a:t>
            </a:r>
            <a:r>
              <a:rPr lang="es-DO" sz="2800" b="1" dirty="0" smtClean="0">
                <a:solidFill>
                  <a:srgbClr val="FF0000"/>
                </a:solidFill>
                <a:latin typeface="Gill Sans MT" panose="020B0502020104020203" pitchFamily="34" charset="0"/>
              </a:rPr>
              <a:t>ACREDITACIÓN?</a:t>
            </a:r>
            <a:endParaRPr lang="es-DO" sz="2800" b="1" dirty="0">
              <a:solidFill>
                <a:srgbClr val="FF0000"/>
              </a:solidFill>
              <a:latin typeface="Gill Sans MT" panose="020B0502020104020203" pitchFamily="34" charset="0"/>
            </a:endParaRPr>
          </a:p>
        </p:txBody>
      </p:sp>
      <p:sp>
        <p:nvSpPr>
          <p:cNvPr id="3" name="3 Rectángulo"/>
          <p:cNvSpPr/>
          <p:nvPr/>
        </p:nvSpPr>
        <p:spPr>
          <a:xfrm>
            <a:off x="571068" y="1657949"/>
            <a:ext cx="10992281" cy="5047536"/>
          </a:xfrm>
          <a:prstGeom prst="rect">
            <a:avLst/>
          </a:prstGeom>
        </p:spPr>
        <p:txBody>
          <a:bodyPr wrap="square">
            <a:spAutoFit/>
          </a:bodyPr>
          <a:lstStyle/>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GENERAR COMPROMISO DE LAS INSTITUCIONES DE EDUCACIÓN SUPERIOR CON LA PROMOCIÓN DE UNA CULTURA DE AUTOEVALUACIÓN Y MEJORAMIENTO.</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 ANALÍSIS CRÍTICO DE LAS ESTADÍSTICAS Y USO </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GENERACIÓN DE ALIANZAS PARA INVESTIGACIÓN Y COOPERACIÓN</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ACCESO A BECAS.</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PODER DEMOSTRAR QUE NUESTRAS INSTITUCIONES Y NUESTROS </a:t>
            </a:r>
            <a:r>
              <a:rPr lang="es-DO" sz="2300" dirty="0">
                <a:solidFill>
                  <a:srgbClr val="002060"/>
                </a:solidFill>
                <a:latin typeface="Berlin Sans FB" panose="020E0602020502020306" pitchFamily="34" charset="0"/>
              </a:rPr>
              <a:t>PROGRAMAS TIENEN LA CAPACIDAD DE ENFRENTAR LOS NUEVOS RETOS DE LA </a:t>
            </a:r>
            <a:r>
              <a:rPr lang="es-DO" sz="2300" dirty="0" smtClean="0">
                <a:solidFill>
                  <a:srgbClr val="002060"/>
                </a:solidFill>
                <a:latin typeface="Berlin Sans FB" panose="020E0602020502020306" pitchFamily="34" charset="0"/>
              </a:rPr>
              <a:t>EDUCACIÓN </a:t>
            </a:r>
            <a:r>
              <a:rPr lang="es-DO" sz="2300" dirty="0">
                <a:solidFill>
                  <a:srgbClr val="002060"/>
                </a:solidFill>
                <a:latin typeface="Berlin Sans FB" panose="020E0602020502020306" pitchFamily="34" charset="0"/>
              </a:rPr>
              <a:t>SUPERIOR </a:t>
            </a:r>
            <a:r>
              <a:rPr lang="es-DO" sz="2300" dirty="0" smtClean="0">
                <a:solidFill>
                  <a:srgbClr val="002060"/>
                </a:solidFill>
                <a:latin typeface="Berlin Sans FB" panose="020E0602020502020306" pitchFamily="34" charset="0"/>
              </a:rPr>
              <a:t>Y LOS </a:t>
            </a:r>
            <a:r>
              <a:rPr lang="es-DO" sz="2300" dirty="0">
                <a:solidFill>
                  <a:srgbClr val="002060"/>
                </a:solidFill>
                <a:latin typeface="Berlin Sans FB" panose="020E0602020502020306" pitchFamily="34" charset="0"/>
              </a:rPr>
              <a:t>REQUERIMIENTOS DE LA </a:t>
            </a:r>
            <a:r>
              <a:rPr lang="es-DO" sz="2300" dirty="0" smtClean="0">
                <a:solidFill>
                  <a:srgbClr val="002060"/>
                </a:solidFill>
                <a:latin typeface="Berlin Sans FB" panose="020E0602020502020306" pitchFamily="34" charset="0"/>
              </a:rPr>
              <a:t>MODERNIZACIÓN </a:t>
            </a:r>
            <a:r>
              <a:rPr lang="es-DO" sz="2300" dirty="0">
                <a:solidFill>
                  <a:srgbClr val="002060"/>
                </a:solidFill>
                <a:latin typeface="Berlin Sans FB" panose="020E0602020502020306" pitchFamily="34" charset="0"/>
              </a:rPr>
              <a:t>E </a:t>
            </a:r>
            <a:r>
              <a:rPr lang="es-DO" sz="2300" dirty="0" smtClean="0">
                <a:solidFill>
                  <a:srgbClr val="002060"/>
                </a:solidFill>
                <a:latin typeface="Berlin Sans FB" panose="020E0602020502020306" pitchFamily="34" charset="0"/>
              </a:rPr>
              <a:t>INTERNACIONALIZACIÓN.</a:t>
            </a:r>
          </a:p>
          <a:p>
            <a:pPr marL="285750" indent="-285750" algn="just">
              <a:buFont typeface="Arial" panose="020B0604020202020204" pitchFamily="34" charset="0"/>
              <a:buChar char="•"/>
            </a:pPr>
            <a:endParaRPr lang="es-DO" sz="23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704419" y="1295999"/>
            <a:ext cx="10721054" cy="5047536"/>
          </a:xfrm>
          <a:prstGeom prst="rect">
            <a:avLst/>
          </a:prstGeom>
        </p:spPr>
        <p:txBody>
          <a:bodyPr wrap="square">
            <a:spAutoFit/>
          </a:bodyPr>
          <a:lstStyle/>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smtClean="0">
                <a:solidFill>
                  <a:srgbClr val="002060"/>
                </a:solidFill>
                <a:latin typeface="Berlin Sans FB" panose="020E0602020502020306" pitchFamily="34" charset="0"/>
              </a:rPr>
              <a:t>UNIFICACIÓN DE CRITERIOS PARA  </a:t>
            </a:r>
            <a:r>
              <a:rPr lang="es-ES" sz="2300" dirty="0" smtClean="0">
                <a:solidFill>
                  <a:srgbClr val="002060"/>
                </a:solidFill>
                <a:latin typeface="Berlin Sans FB" panose="020E0602020502020306" pitchFamily="34" charset="0"/>
              </a:rPr>
              <a:t>DESARROLLO DE UN SISTEMA QUE SEA APROPIADO, UNIVERSALMENTE ACEPTADO DE LA ACREDITACIÓN PARA LA ACREDITACIÓN DE LA EDUCACIÓN MÉDICA, PRESERVANDO LA SOBERANÍA, DIVERSIDAD Y PLURALIDAD.</a:t>
            </a:r>
          </a:p>
          <a:p>
            <a:pPr algn="just"/>
            <a:endParaRPr lang="es-ES"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dirty="0">
                <a:solidFill>
                  <a:srgbClr val="002060"/>
                </a:solidFill>
                <a:latin typeface="Berlin Sans FB" panose="020E0602020502020306" pitchFamily="34" charset="0"/>
              </a:rPr>
              <a:t>MEJORAS EN LAS </a:t>
            </a:r>
            <a:r>
              <a:rPr lang="es-DO" sz="2300" dirty="0" smtClean="0">
                <a:solidFill>
                  <a:srgbClr val="002060"/>
                </a:solidFill>
                <a:latin typeface="Berlin Sans FB" panose="020E0602020502020306" pitchFamily="34" charset="0"/>
              </a:rPr>
              <a:t>UNIVERSIDADES </a:t>
            </a:r>
            <a:r>
              <a:rPr lang="es-DO" sz="2300" dirty="0">
                <a:solidFill>
                  <a:srgbClr val="002060"/>
                </a:solidFill>
                <a:latin typeface="Berlin Sans FB" panose="020E0602020502020306" pitchFamily="34" charset="0"/>
              </a:rPr>
              <a:t>PLANEACIÓN ESTRATÉGICA, SEGUIMIENTO A LOS PLANES DE MEJORA, CAPACITACIÓN DOCENTE, MAYOR INVERSIÓN EN INVESTIGACIÓN</a:t>
            </a:r>
            <a:r>
              <a:rPr lang="es-DO" sz="2300" dirty="0" smtClean="0">
                <a:solidFill>
                  <a:srgbClr val="002060"/>
                </a:solidFill>
                <a:latin typeface="Berlin Sans FB" panose="020E0602020502020306" pitchFamily="34" charset="0"/>
              </a:rPr>
              <a:t>.</a:t>
            </a:r>
          </a:p>
          <a:p>
            <a:pPr algn="just"/>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300" dirty="0" smtClean="0">
                <a:solidFill>
                  <a:srgbClr val="002060"/>
                </a:solidFill>
                <a:latin typeface="Berlin Sans FB" panose="020E0602020502020306" pitchFamily="34" charset="0"/>
              </a:rPr>
              <a:t>MEDIR EL IMPACTO DEL PROGRAMA FORMATIVO.</a:t>
            </a:r>
          </a:p>
          <a:p>
            <a:pPr algn="just"/>
            <a:endParaRPr lang="en-US"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n-US" sz="2300" dirty="0" smtClean="0">
                <a:solidFill>
                  <a:srgbClr val="002060"/>
                </a:solidFill>
                <a:latin typeface="Berlin Sans FB" panose="020E0602020502020306" pitchFamily="34" charset="0"/>
              </a:rPr>
              <a:t>RECONOCIMIENTO DE NUESTROS SISTEMAS DE ACREDITACIÓN.</a:t>
            </a:r>
            <a:endParaRPr lang="es-DO" sz="23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endParaRPr lang="es-DO" sz="23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006489" y="637927"/>
            <a:ext cx="7158883" cy="523220"/>
          </a:xfrm>
          <a:prstGeom prst="rect">
            <a:avLst/>
          </a:prstGeom>
        </p:spPr>
        <p:txBody>
          <a:bodyPr wrap="none">
            <a:spAutoFit/>
          </a:bodyPr>
          <a:lstStyle/>
          <a:p>
            <a:r>
              <a:rPr lang="es-DO" sz="2800" b="1" dirty="0" smtClean="0">
                <a:solidFill>
                  <a:srgbClr val="FF0000"/>
                </a:solidFill>
                <a:latin typeface="Gill Sans MT" panose="020B0502020104020203" pitchFamily="34" charset="0"/>
              </a:rPr>
              <a:t>¿QUÉ </a:t>
            </a:r>
            <a:r>
              <a:rPr lang="es-DO" sz="2800" b="1" dirty="0">
                <a:solidFill>
                  <a:srgbClr val="FF0000"/>
                </a:solidFill>
                <a:latin typeface="Gill Sans MT" panose="020B0502020104020203" pitchFamily="34" charset="0"/>
              </a:rPr>
              <a:t>QUEREMOS EN </a:t>
            </a:r>
            <a:r>
              <a:rPr lang="es-DO" sz="2800" b="1" dirty="0" smtClean="0">
                <a:solidFill>
                  <a:srgbClr val="FF0000"/>
                </a:solidFill>
                <a:latin typeface="Gill Sans MT" panose="020B0502020104020203" pitchFamily="34" charset="0"/>
              </a:rPr>
              <a:t>ACREDITACIÓN?</a:t>
            </a:r>
            <a:endParaRPr lang="es-DO" sz="28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13858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031639" y="157638"/>
            <a:ext cx="6518259" cy="523220"/>
          </a:xfrm>
          <a:prstGeom prst="rect">
            <a:avLst/>
          </a:prstGeom>
        </p:spPr>
        <p:txBody>
          <a:bodyPr wrap="none">
            <a:spAutoFit/>
          </a:bodyPr>
          <a:lstStyle/>
          <a:p>
            <a:r>
              <a:rPr lang="es-DO" sz="2800" b="1" dirty="0">
                <a:solidFill>
                  <a:srgbClr val="FF0000"/>
                </a:solidFill>
                <a:latin typeface="Gill Sans MT" panose="020B0502020104020203" pitchFamily="34" charset="0"/>
              </a:rPr>
              <a:t>VISIÓN DE LO QUE NECESITAMOS</a:t>
            </a:r>
          </a:p>
        </p:txBody>
      </p:sp>
      <p:sp>
        <p:nvSpPr>
          <p:cNvPr id="3" name="5 Rectángulo"/>
          <p:cNvSpPr/>
          <p:nvPr/>
        </p:nvSpPr>
        <p:spPr>
          <a:xfrm>
            <a:off x="512566" y="1107374"/>
            <a:ext cx="8572421" cy="5424562"/>
          </a:xfrm>
          <a:prstGeom prst="rect">
            <a:avLst/>
          </a:prstGeom>
        </p:spPr>
        <p:txBody>
          <a:bodyPr wrap="square">
            <a:spAutoFit/>
          </a:bodyPr>
          <a:lstStyle/>
          <a:p>
            <a:pPr marL="285750" indent="-285750" algn="just">
              <a:buFont typeface="Arial" panose="020B0604020202020204" pitchFamily="34" charset="0"/>
              <a:buChar char="•"/>
            </a:pPr>
            <a:r>
              <a:rPr lang="es-DO" sz="2100" dirty="0">
                <a:solidFill>
                  <a:srgbClr val="002060"/>
                </a:solidFill>
                <a:latin typeface="Berlin Sans FB" panose="020E0602020502020306" pitchFamily="34" charset="0"/>
              </a:rPr>
              <a:t>QUE NUESTROS EGRESADOS INDEPENDIENTEMENTE DE SU PROCEDENCIA, TENGAN SIMILARES COMPETENCIAS, CONOCIMIENTOS Y DESTREZAS, PARA CUMPLIR CON SU COMPROMISO.</a:t>
            </a:r>
          </a:p>
          <a:p>
            <a:pPr algn="just"/>
            <a:endParaRPr lang="es-DO" sz="2100" dirty="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100" dirty="0" smtClean="0">
                <a:solidFill>
                  <a:srgbClr val="002060"/>
                </a:solidFill>
                <a:latin typeface="Berlin Sans FB" panose="020E0602020502020306" pitchFamily="34" charset="0"/>
              </a:rPr>
              <a:t>FORMACIÓN DE LOS RECURSOS HUMANOS, APOYADA EN EL USO DE NUEVAS TECNOLOGÍAS, CON REQUERIMIENTOS DE NUEVOS PROGRAMAS / REVOLUCIÓN TECNOLÓGICA.</a:t>
            </a:r>
          </a:p>
          <a:p>
            <a:pPr algn="just"/>
            <a:endParaRPr lang="es-DO" sz="2100"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100" dirty="0">
                <a:solidFill>
                  <a:srgbClr val="002060"/>
                </a:solidFill>
                <a:latin typeface="Berlin Sans FB" panose="020E0602020502020306" pitchFamily="34" charset="0"/>
              </a:rPr>
              <a:t>CONTENIDOS RELEVANTES ADAPTADOS A LAS REALIDADES LOCALES Y REGIONALES DE NUESTROS PAÍSES.</a:t>
            </a:r>
          </a:p>
          <a:p>
            <a:pPr marL="285750" indent="-285750" algn="just">
              <a:buFont typeface="Arial" panose="020B0604020202020204" pitchFamily="34" charset="0"/>
              <a:buChar char="•"/>
            </a:pPr>
            <a:endParaRPr lang="es-DO" sz="2100" dirty="0" smtClean="0">
              <a:solidFill>
                <a:srgbClr val="002060"/>
              </a:solidFill>
              <a:latin typeface="Berlin Sans FB" panose="020E0602020502020306" pitchFamily="34" charset="0"/>
            </a:endParaRPr>
          </a:p>
          <a:p>
            <a:pPr marL="285750" lvl="0" indent="-285750" algn="just">
              <a:buFont typeface="Arial" panose="020B0604020202020204" pitchFamily="34" charset="0"/>
              <a:buChar char="•"/>
            </a:pPr>
            <a:r>
              <a:rPr lang="es-DO" sz="2100" dirty="0" smtClean="0">
                <a:solidFill>
                  <a:srgbClr val="002060"/>
                </a:solidFill>
                <a:latin typeface="Berlin Sans FB" panose="020E0602020502020306" pitchFamily="34" charset="0"/>
              </a:rPr>
              <a:t>MINISTERIOS </a:t>
            </a:r>
            <a:r>
              <a:rPr lang="es-DO" sz="2100" dirty="0">
                <a:solidFill>
                  <a:srgbClr val="002060"/>
                </a:solidFill>
                <a:latin typeface="Berlin Sans FB" panose="020E0602020502020306" pitchFamily="34" charset="0"/>
              </a:rPr>
              <a:t>Y ORGANISMOS CENTRALES DE EVALUACIÓN Y ACREDITACIÓN PROMOVIENDO LA FORMACIÓN DE EVALUADORES. </a:t>
            </a:r>
          </a:p>
          <a:p>
            <a:pPr marL="285750" indent="-285750" algn="just">
              <a:buFont typeface="Arial" panose="020B0604020202020204" pitchFamily="34" charset="0"/>
              <a:buChar char="•"/>
            </a:pPr>
            <a:endParaRPr lang="es-DO" sz="2100"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100" dirty="0" smtClean="0">
                <a:solidFill>
                  <a:srgbClr val="002060"/>
                </a:solidFill>
                <a:latin typeface="Berlin Sans FB" panose="020E0602020502020306" pitchFamily="34" charset="0"/>
              </a:rPr>
              <a:t>SUPERAR </a:t>
            </a:r>
            <a:r>
              <a:rPr lang="es-DO" sz="2100" dirty="0">
                <a:solidFill>
                  <a:srgbClr val="002060"/>
                </a:solidFill>
                <a:latin typeface="Berlin Sans FB" panose="020E0602020502020306" pitchFamily="34" charset="0"/>
              </a:rPr>
              <a:t>LAS BARRERAS IDIOMÁTICAS</a:t>
            </a:r>
            <a:r>
              <a:rPr lang="en-US" sz="2100" dirty="0" smtClean="0">
                <a:solidFill>
                  <a:srgbClr val="002060"/>
                </a:solidFill>
                <a:latin typeface="Berlin Sans FB" panose="020E0602020502020306" pitchFamily="34" charset="0"/>
              </a:rPr>
              <a:t>.</a:t>
            </a:r>
            <a:endParaRPr lang="en-US" sz="2100" dirty="0">
              <a:solidFill>
                <a:srgbClr val="002060"/>
              </a:solidFill>
              <a:latin typeface="Berlin Sans FB" panose="020E0602020502020306" pitchFamily="34" charset="0"/>
            </a:endParaRPr>
          </a:p>
        </p:txBody>
      </p:sp>
      <p:pic>
        <p:nvPicPr>
          <p:cNvPr id="4" name="Imagen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44000" y="1819777"/>
            <a:ext cx="2714167" cy="3999757"/>
          </a:xfrm>
          <a:prstGeom prst="rect">
            <a:avLst/>
          </a:prstGeom>
        </p:spPr>
      </p:pic>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1092047" y="309450"/>
            <a:ext cx="9980144" cy="954107"/>
          </a:xfrm>
          <a:prstGeom prst="rect">
            <a:avLst/>
          </a:prstGeom>
          <a:noFill/>
        </p:spPr>
        <p:txBody>
          <a:bodyPr wrap="square" rtlCol="0">
            <a:spAutoFit/>
          </a:bodyPr>
          <a:lstStyle/>
          <a:p>
            <a:pPr algn="ctr"/>
            <a:r>
              <a:rPr lang="es-DO" sz="2800" b="1" dirty="0" smtClean="0">
                <a:solidFill>
                  <a:schemeClr val="accent2"/>
                </a:solidFill>
                <a:latin typeface="Gill Sans MT" panose="020B0502020104020203" pitchFamily="34" charset="0"/>
              </a:rPr>
              <a:t>¿</a:t>
            </a:r>
            <a:r>
              <a:rPr lang="es-DO" sz="2800" b="1" dirty="0">
                <a:solidFill>
                  <a:schemeClr val="accent2"/>
                </a:solidFill>
                <a:latin typeface="Gill Sans MT" panose="020B0502020104020203" pitchFamily="34" charset="0"/>
              </a:rPr>
              <a:t>CÓMO EVALUAR EL IMPACTO DE LA </a:t>
            </a:r>
            <a:r>
              <a:rPr lang="es-DO" sz="2800" b="1" dirty="0" smtClean="0">
                <a:solidFill>
                  <a:schemeClr val="accent2"/>
                </a:solidFill>
                <a:latin typeface="Gill Sans MT" panose="020B0502020104020203" pitchFamily="34" charset="0"/>
              </a:rPr>
              <a:t> ACREDITACIÓN</a:t>
            </a:r>
            <a:endParaRPr lang="es-DO" sz="2800" b="1" dirty="0">
              <a:solidFill>
                <a:schemeClr val="accent2"/>
              </a:solidFill>
              <a:latin typeface="Gill Sans MT" panose="020B0502020104020203" pitchFamily="34" charset="0"/>
            </a:endParaRPr>
          </a:p>
          <a:p>
            <a:pPr algn="ctr"/>
            <a:r>
              <a:rPr lang="es-DO" sz="2800" b="1" dirty="0">
                <a:solidFill>
                  <a:schemeClr val="accent2"/>
                </a:solidFill>
                <a:latin typeface="Gill Sans MT" panose="020B0502020104020203" pitchFamily="34" charset="0"/>
              </a:rPr>
              <a:t> EN LOS SERVICIOS DE SALUD?</a:t>
            </a:r>
          </a:p>
        </p:txBody>
      </p:sp>
      <p:sp>
        <p:nvSpPr>
          <p:cNvPr id="3" name="3 Rectángulo"/>
          <p:cNvSpPr/>
          <p:nvPr/>
        </p:nvSpPr>
        <p:spPr>
          <a:xfrm>
            <a:off x="836416" y="1622852"/>
            <a:ext cx="9619496" cy="3277820"/>
          </a:xfrm>
          <a:prstGeom prst="rect">
            <a:avLst/>
          </a:prstGeom>
        </p:spPr>
        <p:txBody>
          <a:bodyPr wrap="square">
            <a:spAutoFit/>
          </a:bodyPr>
          <a:lstStyle/>
          <a:p>
            <a:pPr marL="457200" indent="-457200" algn="just">
              <a:lnSpc>
                <a:spcPct val="150000"/>
              </a:lnSpc>
              <a:buFont typeface="+mj-lt"/>
              <a:buAutoNum type="arabicPeriod"/>
            </a:pPr>
            <a:r>
              <a:rPr lang="es-DO" sz="2300" dirty="0" smtClean="0">
                <a:solidFill>
                  <a:srgbClr val="002060"/>
                </a:solidFill>
                <a:latin typeface="Berlin Sans FB" panose="020E0602020502020306" pitchFamily="34" charset="0"/>
              </a:rPr>
              <a:t>PROFESIONALES CON ALTO COMPROMISO </a:t>
            </a:r>
          </a:p>
          <a:p>
            <a:pPr marL="457200" indent="-457200" algn="just">
              <a:lnSpc>
                <a:spcPct val="150000"/>
              </a:lnSpc>
              <a:buFont typeface="+mj-lt"/>
              <a:buAutoNum type="arabicPeriod"/>
            </a:pPr>
            <a:r>
              <a:rPr lang="es-DO" sz="2300" dirty="0" smtClean="0">
                <a:solidFill>
                  <a:srgbClr val="002060"/>
                </a:solidFill>
                <a:latin typeface="Berlin Sans FB" panose="020E0602020502020306" pitchFamily="34" charset="0"/>
              </a:rPr>
              <a:t>HUMANIZACIÓN DEL SERVICIO DE SALUD</a:t>
            </a:r>
          </a:p>
          <a:p>
            <a:pPr marL="457200" indent="-457200" algn="just">
              <a:lnSpc>
                <a:spcPct val="150000"/>
              </a:lnSpc>
              <a:buFont typeface="+mj-lt"/>
              <a:buAutoNum type="arabicPeriod"/>
            </a:pPr>
            <a:r>
              <a:rPr lang="en-US" sz="2300" dirty="0">
                <a:solidFill>
                  <a:srgbClr val="002060"/>
                </a:solidFill>
                <a:latin typeface="Berlin Sans FB" panose="020E0602020502020306" pitchFamily="34" charset="0"/>
              </a:rPr>
              <a:t>SEGURIDAD DEL PACIENTE</a:t>
            </a:r>
            <a:endParaRPr lang="es-DO" sz="2300" dirty="0">
              <a:solidFill>
                <a:srgbClr val="002060"/>
              </a:solidFill>
              <a:latin typeface="Berlin Sans FB" panose="020E0602020502020306" pitchFamily="34" charset="0"/>
            </a:endParaRPr>
          </a:p>
          <a:p>
            <a:pPr marL="457200" indent="-457200" algn="just">
              <a:lnSpc>
                <a:spcPct val="150000"/>
              </a:lnSpc>
              <a:buFont typeface="+mj-lt"/>
              <a:buAutoNum type="arabicPeriod"/>
            </a:pPr>
            <a:r>
              <a:rPr lang="en-US" sz="2300" dirty="0" smtClean="0">
                <a:solidFill>
                  <a:srgbClr val="002060"/>
                </a:solidFill>
                <a:latin typeface="Berlin Sans FB" panose="020E0602020502020306" pitchFamily="34" charset="0"/>
              </a:rPr>
              <a:t>VISIÓN </a:t>
            </a:r>
            <a:r>
              <a:rPr lang="en-US" sz="2300" dirty="0">
                <a:solidFill>
                  <a:srgbClr val="002060"/>
                </a:solidFill>
                <a:latin typeface="Berlin Sans FB" panose="020E0602020502020306" pitchFamily="34" charset="0"/>
              </a:rPr>
              <a:t>INTEGRAL DE LA SALUD</a:t>
            </a:r>
          </a:p>
          <a:p>
            <a:pPr marL="457200" indent="-457200" algn="just">
              <a:lnSpc>
                <a:spcPct val="150000"/>
              </a:lnSpc>
              <a:buFont typeface="+mj-lt"/>
              <a:buAutoNum type="arabicPeriod"/>
            </a:pPr>
            <a:r>
              <a:rPr lang="es-DO" sz="2300" dirty="0" smtClean="0">
                <a:solidFill>
                  <a:srgbClr val="002060"/>
                </a:solidFill>
                <a:latin typeface="Berlin Sans FB" panose="020E0602020502020306" pitchFamily="34" charset="0"/>
              </a:rPr>
              <a:t>CALIDAD DE LA ATENCIÓN</a:t>
            </a:r>
          </a:p>
          <a:p>
            <a:pPr marL="457200" indent="-457200" algn="just">
              <a:lnSpc>
                <a:spcPct val="150000"/>
              </a:lnSpc>
              <a:buFont typeface="+mj-lt"/>
              <a:buAutoNum type="arabicPeriod"/>
            </a:pPr>
            <a:r>
              <a:rPr lang="en-US" sz="2300" dirty="0" smtClean="0">
                <a:solidFill>
                  <a:srgbClr val="002060"/>
                </a:solidFill>
                <a:latin typeface="Berlin Sans FB" panose="020E0602020502020306" pitchFamily="34" charset="0"/>
              </a:rPr>
              <a:t>COMPROMISO CON LA AUTOGESTIÓN</a:t>
            </a:r>
          </a:p>
        </p:txBody>
      </p:sp>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16" y="4800600"/>
            <a:ext cx="10058400" cy="1885950"/>
          </a:xfrm>
          <a:prstGeom prst="rect">
            <a:avLst/>
          </a:prstGeom>
        </p:spPr>
      </p:pic>
    </p:spTree>
    <p:extLst>
      <p:ext uri="{BB962C8B-B14F-4D97-AF65-F5344CB8AC3E}">
        <p14:creationId xmlns:p14="http://schemas.microsoft.com/office/powerpoint/2010/main" val="34504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836416" y="1644239"/>
            <a:ext cx="9619496" cy="3808735"/>
          </a:xfrm>
          <a:prstGeom prst="rect">
            <a:avLst/>
          </a:prstGeom>
        </p:spPr>
        <p:txBody>
          <a:bodyPr wrap="square">
            <a:spAutoFit/>
          </a:bodyPr>
          <a:lstStyle/>
          <a:p>
            <a:pPr marL="457200" indent="-457200" algn="just">
              <a:lnSpc>
                <a:spcPct val="150000"/>
              </a:lnSpc>
              <a:buFont typeface="+mj-lt"/>
              <a:buAutoNum type="arabicPeriod" startAt="7"/>
            </a:pPr>
            <a:r>
              <a:rPr lang="en-US" sz="2300" dirty="0" smtClean="0">
                <a:solidFill>
                  <a:srgbClr val="002060"/>
                </a:solidFill>
                <a:latin typeface="Berlin Sans FB" panose="020E0602020502020306" pitchFamily="34" charset="0"/>
              </a:rPr>
              <a:t>VINCULACIÓN DOCENTE-ASISTENCIAL</a:t>
            </a:r>
            <a:endParaRPr lang="es-DO" sz="2300" dirty="0" smtClean="0">
              <a:solidFill>
                <a:srgbClr val="002060"/>
              </a:solidFill>
              <a:latin typeface="Berlin Sans FB" panose="020E0602020502020306" pitchFamily="34" charset="0"/>
            </a:endParaRPr>
          </a:p>
          <a:p>
            <a:pPr marL="457200" indent="-457200" algn="just">
              <a:lnSpc>
                <a:spcPct val="150000"/>
              </a:lnSpc>
              <a:buFont typeface="+mj-lt"/>
              <a:buAutoNum type="arabicPeriod" startAt="7"/>
            </a:pPr>
            <a:r>
              <a:rPr lang="en-US" sz="2300" dirty="0" smtClean="0">
                <a:solidFill>
                  <a:srgbClr val="002060"/>
                </a:solidFill>
                <a:latin typeface="Berlin Sans FB" panose="020E0602020502020306" pitchFamily="34" charset="0"/>
              </a:rPr>
              <a:t>INDICADORES DE SALUD DE LOS SERVICIOS Y DE LA POBLACIÓN</a:t>
            </a:r>
          </a:p>
          <a:p>
            <a:pPr marL="457200" indent="-457200" algn="just">
              <a:lnSpc>
                <a:spcPct val="150000"/>
              </a:lnSpc>
              <a:buFont typeface="+mj-lt"/>
              <a:buAutoNum type="arabicPeriod" startAt="7"/>
            </a:pPr>
            <a:r>
              <a:rPr lang="en-US" sz="2300" dirty="0" smtClean="0">
                <a:solidFill>
                  <a:srgbClr val="002060"/>
                </a:solidFill>
                <a:latin typeface="Berlin Sans FB" panose="020E0602020502020306" pitchFamily="34" charset="0"/>
              </a:rPr>
              <a:t>MEJORA A TRAVÉS DEL M&amp;E, SUPERVISIÓN CLINICA E INVESTIGACIÓN</a:t>
            </a:r>
          </a:p>
          <a:p>
            <a:pPr marL="457200" indent="-457200" algn="just">
              <a:lnSpc>
                <a:spcPct val="150000"/>
              </a:lnSpc>
              <a:buFont typeface="+mj-lt"/>
              <a:buAutoNum type="arabicPeriod" startAt="7"/>
            </a:pPr>
            <a:r>
              <a:rPr lang="en-US" sz="2300" dirty="0" smtClean="0">
                <a:solidFill>
                  <a:srgbClr val="002060"/>
                </a:solidFill>
                <a:latin typeface="Berlin Sans FB" panose="020E0602020502020306" pitchFamily="34" charset="0"/>
              </a:rPr>
              <a:t>EGRESADOS CON OPORTUNIDADES DE INGRESAR A PROGRAMAS DE POSTGRADO, RESIDENCIAS MÉDICAS, DENTRO Y FUERA DEL PAIS DE FORMACIÓN.</a:t>
            </a:r>
          </a:p>
          <a:p>
            <a:pPr marL="457200" indent="-457200" algn="just">
              <a:lnSpc>
                <a:spcPct val="150000"/>
              </a:lnSpc>
              <a:buFont typeface="+mj-lt"/>
              <a:buAutoNum type="arabicPeriod" startAt="7"/>
            </a:pPr>
            <a:r>
              <a:rPr lang="en-US" sz="2300" dirty="0" smtClean="0">
                <a:solidFill>
                  <a:srgbClr val="002060"/>
                </a:solidFill>
                <a:latin typeface="Berlin Sans FB" panose="020E0602020502020306" pitchFamily="34" charset="0"/>
              </a:rPr>
              <a:t>EDUCACION CONTINUADA</a:t>
            </a:r>
          </a:p>
        </p:txBody>
      </p:sp>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635" y="5452974"/>
            <a:ext cx="10058400" cy="1024026"/>
          </a:xfrm>
          <a:prstGeom prst="rect">
            <a:avLst/>
          </a:prstGeom>
        </p:spPr>
      </p:pic>
      <p:sp>
        <p:nvSpPr>
          <p:cNvPr id="7" name="7 CuadroTexto"/>
          <p:cNvSpPr txBox="1"/>
          <p:nvPr/>
        </p:nvSpPr>
        <p:spPr>
          <a:xfrm>
            <a:off x="1092047" y="309450"/>
            <a:ext cx="9980144" cy="954107"/>
          </a:xfrm>
          <a:prstGeom prst="rect">
            <a:avLst/>
          </a:prstGeom>
          <a:noFill/>
        </p:spPr>
        <p:txBody>
          <a:bodyPr wrap="square" rtlCol="0">
            <a:spAutoFit/>
          </a:bodyPr>
          <a:lstStyle/>
          <a:p>
            <a:pPr algn="ctr"/>
            <a:r>
              <a:rPr lang="es-DO" sz="2800" b="1" dirty="0" smtClean="0">
                <a:solidFill>
                  <a:schemeClr val="accent2"/>
                </a:solidFill>
                <a:latin typeface="Gill Sans MT" panose="020B0502020104020203" pitchFamily="34" charset="0"/>
              </a:rPr>
              <a:t>¿</a:t>
            </a:r>
            <a:r>
              <a:rPr lang="es-DO" sz="2800" b="1" dirty="0">
                <a:solidFill>
                  <a:schemeClr val="accent2"/>
                </a:solidFill>
                <a:latin typeface="Gill Sans MT" panose="020B0502020104020203" pitchFamily="34" charset="0"/>
              </a:rPr>
              <a:t>CÓMO EVALUAR EL IMPACTO DE LA </a:t>
            </a:r>
            <a:r>
              <a:rPr lang="es-DO" sz="2800" b="1" dirty="0" smtClean="0">
                <a:solidFill>
                  <a:schemeClr val="accent2"/>
                </a:solidFill>
                <a:latin typeface="Gill Sans MT" panose="020B0502020104020203" pitchFamily="34" charset="0"/>
              </a:rPr>
              <a:t> ACREDITACIÓN</a:t>
            </a:r>
            <a:endParaRPr lang="es-DO" sz="2800" b="1" dirty="0">
              <a:solidFill>
                <a:schemeClr val="accent2"/>
              </a:solidFill>
              <a:latin typeface="Gill Sans MT" panose="020B0502020104020203" pitchFamily="34" charset="0"/>
            </a:endParaRPr>
          </a:p>
          <a:p>
            <a:pPr algn="ctr"/>
            <a:r>
              <a:rPr lang="es-DO" sz="2800" b="1" dirty="0">
                <a:solidFill>
                  <a:schemeClr val="accent2"/>
                </a:solidFill>
                <a:latin typeface="Gill Sans MT" panose="020B0502020104020203" pitchFamily="34" charset="0"/>
              </a:rPr>
              <a:t> EN LOS SERVICIOS DE SALUD?</a:t>
            </a:r>
          </a:p>
        </p:txBody>
      </p:sp>
    </p:spTree>
    <p:extLst>
      <p:ext uri="{BB962C8B-B14F-4D97-AF65-F5344CB8AC3E}">
        <p14:creationId xmlns:p14="http://schemas.microsoft.com/office/powerpoint/2010/main" val="156224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1994269" y="269031"/>
            <a:ext cx="7985391" cy="830997"/>
          </a:xfrm>
          <a:prstGeom prst="rect">
            <a:avLst/>
          </a:prstGeom>
          <a:noFill/>
        </p:spPr>
        <p:txBody>
          <a:bodyPr wrap="none" rtlCol="0">
            <a:spAutoFit/>
          </a:bodyPr>
          <a:lstStyle/>
          <a:p>
            <a:pPr algn="ctr"/>
            <a:r>
              <a:rPr lang="es-DO" sz="2400" b="1" dirty="0">
                <a:solidFill>
                  <a:schemeClr val="accent2"/>
                </a:solidFill>
                <a:latin typeface="Gill Sans MT" panose="020B0502020104020203" pitchFamily="34" charset="0"/>
              </a:rPr>
              <a:t>¿CRECIMIENTO DE LAS ESCUELAS DE </a:t>
            </a:r>
            <a:r>
              <a:rPr lang="es-DO" sz="2400" b="1" dirty="0" smtClean="0">
                <a:solidFill>
                  <a:schemeClr val="accent2"/>
                </a:solidFill>
                <a:latin typeface="Gill Sans MT" panose="020B0502020104020203" pitchFamily="34" charset="0"/>
              </a:rPr>
              <a:t>MEDICINA</a:t>
            </a:r>
            <a:r>
              <a:rPr lang="es-DO" sz="2400" b="1" dirty="0">
                <a:solidFill>
                  <a:schemeClr val="accent2"/>
                </a:solidFill>
                <a:latin typeface="Gill Sans MT" panose="020B0502020104020203" pitchFamily="34" charset="0"/>
              </a:rPr>
              <a:t>,</a:t>
            </a:r>
            <a:r>
              <a:rPr lang="es-DO" sz="2400" b="1" dirty="0" smtClean="0">
                <a:solidFill>
                  <a:schemeClr val="accent2"/>
                </a:solidFill>
                <a:latin typeface="Gill Sans MT" panose="020B0502020104020203" pitchFamily="34" charset="0"/>
              </a:rPr>
              <a:t> </a:t>
            </a:r>
          </a:p>
          <a:p>
            <a:pPr algn="ctr"/>
            <a:r>
              <a:rPr lang="es-DO" sz="2400" b="1" dirty="0" smtClean="0">
                <a:solidFill>
                  <a:schemeClr val="accent2"/>
                </a:solidFill>
                <a:latin typeface="Gill Sans MT" panose="020B0502020104020203" pitchFamily="34" charset="0"/>
              </a:rPr>
              <a:t>NEGOCIO </a:t>
            </a:r>
            <a:r>
              <a:rPr lang="es-DO" sz="2400" b="1" dirty="0">
                <a:solidFill>
                  <a:schemeClr val="accent2"/>
                </a:solidFill>
                <a:latin typeface="Gill Sans MT" panose="020B0502020104020203" pitchFamily="34" charset="0"/>
              </a:rPr>
              <a:t>O SOLUCIÓN?</a:t>
            </a:r>
          </a:p>
        </p:txBody>
      </p:sp>
      <p:sp>
        <p:nvSpPr>
          <p:cNvPr id="3" name="3 Rectángulo"/>
          <p:cNvSpPr/>
          <p:nvPr/>
        </p:nvSpPr>
        <p:spPr>
          <a:xfrm>
            <a:off x="512566" y="1149489"/>
            <a:ext cx="11317484" cy="552491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DO" sz="2100" dirty="0" smtClean="0">
                <a:solidFill>
                  <a:srgbClr val="002060"/>
                </a:solidFill>
                <a:latin typeface="Berlin Sans FB" panose="020E0602020502020306" pitchFamily="34" charset="0"/>
              </a:rPr>
              <a:t>EN LAS ÚLTIMAS DOS DÉCADAS EN AMÉRICA LATINA SE HAN MULTIPLICADO LAS ESCUELAS DE MEDICINA.</a:t>
            </a:r>
          </a:p>
          <a:p>
            <a:pPr lvl="2" algn="just"/>
            <a:endParaRPr lang="es-DO" sz="2100" dirty="0" smtClean="0">
              <a:solidFill>
                <a:srgbClr val="002060"/>
              </a:solidFill>
              <a:latin typeface="Berlin Sans FB" panose="020E0602020502020306" pitchFamily="34" charset="0"/>
            </a:endParaRPr>
          </a:p>
          <a:p>
            <a:pPr marL="342900" indent="-342900" algn="just">
              <a:lnSpc>
                <a:spcPct val="150000"/>
              </a:lnSpc>
              <a:buFont typeface="Arial" panose="020B0604020202020204" pitchFamily="34" charset="0"/>
              <a:buChar char="•"/>
            </a:pPr>
            <a:r>
              <a:rPr lang="es-DO" sz="2100" dirty="0" smtClean="0">
                <a:solidFill>
                  <a:srgbClr val="002060"/>
                </a:solidFill>
                <a:latin typeface="Berlin Sans FB" panose="020E0602020502020306" pitchFamily="34" charset="0"/>
              </a:rPr>
              <a:t>LA DEMANDA POR ESTUDIOS MÉDICOS ES ALTA Y EN MUCHOS PAÍSES EL NÚMERO DE MÉDICOS ES INSUFICIENTE.</a:t>
            </a:r>
          </a:p>
          <a:p>
            <a:pPr algn="just"/>
            <a:endParaRPr lang="es-DO" sz="2100" dirty="0" smtClean="0">
              <a:solidFill>
                <a:srgbClr val="002060"/>
              </a:solidFill>
              <a:latin typeface="Berlin Sans FB" panose="020E0602020502020306" pitchFamily="34" charset="0"/>
            </a:endParaRPr>
          </a:p>
          <a:p>
            <a:pPr marL="342900" indent="-342900" algn="just">
              <a:lnSpc>
                <a:spcPct val="150000"/>
              </a:lnSpc>
              <a:buFont typeface="Arial" panose="020B0604020202020204" pitchFamily="34" charset="0"/>
              <a:buChar char="•"/>
            </a:pPr>
            <a:r>
              <a:rPr lang="es-DO" sz="2100" dirty="0" smtClean="0">
                <a:solidFill>
                  <a:srgbClr val="002060"/>
                </a:solidFill>
                <a:latin typeface="Berlin Sans FB" panose="020E0602020502020306" pitchFamily="34" charset="0"/>
              </a:rPr>
              <a:t>EL PROBLEMA NO RESIDE TANTO EN LA MULTIPLICACIÓN DE ESCUELAS O EL AUMENTO DE ESTUDIANTES; SINO EN EL GRADO DE RIGUROSIDAD DE LOS REQUISITOS PARA SU CREACIÓN.</a:t>
            </a:r>
          </a:p>
          <a:p>
            <a:pPr algn="just">
              <a:lnSpc>
                <a:spcPct val="150000"/>
              </a:lnSpc>
            </a:pPr>
            <a:endParaRPr lang="es-DO" sz="2100" dirty="0" smtClean="0">
              <a:solidFill>
                <a:srgbClr val="002060"/>
              </a:solidFill>
              <a:latin typeface="Berlin Sans FB" panose="020E0602020502020306" pitchFamily="34" charset="0"/>
            </a:endParaRPr>
          </a:p>
          <a:p>
            <a:pPr marL="342900" lvl="0" indent="-342900" algn="just">
              <a:lnSpc>
                <a:spcPct val="150000"/>
              </a:lnSpc>
              <a:buFont typeface="Arial" panose="020B0604020202020204" pitchFamily="34" charset="0"/>
              <a:buChar char="•"/>
            </a:pPr>
            <a:r>
              <a:rPr lang="es-DO" sz="2100" dirty="0" smtClean="0">
                <a:solidFill>
                  <a:srgbClr val="002060"/>
                </a:solidFill>
                <a:latin typeface="Berlin Sans FB" panose="020E0602020502020306" pitchFamily="34" charset="0"/>
              </a:rPr>
              <a:t>INADECUADA DISTRIBUCIÓN, TENEMOS ALGUNAS REGIONES ESTARÍAN DEFICITARIAS DE MÉDICOS GENERALES Y ESPECIALISTAS, PARA LA ATENCIÓN UNIVERSAL.</a:t>
            </a:r>
            <a:endParaRPr lang="es-DO" sz="2100" dirty="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983974" y="335090"/>
            <a:ext cx="10177670" cy="830997"/>
          </a:xfrm>
          <a:prstGeom prst="rect">
            <a:avLst/>
          </a:prstGeom>
          <a:noFill/>
        </p:spPr>
        <p:txBody>
          <a:bodyPr wrap="square" rtlCol="0">
            <a:spAutoFit/>
          </a:bodyPr>
          <a:lstStyle/>
          <a:p>
            <a:pPr algn="ctr"/>
            <a:r>
              <a:rPr lang="es-DO" sz="2400" b="1" dirty="0">
                <a:solidFill>
                  <a:schemeClr val="accent2"/>
                </a:solidFill>
                <a:latin typeface="Gill Sans MT" panose="020B0502020104020203" pitchFamily="34" charset="0"/>
              </a:rPr>
              <a:t>¿CÓMO CREAR MECANISMOS DE GRATIFICACIÓN PARA LAS INSTITUCIONES QUE SE ACREDITEN?</a:t>
            </a:r>
          </a:p>
        </p:txBody>
      </p:sp>
      <p:sp>
        <p:nvSpPr>
          <p:cNvPr id="3" name="Content Placeholder 2"/>
          <p:cNvSpPr>
            <a:spLocks noGrp="1"/>
          </p:cNvSpPr>
          <p:nvPr>
            <p:ph idx="1"/>
          </p:nvPr>
        </p:nvSpPr>
        <p:spPr>
          <a:xfrm>
            <a:off x="2559366" y="1741013"/>
            <a:ext cx="8697528" cy="4603672"/>
          </a:xfrm>
        </p:spPr>
        <p:txBody>
          <a:bodyPr>
            <a:noAutofit/>
          </a:bodyPr>
          <a:lstStyle/>
          <a:p>
            <a:pPr marL="342900" indent="-34290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RECONOCIMIENTO PÚBLICO A NIVEL NACIONAL E INTERNACIONAL.</a:t>
            </a:r>
          </a:p>
          <a:p>
            <a:pPr marL="342900" indent="-34290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DESARROLLO DE PROGRAMAS DE CAPACITACIÓN EN TODOS LOS ASPECTOS.</a:t>
            </a:r>
          </a:p>
          <a:p>
            <a:pPr marL="342900" indent="-34290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PUBLICACIÓN DE HISTORIAS DE ÉXITO A TRAVÉS DE PROGRAMAS INNOVADORES ENCONTRADOS EN LOS PROCESOS DE ACREDITACIÓN.</a:t>
            </a:r>
            <a:endParaRPr lang="es-DO" sz="2300" dirty="0">
              <a:solidFill>
                <a:srgbClr val="002060"/>
              </a:solidFill>
              <a:latin typeface="Berlin Sans FB" panose="020E0602020502020306"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49865">
            <a:off x="627087" y="922956"/>
            <a:ext cx="1756476" cy="2801178"/>
          </a:xfrm>
          <a:prstGeom prst="rect">
            <a:avLst/>
          </a:prstGeom>
        </p:spPr>
      </p:pic>
      <p:pic>
        <p:nvPicPr>
          <p:cNvPr id="5"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5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500" y="1416128"/>
            <a:ext cx="9005049" cy="5139793"/>
          </a:xfrm>
        </p:spPr>
        <p:txBody>
          <a:bodyPr>
            <a:noAutofit/>
          </a:bodyPr>
          <a:lstStyle/>
          <a:p>
            <a:pPr marL="342900" indent="-342900" algn="just">
              <a:lnSpc>
                <a:spcPct val="150000"/>
              </a:lnSpc>
              <a:buFont typeface="Arial" panose="020B0604020202020204" pitchFamily="34" charset="0"/>
              <a:buChar char="•"/>
            </a:pPr>
            <a:r>
              <a:rPr lang="en-US" sz="2300" dirty="0" smtClean="0">
                <a:solidFill>
                  <a:srgbClr val="002060"/>
                </a:solidFill>
                <a:latin typeface="Berlin Sans FB" panose="020E0602020502020306" pitchFamily="34" charset="0"/>
              </a:rPr>
              <a:t>CREANDO SUBSIDIOS PARA LA INVESTIGACIÓN</a:t>
            </a:r>
          </a:p>
          <a:p>
            <a:pPr marL="342900" indent="-342900" algn="just">
              <a:lnSpc>
                <a:spcPct val="150000"/>
              </a:lnSpc>
              <a:buFont typeface="Arial" panose="020B0604020202020204" pitchFamily="34" charset="0"/>
              <a:buChar char="•"/>
            </a:pPr>
            <a:r>
              <a:rPr lang="en-US" sz="2300" dirty="0" smtClean="0">
                <a:solidFill>
                  <a:srgbClr val="002060"/>
                </a:solidFill>
                <a:latin typeface="Berlin Sans FB" panose="020E0602020502020306" pitchFamily="34" charset="0"/>
              </a:rPr>
              <a:t>ACCESO A FONDOS INTERNOS Y EXTERNOS</a:t>
            </a:r>
          </a:p>
          <a:p>
            <a:pPr marL="342900" indent="-342900" algn="just">
              <a:lnSpc>
                <a:spcPct val="150000"/>
              </a:lnSpc>
              <a:buFont typeface="Arial" panose="020B0604020202020204" pitchFamily="34" charset="0"/>
              <a:buChar char="•"/>
            </a:pPr>
            <a:r>
              <a:rPr lang="en-US" sz="2300" dirty="0" smtClean="0">
                <a:solidFill>
                  <a:srgbClr val="002060"/>
                </a:solidFill>
                <a:latin typeface="Berlin Sans FB" panose="020E0602020502020306" pitchFamily="34" charset="0"/>
              </a:rPr>
              <a:t>ACCESO A BECAS</a:t>
            </a:r>
          </a:p>
          <a:p>
            <a:pPr marL="342900" indent="-342900" algn="just">
              <a:lnSpc>
                <a:spcPct val="150000"/>
              </a:lnSpc>
              <a:buFont typeface="Arial" panose="020B0604020202020204" pitchFamily="34" charset="0"/>
              <a:buChar char="•"/>
            </a:pPr>
            <a:r>
              <a:rPr lang="en-US" sz="2300" dirty="0" smtClean="0">
                <a:solidFill>
                  <a:srgbClr val="002060"/>
                </a:solidFill>
                <a:latin typeface="Berlin Sans FB" panose="020E0602020502020306" pitchFamily="34" charset="0"/>
              </a:rPr>
              <a:t>OPORTUNIDAD DE INGRESO DE SUS EGRESADOS A PROGRAMAS DE POST-GRADO Y EDUCACIÓN CONTINUADA.</a:t>
            </a:r>
            <a:endParaRPr lang="es-DO" sz="2300" dirty="0">
              <a:solidFill>
                <a:srgbClr val="002060"/>
              </a:solidFill>
              <a:latin typeface="Berlin Sans FB" panose="020E0602020502020306" pitchFamily="34" charset="0"/>
            </a:endParaRPr>
          </a:p>
        </p:txBody>
      </p:sp>
      <p:pic>
        <p:nvPicPr>
          <p:cNvPr id="5"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9865">
            <a:off x="627087" y="922956"/>
            <a:ext cx="1756476" cy="2801178"/>
          </a:xfrm>
          <a:prstGeom prst="rect">
            <a:avLst/>
          </a:prstGeom>
        </p:spPr>
      </p:pic>
    </p:spTree>
    <p:extLst>
      <p:ext uri="{BB962C8B-B14F-4D97-AF65-F5344CB8AC3E}">
        <p14:creationId xmlns:p14="http://schemas.microsoft.com/office/powerpoint/2010/main" val="402666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1017209" y="444732"/>
            <a:ext cx="9856200" cy="830997"/>
          </a:xfrm>
          <a:prstGeom prst="rect">
            <a:avLst/>
          </a:prstGeom>
          <a:noFill/>
        </p:spPr>
        <p:txBody>
          <a:bodyPr wrap="square" rtlCol="0">
            <a:spAutoFit/>
          </a:bodyPr>
          <a:lstStyle/>
          <a:p>
            <a:pPr algn="ctr"/>
            <a:r>
              <a:rPr lang="es-DO" sz="2400" b="1" dirty="0">
                <a:solidFill>
                  <a:schemeClr val="accent2"/>
                </a:solidFill>
                <a:latin typeface="Gill Sans MT" panose="020B0502020104020203" pitchFamily="34" charset="0"/>
              </a:rPr>
              <a:t>¿COMO ESTABLECER MECANISMOS VALIDOS  PARA </a:t>
            </a:r>
            <a:r>
              <a:rPr lang="es-DO" sz="2400" b="1" dirty="0" smtClean="0">
                <a:solidFill>
                  <a:schemeClr val="accent2"/>
                </a:solidFill>
                <a:latin typeface="Gill Sans MT" panose="020B0502020104020203" pitchFamily="34" charset="0"/>
              </a:rPr>
              <a:t>EL METARECONOCIMIENTO </a:t>
            </a:r>
            <a:r>
              <a:rPr lang="es-DO" sz="2400" b="1" dirty="0">
                <a:solidFill>
                  <a:schemeClr val="accent2"/>
                </a:solidFill>
                <a:latin typeface="Gill Sans MT" panose="020B0502020104020203" pitchFamily="34" charset="0"/>
              </a:rPr>
              <a:t>INTERNACIONAL, </a:t>
            </a:r>
            <a:r>
              <a:rPr lang="es-DO" sz="2400" b="1" dirty="0" smtClean="0">
                <a:solidFill>
                  <a:schemeClr val="accent2"/>
                </a:solidFill>
                <a:latin typeface="Gill Sans MT" panose="020B0502020104020203" pitchFamily="34" charset="0"/>
              </a:rPr>
              <a:t>SÍ </a:t>
            </a:r>
            <a:r>
              <a:rPr lang="es-DO" sz="2400" b="1" dirty="0">
                <a:solidFill>
                  <a:schemeClr val="accent2"/>
                </a:solidFill>
                <a:latin typeface="Gill Sans MT" panose="020B0502020104020203" pitchFamily="34" charset="0"/>
              </a:rPr>
              <a:t>ES DESEABLE?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705293"/>
            <a:ext cx="1771650" cy="2426919"/>
          </a:xfrm>
          <a:prstGeom prst="rect">
            <a:avLst/>
          </a:prstGeom>
        </p:spPr>
      </p:pic>
      <p:pic>
        <p:nvPicPr>
          <p:cNvPr id="5"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331264" y="1529525"/>
            <a:ext cx="9870136" cy="5047536"/>
          </a:xfrm>
          <a:prstGeom prst="rect">
            <a:avLst/>
          </a:prstGeom>
        </p:spPr>
        <p:txBody>
          <a:bodyPr wrap="square">
            <a:spAutoFit/>
          </a:bodyPr>
          <a:lstStyle/>
          <a:p>
            <a:pPr marL="342900" indent="-342900" algn="just">
              <a:buFont typeface="Arial" panose="020B0604020202020204" pitchFamily="34" charset="0"/>
              <a:buChar char="•"/>
            </a:pPr>
            <a:r>
              <a:rPr lang="es-DO" sz="2300" dirty="0" smtClean="0">
                <a:solidFill>
                  <a:srgbClr val="002060"/>
                </a:solidFill>
                <a:latin typeface="Berlin Sans FB" panose="020E0602020502020306" pitchFamily="34" charset="0"/>
              </a:rPr>
              <a:t>CREACIÓN </a:t>
            </a:r>
            <a:r>
              <a:rPr lang="es-DO" sz="2300" dirty="0">
                <a:solidFill>
                  <a:srgbClr val="002060"/>
                </a:solidFill>
                <a:latin typeface="Berlin Sans FB" panose="020E0602020502020306" pitchFamily="34" charset="0"/>
              </a:rPr>
              <a:t>SISTEMA DE EQUIVALENCIAS </a:t>
            </a:r>
            <a:r>
              <a:rPr lang="es-DO" sz="2300" dirty="0" smtClean="0">
                <a:solidFill>
                  <a:srgbClr val="002060"/>
                </a:solidFill>
                <a:latin typeface="Berlin Sans FB" panose="020E0602020502020306" pitchFamily="34" charset="0"/>
              </a:rPr>
              <a:t>Y </a:t>
            </a:r>
            <a:r>
              <a:rPr lang="es-DO" sz="2300" dirty="0">
                <a:solidFill>
                  <a:srgbClr val="002060"/>
                </a:solidFill>
                <a:latin typeface="Berlin Sans FB" panose="020E0602020502020306" pitchFamily="34" charset="0"/>
              </a:rPr>
              <a:t>RECONOCIMIENTO DE PROGRAMAS ENTRE </a:t>
            </a:r>
            <a:r>
              <a:rPr lang="es-DO" sz="2300" dirty="0" smtClean="0">
                <a:solidFill>
                  <a:srgbClr val="002060"/>
                </a:solidFill>
                <a:latin typeface="Berlin Sans FB" panose="020E0602020502020306" pitchFamily="34" charset="0"/>
              </a:rPr>
              <a:t>PAÍSES</a:t>
            </a:r>
            <a:endParaRPr lang="es-DO"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endParaRPr lang="es-DO"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s-DO" sz="2300" dirty="0" smtClean="0">
                <a:solidFill>
                  <a:srgbClr val="002060"/>
                </a:solidFill>
                <a:latin typeface="Berlin Sans FB" panose="020E0602020502020306" pitchFamily="34" charset="0"/>
              </a:rPr>
              <a:t>VALIDACIÓN </a:t>
            </a:r>
            <a:r>
              <a:rPr lang="es-DO" sz="2300" dirty="0">
                <a:solidFill>
                  <a:srgbClr val="002060"/>
                </a:solidFill>
                <a:latin typeface="Berlin Sans FB" panose="020E0602020502020306" pitchFamily="34" charset="0"/>
              </a:rPr>
              <a:t>DE AGENCIAS ACREDITADORAS POR  LOS </a:t>
            </a:r>
            <a:r>
              <a:rPr lang="es-DO" sz="2300" dirty="0" smtClean="0">
                <a:solidFill>
                  <a:srgbClr val="002060"/>
                </a:solidFill>
                <a:latin typeface="Berlin Sans FB" panose="020E0602020502020306" pitchFamily="34" charset="0"/>
              </a:rPr>
              <a:t>PAÍSES </a:t>
            </a:r>
            <a:r>
              <a:rPr lang="es-DO" sz="2300" dirty="0">
                <a:solidFill>
                  <a:srgbClr val="002060"/>
                </a:solidFill>
                <a:latin typeface="Berlin Sans FB" panose="020E0602020502020306" pitchFamily="34" charset="0"/>
              </a:rPr>
              <a:t>PARA RECONOCER  Y VALIDAR PROGRAMAS ENTRE </a:t>
            </a:r>
            <a:r>
              <a:rPr lang="es-DO" sz="2300" dirty="0" smtClean="0">
                <a:solidFill>
                  <a:srgbClr val="002060"/>
                </a:solidFill>
                <a:latin typeface="Berlin Sans FB" panose="020E0602020502020306" pitchFamily="34" charset="0"/>
              </a:rPr>
              <a:t>PAÍSES</a:t>
            </a:r>
            <a:endParaRPr lang="es-DO"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endParaRPr lang="es-DO"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s-DO" sz="2300" dirty="0">
                <a:solidFill>
                  <a:srgbClr val="002060"/>
                </a:solidFill>
                <a:latin typeface="Berlin Sans FB" panose="020E0602020502020306" pitchFamily="34" charset="0"/>
              </a:rPr>
              <a:t>ESTABLECIMIENTO DE EVALUACIONES </a:t>
            </a:r>
            <a:r>
              <a:rPr lang="es-DO" sz="2300" dirty="0" smtClean="0">
                <a:solidFill>
                  <a:srgbClr val="002060"/>
                </a:solidFill>
                <a:latin typeface="Berlin Sans FB" panose="020E0602020502020306" pitchFamily="34" charset="0"/>
              </a:rPr>
              <a:t>O </a:t>
            </a:r>
            <a:r>
              <a:rPr lang="es-DO" sz="2300" dirty="0">
                <a:solidFill>
                  <a:srgbClr val="002060"/>
                </a:solidFill>
                <a:latin typeface="Berlin Sans FB" panose="020E0602020502020306" pitchFamily="34" charset="0"/>
              </a:rPr>
              <a:t>EXAMEN QUE SIRVA DE </a:t>
            </a:r>
            <a:r>
              <a:rPr lang="es-DO" sz="2300" dirty="0" smtClean="0">
                <a:solidFill>
                  <a:srgbClr val="002060"/>
                </a:solidFill>
                <a:latin typeface="Berlin Sans FB" panose="020E0602020502020306" pitchFamily="34" charset="0"/>
              </a:rPr>
              <a:t>MEDICIÓN </a:t>
            </a:r>
            <a:r>
              <a:rPr lang="es-DO" sz="2300" dirty="0">
                <a:solidFill>
                  <a:srgbClr val="002060"/>
                </a:solidFill>
                <a:latin typeface="Berlin Sans FB" panose="020E0602020502020306" pitchFamily="34" charset="0"/>
              </a:rPr>
              <a:t>Y RECONOCIMIENTO DE LAS </a:t>
            </a:r>
            <a:r>
              <a:rPr lang="es-DO" sz="2300" dirty="0" smtClean="0">
                <a:solidFill>
                  <a:srgbClr val="002060"/>
                </a:solidFill>
                <a:latin typeface="Berlin Sans FB" panose="020E0602020502020306" pitchFamily="34" charset="0"/>
              </a:rPr>
              <a:t>EQUIVALENCIAS.</a:t>
            </a:r>
          </a:p>
          <a:p>
            <a:pPr marL="342900" indent="-342900" algn="just">
              <a:buFont typeface="Arial" panose="020B0604020202020204" pitchFamily="34" charset="0"/>
              <a:buChar char="•"/>
            </a:pPr>
            <a:endParaRPr lang="en-US"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300" dirty="0" smtClean="0">
                <a:solidFill>
                  <a:srgbClr val="002060"/>
                </a:solidFill>
                <a:latin typeface="Berlin Sans FB" panose="020E0602020502020306" pitchFamily="34" charset="0"/>
              </a:rPr>
              <a:t>PLANIFICACIÓN DE LOS RECURSOS HUMANOS POR PARTE DEL ESTADO.</a:t>
            </a:r>
          </a:p>
          <a:p>
            <a:pPr algn="just"/>
            <a:endParaRPr lang="en-US" sz="23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300" dirty="0" smtClean="0">
                <a:solidFill>
                  <a:srgbClr val="002060"/>
                </a:solidFill>
                <a:latin typeface="Berlin Sans FB" panose="020E0602020502020306" pitchFamily="34" charset="0"/>
              </a:rPr>
              <a:t>MANTENER EL EQUILIBRIO, CALIDAD, DIVERSIDAD Y COMPETENCIAS DE LA FUERZA LABORAL.</a:t>
            </a:r>
            <a:endParaRPr lang="en-US" sz="2300" dirty="0">
              <a:solidFill>
                <a:srgbClr val="002060"/>
              </a:solidFill>
              <a:latin typeface="Berlin Sans FB" panose="020E0602020502020306" pitchFamily="34" charset="0"/>
            </a:endParaRPr>
          </a:p>
          <a:p>
            <a:pPr marL="342900" indent="-342900" algn="just">
              <a:buFont typeface="Arial" panose="020B0604020202020204" pitchFamily="34" charset="0"/>
              <a:buChar char="•"/>
            </a:pPr>
            <a:endParaRPr lang="es-DO" sz="23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16638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bandera-de-la-republica-dominicana-imagen-animada-000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14" y="226024"/>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9 Rectángulo"/>
          <p:cNvSpPr/>
          <p:nvPr/>
        </p:nvSpPr>
        <p:spPr>
          <a:xfrm>
            <a:off x="995164" y="1266511"/>
            <a:ext cx="9963113" cy="5016758"/>
          </a:xfrm>
          <a:prstGeom prst="rect">
            <a:avLst/>
          </a:prstGeom>
        </p:spPr>
        <p:txBody>
          <a:bodyPr wrap="square">
            <a:spAutoFit/>
          </a:bodyPr>
          <a:lstStyle/>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QUE LA MIGRACIÓN DE PROFESIONALES DE LA SALUD ES UN TEMA DE PREOCUPACIÓN PARA MUCHOS PAÍSES Y LA RETENCIÓN DE LOS MISMOS UN RETO.</a:t>
            </a:r>
          </a:p>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SE REQUIERE UNA ESTANDARIZACIÓN EN LA FORMACIÓN CON CRITERIOS ACEPTABLES.</a:t>
            </a:r>
          </a:p>
          <a:p>
            <a:pPr marL="342900" indent="-342900" algn="just">
              <a:buFont typeface="Arial" panose="020B0604020202020204" pitchFamily="34" charset="0"/>
              <a:buChar char="•"/>
            </a:pPr>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SE HACE NECESARIO LA REVISIÓN CURRICULAR CON LA FINALIDAD DE QUE EL PERFIL DE FORMACIÓN SEA ACORDE CON EL PERFIL DE DESEMPEÑO Y AMBOS PUEDAN DAR RESPUESTAS A LAS NECESIDADES DE SALUD DE LA POBLACIÓN.</a:t>
            </a:r>
          </a:p>
          <a:p>
            <a:pPr algn="just"/>
            <a:endParaRPr lang="en-US" sz="2000" dirty="0" smtClean="0">
              <a:solidFill>
                <a:srgbClr val="002060"/>
              </a:solidFill>
              <a:latin typeface="Berlin Sans FB" panose="020E0602020502020306" pitchFamily="34" charset="0"/>
            </a:endParaRPr>
          </a:p>
          <a:p>
            <a:pPr marL="342900" indent="-342900" algn="just">
              <a:buFont typeface="Arial" panose="020B0604020202020204" pitchFamily="34" charset="0"/>
              <a:buChar char="•"/>
            </a:pPr>
            <a:r>
              <a:rPr lang="en-US" sz="2000" dirty="0" smtClean="0">
                <a:solidFill>
                  <a:srgbClr val="002060"/>
                </a:solidFill>
                <a:latin typeface="Berlin Sans FB" panose="020E0602020502020306" pitchFamily="34" charset="0"/>
              </a:rPr>
              <a:t>HAY POCOS PAÍSES QUE DEFINEN LAS NECESIDADES DEL PERSONAL PARA EL DESEMPEÑO DE LA SALUD PÚBLICA, DONDE SE ESTIME EL NÚMERO DE PERSONAS Y EL PERFIL REQUERIDO.</a:t>
            </a:r>
          </a:p>
          <a:p>
            <a:pPr algn="just"/>
            <a:endParaRPr lang="en-US" sz="2000" dirty="0" smtClean="0">
              <a:solidFill>
                <a:srgbClr val="002060"/>
              </a:solidFill>
              <a:latin typeface="Berlin Sans FB" panose="020E0602020502020306" pitchFamily="34" charset="0"/>
            </a:endParaRPr>
          </a:p>
          <a:p>
            <a:pPr algn="just"/>
            <a:endParaRPr lang="es-DO" sz="2000" dirty="0">
              <a:solidFill>
                <a:srgbClr val="002060"/>
              </a:solidFill>
              <a:latin typeface="Berlin Sans FB" panose="020E0602020502020306" pitchFamily="34" charset="0"/>
            </a:endParaRPr>
          </a:p>
        </p:txBody>
      </p:sp>
      <p:sp>
        <p:nvSpPr>
          <p:cNvPr id="4" name="5 CuadroTexto"/>
          <p:cNvSpPr txBox="1"/>
          <p:nvPr/>
        </p:nvSpPr>
        <p:spPr>
          <a:xfrm>
            <a:off x="1092446" y="179054"/>
            <a:ext cx="9362515" cy="954107"/>
          </a:xfrm>
          <a:prstGeom prst="rect">
            <a:avLst/>
          </a:prstGeom>
          <a:noFill/>
        </p:spPr>
        <p:txBody>
          <a:bodyPr wrap="square" rtlCol="0">
            <a:spAutoFit/>
          </a:bodyPr>
          <a:lstStyle/>
          <a:p>
            <a:r>
              <a:rPr lang="es-DO" sz="2800" b="1" dirty="0" smtClean="0">
                <a:solidFill>
                  <a:srgbClr val="FF0000"/>
                </a:solidFill>
                <a:latin typeface="Gill Sans MT" panose="020B0502020104020203" pitchFamily="34" charset="0"/>
              </a:rPr>
              <a:t>FORMACIÓN DE LA FUERZA DE TRABAJO MÉDICO</a:t>
            </a:r>
          </a:p>
          <a:p>
            <a:r>
              <a:rPr lang="en-US" sz="2800" b="1" dirty="0" smtClean="0">
                <a:solidFill>
                  <a:srgbClr val="FF0000"/>
                </a:solidFill>
                <a:latin typeface="Gill Sans MT" panose="020B0502020104020203" pitchFamily="34" charset="0"/>
              </a:rPr>
              <a:t>SALUD COMO DERECHO</a:t>
            </a:r>
            <a:endParaRPr lang="es-DO" sz="2800" b="1" dirty="0" smtClean="0">
              <a:solidFill>
                <a:srgbClr val="FF0000"/>
              </a:solidFill>
              <a:latin typeface="Gill Sans MT" panose="020B0502020104020203" pitchFamily="34" charset="0"/>
            </a:endParaRPr>
          </a:p>
        </p:txBody>
      </p:sp>
    </p:spTree>
    <p:extLst>
      <p:ext uri="{BB962C8B-B14F-4D97-AF65-F5344CB8AC3E}">
        <p14:creationId xmlns:p14="http://schemas.microsoft.com/office/powerpoint/2010/main" val="187470033"/>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8372" y="1520688"/>
            <a:ext cx="8853873" cy="5337312"/>
          </a:xfrm>
        </p:spPr>
        <p:txBody>
          <a:bodyPr>
            <a:noAutofit/>
          </a:bodyPr>
          <a:lstStyle/>
          <a:p>
            <a:pPr marL="457200" indent="-457200" algn="just">
              <a:lnSpc>
                <a:spcPct val="150000"/>
              </a:lnSpc>
              <a:buFont typeface="+mj-lt"/>
              <a:buAutoNum type="arabicPeriod"/>
            </a:pPr>
            <a:r>
              <a:rPr lang="es-DO" dirty="0" smtClean="0">
                <a:solidFill>
                  <a:srgbClr val="002060"/>
                </a:solidFill>
                <a:latin typeface="Berlin Sans FB" panose="020E0602020502020306" pitchFamily="34" charset="0"/>
              </a:rPr>
              <a:t>ES IMPORTANTE EL RECONOCIMIENTO INTERNACIONAL, POR EL TEMA DE LA GLOBALIZACIÓN</a:t>
            </a:r>
          </a:p>
          <a:p>
            <a:pPr marL="457200" indent="-457200" algn="just">
              <a:lnSpc>
                <a:spcPct val="150000"/>
              </a:lnSpc>
              <a:buFont typeface="+mj-lt"/>
              <a:buAutoNum type="arabicPeriod"/>
            </a:pPr>
            <a:r>
              <a:rPr lang="en-US" dirty="0" smtClean="0">
                <a:solidFill>
                  <a:srgbClr val="002060"/>
                </a:solidFill>
                <a:latin typeface="Berlin Sans FB" panose="020E0602020502020306" pitchFamily="34" charset="0"/>
              </a:rPr>
              <a:t>LA GLOBALIZACIÓN SUGIERE DIFERENTES COSAS, PARA DIFERENTES PERSONAS, ES MAS QUE UN FENOMENO ESENCIALMENTE ECONÓMICO.</a:t>
            </a:r>
          </a:p>
          <a:p>
            <a:pPr marL="457200" indent="-457200" algn="just">
              <a:lnSpc>
                <a:spcPct val="150000"/>
              </a:lnSpc>
              <a:buFont typeface="+mj-lt"/>
              <a:buAutoNum type="arabicPeriod"/>
            </a:pPr>
            <a:r>
              <a:rPr lang="en-US" dirty="0" smtClean="0">
                <a:solidFill>
                  <a:srgbClr val="002060"/>
                </a:solidFill>
                <a:latin typeface="Berlin Sans FB" panose="020E0602020502020306" pitchFamily="34" charset="0"/>
              </a:rPr>
              <a:t>LA EDUCACIÓN SUPERIOR DEBE EJERCER SU ROL CENTRAL EN LOS PROYECTOS Y ESTRATEGIAS NACIONALES Y PARA ELLO NECESITA DEMOSTRAR SU CALIDAD Y PERTINENCIA.</a:t>
            </a:r>
          </a:p>
          <a:p>
            <a:pPr marL="457200" indent="-457200" algn="just">
              <a:lnSpc>
                <a:spcPct val="150000"/>
              </a:lnSpc>
              <a:buFont typeface="+mj-lt"/>
              <a:buAutoNum type="arabicPeriod"/>
            </a:pPr>
            <a:r>
              <a:rPr lang="en-US" dirty="0" smtClean="0">
                <a:solidFill>
                  <a:srgbClr val="002060"/>
                </a:solidFill>
                <a:latin typeface="Berlin Sans FB" panose="020E0602020502020306" pitchFamily="34" charset="0"/>
              </a:rPr>
              <a:t>LA CALIDAD ES UNA CONSTRUCCIÓN SOCIAL, COMO TAL REQUIERE DE UNA REFLEXIÓN, DIALOGO Y ESFUERZO COLECTIVO.</a:t>
            </a:r>
            <a:endParaRPr lang="es-DO" dirty="0" smtClean="0">
              <a:solidFill>
                <a:srgbClr val="002060"/>
              </a:solidFill>
              <a:latin typeface="Berlin Sans FB" panose="020E0602020502020306"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74" y="4000500"/>
            <a:ext cx="1868102" cy="2559044"/>
          </a:xfrm>
          <a:prstGeom prst="rect">
            <a:avLst/>
          </a:prstGeom>
        </p:spPr>
      </p:pic>
      <p:pic>
        <p:nvPicPr>
          <p:cNvPr id="5"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7 CuadroTexto"/>
          <p:cNvSpPr txBox="1"/>
          <p:nvPr/>
        </p:nvSpPr>
        <p:spPr>
          <a:xfrm>
            <a:off x="1017209" y="444732"/>
            <a:ext cx="9856200" cy="461665"/>
          </a:xfrm>
          <a:prstGeom prst="rect">
            <a:avLst/>
          </a:prstGeom>
          <a:noFill/>
        </p:spPr>
        <p:txBody>
          <a:bodyPr wrap="square" rtlCol="0">
            <a:spAutoFit/>
          </a:bodyPr>
          <a:lstStyle/>
          <a:p>
            <a:r>
              <a:rPr lang="es-DO" sz="2400" b="1" dirty="0" smtClean="0">
                <a:solidFill>
                  <a:schemeClr val="accent2"/>
                </a:solidFill>
                <a:latin typeface="Gill Sans MT" panose="020B0502020104020203" pitchFamily="34" charset="0"/>
              </a:rPr>
              <a:t>REFLEXIÓN</a:t>
            </a:r>
            <a:endParaRPr lang="es-DO" sz="2400" b="1"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191404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Resultado de imagen para republica dominicana,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sp>
        <p:nvSpPr>
          <p:cNvPr id="8" name="AutoShape 4" descr="Resultado de imagen para republica dominicana, image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sp>
        <p:nvSpPr>
          <p:cNvPr id="9" name="AutoShape 6" descr="data:image/jpeg;base64,/9j/4AAQSkZJRgABAQAAAQABAAD/2wCEAAkGBxITEhUSExMWFhUXFxcXFxUYFxgXGBgXFRUXFxUYFxYYHSggGB0lHRgXITEhJSkrLi4uFx8zODMtNygtLisBCgoKDg0OGhAQGy0lICUtLS0tLS0tLS0tLS0tLS0tLS0tLS0tLS0tLS0tLS0tLS0tLS0tLS0tLS0tLS0tLS0tLf/AABEIAMIBAwMBIgACEQEDEQH/xAAcAAABBQEBAQAAAAAAAAAAAAADAAIEBQYBBwj/xABBEAABAwIDBQUFBAkEAgMAAAABAAIRAyEEEjEFQVFhcQYigZGhEzKxwfAUQoLRByMzUlNicpLhk6Ky8UTSFSRj/8QAGwEAAgMBAQEAAAAAAAAAAAAAAAECAwQFBgf/xAAwEQACAgEDAgQEBgIDAAAAAAAAAQIRAwQSITFBEyJR8AVhcbEUMoGR0eGh8TNCwf/aAAwDAQACEQMRAD8AyMJJ0JQvb7ThnEl2EoT2jOQkuwlCNojiS6uwjaA1JdXUbQOJLq7YfUKMqSsa5GpFMq4kcPrluPRJlQHfY6dbyPQ+R6LLHUKUtvv3/RNwpWPSTM2njPgAPiU5hkfXgrY5LdCo6knQlCvoiNSToSRtA4kupQjaBxJdhJG0Dia94Fib8NT5C6ktptDc7y4Dc1oJc7kI06mFU4zauUQ2kyiHTb36jvxW1jfbquLr/iTxS8PEue7Zqw6fcrkdr+zZmcWuJIEwJPIRrF7qnrYek92Z2YZvdbF3Xiw3CZ3XIO+VFxWKc7UWHEz6aBDbVdOkc4GmnwXEnqMk1T+yRtjjUeha4zZ1MCGNdaJN5000jf8ABAZsOrVM0muJ4ZTcnmFYbMrtecr2xF4BawED94AlxK0eyseTVDLs1FNgtJGgAgEkwN29ZPOuhM882ls2vQdlrU3UzuzNInod6g5l7V2nfd9OoM7HGQ14kaNJ10idei882tsZjHOIDspM5bWO7UXHKR4qyGROW18C3GcLSbj8lxErNaCQCPKfWB8Elc4js3qUJyUL3VHEGpJ0JQnQHEoXYSRQDUk6EoRQHISToXIRQHAEDFPI3en0FJCj490NLjc7gsGvbjjstxK3RTYvFEe8coO6JJ8NAPq6Ls6rJMBwiJB58eB04aBSKGzXu7wbJBINSe9O8UmxAj3c5BNrBu97MK5ndy5RfUAk+Bfr4LgYo5G98rr6q/8AJtltqkFzz8PMydOgRgfr4AfXEqHhngvDRJ3QQJnUWnkfJWdGmIzOmDYZbkkzYEaC2vS0Qt+m1aluc30pfrz9yjJj6UNST3NG76hchdvG1KKaMr4Y1JOhKFOhDUk5KE6AanMFwlCUIa4GT8ZtMMp5aTQXb3m8HdlnXyA6rG4mh3i95zGZvqSYtPlbgeS0L6coH2Ma7xpPE7zx10/Nef1Hw9uTl/k2Y89IzlfDd4NABdq4aAE3DeVrk8whVoAsAdTpGb+Y8G3te/SFZVWNBc0EEwcxJuRmvPUm+8ibCL1+MBOpJP8Ak7uq4U5Rb4NivudwGPNNweAJi/Pr8d6sKnaWrkIaS0Ge62GNIt7waAHC/BUxw5DZNr2HL63qI8mOXDcoUSNS7trXcG5iHFnumBEm18wI3nQG6aO0vtgWVGtBJ+6IkRNyZv5arLEH5Jg1Q4JhRe4jZ5zGBmBggxNiJHoUkyhtiqxobMxz9NfBJLkKNaQlCJlSyr6JRwwcJQiZUsqKAHCUImVdyp0AKEoRcqWVFAChdhEyruVFADhNNPeiutrv+tyDUrXtJI1Aa6fKP8rn6vNCK5p+q7+/fBbjg2EBI0gQInKJ0+tZVfVcCYzPJOlxGnCI8pUvO2o2xNtQLEfXFRX0WiS1rQ7jm709SZ+Ern56yx3Y0q99PT07F0Li6kUdOuWvcQZuDqbidPJ0K8r4ssa1zIIBlwl1i5gg6xF4kC3xz1UAudzGkX94Wsb/ABVrVrwaYbqwhpNt8hrZ3SBEaR0XnYyrcv1/X2zc1dFzTAIkA+OsbvRdyojY6HUwCAeY1+NoSeQASTAGpXtNHKsKc39fkcvIvNwMypZUfBuaW5jv93jrw0HifBcLbqzT6iOe3Fcevr/RGUNvUDlXcqLlXSOS00RA5V3Kp+z8Aari3M1gALi5xhoA1kp+JoUGNLRUNSsbgMEU2tn3nOcJdygQeJWTUa3Bp/8Aklz6dyyGKc/yorcqjbRq5GwAS4nvHTKCDYE/e3zNpEXlTqmGAkPxDGkXc0Oa0t6km2otrdVuLGDZLi91bfY6nyE8z/leb1/xn8RDw8cWl3vv7+ptw6bY7kUFOg2HOe8AuNwO9A1gR5eAQMXiGggMIDbTa7gDN3G+8qfW2nRIhuHGbQS5zteElVmKeQZyNH4QNeC5cZuqo1US6e0aMw9jnAxYQHa3IM6wT6KoFUAz4iw19U19XkPIITqh5eQ/JCQztR8kn680xqWb6suBymAbP1SQwBxSQB6flSyouVdyr6EcEFlSyouRLImALKllRsqWVAAcq7lRsqWVMAOVdDUXKllSYAHnURc/Wg/6VRjwWtL4OkgnN6NBAGtgPhKvHUvr8+Krdr92k914AOhgyRcz0kD+oLgfENK3FyZrwz5ooM7mOzfeOp1mRcEBWOIoEhtQufxjM/SBqBI371GrYadGC2WCATJiL347lKw2ODHezdds3IbYEzf3RG/W2vh5/BleOe1/lfX+ffY2zjatdShqU4qu185PvN3hWuz4l4N5dpG9pll+B7wk8+Kku2U5zs0XcQAcwI1mJBMRH1ZTdn4EMBdUEANfJcARBiAAdTfUiZUJ4MniNU6XPTovVjU40uSfiqJpsNUlopgx7wJDjozjm5a2N7LNY7aznu7pyxoOfGdVP2zjqmJdne5zg0QxmrWgm4YJt0GvCwCp8fg/vtuCCSAIixPoY6qzNq8uaO1vj7/UjHHGLsudlV6l5IPjMTGh3A8NFbELObHcCWwfu+MgxqN1oI+MLT022Xf+CSTgZNUuQeVafYfZZmJo521oqX7hb3QAYudd3qs+GL0Hsz3KUMqOIM91tMkGecTx3ro6/LKGPyOn7+TKMSTfJke0fZuphnQSHNJGUg96NbMGhBtrMxFrrMY3FNogBsFz5cQCSBI950zLzrJFhzW77Q0qhY73g6AGzM369SeqwW2th1KDGVKjg+rVcRkucsXtxMkDxXkNdhmpbmr9X79+h08Mk1SKmoHOcBN/e1+6LyCNJkAC3oSYVan1A6zaCNek+qs35hVaKjA0AmQBcmGuM3sYcD0IVZi8weLENI7sjcRqBzt5LBUk+S5ojPoySBYndH4RlA1Op8JQqbalWGtaXZBAygmJPLnf8RVns3A+0qgOszV0aANlzp6NBJ5DorLGbRFV9MZclMudUDNA1jJpUgYgSX53OI4t4BPc+wUZinsaqSM2VsmLkT5D61TH4Njb580GIAi8nVXW0sV7kWJcJsbSKrRbfuKqK1TLUJjuuuRxBNwD1m/JSTk+owHsB89fmgVGRwVxVqMEGnYa31EHXhaN3xVc9vCymmIjZTy9ElKZQtvSRuQHp+RdDEbIjYfCPf7onyHqV9Bc0uWcTaRAxdyK6wexiXfrJyj90iT48PNWezabKJeDTDmnvAuAdAuACY1Gs81nnq4r8vJJY76mSyJZFs9rtFemJIa8QWjcYHDd15KnpbEJMGo0W63trpAvr6Ix6uLjcuBvG0+CkyLuRX32Rjmw2gQ7iKhgbtDMjf8AmiYHZVGIq5s2oyOAtwMg3Teril3F4bM7kSDFq6GCwgEFj3PE+88gf7YnwQ6OxsO5wJe8NO4Zbcsx/JR/Gw7ph4TMzkVftqlNPL+8+m3+6o2fQLa7X2PSDR9nD3EHvEkG3hAVfi+zVQtZLmg+0ByjvGA1xBkc481TqNRjyYX8+PmThBxmjLUcFm9mSBaDf+md/wDNClVcIIccuaZMcYaWx5T5rSHYdiWvBjcWkG2vH6C4/Z1FtLO+u0PMkAEObAEwYvfjzFis8fwuKD5/rgm/Ekzz7/5QNc0NBblMZXNg95wDfJtrjzWtxmzWgNIJID5PemSHERbkP95G5YPbeL9pWa4TEtABGU2IvGsaa8FeYbtU5oyVGZm5zlg5A4CM0uF81xyjcYXnXlSz+d3H+OF+3p6nQcPJxw/dlqcEyTlEA7upkjzRauEpuY9rqYMtMW0IBgjxupeGxlDEkDDwHfwjOe/iQRzEK2o7FrC5AEcbW0Oq7+OGkeK4UYG8ilyeebAwJczPvaYPQhp+a0tOibCOlk/ZmxfYh0mQX6RcBrWtHq1aXA7LLodm7ka5hI6A7p+ap+HPwIWyedbmRdn0KLqYzNl03J089QVpcLtanRYKUFoHCRA4gqK2kw0hSc8yCcpABFpi2izlauZyvzNvGh+ir5JZrT9SteUvdp7QFWIqOMdPgFlHYctxDsTUmp7Om7I06CGyY4HXzU8VgwwJcDx1jmrE4qmIfTADuBmFGWKO1Rr5oak07MVjMBkaHVAS8uqVCXAiXVGnduaDB/AFmMbiC8w6MrLdIGk8o+C2PbDaPvOeQXmwGpMcI04TzK88qWHAaxvPX6/x5vVfno6OPlWS6eMyteB95ppjo73vQR+IqLicTJe7kxg/paAB5lrT4lQy++vPz1Tfu8b/AJQqFGiZJxGIzFuY2GXrGWT6uKBiWkjOep4XMD4rjhuUivSJAF4E25ix8bJ3QUR8M/cTb5mJjyHkiNpXvp+Wnok2nwi3+bqRVbcQCZiABc8An16AM9jwc0jqPySRa2GYwlj3DMNYDnAHUiQ4TGngkltI0ewOZRJIMAkWMaceiFha4acsAjlOvzUAVTEEyNyWcbiV7XZxTOWWdbFOa45ZA1hxMGDzNvBEw+MBnOSL6NIHHWdVTuqk/eKXtCdb9YS8NUFllTxQzEHjv5ImJxrSAQwAjrfnrdVAA+o/JFpVXD7yHBASKOKtAMHjKtHYmmGAgtv0Lh1VHm5+SdmG8uP1ySlBMCya5hkudzBHHxXWPIjK0Eb9dfOFWZWncmGmNxRt+YFqMbUJgRax005oNfaFQzlhtu86waBIlxcQQzXgehJAUNsal0AXJt9eCodqbSzktjLTBkN3EjQvI138Im0TK5XxHURx+SP5vt83/wCF+GDfL6Gg2htamaWRrnPAjUPY154hjCHP1Grvwjdgtu479a4Cm4PMGbAyT3JDd/Iz6KTszaJNRxzGwtMGBOt9OttVb46lRLDiHAh7DJjRzg3K0EHdmIiDrOq5sYeKr7+7+S/RI1btrMv7AucKlR4dVFQmoNdHtu7wJjdY71M2fgfbtbTIAa6Q153VAJaXX0nOI/mQsPWa57iBY0j1JDBc+DR5rR9kaLhRLXTHtCWGx7uSnlcNRrmO+6rwY3ky7UE5VGyN2ZwuQ99ozhxFrkOY0EjgNHXbebrc0KtNzR3apOti4jNvnxVVQpgPL8vvEOInfAHwAUpj490kA7sxtztqu1pdO8ZkyT3FiyswmCSAR3rHd42lQ313AkhpyzYSD5xqhe147uZThiI0J9FtUaKbF9q4gga2zD5wjsrNIuDm1B1MbxdDbiGm5BnjPy0RW16c3BI8Lz8En9AGuptB7zrevloj1MWwUzZpG4EXNuO4aeSE+tTvAJnSbR5aodV1MtIi5BE8JEeKryW48dSUas8723UD6hdGnDyt9blRY1i2VbZzWl7jZrWm/MGZvw+azGJo6ki0AjoZifJeWz45wncurOnGSa4ImHwLzJ+6IkzE2+vJFoub7okkiBOovz0/yotfaBjJNoOmmp/L1Q6uIDSQLuPzbBBUHFvqA5+EhwzGBrG+Pl9WU3DZXE2s6Tc6OI1J6lRMRVJE79b9EzDMvlLgA5sgzAkQSDewIn0RtckSBV6Ds3dFrHj9b1Y4SWtBkSARpO7QxG4/Wi5tFoa2n6gki4zQZGlpSOHqU8lR4hlUHLJvLCRpPIiVPHckIEGh0uJYCSSQdxkyElNo7MDxmyVjM3aW5dd3dKSPDfqPguPZP/ef/qO/NdFJ/wC+/wD1HfmrjKOXqkGDl5L1vl9Ti0yn9jU/iP8A73fmnCjU/iP/ANR35q4DG8vVObRHJHl9R0ymFGr/ABX/AN7vzRaPtmmc5P8AU4n0n4q39gOIXRhxxCPKw5RTZK38R/8AcfzTgyt/Ff8A3H81cfZfqE8YXl6J+UOSl9lX/iO/uP5p9HDYhzg1tRxJ/mO7UngBvKt/s44HyUk1qVJhptIdXdlziLBriWhs79+m/wBMOv1awQqPMn0/ktxY9z56EB+Fe5hYwl4bq86uP3jyG6Nw5kk5naQcM7HAzNgN14dHOY5X4LTP2o+m3M2wAsLXF5HK4cJ6KkFAvqOMkx3mgjVriWiYPIMgTc20C87HHNzp8t8s2p8WZ5jC17QCW97pfdH1yurXEtquoucXSA0E6H3SNQNYkmOSnu2cHjK651ni0+44xvBAYeYHObDBYYA5TBEEEEajQz5wV0cGGSe19GQlLizI7OZDnD/86pMcQ0gH4K67JYslhokubvBAux28QdG8ufn3bWGFIW0FF7Z3m2VvUxEqfjtmZmsxNGM4ptLmj77coIiPvAecDeAqoYpxnPb1jRYpxdX0ZMqYfENMF7vS/PRM/W6Z3n8I+MI+w9ssqUw1waJ90zLm8TzB8NVYupuHD0XU0+q8ZVdNdTNlweG77FITXzAZnxGsAGehGnOeFlKo5tHF5vqMoPq0hT3Uzy80wA8vT81rT45bKGAdSMHK6rO7N7OJ5w2UalQdF3OnoI+CkUjyHp+alU63LyBI8wouVd3+4foUmPreyGYuqO5Na2Y6kf8AaJSq0zH62pJExAmJjQNVs6T935fNVjMNVOLo/rQCGElrWe+A5zsr3ZpiLSALkGAs+bUSx00/Rfu6LYQUupQdpNo5P1TB7RxcIzAFoBDYLmwJOY2B5LM1RmLS5zg0uzPcQL3vymPiF6Js7s7Uq4l1UiASZBzAAAvaDzMiejlM7S9hWDD5qAGdrpddxJbBDjBtaxgcFxs8pzm5SNcEkqR5DiqDC39UxxcC7O4kEZc36vK0CZyxJPkEE4PKIcHNdImW3BMA2+S9F2LsevRIeA5oPceHADNFpEg3Fx1aT95S9t9laWIBqurPpxlHs2sFYxIDi0BjS46uy67gDYKpSXQuSPP6dLDho9sK+lww0m3kb36C3BVlF1MZJ1kEk90ZbCBG/W69FxX6PdnDDve3EYurW9k80mHDvptzhpLGuzMAHegQXDVZnYOBqHCO9ngWVKjzArVILmZSZLKbiAJmAYPunerElQubHbPwbMW4B1Q90kktPec0Ay4WN4mRHxJV5V7G/wD1xUNSarsgpnM5wAe+LEMAALS6dTMHgofaTFkUsI57Rh8VTYWVHAMDarAZD/1cHMDaCL5j+6peF7c18RTOHq4ghlNtsrZc8RAMwXEx5A79yXHQmilrYJrYH2qgZYx37RrYL2NcWlpdYgmPBJBZRcLUQG05OUOeJid8+aSdis25aOK5lamF6Qf9WXcs5dBIH1C4CN3yQzUSDyiwoeXFczdUMvclmdxRYwoqniU72p4+iBnPELlSuGgucbC549BzSlkUYtvsJILitoexY50kvLTkEaWd3v8AaQOBPQqupVSXAmxlzfIsj1JPiqxtY1qpJ3tLoGneczKANwDGM8ypuG7rQ6CYJMbz+zt4m3iuG5PLN5pf6SNNUtqH7Yn3W3cSSJ/mgweFwn7NcbSZAztmNWuLCDxF59U+iczi7WCO9xBg/wDENHiVIFMAny9ZWjSwlKXi+rFN0tp0sAvvBMHk7UDly3QEZr4IMoJITm9CunGCRQ22UfavE7puWnysPiVd7Axk4elc+4Bu+73fksh2ir5qrgBuaB4uP/qD+Javs5hXewYI3v8AL2jo9FhwSvPNl84+RIi7U2cQ41qHvEy9mk828+XVX/ZraVKqwU3uLTuJMlrt4DZ0nVPGGPD4Kux+yg452gteN4EA9Y38082B3vx9SWPKq2z6GgxODcwwYM6GbEcQT8EynRJ0I8Hf4UfYW12uH2bEtjc06n+rN80XE7He18Bwg3beCR81PBrFLyz4f3I5dM15o8olfZn/ALjT+Ij5KRQwzwP2flUKFgtk1BfNB8Ve4XZrou4q+eRIpjErPYP4R+KU6jgXZw4kSBA8fGVetwA33TvsDP3R5BZMuRSRbGDKOpjA2YrsBG6D+aosdtyq0kivTI5jTyatRjNiUiZLfrxVPieydB3vZvNo+SzZMt9S6MKMye02IHu1qQ3d1rgY6gKt2htSuWk/aSeTQ6B/dC157HYUfvf6n+Fw7JwNMXY09SXfP5KiU0+xdFUYnZG06wcSajzIiMuYX5G3JavZvaHDU6Ya+nXe4GwDhTZoBctMzIJ03qXs+rssOyvp08p3/rhHk2Fbvx+xaYltNjtYyiTb+p0pxpoHdlXR7QYZ5BdhcOXbg/21epHAO9mfUwm9oqeKr0DTw+EIpuIzNZQbRzAXgudULnDfGQac1Zv7f4am0ChTyjgWx/xd81W1/wBJFQi1JvmfDUHqpUxXRnKfZHaUXwZnh7aiLbpArC8RuXVaP/STXB/ZeWSPUSkjkdlNmC5PNAzroK7Bzg4B+oTr8Pgo4cU4OPFABgxdDUJpPFdzJ2gCeCoe0WLn9U21wD1N/RsnqFc1a0NLo0CylRjnt9oLkue6fMDzg3WHW5OFBfVl2OPcsOy9LM97zpDYHUuI/wBoaFZPpHusANu87poPUT5IPZ2iWBxyiHRH4ZA9IXaIcKlV79SQIGga0d2PM+vJVQxN44xa4f8AX8ErVtlngcAWt4TdHdSjf81FG0I5ckVu0WnX68l04rbFIobt2EEfQhFJEHprZQsRjGH3QfL5qG6q46Ap3aEUeMwntMU8aDMD5NaAPj5LY0MXlaGNEACAqLC4Q5nO3k+gEK2w2FnVwHqs2HFstvuWSlfAZ+PebTH1zQ2BzjYE9FY0djZtHE+AHrPyWg2ZsECDp1g+sCFZLKooSjZUYLY7arCHMcCdHS0weQkeRQ6tSrh5pYmXMI7lSJGugNoI4Ld0MIG6J2KwbKjSx4DmncQD0N94XPzqOTnuacUpQMfsztAGQHTVaLSIzDh8DqTPFa7B7QZUbmYS4aGAZB4EbisXtTsjWofrMM41ABLmmM8i0gAQ6089VU7L21TdWDndx0QQ2xzZiO9HvcY5jmqITlDh8miUYZOVwz06rio+4/8At/yqfG7T4MB6m/wKBQxIcCXOLgJ/ZmDbcGtaZPiAeSsqGzKDxIc89XOHor1kgyh45Ixm08e8n7o8GT5hoWextV3HyJXp2I7OUXbnf3E/Eqpx/ZRhuHZRvkAk9LCPVVykhpM8yqVXcT5qPUxDzq4+ZW4xfZ2kD3QT69dPgoT9k0wYFMk8Ikn8lXuJ0ZAV3/vH4qVRrF3Vayj2TqVA0sw7r7pIIHEzotJgf0aNF3Og2kDTp/lOMwaPM8hKTcO51gF66OwFIffd0mJ8YWd2tsukyoKVMNkmCQS+BvLssC3C6s3EaMJ9n6+iS3eFwdANANMPIkF4qEB0E3AyWSRuCmZIA/RXYPBPaydB6J3sj9QutuRgoHlP1KcKf1ZHp0TwRWUBzPSUt6JUR2sPFGZSdzUplE9PMp4pReVF5BqJQdpCWUgDYuIA5kXPoEXZuz/1TQRcsbNt4IJ+aNtihTeBmuRw1TTWIaBeI6rLJ3kba7Fn/VJE+hhmNEZvr6C5V9mJUCnTc7f9eSsdn7Jz3IO7zU8rThwQV2Q31GRYeE2QhRLtGjy/7WqobDZwVhQ2TTbo368UQ1FJCcbMnhdivduA8vkj1NivbzWyp4do3I7KYTeeQbUZLAbLqb6QPMmFbUtnH+A3+7/Cu6YUmm1UvNZJRKqixzf/ABpjgWT6qUzbVIGH5qZ4PYW+osrJjU40gbajhuVblfUtSA0MVTf7r2u6EH0UgBQ62xaDtabR0GX4IA2Fl/Z1qjBwDpHlZFIlZbthZztJ2PoYkmq2WVokOBs4t0zDjuzCD1Ut2HxjfdqU3/1Ng+n5prtoYxnvYbN/Q6fS5ScLGpUYStTxODcG1gQCBBkubBka6HhGtuas9h9o2OdaxEd4d0jgP5rC8ytLU7RCCK2HqtBsQ5oIPUGJWI7RbHwFZpOHxFTDPkmMr30yTugS5g/pMCdFV4UkXLIu56Dh9vUnQDBPEWMb7afBTG4mkdHeYMee/wAF86Y1+OwjsorF7dQ6mS9vjmbmbus4BMp9tsaNK0/hb62Q4MPKfSNRrQJ7kRM90jSV3D0hIADRP8oEjwC8Gwn6TK4I9owOjeLHfu8lds/SVReDnkad1zZE8beCg4D4PdGCBy9EDE7RpMEuePDvHyC8TxH6Q6WVrWOBBccwkgQRqd2pmeAOpiW4vttSj9ozoDI03QJPkp1QbV6np20u1gEhjRGmZ35f9rD7V2+XuyRmboQ0EkSBlgCw1Bg9euHq9sQ52Vs3++R7ul4I48Rw1UXE9oHU3dwWzAkZfePe7zuJ5/zO4o5Dg2teu8uJyN/GKZceBJdeDqBuBASXntHtXiGANabDSWUyb31LZXEUw3I9AZQH1KOygodPEHgjDFP4LdbMAcUwNSnGuwb1ELHvOikUtkVTu84SbvqAB+JO4oDszt60OG2IPvKxo7Jpj7s9VHckBkmYB7hp5KXS2KY90zzWsGFAFhC6aX1/hZssnZJFJs/ZDRcjw1+Cu6GHAFhCLQongpjMKSiL8vIUQ8iexv1CnswMaqQygB9fFK6HtZXtok7kQ4UqxDB0TxTT3WPaVdOjBUtjEU00SmxRi+xPaCDCnZCpAYlCssVAWtKe1qekk5Do5C4U4obmlQc6JqJwu5KPWpNP3GnnAPyUr2a7kH1ZQ3SZJJFNW2Nh3+9QpO6sb+SgVuwmzn+9hKfUNynzBWpICYQEnwMxr/0YbLP/AI7h0q1QPLOjUf0RbLME0n9Pa1P/AGWsCn0pi+qItg0ZCl+ijZAv9lJ/qq1j6F6m0v0e7KbYYKju1bm/5StOuFWio8+7RfoowdeDQP2YgOEU6bMrs374sSNd+/osO/8AQriw5wbiaZbxyu94NEbtJLhO7hcx7wU1Aj52rfoh2g1xaGlwGjmvpweYzOB8wEl9EpIsDynCbNaLlvzVnTwreARaTFJDFc5mQAyiEYUgiNCKxijvYUCbTRW0kdlLTrGk/BS6VFK2SUSLTw5KK3BKY0IgbzUZcklEjU6A3CUdjEXKuyFX0J0MaCkQngrkp2OhoanAJfVk4ITHQNzRKIwLjl1pSvkdDikuSknuChJQurhQM5C7CSUpgdXCUpXCgBpK4U4oblXIkcc5SsNXkdFCcmtfBkKCdMZcApSg0akiU+VeiI4rkrhK5KBCSXJXExGJphSWpJIMwRik0kkkxktmiIzVJJJliDD8/muOKSSixrqdBsEkklFjQ7f4pHRJJRQxbwkzRJJPuB0JNSSS7khzUl1JSATlyEkkAMJT2pJJgcCa75pJIYwUp25JJVsYJyG9JJVskHwJuVPSSVsOhF9ThXCkkrCIMrqSSB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sp>
        <p:nvSpPr>
          <p:cNvPr id="12" name="11 Rectángulo"/>
          <p:cNvSpPr/>
          <p:nvPr/>
        </p:nvSpPr>
        <p:spPr>
          <a:xfrm>
            <a:off x="5887578" y="2952452"/>
            <a:ext cx="596188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Muchas gracias</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 name="1 Grupo"/>
          <p:cNvGrpSpPr/>
          <p:nvPr/>
        </p:nvGrpSpPr>
        <p:grpSpPr>
          <a:xfrm>
            <a:off x="-43604" y="1115911"/>
            <a:ext cx="5785696" cy="5723039"/>
            <a:chOff x="-43604" y="1115911"/>
            <a:chExt cx="5785696" cy="5723039"/>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5911"/>
              <a:ext cx="5742092" cy="421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3.bp.blogspot.com/-04XqMRbdUhs/TXbRidQlzzI/AAAAAAAAACo/V3YsI4Mz-5w/s350/tambo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04" y="46958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publicadominicana.net/wp-content/uploads/2016/04/Al-son-del-merengue-dominican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8410" y="4676775"/>
              <a:ext cx="3073682" cy="21565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34340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Rectángulo"/>
          <p:cNvSpPr/>
          <p:nvPr/>
        </p:nvSpPr>
        <p:spPr>
          <a:xfrm>
            <a:off x="972414" y="1151721"/>
            <a:ext cx="9963113" cy="540147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300" dirty="0">
                <a:solidFill>
                  <a:srgbClr val="002060"/>
                </a:solidFill>
                <a:latin typeface="Berlin Sans FB" panose="020E0602020502020306" pitchFamily="34" charset="0"/>
              </a:rPr>
              <a:t>RECONOCIMIENTO SOCIAL E </a:t>
            </a:r>
            <a:r>
              <a:rPr lang="es-DO" sz="2300" dirty="0" smtClean="0">
                <a:solidFill>
                  <a:srgbClr val="002060"/>
                </a:solidFill>
                <a:latin typeface="Berlin Sans FB" panose="020E0602020502020306" pitchFamily="34" charset="0"/>
              </a:rPr>
              <a:t>INSTITUCIONAL  MERITOS Y NIVEL DE CALIDAD</a:t>
            </a:r>
          </a:p>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APLICA A PROGRAMAS E INSTITUCIONES</a:t>
            </a:r>
            <a:endParaRPr lang="es-DO" sz="2300"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VOLUNTARIA, OBLIGATORIA</a:t>
            </a:r>
            <a:r>
              <a:rPr lang="es-DO" sz="2300" dirty="0">
                <a:solidFill>
                  <a:srgbClr val="002060"/>
                </a:solidFill>
                <a:latin typeface="Berlin Sans FB" panose="020E0602020502020306" pitchFamily="34" charset="0"/>
              </a:rPr>
              <a:t>, </a:t>
            </a:r>
            <a:r>
              <a:rPr lang="es-DO" sz="2300" dirty="0" smtClean="0">
                <a:solidFill>
                  <a:srgbClr val="002060"/>
                </a:solidFill>
                <a:latin typeface="Berlin Sans FB" panose="020E0602020502020306" pitchFamily="34" charset="0"/>
              </a:rPr>
              <a:t>MIXTA, SEGÚN PAÍS</a:t>
            </a:r>
            <a:endParaRPr lang="es-DO" sz="2300"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dirty="0">
                <a:solidFill>
                  <a:srgbClr val="002060"/>
                </a:solidFill>
                <a:latin typeface="Berlin Sans FB" panose="020E0602020502020306" pitchFamily="34" charset="0"/>
              </a:rPr>
              <a:t>DE CARÁCTER </a:t>
            </a:r>
            <a:r>
              <a:rPr lang="es-DO" sz="2300" dirty="0" smtClean="0">
                <a:solidFill>
                  <a:srgbClr val="002060"/>
                </a:solidFill>
                <a:latin typeface="Berlin Sans FB" panose="020E0602020502020306" pitchFamily="34" charset="0"/>
              </a:rPr>
              <a:t>TEMPORAL (5, o mas años)</a:t>
            </a:r>
            <a:endParaRPr lang="es-DO" sz="2300"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BASADA EN </a:t>
            </a:r>
            <a:r>
              <a:rPr lang="es-DO" sz="2300" dirty="0">
                <a:solidFill>
                  <a:srgbClr val="002060"/>
                </a:solidFill>
                <a:latin typeface="Berlin Sans FB" panose="020E0602020502020306" pitchFamily="34" charset="0"/>
              </a:rPr>
              <a:t>ESTÁNDARES DE CALIDAD </a:t>
            </a:r>
            <a:r>
              <a:rPr lang="es-DO" sz="2300" dirty="0" smtClean="0">
                <a:solidFill>
                  <a:srgbClr val="002060"/>
                </a:solidFill>
                <a:latin typeface="Berlin Sans FB" panose="020E0602020502020306" pitchFamily="34" charset="0"/>
              </a:rPr>
              <a:t>PREESTABLECIDOS</a:t>
            </a:r>
          </a:p>
          <a:p>
            <a:pPr marL="285750" indent="-285750" algn="just">
              <a:lnSpc>
                <a:spcPct val="150000"/>
              </a:lnSpc>
              <a:buFont typeface="Arial" panose="020B0604020202020204" pitchFamily="34" charset="0"/>
              <a:buChar char="•"/>
            </a:pPr>
            <a:r>
              <a:rPr lang="es-DO" sz="2300" dirty="0">
                <a:solidFill>
                  <a:srgbClr val="002060"/>
                </a:solidFill>
                <a:latin typeface="Berlin Sans FB" panose="020E0602020502020306" pitchFamily="34" charset="0"/>
              </a:rPr>
              <a:t>AGENCIAS (ENTIDADES GUBERNAMENTALES, ENTIDADES RECONOCIDAS Y AUTORIZADAS POR EL GOBIERNO SALUD/EDUCACIÓN, </a:t>
            </a:r>
            <a:r>
              <a:rPr lang="es-DO" sz="1900" dirty="0">
                <a:solidFill>
                  <a:srgbClr val="002060"/>
                </a:solidFill>
                <a:latin typeface="Berlin Sans FB" panose="020E0602020502020306" pitchFamily="34" charset="0"/>
              </a:rPr>
              <a:t>DONDE ESTÁN LOCALIZADAS LAS ESCUELAS</a:t>
            </a:r>
            <a:r>
              <a:rPr lang="es-DO" sz="2300" dirty="0">
                <a:solidFill>
                  <a:srgbClr val="002060"/>
                </a:solidFill>
                <a:latin typeface="Berlin Sans FB" panose="020E0602020502020306" pitchFamily="34" charset="0"/>
              </a:rPr>
              <a:t>, ENTIDADES AUTORIZADAS Y RECONOCIDAS DE PROFESIONALES Y ASOCIACIONES CIENTÍFICAS</a:t>
            </a:r>
            <a:r>
              <a:rPr lang="es-DO" sz="2300" dirty="0" smtClean="0">
                <a:solidFill>
                  <a:srgbClr val="002060"/>
                </a:solidFill>
                <a:latin typeface="Berlin Sans FB" panose="020E0602020502020306" pitchFamily="34" charset="0"/>
              </a:rPr>
              <a:t>.</a:t>
            </a:r>
            <a:endParaRPr lang="es-DO" sz="2300" dirty="0">
              <a:solidFill>
                <a:srgbClr val="002060"/>
              </a:solidFill>
              <a:latin typeface="Berlin Sans FB" panose="020E0602020502020306" pitchFamily="34" charset="0"/>
            </a:endParaRPr>
          </a:p>
        </p:txBody>
      </p:sp>
      <p:pic>
        <p:nvPicPr>
          <p:cNvPr id="9" name="Imagen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462241" y="90840"/>
            <a:ext cx="1471342" cy="1471342"/>
          </a:xfrm>
          <a:prstGeom prst="rect">
            <a:avLst/>
          </a:prstGeom>
        </p:spPr>
      </p:pic>
      <p:pic>
        <p:nvPicPr>
          <p:cNvPr id="6"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14" y="226024"/>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10" name="5 CuadroTexto"/>
          <p:cNvSpPr txBox="1"/>
          <p:nvPr/>
        </p:nvSpPr>
        <p:spPr>
          <a:xfrm>
            <a:off x="1092446" y="577270"/>
            <a:ext cx="9362515" cy="523220"/>
          </a:xfrm>
          <a:prstGeom prst="rect">
            <a:avLst/>
          </a:prstGeom>
          <a:noFill/>
        </p:spPr>
        <p:txBody>
          <a:bodyPr wrap="square" rtlCol="0">
            <a:spAutoFit/>
          </a:bodyPr>
          <a:lstStyle/>
          <a:p>
            <a:r>
              <a:rPr lang="es-DO" sz="2800" b="1" dirty="0">
                <a:solidFill>
                  <a:srgbClr val="FF0000"/>
                </a:solidFill>
                <a:latin typeface="Gill Sans MT" panose="020B0502020104020203" pitchFamily="34" charset="0"/>
              </a:rPr>
              <a:t>CONCEPTUALIZACIÓN BÁSICA</a:t>
            </a:r>
            <a:r>
              <a:rPr lang="es-DO" sz="2800" b="1" dirty="0" smtClean="0">
                <a:solidFill>
                  <a:srgbClr val="FF0000"/>
                </a:solidFill>
                <a:latin typeface="Gill Sans MT" panose="020B0502020104020203" pitchFamily="34" charset="0"/>
              </a:rPr>
              <a:t>: ACREDITACIÓN</a:t>
            </a:r>
          </a:p>
        </p:txBody>
      </p:sp>
    </p:spTree>
    <p:extLst>
      <p:ext uri="{BB962C8B-B14F-4D97-AF65-F5344CB8AC3E}">
        <p14:creationId xmlns:p14="http://schemas.microsoft.com/office/powerpoint/2010/main" val="2545976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029564" y="576794"/>
            <a:ext cx="9754393" cy="523220"/>
          </a:xfrm>
          <a:prstGeom prst="rect">
            <a:avLst/>
          </a:prstGeom>
          <a:noFill/>
        </p:spPr>
        <p:txBody>
          <a:bodyPr wrap="square" rtlCol="0">
            <a:spAutoFit/>
          </a:bodyPr>
          <a:lstStyle/>
          <a:p>
            <a:r>
              <a:rPr lang="es-DO" sz="2800" b="1" dirty="0">
                <a:solidFill>
                  <a:srgbClr val="FF0000"/>
                </a:solidFill>
                <a:latin typeface="Gill Sans MT" panose="020B0502020104020203" pitchFamily="34" charset="0"/>
              </a:rPr>
              <a:t>CONCEPTUALIZACIÓN BÁSICA</a:t>
            </a:r>
            <a:r>
              <a:rPr lang="es-DO" sz="2800" b="1" dirty="0" smtClean="0">
                <a:solidFill>
                  <a:srgbClr val="FF0000"/>
                </a:solidFill>
                <a:latin typeface="Gill Sans MT" panose="020B0502020104020203" pitchFamily="34" charset="0"/>
              </a:rPr>
              <a:t>: ACREDITACIÓN</a:t>
            </a:r>
          </a:p>
        </p:txBody>
      </p:sp>
      <p:pic>
        <p:nvPicPr>
          <p:cNvPr id="9" name="Imagen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99802" y="349074"/>
            <a:ext cx="1910319" cy="1910319"/>
          </a:xfrm>
          <a:prstGeom prst="rect">
            <a:avLst/>
          </a:prstGeom>
        </p:spPr>
      </p:pic>
      <p:sp>
        <p:nvSpPr>
          <p:cNvPr id="5" name="9 Rectángulo"/>
          <p:cNvSpPr/>
          <p:nvPr/>
        </p:nvSpPr>
        <p:spPr>
          <a:xfrm>
            <a:off x="705714" y="1733120"/>
            <a:ext cx="10825886" cy="422423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MECANISMO </a:t>
            </a:r>
            <a:r>
              <a:rPr lang="es-DO" sz="2300" dirty="0">
                <a:solidFill>
                  <a:srgbClr val="002060"/>
                </a:solidFill>
                <a:latin typeface="Berlin Sans FB" panose="020E0602020502020306" pitchFamily="34" charset="0"/>
              </a:rPr>
              <a:t>DE RENDICIÓN DE CUENTAS</a:t>
            </a:r>
          </a:p>
          <a:p>
            <a:pPr marL="285750" indent="-285750" algn="just">
              <a:lnSpc>
                <a:spcPct val="150000"/>
              </a:lnSpc>
              <a:buFont typeface="Arial" panose="020B0604020202020204" pitchFamily="34" charset="0"/>
              <a:buChar char="•"/>
            </a:pPr>
            <a:r>
              <a:rPr lang="es-DO" sz="2300" dirty="0">
                <a:solidFill>
                  <a:srgbClr val="002060"/>
                </a:solidFill>
                <a:latin typeface="Berlin Sans FB" panose="020E0602020502020306" pitchFamily="34" charset="0"/>
              </a:rPr>
              <a:t>CONTRIBUYE A </a:t>
            </a:r>
            <a:r>
              <a:rPr lang="es-DO" sz="2300" dirty="0" smtClean="0">
                <a:solidFill>
                  <a:srgbClr val="002060"/>
                </a:solidFill>
                <a:latin typeface="Berlin Sans FB" panose="020E0602020502020306" pitchFamily="34" charset="0"/>
              </a:rPr>
              <a:t>UNA </a:t>
            </a:r>
            <a:r>
              <a:rPr lang="es-DO" sz="2300" dirty="0">
                <a:solidFill>
                  <a:srgbClr val="002060"/>
                </a:solidFill>
                <a:latin typeface="Berlin Sans FB" panose="020E0602020502020306" pitchFamily="34" charset="0"/>
              </a:rPr>
              <a:t>CULTURA DE EVALUACIÓN EN LAS INSTITUCIONES</a:t>
            </a:r>
          </a:p>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ASEGURA </a:t>
            </a:r>
            <a:r>
              <a:rPr lang="es-DO" sz="2300" dirty="0">
                <a:solidFill>
                  <a:srgbClr val="002060"/>
                </a:solidFill>
                <a:latin typeface="Berlin Sans FB" panose="020E0602020502020306" pitchFamily="34" charset="0"/>
              </a:rPr>
              <a:t>LA </a:t>
            </a:r>
            <a:r>
              <a:rPr lang="es-DO" sz="2300" dirty="0" smtClean="0">
                <a:solidFill>
                  <a:srgbClr val="002060"/>
                </a:solidFill>
                <a:latin typeface="Berlin Sans FB" panose="020E0602020502020306" pitchFamily="34" charset="0"/>
              </a:rPr>
              <a:t>CALIDAD Y EXCELENCIA</a:t>
            </a:r>
            <a:endParaRPr lang="es-DO" sz="2300"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dirty="0">
                <a:solidFill>
                  <a:srgbClr val="002060"/>
                </a:solidFill>
                <a:latin typeface="Berlin Sans FB" panose="020E0602020502020306" pitchFamily="34" charset="0"/>
              </a:rPr>
              <a:t>IMPLICA UN PROCESO DE EVALUACIÓN: </a:t>
            </a:r>
            <a:r>
              <a:rPr lang="es-DO" sz="2300" dirty="0" smtClean="0">
                <a:solidFill>
                  <a:srgbClr val="002060"/>
                </a:solidFill>
                <a:latin typeface="Berlin Sans FB" panose="020E0602020502020306" pitchFamily="34" charset="0"/>
              </a:rPr>
              <a:t>INTERNA </a:t>
            </a:r>
            <a:r>
              <a:rPr lang="es-DO" sz="2300" dirty="0">
                <a:solidFill>
                  <a:srgbClr val="002060"/>
                </a:solidFill>
                <a:latin typeface="Berlin Sans FB" panose="020E0602020502020306" pitchFamily="34" charset="0"/>
              </a:rPr>
              <a:t>Y </a:t>
            </a:r>
            <a:r>
              <a:rPr lang="es-DO" sz="2300" dirty="0" smtClean="0">
                <a:solidFill>
                  <a:srgbClr val="002060"/>
                </a:solidFill>
                <a:latin typeface="Berlin Sans FB" panose="020E0602020502020306" pitchFamily="34" charset="0"/>
              </a:rPr>
              <a:t>EXTERNA</a:t>
            </a:r>
          </a:p>
          <a:p>
            <a:pPr marL="285750" indent="-285750" algn="just">
              <a:lnSpc>
                <a:spcPct val="150000"/>
              </a:lnSpc>
              <a:buFont typeface="Arial" panose="020B0604020202020204" pitchFamily="34" charset="0"/>
              <a:buChar char="•"/>
            </a:pPr>
            <a:r>
              <a:rPr lang="en-US" sz="2300" dirty="0" smtClean="0">
                <a:solidFill>
                  <a:srgbClr val="002060"/>
                </a:solidFill>
                <a:latin typeface="Berlin Sans FB" panose="020E0602020502020306" pitchFamily="34" charset="0"/>
              </a:rPr>
              <a:t>PLANES DE MEJORA Y SEGUIMIENTO</a:t>
            </a:r>
            <a:endParaRPr lang="en-US" sz="2300" dirty="0">
              <a:solidFill>
                <a:srgbClr val="002060"/>
              </a:solidFill>
              <a:latin typeface="Berlin Sans FB" panose="020E0602020502020306" pitchFamily="34" charset="0"/>
            </a:endParaRPr>
          </a:p>
          <a:p>
            <a:pPr marL="285750" indent="-285750" algn="just">
              <a:lnSpc>
                <a:spcPct val="150000"/>
              </a:lnSpc>
            </a:pPr>
            <a:endParaRPr lang="en-US" sz="2300" dirty="0">
              <a:solidFill>
                <a:srgbClr val="002060"/>
              </a:solidFill>
              <a:latin typeface="Berlin Sans FB" panose="020E0602020502020306" pitchFamily="34" charset="0"/>
            </a:endParaRPr>
          </a:p>
          <a:p>
            <a:pPr algn="just">
              <a:lnSpc>
                <a:spcPct val="150000"/>
              </a:lnSpc>
            </a:pPr>
            <a:r>
              <a:rPr lang="en-US" dirty="0" smtClean="0">
                <a:solidFill>
                  <a:srgbClr val="002060"/>
                </a:solidFill>
                <a:latin typeface="Berlin Sans FB" panose="020E0602020502020306" pitchFamily="34" charset="0"/>
              </a:rPr>
              <a:t>EVOLUCIÓN DEL CONCEPTO EN LA PRÁCTICA, NO ASÍ EN SU DEFINICIÓN</a:t>
            </a:r>
          </a:p>
          <a:p>
            <a:pPr algn="just">
              <a:lnSpc>
                <a:spcPct val="150000"/>
              </a:lnSpc>
            </a:pPr>
            <a:r>
              <a:rPr lang="en-US" sz="2300" b="1" dirty="0" smtClean="0">
                <a:solidFill>
                  <a:srgbClr val="002060"/>
                </a:solidFill>
                <a:latin typeface="Berlin Sans FB" panose="020E0602020502020306" pitchFamily="34" charset="0"/>
              </a:rPr>
              <a:t>NECESITAMOS AMPLIAR EL CONCEPTO DE ACREDITACIÓN?</a:t>
            </a:r>
            <a:endParaRPr lang="es-DO" sz="2300" b="1" dirty="0" smtClean="0">
              <a:solidFill>
                <a:srgbClr val="002060"/>
              </a:solidFill>
              <a:latin typeface="Berlin Sans FB" panose="020E0602020502020306" pitchFamily="34" charset="0"/>
            </a:endParaRPr>
          </a:p>
        </p:txBody>
      </p:sp>
      <p:pic>
        <p:nvPicPr>
          <p:cNvPr id="7" name="Picture 4" descr="bandera-de-la-republica-dominicana-imagen-animada-000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14" y="226024"/>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p:nvPr/>
        </p:nvSpPr>
        <p:spPr>
          <a:xfrm>
            <a:off x="789357" y="615864"/>
            <a:ext cx="11028367" cy="523220"/>
          </a:xfrm>
          <a:prstGeom prst="rect">
            <a:avLst/>
          </a:prstGeom>
          <a:noFill/>
        </p:spPr>
        <p:txBody>
          <a:bodyPr wrap="square" rtlCol="0">
            <a:spAutoFit/>
          </a:bodyPr>
          <a:lstStyle>
            <a:defPPr>
              <a:defRPr lang="en-US"/>
            </a:defPPr>
            <a:lvl1pPr>
              <a:defRPr sz="2800" b="1">
                <a:solidFill>
                  <a:schemeClr val="accent6">
                    <a:lumMod val="75000"/>
                  </a:schemeClr>
                </a:solidFill>
                <a:latin typeface="Arial Black" panose="020B0A04020102020204" pitchFamily="34" charset="0"/>
              </a:defRPr>
            </a:lvl1pPr>
          </a:lstStyle>
          <a:p>
            <a:r>
              <a:rPr lang="es-DO" dirty="0">
                <a:solidFill>
                  <a:srgbClr val="FF0000"/>
                </a:solidFill>
                <a:latin typeface="Gill Sans MT" panose="020B0502020104020203" pitchFamily="34" charset="0"/>
              </a:rPr>
              <a:t>EXPERIENCIA </a:t>
            </a:r>
            <a:r>
              <a:rPr lang="es-DO" dirty="0" smtClean="0">
                <a:solidFill>
                  <a:srgbClr val="FF0000"/>
                </a:solidFill>
                <a:latin typeface="Gill Sans MT" panose="020B0502020104020203" pitchFamily="34" charset="0"/>
              </a:rPr>
              <a:t>NORTEAMERICANA SOBRE  ACREDITACIÓN</a:t>
            </a:r>
            <a:endParaRPr lang="es-DO" dirty="0">
              <a:solidFill>
                <a:srgbClr val="FF0000"/>
              </a:solidFill>
              <a:latin typeface="Gill Sans MT" panose="020B0502020104020203" pitchFamily="34" charset="0"/>
            </a:endParaRPr>
          </a:p>
        </p:txBody>
      </p:sp>
      <p:sp>
        <p:nvSpPr>
          <p:cNvPr id="4" name="7 Rectángulo"/>
          <p:cNvSpPr/>
          <p:nvPr/>
        </p:nvSpPr>
        <p:spPr>
          <a:xfrm>
            <a:off x="721250" y="1282312"/>
            <a:ext cx="10861150" cy="522450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300" cap="all" dirty="0" smtClean="0">
                <a:solidFill>
                  <a:srgbClr val="002060"/>
                </a:solidFill>
                <a:latin typeface="Berlin Sans FB" panose="020E0602020502020306" pitchFamily="34" charset="0"/>
              </a:rPr>
              <a:t>Mas de 100 años</a:t>
            </a:r>
          </a:p>
          <a:p>
            <a:pPr marL="285750" indent="-285750" algn="just"/>
            <a:endParaRPr lang="es-DO" sz="2300" cap="all"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cap="all" dirty="0" smtClean="0">
                <a:solidFill>
                  <a:srgbClr val="002060"/>
                </a:solidFill>
                <a:latin typeface="Berlin Sans FB" panose="020E0602020502020306" pitchFamily="34" charset="0"/>
              </a:rPr>
              <a:t>El </a:t>
            </a:r>
            <a:r>
              <a:rPr lang="es-DO" sz="2300" cap="all" dirty="0">
                <a:solidFill>
                  <a:srgbClr val="002060"/>
                </a:solidFill>
                <a:latin typeface="Berlin Sans FB" panose="020E0602020502020306" pitchFamily="34" charset="0"/>
              </a:rPr>
              <a:t>gobierno de EE.UU. no regula ni controla DIRECTAMENTE la calidad de los programas educativos DE las universidades. </a:t>
            </a:r>
            <a:endParaRPr lang="es-DO" sz="2300" cap="all" dirty="0" smtClean="0">
              <a:solidFill>
                <a:srgbClr val="002060"/>
              </a:solidFill>
              <a:latin typeface="Berlin Sans FB" panose="020E0602020502020306" pitchFamily="34" charset="0"/>
            </a:endParaRPr>
          </a:p>
          <a:p>
            <a:pPr algn="just"/>
            <a:endParaRPr lang="es-DO" sz="2300" cap="all"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cap="all" dirty="0" smtClean="0">
                <a:solidFill>
                  <a:srgbClr val="002060"/>
                </a:solidFill>
                <a:latin typeface="Berlin Sans FB" panose="020E0602020502020306" pitchFamily="34" charset="0"/>
              </a:rPr>
              <a:t>DELEGA EN AGENCIAS Acreditadoras reconocidas </a:t>
            </a:r>
            <a:r>
              <a:rPr lang="es-DO" sz="2300" cap="all" dirty="0">
                <a:solidFill>
                  <a:srgbClr val="002060"/>
                </a:solidFill>
                <a:latin typeface="Berlin Sans FB" panose="020E0602020502020306" pitchFamily="34" charset="0"/>
              </a:rPr>
              <a:t>por el Departamento de Educación </a:t>
            </a:r>
            <a:r>
              <a:rPr lang="es-DO" sz="2300" cap="all" dirty="0" smtClean="0">
                <a:solidFill>
                  <a:srgbClr val="002060"/>
                </a:solidFill>
                <a:latin typeface="Berlin Sans FB" panose="020E0602020502020306" pitchFamily="34" charset="0"/>
              </a:rPr>
              <a:t>DEFINIR los </a:t>
            </a:r>
            <a:r>
              <a:rPr lang="es-DO" sz="2300" cap="all" dirty="0">
                <a:solidFill>
                  <a:srgbClr val="002060"/>
                </a:solidFill>
                <a:latin typeface="Berlin Sans FB" panose="020E0602020502020306" pitchFamily="34" charset="0"/>
              </a:rPr>
              <a:t>estándares mínimos de calidad exigibles, y </a:t>
            </a:r>
            <a:r>
              <a:rPr lang="es-DO" sz="2300" cap="all" dirty="0" smtClean="0">
                <a:solidFill>
                  <a:srgbClr val="002060"/>
                </a:solidFill>
                <a:latin typeface="Berlin Sans FB" panose="020E0602020502020306" pitchFamily="34" charset="0"/>
              </a:rPr>
              <a:t>revisar </a:t>
            </a:r>
            <a:r>
              <a:rPr lang="es-DO" sz="2300" cap="all" dirty="0">
                <a:solidFill>
                  <a:srgbClr val="002060"/>
                </a:solidFill>
                <a:latin typeface="Berlin Sans FB" panose="020E0602020502020306" pitchFamily="34" charset="0"/>
              </a:rPr>
              <a:t>que </a:t>
            </a:r>
            <a:r>
              <a:rPr lang="es-DO" sz="2300" cap="all" dirty="0" smtClean="0">
                <a:solidFill>
                  <a:srgbClr val="002060"/>
                </a:solidFill>
                <a:latin typeface="Berlin Sans FB" panose="020E0602020502020306" pitchFamily="34" charset="0"/>
              </a:rPr>
              <a:t>los centros </a:t>
            </a:r>
            <a:r>
              <a:rPr lang="es-DO" sz="2300" cap="all" dirty="0">
                <a:solidFill>
                  <a:srgbClr val="002060"/>
                </a:solidFill>
                <a:latin typeface="Berlin Sans FB" panose="020E0602020502020306" pitchFamily="34" charset="0"/>
              </a:rPr>
              <a:t>educativos </a:t>
            </a:r>
            <a:r>
              <a:rPr lang="es-DO" sz="2300" cap="all" dirty="0" smtClean="0">
                <a:solidFill>
                  <a:srgbClr val="002060"/>
                </a:solidFill>
                <a:latin typeface="Berlin Sans FB" panose="020E0602020502020306" pitchFamily="34" charset="0"/>
              </a:rPr>
              <a:t>cumplan </a:t>
            </a:r>
            <a:r>
              <a:rPr lang="es-DO" sz="2300" cap="all" dirty="0">
                <a:solidFill>
                  <a:srgbClr val="002060"/>
                </a:solidFill>
                <a:latin typeface="Berlin Sans FB" panose="020E0602020502020306" pitchFamily="34" charset="0"/>
              </a:rPr>
              <a:t>dichos estándares</a:t>
            </a:r>
            <a:r>
              <a:rPr lang="es-DO" sz="2300" cap="all" dirty="0" smtClean="0">
                <a:solidFill>
                  <a:srgbClr val="002060"/>
                </a:solidFill>
                <a:latin typeface="Berlin Sans FB" panose="020E0602020502020306" pitchFamily="34" charset="0"/>
              </a:rPr>
              <a:t>.</a:t>
            </a:r>
          </a:p>
          <a:p>
            <a:pPr algn="just"/>
            <a:endParaRPr lang="es-DO" sz="2300" cap="all" dirty="0" smtClean="0">
              <a:solidFill>
                <a:srgbClr val="002060"/>
              </a:solidFill>
              <a:latin typeface="Berlin Sans FB" panose="020E0602020502020306" pitchFamily="34" charset="0"/>
            </a:endParaRPr>
          </a:p>
          <a:p>
            <a:pPr marL="285750" indent="-285750" algn="just">
              <a:buFont typeface="Arial" panose="020B0604020202020204" pitchFamily="34" charset="0"/>
              <a:buChar char="•"/>
            </a:pPr>
            <a:r>
              <a:rPr lang="es-DO" sz="2300" cap="all" dirty="0" smtClean="0">
                <a:solidFill>
                  <a:srgbClr val="002060"/>
                </a:solidFill>
                <a:latin typeface="Berlin Sans FB" panose="020E0602020502020306" pitchFamily="34" charset="0"/>
              </a:rPr>
              <a:t>TIENE DIFERENTES REGULACIONES SEGÚN ESTADO.</a:t>
            </a:r>
            <a:endParaRPr lang="en-US" sz="2300" cap="all" dirty="0" smtClean="0">
              <a:solidFill>
                <a:srgbClr val="002060"/>
              </a:solidFill>
              <a:latin typeface="Berlin Sans FB" panose="020E0602020502020306" pitchFamily="34" charset="0"/>
            </a:endParaRPr>
          </a:p>
        </p:txBody>
      </p:sp>
      <p:pic>
        <p:nvPicPr>
          <p:cNvPr id="5"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57" y="110037"/>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7 Rectángulo"/>
          <p:cNvSpPr/>
          <p:nvPr/>
        </p:nvSpPr>
        <p:spPr>
          <a:xfrm>
            <a:off x="789357" y="839899"/>
            <a:ext cx="10861150" cy="560922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300" cap="all" dirty="0">
                <a:solidFill>
                  <a:srgbClr val="002060"/>
                </a:solidFill>
                <a:latin typeface="Berlin Sans FB" panose="020E0602020502020306" pitchFamily="34" charset="0"/>
              </a:rPr>
              <a:t>ACREDITACIÓN ES </a:t>
            </a:r>
            <a:r>
              <a:rPr lang="en-US" sz="2300" cap="all" dirty="0" smtClean="0">
                <a:solidFill>
                  <a:srgbClr val="002060"/>
                </a:solidFill>
                <a:latin typeface="Berlin Sans FB" panose="020E0602020502020306" pitchFamily="34" charset="0"/>
              </a:rPr>
              <a:t>VOLUNTARIA</a:t>
            </a:r>
          </a:p>
          <a:p>
            <a:pPr algn="just">
              <a:lnSpc>
                <a:spcPct val="150000"/>
              </a:lnSpc>
            </a:pPr>
            <a:endParaRPr lang="en-US" sz="2300" cap="all" dirty="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n-US" sz="2300" cap="all" dirty="0">
                <a:solidFill>
                  <a:srgbClr val="002060"/>
                </a:solidFill>
                <a:latin typeface="Berlin Sans FB" panose="020E0602020502020306" pitchFamily="34" charset="0"/>
              </a:rPr>
              <a:t>DIFERENTES TIPOS DE AGENCIAS  A NIVEL REGIONAL </a:t>
            </a:r>
            <a:r>
              <a:rPr lang="en-US" sz="2300" cap="all" dirty="0" smtClean="0">
                <a:solidFill>
                  <a:srgbClr val="002060"/>
                </a:solidFill>
                <a:latin typeface="Berlin Sans FB" panose="020E0602020502020306" pitchFamily="34" charset="0"/>
              </a:rPr>
              <a:t>/ NACIONAL</a:t>
            </a:r>
            <a:endParaRPr lang="en-US" sz="2300" cap="all" dirty="0">
              <a:solidFill>
                <a:srgbClr val="002060"/>
              </a:solidFill>
              <a:latin typeface="Berlin Sans FB" panose="020E0602020502020306" pitchFamily="34" charset="0"/>
            </a:endParaRPr>
          </a:p>
          <a:p>
            <a:pPr algn="just">
              <a:lnSpc>
                <a:spcPct val="150000"/>
              </a:lnSpc>
            </a:pPr>
            <a:r>
              <a:rPr lang="es-DO" sz="2300" dirty="0" smtClean="0">
                <a:solidFill>
                  <a:srgbClr val="002060"/>
                </a:solidFill>
                <a:latin typeface="Berlin Sans FB" panose="020E0602020502020306" pitchFamily="34" charset="0"/>
              </a:rPr>
              <a:t>    </a:t>
            </a:r>
          </a:p>
          <a:p>
            <a:pPr algn="just">
              <a:lnSpc>
                <a:spcPct val="150000"/>
              </a:lnSpc>
              <a:buFont typeface="Arial" pitchFamily="34" charset="0"/>
              <a:buChar char="•"/>
            </a:pPr>
            <a:r>
              <a:rPr lang="es-DO" sz="2100" dirty="0" smtClean="0">
                <a:solidFill>
                  <a:srgbClr val="002060"/>
                </a:solidFill>
                <a:latin typeface="Berlin Sans FB" panose="020E0602020502020306" pitchFamily="34" charset="0"/>
              </a:rPr>
              <a:t>EN EL CASO DE LOS PROGRAMAS QUE CONDUCEN AL TÍTULO DE DOCTOR EN MEDICINA, ESTA RESPONSABILIDAD RECAE SOBRE EL </a:t>
            </a:r>
            <a:r>
              <a:rPr lang="es-DO" sz="2100" dirty="0" smtClean="0">
                <a:solidFill>
                  <a:schemeClr val="tx2"/>
                </a:solidFill>
                <a:latin typeface="Berlin Sans FB" panose="020E0602020502020306" pitchFamily="34" charset="0"/>
              </a:rPr>
              <a:t>LIAISON COMMITTEE ON MEDICAL EDUCATION (LCME), </a:t>
            </a:r>
            <a:r>
              <a:rPr lang="es-DO" sz="2100" dirty="0" smtClean="0">
                <a:solidFill>
                  <a:srgbClr val="002060"/>
                </a:solidFill>
                <a:latin typeface="Berlin Sans FB" panose="020E0602020502020306" pitchFamily="34" charset="0"/>
              </a:rPr>
              <a:t>ENTIDAD </a:t>
            </a:r>
            <a:r>
              <a:rPr lang="es-ES" sz="2100" dirty="0" smtClean="0">
                <a:solidFill>
                  <a:srgbClr val="002060"/>
                </a:solidFill>
                <a:latin typeface="Berlin Sans FB" panose="020E0602020502020306" pitchFamily="34" charset="0"/>
              </a:rPr>
              <a:t>RECONOCIDA </a:t>
            </a:r>
            <a:r>
              <a:rPr lang="es-ES" sz="2100" dirty="0">
                <a:solidFill>
                  <a:srgbClr val="002060"/>
                </a:solidFill>
                <a:latin typeface="Berlin Sans FB" panose="020E0602020502020306" pitchFamily="34" charset="0"/>
              </a:rPr>
              <a:t>POR EL DEPARTAMENTO DE </a:t>
            </a:r>
            <a:r>
              <a:rPr lang="es-ES" sz="2100" dirty="0" smtClean="0">
                <a:solidFill>
                  <a:srgbClr val="002060"/>
                </a:solidFill>
                <a:latin typeface="Berlin Sans FB" panose="020E0602020502020306" pitchFamily="34" charset="0"/>
              </a:rPr>
              <a:t>EDUCACIÓN </a:t>
            </a:r>
            <a:r>
              <a:rPr lang="es-ES" sz="2100" dirty="0">
                <a:solidFill>
                  <a:srgbClr val="002060"/>
                </a:solidFill>
                <a:latin typeface="Berlin Sans FB" panose="020E0602020502020306" pitchFamily="34" charset="0"/>
              </a:rPr>
              <a:t>Y LA </a:t>
            </a:r>
            <a:r>
              <a:rPr lang="es-ES" sz="2100" dirty="0" smtClean="0">
                <a:solidFill>
                  <a:srgbClr val="002060"/>
                </a:solidFill>
                <a:latin typeface="Berlin Sans FB" panose="020E0602020502020306" pitchFamily="34" charset="0"/>
              </a:rPr>
              <a:t>FEDERACIÓN  MUNDIAL </a:t>
            </a:r>
            <a:r>
              <a:rPr lang="es-ES" sz="2100" dirty="0">
                <a:solidFill>
                  <a:srgbClr val="002060"/>
                </a:solidFill>
                <a:latin typeface="Berlin Sans FB" panose="020E0602020502020306" pitchFamily="34" charset="0"/>
              </a:rPr>
              <a:t>DE </a:t>
            </a:r>
            <a:r>
              <a:rPr lang="es-ES" sz="2100" dirty="0" smtClean="0">
                <a:solidFill>
                  <a:srgbClr val="002060"/>
                </a:solidFill>
                <a:latin typeface="Berlin Sans FB" panose="020E0602020502020306" pitchFamily="34" charset="0"/>
              </a:rPr>
              <a:t>EDUCACIÓN MÉDICA (WFME), COMO </a:t>
            </a:r>
            <a:r>
              <a:rPr lang="es-ES" sz="2100" dirty="0">
                <a:solidFill>
                  <a:srgbClr val="002060"/>
                </a:solidFill>
                <a:latin typeface="Berlin Sans FB" panose="020E0602020502020306" pitchFamily="34" charset="0"/>
              </a:rPr>
              <a:t>LA AUTORIDAD FIABLE PARA LA ACREDITACIÓN DE LOS  </a:t>
            </a:r>
            <a:r>
              <a:rPr lang="es-ES" sz="2100" dirty="0" smtClean="0">
                <a:solidFill>
                  <a:srgbClr val="002060"/>
                </a:solidFill>
                <a:latin typeface="Berlin Sans FB" panose="020E0602020502020306" pitchFamily="34" charset="0"/>
              </a:rPr>
              <a:t>PROGRAMAS </a:t>
            </a:r>
            <a:r>
              <a:rPr lang="es-ES" sz="2100" dirty="0">
                <a:solidFill>
                  <a:srgbClr val="002060"/>
                </a:solidFill>
                <a:latin typeface="Berlin Sans FB" panose="020E0602020502020306" pitchFamily="34" charset="0"/>
              </a:rPr>
              <a:t>DE EDUCACIÓN MÉDICA.</a:t>
            </a:r>
            <a:endParaRPr lang="es-DO" sz="2100" cap="all" dirty="0">
              <a:solidFill>
                <a:srgbClr val="002060"/>
              </a:solidFill>
              <a:latin typeface="Berlin Sans FB" panose="020E0602020502020306" pitchFamily="34" charset="0"/>
            </a:endParaRPr>
          </a:p>
          <a:p>
            <a:pPr algn="just">
              <a:lnSpc>
                <a:spcPct val="150000"/>
              </a:lnSpc>
            </a:pPr>
            <a:r>
              <a:rPr lang="es-DO" sz="2100" dirty="0" smtClean="0">
                <a:solidFill>
                  <a:srgbClr val="002060"/>
                </a:solidFill>
                <a:latin typeface="Berlin Sans FB" panose="020E0602020502020306" pitchFamily="34" charset="0"/>
              </a:rPr>
              <a:t>ESTA ACREDITACIÓN ES DE CARÁCTER  VOLUNTARIO. </a:t>
            </a:r>
            <a:r>
              <a:rPr lang="es-DO" sz="2100" cap="all" dirty="0" smtClean="0">
                <a:solidFill>
                  <a:srgbClr val="002060"/>
                </a:solidFill>
                <a:latin typeface="Berlin Sans FB" panose="020E0602020502020306" pitchFamily="34" charset="0"/>
              </a:rPr>
              <a:t>PERMITE LA CONCESIÓN DE BECAS Y PARTICIPACIÓN EN PROGRAMAS CON FONDOS FEDERALES.</a:t>
            </a:r>
          </a:p>
        </p:txBody>
      </p:sp>
      <p:pic>
        <p:nvPicPr>
          <p:cNvPr id="5"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57" y="110037"/>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89357" y="116301"/>
            <a:ext cx="11028367" cy="523220"/>
          </a:xfrm>
          <a:prstGeom prst="rect">
            <a:avLst/>
          </a:prstGeom>
          <a:noFill/>
        </p:spPr>
        <p:txBody>
          <a:bodyPr wrap="square" rtlCol="0">
            <a:spAutoFit/>
          </a:bodyPr>
          <a:lstStyle>
            <a:defPPr>
              <a:defRPr lang="en-US"/>
            </a:defPPr>
            <a:lvl1pPr>
              <a:defRPr sz="2800" b="1">
                <a:solidFill>
                  <a:schemeClr val="accent6">
                    <a:lumMod val="75000"/>
                  </a:schemeClr>
                </a:solidFill>
                <a:latin typeface="Arial Black" panose="020B0A04020102020204" pitchFamily="34" charset="0"/>
              </a:defRPr>
            </a:lvl1pPr>
          </a:lstStyle>
          <a:p>
            <a:r>
              <a:rPr lang="es-DO" dirty="0">
                <a:solidFill>
                  <a:srgbClr val="FF0000"/>
                </a:solidFill>
                <a:latin typeface="Gill Sans MT" panose="020B0502020104020203" pitchFamily="34" charset="0"/>
              </a:rPr>
              <a:t>EXPERIENCIA </a:t>
            </a:r>
            <a:r>
              <a:rPr lang="es-DO" dirty="0" smtClean="0">
                <a:solidFill>
                  <a:srgbClr val="FF0000"/>
                </a:solidFill>
                <a:latin typeface="Gill Sans MT" panose="020B0502020104020203" pitchFamily="34" charset="0"/>
              </a:rPr>
              <a:t>NORTEAMERICANA SOBRE  ACREDITACIÓN</a:t>
            </a:r>
            <a:endParaRPr lang="es-DO"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198693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p:nvPr/>
        </p:nvSpPr>
        <p:spPr>
          <a:xfrm>
            <a:off x="793824" y="662692"/>
            <a:ext cx="11228846" cy="523220"/>
          </a:xfrm>
          <a:prstGeom prst="rect">
            <a:avLst/>
          </a:prstGeom>
          <a:noFill/>
        </p:spPr>
        <p:txBody>
          <a:bodyPr wrap="square" rtlCol="0">
            <a:spAutoFit/>
          </a:bodyPr>
          <a:lstStyle>
            <a:defPPr>
              <a:defRPr lang="en-US"/>
            </a:defPPr>
            <a:lvl1pPr>
              <a:defRPr sz="2400" b="1">
                <a:solidFill>
                  <a:schemeClr val="accent6">
                    <a:lumMod val="75000"/>
                  </a:schemeClr>
                </a:solidFill>
                <a:latin typeface="Arial Black" panose="020B0A04020102020204" pitchFamily="34" charset="0"/>
              </a:defRPr>
            </a:lvl1pPr>
          </a:lstStyle>
          <a:p>
            <a:r>
              <a:rPr lang="es-DO" sz="2800" dirty="0">
                <a:solidFill>
                  <a:srgbClr val="FF0000"/>
                </a:solidFill>
                <a:latin typeface="Gill Sans MT" panose="020B0502020104020203" pitchFamily="34" charset="0"/>
              </a:rPr>
              <a:t>EXPERIENCIAS DE AMÉRICA LATINA </a:t>
            </a:r>
            <a:r>
              <a:rPr lang="es-DO" sz="2800" dirty="0" smtClean="0">
                <a:solidFill>
                  <a:srgbClr val="FF0000"/>
                </a:solidFill>
                <a:latin typeface="Gill Sans MT" panose="020B0502020104020203" pitchFamily="34" charset="0"/>
              </a:rPr>
              <a:t>SOBRE </a:t>
            </a:r>
            <a:r>
              <a:rPr lang="es-DO" sz="2800" dirty="0">
                <a:solidFill>
                  <a:srgbClr val="FF0000"/>
                </a:solidFill>
                <a:latin typeface="Gill Sans MT" panose="020B0502020104020203" pitchFamily="34" charset="0"/>
              </a:rPr>
              <a:t>ACREDITACIÓN</a:t>
            </a:r>
          </a:p>
        </p:txBody>
      </p:sp>
      <p:sp>
        <p:nvSpPr>
          <p:cNvPr id="3" name="6 Rectángulo"/>
          <p:cNvSpPr/>
          <p:nvPr/>
        </p:nvSpPr>
        <p:spPr>
          <a:xfrm>
            <a:off x="793825" y="1496063"/>
            <a:ext cx="10890176" cy="487056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LA EDUCACIÓN SUPERIOR EN LATINOAMÉRICA SE CONSIDERA UN DERECHO. </a:t>
            </a:r>
          </a:p>
          <a:p>
            <a:pPr algn="just">
              <a:lnSpc>
                <a:spcPct val="150000"/>
              </a:lnSpc>
            </a:pPr>
            <a:endParaRPr lang="es-DO" sz="2300"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DO" sz="2300" dirty="0" smtClean="0">
                <a:solidFill>
                  <a:srgbClr val="002060"/>
                </a:solidFill>
                <a:latin typeface="Berlin Sans FB" panose="020E0602020502020306" pitchFamily="34" charset="0"/>
              </a:rPr>
              <a:t>EL ESTADO ES RESPONSABLE DE SU REGULACIÓN, DE HACER QUE RESPONDA A LAS POLÍTICAS DE SALUD  DE CADA PAÍS,  EN UN CONTEXTO GLOBAL, QUE SEA PERTINENTE.</a:t>
            </a:r>
          </a:p>
          <a:p>
            <a:pPr algn="just">
              <a:lnSpc>
                <a:spcPct val="150000"/>
              </a:lnSpc>
            </a:pPr>
            <a:endParaRPr lang="es-DO" sz="2300"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US" sz="2300" dirty="0" smtClean="0">
                <a:solidFill>
                  <a:srgbClr val="002060"/>
                </a:solidFill>
                <a:latin typeface="Berlin Sans FB" panose="020E0602020502020306" pitchFamily="34" charset="0"/>
              </a:rPr>
              <a:t>LA REGIÓN ESTÁ INSERTA EN LA CREACIÓN DE REGULACIONES NACIONALES QUE PERMITAN CUMPLIR CON LAS REGULACIONES INTERNACIONALES EN EDUCACIÓN MÉDICA.</a:t>
            </a: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p:cNvSpPr/>
          <p:nvPr/>
        </p:nvSpPr>
        <p:spPr>
          <a:xfrm>
            <a:off x="793824" y="1147720"/>
            <a:ext cx="10890176" cy="3985706"/>
          </a:xfrm>
          <a:prstGeom prst="rect">
            <a:avLst/>
          </a:prstGeom>
        </p:spPr>
        <p:txBody>
          <a:bodyPr wrap="square">
            <a:spAutoFit/>
          </a:bodyPr>
          <a:lstStyle/>
          <a:p>
            <a:pPr algn="just">
              <a:lnSpc>
                <a:spcPct val="150000"/>
              </a:lnSpc>
            </a:pPr>
            <a:endParaRPr lang="es-US" sz="2300"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US" sz="2300" dirty="0" smtClean="0">
                <a:solidFill>
                  <a:srgbClr val="002060"/>
                </a:solidFill>
                <a:latin typeface="Berlin Sans FB" panose="020E0602020502020306" pitchFamily="34" charset="0"/>
              </a:rPr>
              <a:t>DIVERSIDAD DE MODELOS DE EVALUACIÓN Y ACREDITACIÓN NACIONALES QUE ESTÁN DERIVANDO A SU VEZ UNA DIVERSIDAD DE MODELOS DE ACREDITACIÓN.</a:t>
            </a:r>
          </a:p>
          <a:p>
            <a:pPr algn="just"/>
            <a:endParaRPr lang="es-US" sz="2300" dirty="0" smtClean="0">
              <a:solidFill>
                <a:srgbClr val="002060"/>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US" sz="2300" dirty="0" smtClean="0">
                <a:solidFill>
                  <a:srgbClr val="002060"/>
                </a:solidFill>
                <a:latin typeface="Berlin Sans FB" panose="020E0602020502020306" pitchFamily="34" charset="0"/>
              </a:rPr>
              <a:t>MARCOS LEGALES EXISTENTES EN LA MAYORÍA DE LOS PAÍSES DE AMÉRICA LATINA QUE  PERMITEN EL RECONOCIMIENTO DE SUS SISTEMAS DE ACREDITACIÓN A NIVEL INTERNACIONAL.</a:t>
            </a:r>
          </a:p>
          <a:p>
            <a:pPr algn="just"/>
            <a:endParaRPr lang="es-US" sz="2300" dirty="0" smtClean="0">
              <a:solidFill>
                <a:srgbClr val="002060"/>
              </a:solidFill>
              <a:latin typeface="Berlin Sans FB" panose="020E0602020502020306" pitchFamily="34" charset="0"/>
            </a:endParaRPr>
          </a:p>
        </p:txBody>
      </p:sp>
      <p:pic>
        <p:nvPicPr>
          <p:cNvPr id="4" name="Picture 4" descr="bandera-de-la-republica-dominicana-imagen-animada-000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16" y="95398"/>
            <a:ext cx="64770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5 CuadroTexto"/>
          <p:cNvSpPr txBox="1"/>
          <p:nvPr/>
        </p:nvSpPr>
        <p:spPr>
          <a:xfrm>
            <a:off x="793824" y="662692"/>
            <a:ext cx="11228846" cy="523220"/>
          </a:xfrm>
          <a:prstGeom prst="rect">
            <a:avLst/>
          </a:prstGeom>
          <a:noFill/>
        </p:spPr>
        <p:txBody>
          <a:bodyPr wrap="square" rtlCol="0">
            <a:spAutoFit/>
          </a:bodyPr>
          <a:lstStyle>
            <a:defPPr>
              <a:defRPr lang="en-US"/>
            </a:defPPr>
            <a:lvl1pPr>
              <a:defRPr sz="2400" b="1">
                <a:solidFill>
                  <a:schemeClr val="accent6">
                    <a:lumMod val="75000"/>
                  </a:schemeClr>
                </a:solidFill>
                <a:latin typeface="Arial Black" panose="020B0A04020102020204" pitchFamily="34" charset="0"/>
              </a:defRPr>
            </a:lvl1pPr>
          </a:lstStyle>
          <a:p>
            <a:r>
              <a:rPr lang="es-DO" sz="2800" dirty="0">
                <a:solidFill>
                  <a:srgbClr val="FF0000"/>
                </a:solidFill>
                <a:latin typeface="Gill Sans MT" panose="020B0502020104020203" pitchFamily="34" charset="0"/>
              </a:rPr>
              <a:t>EXPERIENCIAS DE AMÉRICA LATINA </a:t>
            </a:r>
            <a:r>
              <a:rPr lang="es-DO" sz="2800" dirty="0" smtClean="0">
                <a:solidFill>
                  <a:srgbClr val="FF0000"/>
                </a:solidFill>
                <a:latin typeface="Gill Sans MT" panose="020B0502020104020203" pitchFamily="34" charset="0"/>
              </a:rPr>
              <a:t>SOBRE </a:t>
            </a:r>
            <a:r>
              <a:rPr lang="es-DO" sz="2800" dirty="0">
                <a:solidFill>
                  <a:srgbClr val="FF0000"/>
                </a:solidFill>
                <a:latin typeface="Gill Sans MT" panose="020B0502020104020203" pitchFamily="34" charset="0"/>
              </a:rPr>
              <a:t>ACREDITACIÓN</a:t>
            </a:r>
          </a:p>
        </p:txBody>
      </p:sp>
    </p:spTree>
    <p:extLst>
      <p:ext uri="{BB962C8B-B14F-4D97-AF65-F5344CB8AC3E}">
        <p14:creationId xmlns:p14="http://schemas.microsoft.com/office/powerpoint/2010/main" val="357619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ntagenet Cherokee-Euphemia">
      <a:majorFont>
        <a:latin typeface="Plantagenet Cherokee"/>
        <a:ea typeface=""/>
        <a:cs typeface=""/>
      </a:majorFont>
      <a:minorFont>
        <a:latin typeface="Euphemia"/>
        <a:ea typeface=""/>
        <a:cs typeface=""/>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AcademicLiterature_16x9_TP103431361" id="{5F96931E-AB0C-4596-BACB-72E4435FDDAD}" vid="{89BC7A8E-9260-4268-AED0-21C1F479CF45}"/>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4.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5.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6.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7.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ppt/theme/themeOverride8.xml><?xml version="1.0" encoding="utf-8"?>
<a:themeOverride xmlns:a="http://schemas.openxmlformats.org/drawingml/2006/main">
  <a:clrScheme name="Personalizado 19">
    <a:dk1>
      <a:srgbClr val="005390"/>
    </a:dk1>
    <a:lt1>
      <a:sysClr val="window" lastClr="FFFFFF"/>
    </a:lt1>
    <a:dk2>
      <a:srgbClr val="373545"/>
    </a:dk2>
    <a:lt2>
      <a:srgbClr val="CEDBE6"/>
    </a:lt2>
    <a:accent1>
      <a:srgbClr val="0070C0"/>
    </a:accent1>
    <a:accent2>
      <a:srgbClr val="EA0000"/>
    </a:accent2>
    <a:accent3>
      <a:srgbClr val="FFD5D5"/>
    </a:accent3>
    <a:accent4>
      <a:srgbClr val="7A8C8E"/>
    </a:accent4>
    <a:accent5>
      <a:srgbClr val="E7AA50"/>
    </a:accent5>
    <a:accent6>
      <a:srgbClr val="2683C6"/>
    </a:accent6>
    <a:hlink>
      <a:srgbClr val="6B9F25"/>
    </a:hlink>
    <a:folHlink>
      <a:srgbClr val="9F671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2220</Words>
  <Application>Microsoft Office PowerPoint</Application>
  <PresentationFormat>Personalizado</PresentationFormat>
  <Paragraphs>216</Paragraphs>
  <Slides>31</Slides>
  <Notes>4</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Academic Literature 16x9</vt:lpstr>
      <vt:lpstr>LA FORMACIÓN DE LA FUERZA DE TRABAJO MÉDICO  ROL DE LA ACREDITACIÓN EN NORTEAMÉRICA  Y AMÉRICA LATINA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2016-05-26T14:57:07Z</dcterms:created>
  <dcterms:modified xsi:type="dcterms:W3CDTF">2016-06-17T16:30:56Z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