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9" r:id="rId1"/>
  </p:sldMasterIdLst>
  <p:notesMasterIdLst>
    <p:notesMasterId r:id="rId33"/>
  </p:notesMasterIdLst>
  <p:sldIdLst>
    <p:sldId id="305" r:id="rId2"/>
    <p:sldId id="306" r:id="rId3"/>
    <p:sldId id="309" r:id="rId4"/>
    <p:sldId id="334" r:id="rId5"/>
    <p:sldId id="335" r:id="rId6"/>
    <p:sldId id="342" r:id="rId7"/>
    <p:sldId id="336" r:id="rId8"/>
    <p:sldId id="338" r:id="rId9"/>
    <p:sldId id="339" r:id="rId10"/>
    <p:sldId id="311" r:id="rId11"/>
    <p:sldId id="312" r:id="rId12"/>
    <p:sldId id="313" r:id="rId13"/>
    <p:sldId id="343" r:id="rId14"/>
    <p:sldId id="314" r:id="rId15"/>
    <p:sldId id="315" r:id="rId16"/>
    <p:sldId id="349" r:id="rId17"/>
    <p:sldId id="348" r:id="rId18"/>
    <p:sldId id="317" r:id="rId19"/>
    <p:sldId id="318" r:id="rId20"/>
    <p:sldId id="319" r:id="rId21"/>
    <p:sldId id="321" r:id="rId22"/>
    <p:sldId id="322" r:id="rId23"/>
    <p:sldId id="325" r:id="rId24"/>
    <p:sldId id="340" r:id="rId25"/>
    <p:sldId id="327" r:id="rId26"/>
    <p:sldId id="330" r:id="rId27"/>
    <p:sldId id="332" r:id="rId28"/>
    <p:sldId id="344" r:id="rId29"/>
    <p:sldId id="341" r:id="rId30"/>
    <p:sldId id="345" r:id="rId31"/>
    <p:sldId id="33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67" autoAdjust="0"/>
    <p:restoredTop sz="95964" autoAdjust="0"/>
  </p:normalViewPr>
  <p:slideViewPr>
    <p:cSldViewPr>
      <p:cViewPr>
        <p:scale>
          <a:sx n="100" d="100"/>
          <a:sy n="100" d="100"/>
        </p:scale>
        <p:origin x="-72" y="19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B371E3-AB0B-4AC6-B212-126AEA502472}" type="datetimeFigureOut">
              <a:rPr lang="en-US" smtClean="0"/>
              <a:pPr/>
              <a:t>6/15/2016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D84D20-0DAD-4E5F-9980-C81C86256CF3}" type="slidenum">
              <a:rPr lang="en-US" smtClean="0"/>
              <a:pPr/>
              <a:t>‹#›</a:t>
            </a:fld>
            <a:endParaRPr lang="en-US"/>
          </a:p>
        </p:txBody>
      </p:sp>
    </p:spTree>
    <p:extLst>
      <p:ext uri="{BB962C8B-B14F-4D97-AF65-F5344CB8AC3E}">
        <p14:creationId xmlns:p14="http://schemas.microsoft.com/office/powerpoint/2010/main" val="3288333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229A18-C37F-41D8-A9B4-EA09682570D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In any given cycle of multisource feedback, an </a:t>
            </a:r>
            <a:r>
              <a:rPr lang="en-US" dirty="0" err="1" smtClean="0"/>
              <a:t>observee</a:t>
            </a:r>
            <a:r>
              <a:rPr lang="en-US" dirty="0" smtClean="0"/>
              <a:t> may be evaluated by several observers of various sources, or roles.  </a:t>
            </a:r>
          </a:p>
          <a:p>
            <a:r>
              <a:rPr lang="en-US" dirty="0" smtClean="0"/>
              <a:t> </a:t>
            </a:r>
          </a:p>
          <a:p>
            <a:r>
              <a:rPr lang="en-US" dirty="0" smtClean="0"/>
              <a:t>In this example, we have a resident who is being evaluated by several individuals in different roles.  </a:t>
            </a:r>
          </a:p>
          <a:p>
            <a:r>
              <a:rPr lang="en-US" dirty="0" smtClean="0"/>
              <a:t> </a:t>
            </a:r>
          </a:p>
          <a:p>
            <a:r>
              <a:rPr lang="en-US" dirty="0" smtClean="0"/>
              <a:t>In addition to these observers, he has several others that, while he is being evaluated, he is also evaluating.  So in this case, the resident is serving both as an </a:t>
            </a:r>
            <a:r>
              <a:rPr lang="en-US" dirty="0" err="1" smtClean="0"/>
              <a:t>observee</a:t>
            </a:r>
            <a:r>
              <a:rPr lang="en-US" dirty="0" smtClean="0"/>
              <a:t> and an observer.</a:t>
            </a:r>
          </a:p>
          <a:p>
            <a:r>
              <a:rPr lang="en-US" dirty="0" smtClean="0"/>
              <a:t> </a:t>
            </a:r>
          </a:p>
          <a:p>
            <a:r>
              <a:rPr lang="en-US" dirty="0" smtClean="0"/>
              <a:t>As you can see, multisource feedback has the potential to deliver rich feedback to an </a:t>
            </a:r>
            <a:r>
              <a:rPr lang="en-US" dirty="0" err="1" smtClean="0"/>
              <a:t>observee</a:t>
            </a:r>
            <a:r>
              <a:rPr lang="en-US" dirty="0" smtClean="0"/>
              <a:t>, as his or her behavior is assessed from a variety of perspectives by those with whom he or she works on a regular basis. </a:t>
            </a:r>
          </a:p>
        </p:txBody>
      </p:sp>
      <p:sp>
        <p:nvSpPr>
          <p:cNvPr id="4" name="Slide Number Placeholder 3"/>
          <p:cNvSpPr>
            <a:spLocks noGrp="1"/>
          </p:cNvSpPr>
          <p:nvPr>
            <p:ph type="sldNum" sz="quarter" idx="5"/>
          </p:nvPr>
        </p:nvSpPr>
        <p:spPr/>
        <p:txBody>
          <a:bodyPr/>
          <a:lstStyle/>
          <a:p>
            <a:pPr>
              <a:defRPr/>
            </a:pPr>
            <a:fld id="{CCEEFF9C-E837-4EB3-9CBD-EF0B15FC22E2}" type="slidenum">
              <a:rPr lang="en-US" smtClean="0"/>
              <a:pPr>
                <a:defRPr/>
              </a:pPr>
              <a:t>23</a:t>
            </a:fld>
            <a:endParaRPr lang="en-US"/>
          </a:p>
        </p:txBody>
      </p:sp>
      <p:sp>
        <p:nvSpPr>
          <p:cNvPr id="5" name="Footer Placeholder 4"/>
          <p:cNvSpPr>
            <a:spLocks noGrp="1"/>
          </p:cNvSpPr>
          <p:nvPr>
            <p:ph type="ftr" sz="quarter" idx="4"/>
          </p:nvPr>
        </p:nvSpPr>
        <p:spPr/>
        <p:txBody>
          <a:bodyPr/>
          <a:lstStyle/>
          <a:p>
            <a:pPr>
              <a:defRPr/>
            </a:pPr>
            <a:r>
              <a:rPr lang="en-US"/>
              <a:t>Copyright© 2009 by the National Board of Medical Examiners® (NBME®). All rights reserved.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D80ECEEB-A1B4-4D07-9DE4-2784718C3CF1}" type="slidenum">
              <a:rPr lang="en-US" smtClean="0"/>
              <a:pPr/>
              <a:t>24</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02F97C-95BE-4E24-A258-0C923AEA3429}" type="slidenum">
              <a:rPr lang="en-US"/>
              <a:pPr/>
              <a:t>25</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pPr marL="228600" indent="-228600"/>
            <a:r>
              <a:rPr lang="en-US"/>
              <a:t>Reasons APB should NOT be used for summative purposes (yet):</a:t>
            </a:r>
          </a:p>
          <a:p>
            <a:pPr marL="228600" indent="-228600">
              <a:buFontTx/>
              <a:buAutoNum type="arabicPeriod"/>
            </a:pPr>
            <a:r>
              <a:rPr lang="en-US"/>
              <a:t>Need atmosphere of trust and acceptance.</a:t>
            </a:r>
          </a:p>
          <a:p>
            <a:pPr marL="228600" indent="-228600">
              <a:buFontTx/>
              <a:buAutoNum type="arabicPeriod"/>
            </a:pPr>
            <a:r>
              <a:rPr lang="en-US"/>
              <a:t>Institution needs experience with using program accurately and effectively.</a:t>
            </a:r>
          </a:p>
          <a:p>
            <a:pPr marL="228600" indent="-228600">
              <a:buFontTx/>
              <a:buAutoNum type="arabicPeriod"/>
            </a:pPr>
            <a:r>
              <a:rPr lang="en-US"/>
              <a:t>Psychometric properties of APB not yet known (ergo reason for pilot).</a:t>
            </a:r>
          </a:p>
          <a:p>
            <a:pPr marL="228600" indent="-228600">
              <a:buFontTx/>
              <a:buAutoNum type="arabicPeriod"/>
            </a:pPr>
            <a:r>
              <a:rPr lang="en-US"/>
              <a:t>Risk that ratings will be inaccurate if roll-out results in high(er)-stakes decisions, i.e., raters will be reluctant to cite deficiencies of observees.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2229A18-C37F-41D8-A9B4-EA09682570D9}" type="slidenum">
              <a:rPr lang="en-US" smtClean="0"/>
              <a:pPr/>
              <a:t>26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0"/>
            <a:r>
              <a:rPr lang="en-US" dirty="0" smtClean="0"/>
              <a:t>Leadership: A faculty member is committed to championing the MSF program.  The individual has the influence/authority to organize an implementation team, orient participants, communicate the value of MSF and expectations of participants, and serve as the program’s primary contact with the NBME.</a:t>
            </a:r>
          </a:p>
          <a:p>
            <a:pPr lvl="0"/>
            <a:r>
              <a:rPr lang="en-US" dirty="0" smtClean="0"/>
              <a:t>Buy-In: The culture of the program/institution is supportive of formative feedback.  Leadership, faculty, trainees, and other health professionals of the program/institution feel that taking the time to provide feedback in a systematic way is important.</a:t>
            </a:r>
          </a:p>
          <a:p>
            <a:pPr lvl="0"/>
            <a:r>
              <a:rPr lang="en-US" dirty="0" smtClean="0"/>
              <a:t>Feasibility: The participant pool is sizable enough to provide useful feedback without overburdening individuals.  Raters have enough interaction with those assessed to provide meaningful ratings.</a:t>
            </a:r>
          </a:p>
          <a:p>
            <a:pPr lvl="0"/>
            <a:r>
              <a:rPr lang="en-US" dirty="0" smtClean="0"/>
              <a:t>Fit: The MSF assessment complements assessment practices already in place at the program/institution. Consideration has been given to balancing assessment needs and the burden on respondents.</a:t>
            </a:r>
          </a:p>
          <a:p>
            <a:pPr lvl="0"/>
            <a:r>
              <a:rPr lang="en-US" dirty="0" smtClean="0"/>
              <a:t>Adequate Time Allotted: Adequate time is available for all participants to be oriented to and trained in MSF processes. Raters have adequate time for thoughtful completion of surveys. Feedback recipients and feedback facilitators have adequate time for feedback review and goal setting.</a:t>
            </a:r>
          </a:p>
          <a:p>
            <a:pPr lvl="0"/>
            <a:r>
              <a:rPr lang="en-US" dirty="0" smtClean="0"/>
              <a:t>Administrative Support: An individual is available to tend to technical aspects of MSF administration, such as loading users into MSF system, creating survey assignments, and monitoring survey completion.</a:t>
            </a:r>
          </a:p>
          <a:p>
            <a:pPr lvl="0"/>
            <a:r>
              <a:rPr lang="en-US" dirty="0" smtClean="0"/>
              <a:t>Use: Safeguards are implemented to ensure program integrity and help create an environment of trust around the MSF process.  These include widespread agreement about the intent of using MSF and vigilance for misuse of derived information.</a:t>
            </a:r>
          </a:p>
          <a:p>
            <a:r>
              <a:rPr lang="en-US" dirty="0" smtClean="0"/>
              <a:t>Improvement: It is accepted that experience with all aspects of MSF is necessary to customize it to fit local culture.  Therefore, iterative improvements will be made over time.</a:t>
            </a:r>
          </a:p>
          <a:p>
            <a:endParaRPr lang="en-US" dirty="0"/>
          </a:p>
        </p:txBody>
      </p:sp>
      <p:sp>
        <p:nvSpPr>
          <p:cNvPr id="4" name="Slide Number Placeholder 3"/>
          <p:cNvSpPr>
            <a:spLocks noGrp="1"/>
          </p:cNvSpPr>
          <p:nvPr>
            <p:ph type="sldNum" sz="quarter" idx="10"/>
          </p:nvPr>
        </p:nvSpPr>
        <p:spPr/>
        <p:txBody>
          <a:bodyPr/>
          <a:lstStyle/>
          <a:p>
            <a:fld id="{F2229A18-C37F-41D8-A9B4-EA09682570D9}" type="slidenum">
              <a:rPr lang="en-US" smtClean="0"/>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F8F374-7ED6-462B-AEA9-7851BD168D75}" type="slidenum">
              <a:rPr lang="en-US"/>
              <a:pPr/>
              <a:t>3</a:t>
            </a:fld>
            <a:endParaRPr lang="en-US"/>
          </a:p>
        </p:txBody>
      </p:sp>
      <p:sp>
        <p:nvSpPr>
          <p:cNvPr id="431106" name="Rectangle 2"/>
          <p:cNvSpPr>
            <a:spLocks noGrp="1" noRot="1" noChangeAspect="1" noChangeArrowheads="1" noTextEdit="1"/>
          </p:cNvSpPr>
          <p:nvPr>
            <p:ph type="sldImg"/>
          </p:nvPr>
        </p:nvSpPr>
        <p:spPr>
          <a:ln/>
        </p:spPr>
      </p:sp>
      <p:sp>
        <p:nvSpPr>
          <p:cNvPr id="431107" name="Rectangle 3"/>
          <p:cNvSpPr>
            <a:spLocks noGrp="1" noChangeArrowheads="1"/>
          </p:cNvSpPr>
          <p:nvPr>
            <p:ph type="body" idx="1"/>
          </p:nvPr>
        </p:nvSpPr>
        <p:spPr/>
        <p:txBody>
          <a:bodyPr/>
          <a:lstStyle/>
          <a:p>
            <a:r>
              <a:rPr lang="en-US"/>
              <a:t>Professional: when your worst is good enough!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6AA1E4A-183A-42EB-A543-5B85D3B36C00}" type="slidenum">
              <a:rPr lang="en-US" smtClean="0"/>
              <a:pPr/>
              <a:t>13</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smtClean="0"/>
              <a:t>Stern DT. Measuring Medical Professionalism. Oxford University Press, USA, 2005</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610C05-3E43-46F7-AB47-D37AE569C1E2}" type="slidenum">
              <a:rPr lang="en-US"/>
              <a:pPr/>
              <a:t>14</a:t>
            </a:fld>
            <a:endParaRPr 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469FBE-8DE1-458A-A354-9F4A9702EB91}" type="slidenum">
              <a:rPr lang="en-US"/>
              <a:pPr/>
              <a:t>15</a:t>
            </a:fld>
            <a:endParaRPr lang="en-US"/>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r>
              <a:rPr lang="en-US" dirty="0"/>
              <a:t>Norcini JJ. Blank LL. Duffy FD. </a:t>
            </a:r>
            <a:r>
              <a:rPr lang="en-US" dirty="0" err="1"/>
              <a:t>Fortna</a:t>
            </a:r>
            <a:r>
              <a:rPr lang="en-US" dirty="0"/>
              <a:t> GS. The mini-CEX: a method for assessing clinical skills. Ann </a:t>
            </a:r>
            <a:r>
              <a:rPr lang="en-US" dirty="0" err="1"/>
              <a:t>Int</a:t>
            </a:r>
            <a:r>
              <a:rPr lang="en-US" dirty="0"/>
              <a:t> Med. 2003;138:476-81.</a:t>
            </a:r>
          </a:p>
          <a:p>
            <a:endParaRPr lang="en-US" dirty="0"/>
          </a:p>
          <a:p>
            <a:r>
              <a:rPr lang="en-US" dirty="0"/>
              <a:t>Based on clinical evaluation exercise, or CEX, a 1-2 hour bedside oral examination where a faculty member evaluates the resident as he or she performs a complete history and physical examination on an inpatient and then reaches diagnostic and therapeutic conclusions.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3F54E6F0-BC10-4CE2-9C56-7A973C9E6A3F}" type="slidenum">
              <a:rPr lang="en-US" smtClean="0"/>
              <a:pPr/>
              <a:t>17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3FAC71-E05D-4C49-AEC7-0B83E367C718}" type="slidenum">
              <a:rPr lang="en-US"/>
              <a:pPr/>
              <a:t>18</a:t>
            </a:fld>
            <a:endParaRPr lang="en-US"/>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r>
              <a:rPr lang="en-US" dirty="0" err="1"/>
              <a:t>Cruess</a:t>
            </a:r>
            <a:r>
              <a:rPr lang="en-US" dirty="0"/>
              <a:t> R. </a:t>
            </a:r>
            <a:r>
              <a:rPr lang="en-US" dirty="0" err="1"/>
              <a:t>McIlroy</a:t>
            </a:r>
            <a:r>
              <a:rPr lang="en-US" dirty="0"/>
              <a:t> JH. </a:t>
            </a:r>
            <a:r>
              <a:rPr lang="en-US" dirty="0" err="1"/>
              <a:t>Cruess</a:t>
            </a:r>
            <a:r>
              <a:rPr lang="en-US" dirty="0"/>
              <a:t> S. Ginsburg S. </a:t>
            </a:r>
            <a:r>
              <a:rPr lang="en-US" dirty="0" err="1"/>
              <a:t>Steinert</a:t>
            </a:r>
            <a:r>
              <a:rPr lang="en-US" dirty="0"/>
              <a:t> Y. The Professionalism Mini-evaluation Exercise: a preliminary investigation. [Evaluation Studies. Journal Article. Research Support, Non-U.S. Gov't] Academic Medicine. 81(10 </a:t>
            </a:r>
            <a:r>
              <a:rPr lang="en-US" dirty="0" err="1"/>
              <a:t>Suppl</a:t>
            </a:r>
            <a:r>
              <a:rPr lang="en-US" dirty="0"/>
              <a:t>):S74-8, 2006 Oct.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229A18-C37F-41D8-A9B4-EA09682570D9}" type="slidenum">
              <a:rPr lang="en-US" smtClean="0"/>
              <a:pPr/>
              <a:t>20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B523ED-7EEC-4446-B917-5990B20BFD40}" type="slidenum">
              <a:rPr lang="en-US"/>
              <a:pPr/>
              <a:t>21</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E968E4D-A734-44C8-8994-A6D38BED4D8E}" type="datetime1">
              <a:rPr lang="en-US" smtClean="0"/>
              <a:pPr/>
              <a:t>6/15/2016</a:t>
            </a:fld>
            <a:endParaRPr lang="en-US"/>
          </a:p>
        </p:txBody>
      </p:sp>
      <p:sp>
        <p:nvSpPr>
          <p:cNvPr id="17" name="Footer Placeholder 16"/>
          <p:cNvSpPr>
            <a:spLocks noGrp="1"/>
          </p:cNvSpPr>
          <p:nvPr>
            <p:ph type="ftr" sz="quarter" idx="11"/>
          </p:nvPr>
        </p:nvSpPr>
        <p:spPr/>
        <p:txBody>
          <a:bodyPr/>
          <a:lstStyle/>
          <a:p>
            <a:r>
              <a:rPr lang="en-US" smtClean="0"/>
              <a:t>Copyright© 2013 by the National Board of Medical Examiners® (NBME®). All rights reserved.</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F5BF1BB-BCC9-42D8-8556-3452EFC2EBD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5D68CE-5D29-49E7-AC76-27ED97C38CB4}" type="datetime1">
              <a:rPr lang="en-US" smtClean="0"/>
              <a:pPr/>
              <a:t>6/15/2016</a:t>
            </a:fld>
            <a:endParaRPr lang="en-US"/>
          </a:p>
        </p:txBody>
      </p:sp>
      <p:sp>
        <p:nvSpPr>
          <p:cNvPr id="5" name="Footer Placeholder 4"/>
          <p:cNvSpPr>
            <a:spLocks noGrp="1"/>
          </p:cNvSpPr>
          <p:nvPr>
            <p:ph type="ftr" sz="quarter" idx="11"/>
          </p:nvPr>
        </p:nvSpPr>
        <p:spPr/>
        <p:txBody>
          <a:bodyPr/>
          <a:lstStyle/>
          <a:p>
            <a:r>
              <a:rPr lang="en-US" smtClean="0"/>
              <a:t>Copyright© 2013 by the National Board of Medical Examiners® (NBME®). All rights reserved.</a:t>
            </a:r>
            <a:endParaRPr lang="en-US"/>
          </a:p>
        </p:txBody>
      </p:sp>
      <p:sp>
        <p:nvSpPr>
          <p:cNvPr id="6" name="Slide Number Placeholder 5"/>
          <p:cNvSpPr>
            <a:spLocks noGrp="1"/>
          </p:cNvSpPr>
          <p:nvPr>
            <p:ph type="sldNum" sz="quarter" idx="12"/>
          </p:nvPr>
        </p:nvSpPr>
        <p:spPr/>
        <p:txBody>
          <a:bodyPr/>
          <a:lstStyle/>
          <a:p>
            <a:fld id="{3F5BF1BB-BCC9-42D8-8556-3452EFC2EB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F5BF1BB-BCC9-42D8-8556-3452EFC2EBD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700DCC-6BCF-41EC-A56A-4910DF27490D}" type="datetime1">
              <a:rPr lang="en-US" smtClean="0"/>
              <a:pPr/>
              <a:t>6/15/2016</a:t>
            </a:fld>
            <a:endParaRPr lang="en-US"/>
          </a:p>
        </p:txBody>
      </p:sp>
      <p:sp>
        <p:nvSpPr>
          <p:cNvPr id="5" name="Footer Placeholder 4"/>
          <p:cNvSpPr>
            <a:spLocks noGrp="1"/>
          </p:cNvSpPr>
          <p:nvPr>
            <p:ph type="ftr" sz="quarter" idx="11"/>
          </p:nvPr>
        </p:nvSpPr>
        <p:spPr/>
        <p:txBody>
          <a:bodyPr/>
          <a:lstStyle/>
          <a:p>
            <a:r>
              <a:rPr lang="en-US" smtClean="0"/>
              <a:t>Copyright© 2013 by the National Board of Medical Examiners® (NBME®). All rights reserved.</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fld id="{F8B47144-DC2B-4954-A685-3BEEA9974BCB}" type="datetime1">
              <a:rPr lang="en-US" smtClean="0"/>
              <a:pPr/>
              <a:t>6/15/2016</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en-US" smtClean="0"/>
              <a:t>Copyright© 2013 by the National Board of Medical Examiners® (NBME®). All rights reserved.</a:t>
            </a:r>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A3178A47-54E0-46C0-B131-61B3DFE4B88F}" type="slidenum">
              <a:rPr lang="en-US"/>
              <a:pPr/>
              <a:t>‹#›</a:t>
            </a:fld>
            <a:endParaRPr lang="en-US"/>
          </a:p>
        </p:txBody>
      </p:sp>
    </p:spTree>
    <p:extLst>
      <p:ext uri="{BB962C8B-B14F-4D97-AF65-F5344CB8AC3E}">
        <p14:creationId xmlns:p14="http://schemas.microsoft.com/office/powerpoint/2010/main" val="2915992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064EDC0-DD0A-4375-85FC-3EACA388C783}" type="datetime1">
              <a:rPr lang="en-US" smtClean="0"/>
              <a:pPr/>
              <a:t>6/15/2016</a:t>
            </a:fld>
            <a:endParaRPr lang="en-US"/>
          </a:p>
        </p:txBody>
      </p:sp>
      <p:sp>
        <p:nvSpPr>
          <p:cNvPr id="5" name="Footer Placeholder 4"/>
          <p:cNvSpPr>
            <a:spLocks noGrp="1"/>
          </p:cNvSpPr>
          <p:nvPr>
            <p:ph type="ftr" sz="quarter" idx="11"/>
          </p:nvPr>
        </p:nvSpPr>
        <p:spPr/>
        <p:txBody>
          <a:bodyPr/>
          <a:lstStyle/>
          <a:p>
            <a:r>
              <a:rPr lang="en-US" smtClean="0"/>
              <a:t>Copyright© 2013 by the National Board of Medical Examiners® (NBME®). All rights reserved.</a:t>
            </a:r>
            <a:endParaRPr lang="en-US" dirty="0" smtClean="0"/>
          </a:p>
        </p:txBody>
      </p:sp>
      <p:sp>
        <p:nvSpPr>
          <p:cNvPr id="6" name="Slide Number Placeholder 5"/>
          <p:cNvSpPr>
            <a:spLocks noGrp="1"/>
          </p:cNvSpPr>
          <p:nvPr>
            <p:ph type="sldNum" sz="quarter" idx="12"/>
          </p:nvPr>
        </p:nvSpPr>
        <p:spPr>
          <a:xfrm>
            <a:off x="4361688" y="1026372"/>
            <a:ext cx="457200" cy="441325"/>
          </a:xfrm>
        </p:spPr>
        <p:txBody>
          <a:bodyPr/>
          <a:lstStyle/>
          <a:p>
            <a:fld id="{3F5BF1BB-BCC9-42D8-8556-3452EFC2EBD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Copyright© 2013 by the National Board of Medical Examiners® (NBME®). All rights reserved.</a:t>
            </a:r>
            <a:endParaRPr lang="en-US"/>
          </a:p>
        </p:txBody>
      </p:sp>
      <p:sp>
        <p:nvSpPr>
          <p:cNvPr id="4" name="Date Placeholder 3"/>
          <p:cNvSpPr>
            <a:spLocks noGrp="1"/>
          </p:cNvSpPr>
          <p:nvPr>
            <p:ph type="dt" sz="half" idx="10"/>
          </p:nvPr>
        </p:nvSpPr>
        <p:spPr/>
        <p:txBody>
          <a:bodyPr/>
          <a:lstStyle/>
          <a:p>
            <a:fld id="{540930AA-E6CB-4A43-896C-EE098A4BD382}" type="datetime1">
              <a:rPr lang="en-US" smtClean="0"/>
              <a:pPr/>
              <a:t>6/15/2016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F5BF1BB-BCC9-42D8-8556-3452EFC2EBD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BE24F64-94A3-4EC4-82F5-93742377FE24}" type="datetime1">
              <a:rPr lang="en-US" smtClean="0"/>
              <a:pPr/>
              <a:t>6/15/2016</a:t>
            </a:fld>
            <a:endParaRPr lang="en-US"/>
          </a:p>
        </p:txBody>
      </p:sp>
      <p:sp>
        <p:nvSpPr>
          <p:cNvPr id="6" name="Footer Placeholder 5"/>
          <p:cNvSpPr>
            <a:spLocks noGrp="1"/>
          </p:cNvSpPr>
          <p:nvPr>
            <p:ph type="ftr" sz="quarter" idx="11"/>
          </p:nvPr>
        </p:nvSpPr>
        <p:spPr/>
        <p:txBody>
          <a:bodyPr/>
          <a:lstStyle/>
          <a:p>
            <a:r>
              <a:rPr lang="en-US" smtClean="0"/>
              <a:t>Copyright© 2013 by the National Board of Medical Examiners® (NBME®). All rights reserved.</a:t>
            </a:r>
            <a:endParaRPr lang="en-US" dirty="0" smtClean="0"/>
          </a:p>
        </p:txBody>
      </p:sp>
      <p:sp>
        <p:nvSpPr>
          <p:cNvPr id="7" name="Slide Number Placeholder 6"/>
          <p:cNvSpPr>
            <a:spLocks noGrp="1"/>
          </p:cNvSpPr>
          <p:nvPr>
            <p:ph type="sldNum" sz="quarter" idx="12"/>
          </p:nvPr>
        </p:nvSpPr>
        <p:spPr/>
        <p:txBody>
          <a:bodyPr/>
          <a:lstStyle/>
          <a:p>
            <a:fld id="{3F5BF1BB-BCC9-42D8-8556-3452EFC2EBD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5D7A19F-4C4A-4437-A94F-58DE37D87B60}" type="datetime1">
              <a:rPr lang="en-US" smtClean="0"/>
              <a:pPr/>
              <a:t>6/15/2016</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smtClean="0"/>
              <a:t>Copyright© 2013 by the National Board of Medical Examiners® (NBME®). All rights reserved.</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F5BF1BB-BCC9-42D8-8556-3452EFC2EBD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EF672E0-AFD8-481D-BD9B-BE402E11219D}" type="datetime1">
              <a:rPr lang="en-US" smtClean="0"/>
              <a:pPr/>
              <a:t>6/15/2016</a:t>
            </a:fld>
            <a:endParaRPr lang="en-US"/>
          </a:p>
        </p:txBody>
      </p:sp>
      <p:sp>
        <p:nvSpPr>
          <p:cNvPr id="4" name="Footer Placeholder 3"/>
          <p:cNvSpPr>
            <a:spLocks noGrp="1"/>
          </p:cNvSpPr>
          <p:nvPr>
            <p:ph type="ftr" sz="quarter" idx="11"/>
          </p:nvPr>
        </p:nvSpPr>
        <p:spPr/>
        <p:txBody>
          <a:bodyPr/>
          <a:lstStyle/>
          <a:p>
            <a:r>
              <a:rPr lang="en-US" smtClean="0"/>
              <a:t>Copyright© 2013 by the National Board of Medical Examiners® (NBME®). All rights reserved.</a:t>
            </a:r>
            <a:endParaRPr lang="en-US" dirty="0" smtClean="0"/>
          </a:p>
        </p:txBody>
      </p:sp>
      <p:sp>
        <p:nvSpPr>
          <p:cNvPr id="5" name="Slide Number Placeholder 4"/>
          <p:cNvSpPr>
            <a:spLocks noGrp="1"/>
          </p:cNvSpPr>
          <p:nvPr>
            <p:ph type="sldNum" sz="quarter" idx="12"/>
          </p:nvPr>
        </p:nvSpPr>
        <p:spPr>
          <a:xfrm>
            <a:off x="4343400" y="1036020"/>
            <a:ext cx="457200" cy="441325"/>
          </a:xfrm>
        </p:spPr>
        <p:txBody>
          <a:bodyPr/>
          <a:lstStyle/>
          <a:p>
            <a:fld id="{3F5BF1BB-BCC9-42D8-8556-3452EFC2EB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01F845F-9D5B-4F5C-9076-5729FFABB394}" type="datetime1">
              <a:rPr lang="en-US" smtClean="0"/>
              <a:pPr/>
              <a:t>6/15/2016</a:t>
            </a:fld>
            <a:endParaRPr lang="en-US"/>
          </a:p>
        </p:txBody>
      </p:sp>
      <p:sp>
        <p:nvSpPr>
          <p:cNvPr id="3" name="Footer Placeholder 2"/>
          <p:cNvSpPr>
            <a:spLocks noGrp="1"/>
          </p:cNvSpPr>
          <p:nvPr>
            <p:ph type="ftr" sz="quarter" idx="11"/>
          </p:nvPr>
        </p:nvSpPr>
        <p:spPr/>
        <p:txBody>
          <a:bodyPr/>
          <a:lstStyle/>
          <a:p>
            <a:r>
              <a:rPr lang="en-US" smtClean="0"/>
              <a:t>Copyright© 2013 by the National Board of Medical Examiners® (NBME®). All rights reserved.</a:t>
            </a:r>
            <a:endParaRPr lang="en-US" dirty="0" smtClean="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F5BF1BB-BCC9-42D8-8556-3452EFC2EB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F5BF1BB-BCC9-42D8-8556-3452EFC2EBD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E0AB34B-30C7-4653-8BD9-E9ACEC136A38}" type="datetime1">
              <a:rPr lang="en-US" smtClean="0"/>
              <a:pPr/>
              <a:t>6/15/2016</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smtClean="0"/>
              <a:t>Copyright© 2013 by the National Board of Medical Examiners® (NBME®). All rights reserved.</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F5BF1BB-BCC9-42D8-8556-3452EFC2EBD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D94A4BE-2262-483F-8A60-3AEAC9BFBE67}" type="datetime1">
              <a:rPr lang="en-US" smtClean="0"/>
              <a:pPr/>
              <a:t>6/15/2016</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smtClean="0"/>
              <a:t>Copyright© 2013 by the National Board of Medical Examiners® (NBME®). All rights reserved.</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7F81206-5CBA-4C7C-92F2-C83B4B811958}" type="datetime1">
              <a:rPr lang="en-US" smtClean="0"/>
              <a:pPr/>
              <a:t>6/15/2016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Copyright© 2013 by the National Board of Medical Examiners® (NBME®). All rights reserved.</a:t>
            </a:r>
            <a:endParaRPr lang="en-US" dirty="0" smtClean="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F5BF1BB-BCC9-42D8-8556-3452EFC2EBD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819400"/>
            <a:ext cx="7315200" cy="3505200"/>
          </a:xfrm>
        </p:spPr>
        <p:txBody>
          <a:bodyPr>
            <a:noAutofit/>
          </a:bodyPr>
          <a:lstStyle/>
          <a:p>
            <a:pPr algn="l"/>
            <a:r>
              <a:rPr lang="en-US" sz="2000" cap="none" dirty="0" smtClean="0">
                <a:latin typeface="+mj-lt"/>
              </a:rPr>
              <a:t>M Brownell Anderson, </a:t>
            </a:r>
            <a:r>
              <a:rPr lang="en-US" sz="2000" cap="none" dirty="0" err="1" smtClean="0">
                <a:latin typeface="+mj-lt"/>
              </a:rPr>
              <a:t>M.Ed</a:t>
            </a:r>
            <a:endParaRPr lang="en-US" sz="2000" cap="none" dirty="0" smtClean="0">
              <a:latin typeface="+mj-lt"/>
            </a:endParaRPr>
          </a:p>
          <a:p>
            <a:pPr algn="l"/>
            <a:r>
              <a:rPr lang="en-US" sz="2000" cap="none" dirty="0" smtClean="0">
                <a:latin typeface="+mj-lt"/>
              </a:rPr>
              <a:t>Vice President, International </a:t>
            </a:r>
            <a:r>
              <a:rPr lang="en-US" sz="2000" cap="none" dirty="0" smtClean="0">
                <a:latin typeface="+mj-lt"/>
              </a:rPr>
              <a:t>Programs</a:t>
            </a:r>
          </a:p>
          <a:p>
            <a:pPr algn="l"/>
            <a:r>
              <a:rPr lang="en-US" sz="2000" cap="none" dirty="0" smtClean="0">
                <a:latin typeface="+mj-lt"/>
              </a:rPr>
              <a:t>National Board Of Medical Examiners</a:t>
            </a:r>
          </a:p>
          <a:p>
            <a:pPr algn="l"/>
            <a:r>
              <a:rPr lang="en-US" sz="2000" cap="none" dirty="0" smtClean="0">
                <a:latin typeface="+mj-lt"/>
              </a:rPr>
              <a:t>Philadelphia, PA, </a:t>
            </a:r>
            <a:r>
              <a:rPr lang="en-US" sz="2000" cap="none" dirty="0" smtClean="0">
                <a:latin typeface="+mj-lt"/>
              </a:rPr>
              <a:t>USA</a:t>
            </a:r>
          </a:p>
          <a:p>
            <a:pPr algn="l"/>
            <a:endParaRPr lang="en-US" sz="2000" cap="none" dirty="0">
              <a:latin typeface="+mj-lt"/>
            </a:endParaRPr>
          </a:p>
          <a:p>
            <a:pPr algn="l"/>
            <a:r>
              <a:rPr lang="en-US" sz="2000" cap="none" dirty="0" smtClean="0">
                <a:latin typeface="+mj-lt"/>
              </a:rPr>
              <a:t>Angel </a:t>
            </a:r>
            <a:r>
              <a:rPr lang="en-US" sz="2000" cap="none" dirty="0" err="1" smtClean="0">
                <a:latin typeface="+mj-lt"/>
              </a:rPr>
              <a:t>Centeno</a:t>
            </a:r>
            <a:r>
              <a:rPr lang="en-US" sz="2000" cap="none" dirty="0" smtClean="0">
                <a:latin typeface="+mj-lt"/>
              </a:rPr>
              <a:t>, M.D.</a:t>
            </a:r>
          </a:p>
          <a:p>
            <a:pPr algn="l"/>
            <a:r>
              <a:rPr lang="en-US" sz="2000" cap="none" dirty="0" smtClean="0">
                <a:latin typeface="+mj-lt"/>
              </a:rPr>
              <a:t>Academic Dean</a:t>
            </a:r>
          </a:p>
          <a:p>
            <a:pPr algn="l"/>
            <a:r>
              <a:rPr lang="en-US" sz="2000" cap="none" dirty="0" smtClean="0">
                <a:latin typeface="+mj-lt"/>
              </a:rPr>
              <a:t>Austral University </a:t>
            </a:r>
            <a:r>
              <a:rPr lang="en-US" sz="2000" cap="none" smtClean="0">
                <a:latin typeface="+mj-lt"/>
              </a:rPr>
              <a:t>/ Argentina</a:t>
            </a:r>
            <a:endParaRPr lang="en-US" sz="2000" cap="none" dirty="0" smtClean="0">
              <a:latin typeface="+mj-lt"/>
            </a:endParaRPr>
          </a:p>
          <a:p>
            <a:pPr algn="l"/>
            <a:endParaRPr lang="en-US" sz="2000" cap="none" dirty="0" smtClean="0">
              <a:latin typeface="+mj-lt"/>
            </a:endParaRPr>
          </a:p>
          <a:p>
            <a:pPr algn="l"/>
            <a:endParaRPr lang="en-US" sz="2000" cap="none" dirty="0" smtClean="0">
              <a:latin typeface="+mj-lt"/>
            </a:endParaRPr>
          </a:p>
          <a:p>
            <a:pPr algn="l"/>
            <a:r>
              <a:rPr lang="en-US" sz="2400" cap="none" dirty="0" smtClean="0">
                <a:latin typeface="+mj-lt"/>
              </a:rPr>
              <a:t>AMFEMS – June 2016</a:t>
            </a:r>
          </a:p>
        </p:txBody>
      </p:sp>
      <p:sp>
        <p:nvSpPr>
          <p:cNvPr id="2" name="Title 1"/>
          <p:cNvSpPr>
            <a:spLocks noGrp="1"/>
          </p:cNvSpPr>
          <p:nvPr>
            <p:ph type="ctrTitle"/>
          </p:nvPr>
        </p:nvSpPr>
        <p:spPr>
          <a:xfrm>
            <a:off x="685800" y="381000"/>
            <a:ext cx="7772400" cy="1333488"/>
          </a:xfrm>
        </p:spPr>
        <p:txBody>
          <a:bodyPr>
            <a:normAutofit/>
          </a:bodyPr>
          <a:lstStyle/>
          <a:p>
            <a:r>
              <a:rPr lang="en-US" dirty="0" err="1" smtClean="0"/>
              <a:t>Evaluando</a:t>
            </a:r>
            <a:r>
              <a:rPr lang="en-US" dirty="0" smtClean="0"/>
              <a:t> el </a:t>
            </a:r>
            <a:r>
              <a:rPr lang="en-US" dirty="0" err="1" smtClean="0"/>
              <a:t>profesionalismo</a:t>
            </a:r>
            <a:endParaRPr lang="en-US" dirty="0"/>
          </a:p>
        </p:txBody>
      </p:sp>
    </p:spTree>
    <p:extLst>
      <p:ext uri="{BB962C8B-B14F-4D97-AF65-F5344CB8AC3E}">
        <p14:creationId xmlns:p14="http://schemas.microsoft.com/office/powerpoint/2010/main" val="314567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z="3200" dirty="0" smtClean="0">
                <a:solidFill>
                  <a:schemeClr val="tx1"/>
                </a:solidFill>
              </a:rPr>
              <a:t> La </a:t>
            </a:r>
            <a:r>
              <a:rPr lang="en-US" sz="3200" dirty="0" err="1" smtClean="0">
                <a:solidFill>
                  <a:schemeClr val="tx1"/>
                </a:solidFill>
              </a:rPr>
              <a:t>pirámide</a:t>
            </a:r>
            <a:r>
              <a:rPr lang="en-US" sz="3200" dirty="0" smtClean="0">
                <a:solidFill>
                  <a:schemeClr val="tx1"/>
                </a:solidFill>
              </a:rPr>
              <a:t> de Miller</a:t>
            </a:r>
            <a:endParaRPr lang="en-US" sz="3200" dirty="0">
              <a:solidFill>
                <a:schemeClr val="tx1"/>
              </a:solidFill>
            </a:endParaRPr>
          </a:p>
        </p:txBody>
      </p:sp>
      <p:sp>
        <p:nvSpPr>
          <p:cNvPr id="3" name="Footer Placeholder 2"/>
          <p:cNvSpPr>
            <a:spLocks noGrp="1"/>
          </p:cNvSpPr>
          <p:nvPr>
            <p:ph type="ftr" sz="quarter" idx="11"/>
          </p:nvPr>
        </p:nvSpPr>
        <p:spPr>
          <a:xfrm>
            <a:off x="304800" y="6324600"/>
            <a:ext cx="8610600" cy="452008"/>
          </a:xfrm>
        </p:spPr>
        <p:txBody>
          <a:bodyPr/>
          <a:lstStyle/>
          <a:p>
            <a:r>
              <a:rPr lang="en-US" dirty="0" smtClean="0"/>
              <a:t>Copyright© 2013 by the National Board of Medical Examiners® (NBME®). All rights reserved.</a:t>
            </a:r>
          </a:p>
        </p:txBody>
      </p:sp>
      <p:grpSp>
        <p:nvGrpSpPr>
          <p:cNvPr id="2" name="Group 8"/>
          <p:cNvGrpSpPr>
            <a:grpSpLocks/>
          </p:cNvGrpSpPr>
          <p:nvPr/>
        </p:nvGrpSpPr>
        <p:grpSpPr bwMode="auto">
          <a:xfrm>
            <a:off x="1857356" y="1643050"/>
            <a:ext cx="5410224" cy="4376750"/>
            <a:chOff x="1584" y="1248"/>
            <a:chExt cx="2544" cy="2544"/>
          </a:xfrm>
        </p:grpSpPr>
        <p:sp>
          <p:nvSpPr>
            <p:cNvPr id="48132" name="AutoShape 4"/>
            <p:cNvSpPr>
              <a:spLocks noChangeArrowheads="1"/>
            </p:cNvSpPr>
            <p:nvPr/>
          </p:nvSpPr>
          <p:spPr bwMode="auto">
            <a:xfrm>
              <a:off x="1584" y="1248"/>
              <a:ext cx="2544" cy="2544"/>
            </a:xfrm>
            <a:prstGeom prst="triangle">
              <a:avLst>
                <a:gd name="adj" fmla="val 50000"/>
              </a:avLst>
            </a:prstGeom>
            <a:noFill/>
            <a:ln w="12700">
              <a:solidFill>
                <a:schemeClr val="tx1"/>
              </a:solidFill>
              <a:miter lim="800000"/>
              <a:headEnd/>
              <a:tailEnd/>
            </a:ln>
            <a:effectLst/>
          </p:spPr>
          <p:txBody>
            <a:bodyPr wrap="none" anchor="ctr"/>
            <a:lstStyle/>
            <a:p>
              <a:endParaRPr lang="en-US"/>
            </a:p>
          </p:txBody>
        </p:sp>
        <p:sp>
          <p:nvSpPr>
            <p:cNvPr id="48133" name="Line 5"/>
            <p:cNvSpPr>
              <a:spLocks noChangeShapeType="1"/>
            </p:cNvSpPr>
            <p:nvPr/>
          </p:nvSpPr>
          <p:spPr bwMode="auto">
            <a:xfrm>
              <a:off x="2208" y="2544"/>
              <a:ext cx="1296" cy="0"/>
            </a:xfrm>
            <a:prstGeom prst="line">
              <a:avLst/>
            </a:prstGeom>
            <a:noFill/>
            <a:ln w="12700">
              <a:solidFill>
                <a:schemeClr val="tx1"/>
              </a:solidFill>
              <a:round/>
              <a:headEnd/>
              <a:tailEnd/>
            </a:ln>
            <a:effectLst/>
          </p:spPr>
          <p:txBody>
            <a:bodyPr/>
            <a:lstStyle/>
            <a:p>
              <a:endParaRPr lang="en-US"/>
            </a:p>
          </p:txBody>
        </p:sp>
        <p:sp>
          <p:nvSpPr>
            <p:cNvPr id="48134" name="Line 6"/>
            <p:cNvSpPr>
              <a:spLocks noChangeShapeType="1"/>
            </p:cNvSpPr>
            <p:nvPr/>
          </p:nvSpPr>
          <p:spPr bwMode="auto">
            <a:xfrm>
              <a:off x="1920" y="3120"/>
              <a:ext cx="1872" cy="0"/>
            </a:xfrm>
            <a:prstGeom prst="line">
              <a:avLst/>
            </a:prstGeom>
            <a:noFill/>
            <a:ln w="12700">
              <a:solidFill>
                <a:schemeClr val="tx1"/>
              </a:solidFill>
              <a:round/>
              <a:headEnd/>
              <a:tailEnd/>
            </a:ln>
            <a:effectLst/>
          </p:spPr>
          <p:txBody>
            <a:bodyPr/>
            <a:lstStyle/>
            <a:p>
              <a:endParaRPr lang="en-US"/>
            </a:p>
          </p:txBody>
        </p:sp>
        <p:sp>
          <p:nvSpPr>
            <p:cNvPr id="48135" name="Line 7"/>
            <p:cNvSpPr>
              <a:spLocks noChangeShapeType="1"/>
            </p:cNvSpPr>
            <p:nvPr/>
          </p:nvSpPr>
          <p:spPr bwMode="auto">
            <a:xfrm>
              <a:off x="2496" y="1968"/>
              <a:ext cx="720" cy="0"/>
            </a:xfrm>
            <a:prstGeom prst="line">
              <a:avLst/>
            </a:prstGeom>
            <a:noFill/>
            <a:ln w="12700">
              <a:solidFill>
                <a:schemeClr val="tx1"/>
              </a:solidFill>
              <a:round/>
              <a:headEnd/>
              <a:tailEnd/>
            </a:ln>
            <a:effectLst/>
          </p:spPr>
          <p:txBody>
            <a:bodyPr/>
            <a:lstStyle/>
            <a:p>
              <a:endParaRPr lang="en-US"/>
            </a:p>
          </p:txBody>
        </p:sp>
      </p:grpSp>
      <p:sp>
        <p:nvSpPr>
          <p:cNvPr id="48137" name="Text Box 9"/>
          <p:cNvSpPr txBox="1">
            <a:spLocks noChangeArrowheads="1"/>
          </p:cNvSpPr>
          <p:nvPr/>
        </p:nvSpPr>
        <p:spPr bwMode="auto">
          <a:xfrm>
            <a:off x="3429000" y="4343400"/>
            <a:ext cx="2209800" cy="461665"/>
          </a:xfrm>
          <a:prstGeom prst="rect">
            <a:avLst/>
          </a:prstGeom>
          <a:noFill/>
          <a:ln w="12700">
            <a:noFill/>
            <a:miter lim="800000"/>
            <a:headEnd/>
            <a:tailEnd/>
          </a:ln>
          <a:effectLst/>
        </p:spPr>
        <p:txBody>
          <a:bodyPr>
            <a:spAutoFit/>
          </a:bodyPr>
          <a:lstStyle/>
          <a:p>
            <a:pPr algn="ctr">
              <a:spcBef>
                <a:spcPct val="50000"/>
              </a:spcBef>
            </a:pPr>
            <a:r>
              <a:rPr lang="en-US" sz="2400" b="1" dirty="0" err="1" smtClean="0">
                <a:latin typeface="Tahoma" charset="0"/>
              </a:rPr>
              <a:t>Sabe</a:t>
            </a:r>
            <a:r>
              <a:rPr lang="en-US" sz="2400" b="1" dirty="0" smtClean="0">
                <a:latin typeface="Tahoma" charset="0"/>
              </a:rPr>
              <a:t> </a:t>
            </a:r>
            <a:r>
              <a:rPr lang="en-US" sz="2400" b="1" dirty="0" err="1" smtClean="0">
                <a:latin typeface="Tahoma" charset="0"/>
              </a:rPr>
              <a:t>cómo</a:t>
            </a:r>
            <a:endParaRPr lang="en-US" sz="2400" b="1" dirty="0">
              <a:latin typeface="Tahoma" charset="0"/>
            </a:endParaRPr>
          </a:p>
        </p:txBody>
      </p:sp>
      <p:sp>
        <p:nvSpPr>
          <p:cNvPr id="48138" name="Text Box 10"/>
          <p:cNvSpPr txBox="1">
            <a:spLocks noChangeArrowheads="1"/>
          </p:cNvSpPr>
          <p:nvPr/>
        </p:nvSpPr>
        <p:spPr bwMode="auto">
          <a:xfrm>
            <a:off x="3429000" y="3200400"/>
            <a:ext cx="2209800" cy="400110"/>
          </a:xfrm>
          <a:prstGeom prst="rect">
            <a:avLst/>
          </a:prstGeom>
          <a:noFill/>
          <a:ln w="12700">
            <a:noFill/>
            <a:miter lim="800000"/>
            <a:headEnd/>
            <a:tailEnd/>
          </a:ln>
          <a:effectLst/>
        </p:spPr>
        <p:txBody>
          <a:bodyPr>
            <a:spAutoFit/>
          </a:bodyPr>
          <a:lstStyle/>
          <a:p>
            <a:pPr algn="ctr">
              <a:lnSpc>
                <a:spcPts val="2400"/>
              </a:lnSpc>
            </a:pPr>
            <a:r>
              <a:rPr lang="en-US" sz="2400" b="1" dirty="0" err="1" smtClean="0">
                <a:latin typeface="Tahoma" charset="0"/>
              </a:rPr>
              <a:t>Muestra</a:t>
            </a:r>
            <a:endParaRPr lang="en-US" sz="2400" b="1" dirty="0">
              <a:latin typeface="Tahoma" charset="0"/>
            </a:endParaRPr>
          </a:p>
        </p:txBody>
      </p:sp>
      <p:sp>
        <p:nvSpPr>
          <p:cNvPr id="48139" name="Text Box 11"/>
          <p:cNvSpPr txBox="1">
            <a:spLocks noChangeArrowheads="1"/>
          </p:cNvSpPr>
          <p:nvPr/>
        </p:nvSpPr>
        <p:spPr bwMode="auto">
          <a:xfrm>
            <a:off x="3429000" y="2514600"/>
            <a:ext cx="2209800" cy="457200"/>
          </a:xfrm>
          <a:prstGeom prst="rect">
            <a:avLst/>
          </a:prstGeom>
          <a:noFill/>
          <a:ln w="12700">
            <a:noFill/>
            <a:miter lim="800000"/>
            <a:headEnd/>
            <a:tailEnd/>
          </a:ln>
          <a:effectLst/>
        </p:spPr>
        <p:txBody>
          <a:bodyPr>
            <a:spAutoFit/>
          </a:bodyPr>
          <a:lstStyle/>
          <a:p>
            <a:pPr algn="ctr">
              <a:spcBef>
                <a:spcPct val="50000"/>
              </a:spcBef>
            </a:pPr>
            <a:r>
              <a:rPr lang="en-US" sz="2400" b="1" dirty="0" err="1" smtClean="0">
                <a:latin typeface="Tahoma" charset="0"/>
              </a:rPr>
              <a:t>Hace</a:t>
            </a:r>
            <a:endParaRPr lang="en-US" sz="2400" b="1" dirty="0">
              <a:latin typeface="Tahoma" charset="0"/>
            </a:endParaRPr>
          </a:p>
        </p:txBody>
      </p:sp>
      <p:sp>
        <p:nvSpPr>
          <p:cNvPr id="48140" name="Text Box 12"/>
          <p:cNvSpPr txBox="1">
            <a:spLocks noChangeArrowheads="1"/>
          </p:cNvSpPr>
          <p:nvPr/>
        </p:nvSpPr>
        <p:spPr bwMode="auto">
          <a:xfrm>
            <a:off x="3429000" y="5257800"/>
            <a:ext cx="2209800" cy="457200"/>
          </a:xfrm>
          <a:prstGeom prst="rect">
            <a:avLst/>
          </a:prstGeom>
          <a:noFill/>
          <a:ln w="12700">
            <a:noFill/>
            <a:miter lim="800000"/>
            <a:headEnd/>
            <a:tailEnd/>
          </a:ln>
          <a:effectLst/>
        </p:spPr>
        <p:txBody>
          <a:bodyPr>
            <a:spAutoFit/>
          </a:bodyPr>
          <a:lstStyle/>
          <a:p>
            <a:pPr algn="ctr">
              <a:spcBef>
                <a:spcPct val="50000"/>
              </a:spcBef>
            </a:pPr>
            <a:r>
              <a:rPr lang="en-US" sz="2400" b="1" dirty="0" err="1" smtClean="0">
                <a:latin typeface="Tahoma" charset="0"/>
              </a:rPr>
              <a:t>Sabe</a:t>
            </a:r>
            <a:endParaRPr lang="en-US" sz="2400" b="1" dirty="0">
              <a:latin typeface="Tahoma" charset="0"/>
            </a:endParaRPr>
          </a:p>
        </p:txBody>
      </p:sp>
    </p:spTree>
    <p:extLst>
      <p:ext uri="{BB962C8B-B14F-4D97-AF65-F5344CB8AC3E}">
        <p14:creationId xmlns:p14="http://schemas.microsoft.com/office/powerpoint/2010/main" val="3173757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8140"/>
                                        </p:tgtEl>
                                        <p:attrNameLst>
                                          <p:attrName>style.visibility</p:attrName>
                                        </p:attrNameLst>
                                      </p:cBhvr>
                                      <p:to>
                                        <p:strVal val="visible"/>
                                      </p:to>
                                    </p:set>
                                    <p:animEffect transition="in" filter="fade">
                                      <p:cBhvr>
                                        <p:cTn id="7" dur="500"/>
                                        <p:tgtEl>
                                          <p:spTgt spid="4814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8137"/>
                                        </p:tgtEl>
                                        <p:attrNameLst>
                                          <p:attrName>style.visibility</p:attrName>
                                        </p:attrNameLst>
                                      </p:cBhvr>
                                      <p:to>
                                        <p:strVal val="visible"/>
                                      </p:to>
                                    </p:set>
                                    <p:animEffect transition="in" filter="fade">
                                      <p:cBhvr>
                                        <p:cTn id="11" dur="500"/>
                                        <p:tgtEl>
                                          <p:spTgt spid="4813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8138"/>
                                        </p:tgtEl>
                                        <p:attrNameLst>
                                          <p:attrName>style.visibility</p:attrName>
                                        </p:attrNameLst>
                                      </p:cBhvr>
                                      <p:to>
                                        <p:strVal val="visible"/>
                                      </p:to>
                                    </p:set>
                                    <p:animEffect transition="in" filter="fade">
                                      <p:cBhvr>
                                        <p:cTn id="15" dur="500"/>
                                        <p:tgtEl>
                                          <p:spTgt spid="48138"/>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8139"/>
                                        </p:tgtEl>
                                        <p:attrNameLst>
                                          <p:attrName>style.visibility</p:attrName>
                                        </p:attrNameLst>
                                      </p:cBhvr>
                                      <p:to>
                                        <p:strVal val="visible"/>
                                      </p:to>
                                    </p:set>
                                    <p:animEffect transition="in" filter="fade">
                                      <p:cBhvr>
                                        <p:cTn id="19" dur="500"/>
                                        <p:tgtEl>
                                          <p:spTgt spid="48139"/>
                                        </p:tgtEl>
                                      </p:cBhvr>
                                    </p:animEffect>
                                  </p:childTnLst>
                                </p:cTn>
                              </p:par>
                            </p:childTnLst>
                          </p:cTn>
                        </p:par>
                      </p:childTnLst>
                    </p:cTn>
                  </p:par>
                  <p:par>
                    <p:cTn id="20" fill="hold">
                      <p:stCondLst>
                        <p:cond delay="indefinite"/>
                      </p:stCondLst>
                      <p:childTnLst>
                        <p:par>
                          <p:cTn id="21" fill="hold">
                            <p:stCondLst>
                              <p:cond delay="0"/>
                            </p:stCondLst>
                            <p:childTnLst>
                              <p:par>
                                <p:cTn id="22" presetID="35" presetClass="path" presetSubtype="0" accel="50000" decel="50000" fill="hold" nodeType="clickEffect">
                                  <p:stCondLst>
                                    <p:cond delay="0"/>
                                  </p:stCondLst>
                                  <p:childTnLst>
                                    <p:animMotion origin="layout" path="M 0 0  L -0.25 0  E" pathEditMode="relative" ptsTypes="">
                                      <p:cBhvr>
                                        <p:cTn id="23" dur="2000" fill="hold"/>
                                        <p:tgtEl>
                                          <p:spTgt spid="2"/>
                                        </p:tgtEl>
                                        <p:attrNameLst>
                                          <p:attrName>ppt_x</p:attrName>
                                          <p:attrName>ppt_y</p:attrName>
                                        </p:attrNameLst>
                                      </p:cBhvr>
                                    </p:animMotion>
                                  </p:childTnLst>
                                </p:cTn>
                              </p:par>
                              <p:par>
                                <p:cTn id="24" presetID="35" presetClass="path" presetSubtype="0" accel="50000" decel="50000" fill="hold" grpId="1" nodeType="withEffect">
                                  <p:stCondLst>
                                    <p:cond delay="0"/>
                                  </p:stCondLst>
                                  <p:childTnLst>
                                    <p:animMotion origin="layout" path="M 0 0  L -0.25 0  E" pathEditMode="relative" ptsTypes="">
                                      <p:cBhvr>
                                        <p:cTn id="25" dur="2000" fill="hold"/>
                                        <p:tgtEl>
                                          <p:spTgt spid="48137"/>
                                        </p:tgtEl>
                                        <p:attrNameLst>
                                          <p:attrName>ppt_x</p:attrName>
                                          <p:attrName>ppt_y</p:attrName>
                                        </p:attrNameLst>
                                      </p:cBhvr>
                                    </p:animMotion>
                                  </p:childTnLst>
                                </p:cTn>
                              </p:par>
                              <p:par>
                                <p:cTn id="26" presetID="35" presetClass="path" presetSubtype="0" accel="50000" decel="50000" fill="hold" grpId="1" nodeType="withEffect">
                                  <p:stCondLst>
                                    <p:cond delay="0"/>
                                  </p:stCondLst>
                                  <p:childTnLst>
                                    <p:animMotion origin="layout" path="M 0 0  L -0.25 0  E" pathEditMode="relative" ptsTypes="">
                                      <p:cBhvr>
                                        <p:cTn id="27" dur="2000" fill="hold"/>
                                        <p:tgtEl>
                                          <p:spTgt spid="48138"/>
                                        </p:tgtEl>
                                        <p:attrNameLst>
                                          <p:attrName>ppt_x</p:attrName>
                                          <p:attrName>ppt_y</p:attrName>
                                        </p:attrNameLst>
                                      </p:cBhvr>
                                    </p:animMotion>
                                  </p:childTnLst>
                                </p:cTn>
                              </p:par>
                              <p:par>
                                <p:cTn id="28" presetID="35" presetClass="path" presetSubtype="0" accel="50000" decel="50000" fill="hold" grpId="1" nodeType="withEffect">
                                  <p:stCondLst>
                                    <p:cond delay="0"/>
                                  </p:stCondLst>
                                  <p:childTnLst>
                                    <p:animMotion origin="layout" path="M 0 0  L -0.25 0  E" pathEditMode="relative" ptsTypes="">
                                      <p:cBhvr>
                                        <p:cTn id="29" dur="2000" fill="hold"/>
                                        <p:tgtEl>
                                          <p:spTgt spid="48139"/>
                                        </p:tgtEl>
                                        <p:attrNameLst>
                                          <p:attrName>ppt_x</p:attrName>
                                          <p:attrName>ppt_y</p:attrName>
                                        </p:attrNameLst>
                                      </p:cBhvr>
                                    </p:animMotion>
                                  </p:childTnLst>
                                </p:cTn>
                              </p:par>
                              <p:par>
                                <p:cTn id="30" presetID="35" presetClass="path" presetSubtype="0" accel="50000" decel="50000" fill="hold" grpId="1" nodeType="withEffect">
                                  <p:stCondLst>
                                    <p:cond delay="0"/>
                                  </p:stCondLst>
                                  <p:childTnLst>
                                    <p:animMotion origin="layout" path="M 0 0  L -0.25 0  E" pathEditMode="relative" ptsTypes="">
                                      <p:cBhvr>
                                        <p:cTn id="31" dur="2000" fill="hold"/>
                                        <p:tgtEl>
                                          <p:spTgt spid="4814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7" grpId="0"/>
      <p:bldP spid="48137" grpId="1"/>
      <p:bldP spid="48138" grpId="0"/>
      <p:bldP spid="48138" grpId="1"/>
      <p:bldP spid="48139" grpId="0"/>
      <p:bldP spid="48139" grpId="1"/>
      <p:bldP spid="48140" grpId="0"/>
      <p:bldP spid="48140"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Dominios</a:t>
            </a:r>
            <a:r>
              <a:rPr lang="en-US" dirty="0" smtClean="0"/>
              <a:t> de </a:t>
            </a:r>
            <a:r>
              <a:rPr lang="en-US" dirty="0" err="1" smtClean="0"/>
              <a:t>evaluación</a:t>
            </a:r>
            <a:endParaRPr lang="en-US" dirty="0"/>
          </a:p>
        </p:txBody>
      </p:sp>
      <p:sp>
        <p:nvSpPr>
          <p:cNvPr id="4" name="Footer Placeholder 3"/>
          <p:cNvSpPr>
            <a:spLocks noGrp="1"/>
          </p:cNvSpPr>
          <p:nvPr>
            <p:ph type="ftr" sz="quarter" idx="11"/>
          </p:nvPr>
        </p:nvSpPr>
        <p:spPr>
          <a:xfrm>
            <a:off x="304800" y="6400800"/>
            <a:ext cx="7772400" cy="375808"/>
          </a:xfrm>
        </p:spPr>
        <p:txBody>
          <a:bodyPr/>
          <a:lstStyle/>
          <a:p>
            <a:r>
              <a:rPr lang="en-US" dirty="0" smtClean="0"/>
              <a:t>Copyright© 2013 by the National Board of Medical Examiners® (NBME®). All rights reserved.</a:t>
            </a:r>
          </a:p>
        </p:txBody>
      </p:sp>
      <p:sp>
        <p:nvSpPr>
          <p:cNvPr id="3" name="Content Placeholder 2"/>
          <p:cNvSpPr>
            <a:spLocks noGrp="1"/>
          </p:cNvSpPr>
          <p:nvPr>
            <p:ph sz="quarter" idx="1"/>
          </p:nvPr>
        </p:nvSpPr>
        <p:spPr/>
        <p:txBody>
          <a:bodyPr>
            <a:normAutofit/>
          </a:bodyPr>
          <a:lstStyle/>
          <a:p>
            <a:r>
              <a:rPr lang="en-US" dirty="0" err="1" smtClean="0"/>
              <a:t>Sabe</a:t>
            </a:r>
            <a:endParaRPr lang="en-US" dirty="0" smtClean="0"/>
          </a:p>
          <a:p>
            <a:pPr lvl="1"/>
            <a:r>
              <a:rPr lang="en-US" dirty="0" err="1" smtClean="0"/>
              <a:t>Opciones</a:t>
            </a:r>
            <a:r>
              <a:rPr lang="en-US" dirty="0" smtClean="0"/>
              <a:t> </a:t>
            </a:r>
            <a:r>
              <a:rPr lang="en-US" dirty="0" err="1" smtClean="0"/>
              <a:t>múltiples</a:t>
            </a:r>
            <a:r>
              <a:rPr lang="en-US" dirty="0" smtClean="0"/>
              <a:t>, </a:t>
            </a:r>
            <a:r>
              <a:rPr lang="en-US" dirty="0" err="1" smtClean="0"/>
              <a:t>ensayos</a:t>
            </a:r>
            <a:endParaRPr lang="en-US" dirty="0" smtClean="0"/>
          </a:p>
          <a:p>
            <a:pPr lvl="1"/>
            <a:r>
              <a:rPr lang="en-US" dirty="0" err="1" smtClean="0"/>
              <a:t>Escalas</a:t>
            </a:r>
            <a:r>
              <a:rPr lang="en-US" dirty="0" smtClean="0"/>
              <a:t> de </a:t>
            </a:r>
            <a:r>
              <a:rPr lang="en-US" dirty="0" err="1" smtClean="0"/>
              <a:t>dominios</a:t>
            </a:r>
            <a:r>
              <a:rPr lang="en-US" dirty="0" smtClean="0"/>
              <a:t> </a:t>
            </a:r>
            <a:r>
              <a:rPr lang="en-US" dirty="0" err="1" smtClean="0"/>
              <a:t>específicos</a:t>
            </a:r>
            <a:r>
              <a:rPr lang="en-US" dirty="0" smtClean="0"/>
              <a:t> </a:t>
            </a:r>
            <a:endParaRPr lang="en-US" dirty="0" smtClean="0">
              <a:solidFill>
                <a:srgbClr val="FF0000"/>
              </a:solidFill>
            </a:endParaRPr>
          </a:p>
          <a:p>
            <a:r>
              <a:rPr lang="en-US" dirty="0" err="1" smtClean="0"/>
              <a:t>Sabe</a:t>
            </a:r>
            <a:r>
              <a:rPr lang="en-US" dirty="0" smtClean="0"/>
              <a:t> </a:t>
            </a:r>
            <a:r>
              <a:rPr lang="en-US" dirty="0" err="1" smtClean="0"/>
              <a:t>cómo</a:t>
            </a:r>
            <a:endParaRPr lang="en-US" dirty="0" smtClean="0"/>
          </a:p>
          <a:p>
            <a:pPr lvl="1"/>
            <a:r>
              <a:rPr lang="en-US" dirty="0" err="1" smtClean="0"/>
              <a:t>Escritura</a:t>
            </a:r>
            <a:r>
              <a:rPr lang="en-US" dirty="0" smtClean="0"/>
              <a:t> </a:t>
            </a:r>
            <a:r>
              <a:rPr lang="en-US" dirty="0" err="1" smtClean="0"/>
              <a:t>reflexiva</a:t>
            </a:r>
            <a:r>
              <a:rPr lang="en-US" dirty="0" smtClean="0"/>
              <a:t>, test de </a:t>
            </a:r>
            <a:r>
              <a:rPr lang="en-US" dirty="0" err="1" smtClean="0"/>
              <a:t>definición</a:t>
            </a:r>
            <a:r>
              <a:rPr lang="en-US" dirty="0" smtClean="0"/>
              <a:t> de </a:t>
            </a:r>
            <a:r>
              <a:rPr lang="en-US" dirty="0" err="1" smtClean="0"/>
              <a:t>temas</a:t>
            </a:r>
            <a:r>
              <a:rPr lang="en-US" dirty="0" smtClean="0"/>
              <a:t> (</a:t>
            </a:r>
            <a:r>
              <a:rPr lang="en-US" dirty="0" err="1" smtClean="0"/>
              <a:t>razonamiento</a:t>
            </a:r>
            <a:r>
              <a:rPr lang="en-US" dirty="0" smtClean="0"/>
              <a:t> moral), </a:t>
            </a:r>
            <a:r>
              <a:rPr lang="en-US" dirty="0" err="1" smtClean="0"/>
              <a:t>entrevista</a:t>
            </a:r>
            <a:r>
              <a:rPr lang="en-US" dirty="0" smtClean="0"/>
              <a:t> de </a:t>
            </a:r>
            <a:r>
              <a:rPr lang="en-US" dirty="0" err="1" smtClean="0"/>
              <a:t>juicios</a:t>
            </a:r>
            <a:r>
              <a:rPr lang="en-US" dirty="0" smtClean="0"/>
              <a:t> </a:t>
            </a:r>
            <a:r>
              <a:rPr lang="en-US" dirty="0" err="1" smtClean="0"/>
              <a:t>reflexivos</a:t>
            </a:r>
            <a:endParaRPr lang="en-US" dirty="0" smtClean="0"/>
          </a:p>
          <a:p>
            <a:r>
              <a:rPr lang="en-US" dirty="0" err="1" smtClean="0"/>
              <a:t>Muestra</a:t>
            </a:r>
            <a:endParaRPr lang="en-US" dirty="0" smtClean="0"/>
          </a:p>
          <a:p>
            <a:pPr lvl="1"/>
            <a:r>
              <a:rPr lang="en-US" dirty="0" smtClean="0"/>
              <a:t>ECOE, mini </a:t>
            </a:r>
            <a:r>
              <a:rPr lang="en-US" dirty="0" err="1" smtClean="0"/>
              <a:t>entrevista</a:t>
            </a:r>
            <a:r>
              <a:rPr lang="en-US" dirty="0" smtClean="0"/>
              <a:t> </a:t>
            </a:r>
            <a:r>
              <a:rPr lang="en-US" dirty="0" err="1" smtClean="0"/>
              <a:t>múltiple</a:t>
            </a:r>
            <a:r>
              <a:rPr lang="en-US" dirty="0" smtClean="0"/>
              <a:t>, portfolio</a:t>
            </a:r>
          </a:p>
          <a:p>
            <a:r>
              <a:rPr lang="en-US" dirty="0" err="1" smtClean="0"/>
              <a:t>Hace</a:t>
            </a:r>
            <a:endParaRPr lang="en-US" dirty="0" smtClean="0"/>
          </a:p>
          <a:p>
            <a:pPr lvl="1"/>
            <a:r>
              <a:rPr lang="en-US" dirty="0" smtClean="0"/>
              <a:t>MSF, P-MEX, </a:t>
            </a:r>
            <a:r>
              <a:rPr lang="en-US" dirty="0" err="1" smtClean="0"/>
              <a:t>reporte</a:t>
            </a:r>
            <a:r>
              <a:rPr lang="en-US" dirty="0" smtClean="0"/>
              <a:t> de </a:t>
            </a:r>
            <a:r>
              <a:rPr lang="en-US" dirty="0" err="1" smtClean="0"/>
              <a:t>incidente</a:t>
            </a:r>
            <a:r>
              <a:rPr lang="en-US" dirty="0" smtClean="0"/>
              <a:t> </a:t>
            </a:r>
            <a:r>
              <a:rPr lang="en-US" dirty="0" err="1" smtClean="0"/>
              <a:t>crítico</a:t>
            </a:r>
            <a:endParaRPr lang="en-US" dirty="0" smtClean="0"/>
          </a:p>
        </p:txBody>
      </p:sp>
    </p:spTree>
    <p:extLst>
      <p:ext uri="{BB962C8B-B14F-4D97-AF65-F5344CB8AC3E}">
        <p14:creationId xmlns:p14="http://schemas.microsoft.com/office/powerpoint/2010/main" val="63191604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613648" cy="1066800"/>
          </a:xfrm>
        </p:spPr>
        <p:txBody>
          <a:bodyPr>
            <a:normAutofit/>
          </a:bodyPr>
          <a:lstStyle/>
          <a:p>
            <a:endParaRPr lang="en-US" dirty="0"/>
          </a:p>
        </p:txBody>
      </p:sp>
      <p:sp>
        <p:nvSpPr>
          <p:cNvPr id="5" name="Footer Placeholder 4"/>
          <p:cNvSpPr>
            <a:spLocks noGrp="1"/>
          </p:cNvSpPr>
          <p:nvPr>
            <p:ph type="ftr" sz="quarter" idx="11"/>
          </p:nvPr>
        </p:nvSpPr>
        <p:spPr>
          <a:xfrm>
            <a:off x="304800" y="6324600"/>
            <a:ext cx="8534400" cy="452008"/>
          </a:xfrm>
        </p:spPr>
        <p:txBody>
          <a:bodyPr/>
          <a:lstStyle/>
          <a:p>
            <a:r>
              <a:rPr lang="en-US" dirty="0" smtClean="0"/>
              <a:t>Copyright© 2013 by the National Board of Medical Examiners® (NBME®). All rights reserved.</a:t>
            </a:r>
          </a:p>
        </p:txBody>
      </p:sp>
      <p:sp>
        <p:nvSpPr>
          <p:cNvPr id="3" name="Content Placeholder 2"/>
          <p:cNvSpPr>
            <a:spLocks noGrp="1"/>
          </p:cNvSpPr>
          <p:nvPr>
            <p:ph sz="quarter" idx="1"/>
          </p:nvPr>
        </p:nvSpPr>
        <p:spPr/>
        <p:txBody>
          <a:bodyPr>
            <a:normAutofit/>
          </a:bodyPr>
          <a:lstStyle/>
          <a:p>
            <a:r>
              <a:rPr lang="en-US" baseline="0" dirty="0" smtClean="0"/>
              <a:t>Hay </a:t>
            </a:r>
            <a:r>
              <a:rPr lang="en-US" baseline="0" dirty="0" err="1" smtClean="0"/>
              <a:t>diferentes</a:t>
            </a:r>
            <a:r>
              <a:rPr lang="en-US" baseline="0" dirty="0" smtClean="0"/>
              <a:t> </a:t>
            </a:r>
            <a:r>
              <a:rPr lang="en-US" baseline="0" dirty="0" err="1" smtClean="0"/>
              <a:t>definiciones</a:t>
            </a:r>
            <a:endParaRPr lang="en-US" baseline="0" dirty="0" smtClean="0"/>
          </a:p>
          <a:p>
            <a:r>
              <a:rPr lang="en-US" baseline="0" dirty="0" smtClean="0"/>
              <a:t>El </a:t>
            </a:r>
            <a:r>
              <a:rPr lang="en-US" baseline="0" dirty="0" err="1" smtClean="0"/>
              <a:t>rol</a:t>
            </a:r>
            <a:r>
              <a:rPr lang="en-US" baseline="0" dirty="0" smtClean="0"/>
              <a:t> del </a:t>
            </a:r>
            <a:r>
              <a:rPr lang="en-US" baseline="0" dirty="0" err="1" smtClean="0"/>
              <a:t>contexto</a:t>
            </a:r>
            <a:r>
              <a:rPr lang="en-US" baseline="0" dirty="0" smtClean="0"/>
              <a:t> </a:t>
            </a:r>
            <a:r>
              <a:rPr lang="en-US" baseline="0" dirty="0" err="1" smtClean="0"/>
              <a:t>vs</a:t>
            </a:r>
            <a:r>
              <a:rPr lang="en-US" baseline="0" dirty="0" smtClean="0"/>
              <a:t> el </a:t>
            </a:r>
            <a:r>
              <a:rPr lang="en-US" baseline="0" dirty="0" err="1" smtClean="0"/>
              <a:t>individuo</a:t>
            </a:r>
            <a:endParaRPr lang="en-US" baseline="0" dirty="0" smtClean="0"/>
          </a:p>
          <a:p>
            <a:r>
              <a:rPr lang="en-US" baseline="0" dirty="0" err="1" smtClean="0"/>
              <a:t>Diferentes</a:t>
            </a:r>
            <a:r>
              <a:rPr lang="en-US" baseline="0" dirty="0" smtClean="0"/>
              <a:t> </a:t>
            </a:r>
            <a:r>
              <a:rPr lang="en-US" baseline="0" dirty="0" err="1" smtClean="0"/>
              <a:t>concepciones</a:t>
            </a:r>
            <a:r>
              <a:rPr lang="en-US" baseline="0" dirty="0" smtClean="0"/>
              <a:t> de </a:t>
            </a:r>
            <a:r>
              <a:rPr lang="en-US" baseline="0" dirty="0" err="1" smtClean="0"/>
              <a:t>las</a:t>
            </a:r>
            <a:r>
              <a:rPr lang="en-US" baseline="0" dirty="0" smtClean="0"/>
              <a:t> </a:t>
            </a:r>
            <a:r>
              <a:rPr lang="en-US" baseline="0" dirty="0" err="1" smtClean="0"/>
              <a:t>causas</a:t>
            </a:r>
            <a:r>
              <a:rPr lang="en-US" baseline="0" dirty="0" smtClean="0"/>
              <a:t> del </a:t>
            </a:r>
            <a:r>
              <a:rPr lang="en-US" baseline="0" dirty="0" err="1" smtClean="0"/>
              <a:t>comportamiento</a:t>
            </a:r>
            <a:r>
              <a:rPr lang="en-US" baseline="0" dirty="0" smtClean="0"/>
              <a:t> no </a:t>
            </a:r>
            <a:r>
              <a:rPr lang="en-US" baseline="0" dirty="0" err="1" smtClean="0"/>
              <a:t>profesional</a:t>
            </a:r>
            <a:r>
              <a:rPr lang="en-US" baseline="0" dirty="0" smtClean="0"/>
              <a:t> (error </a:t>
            </a:r>
            <a:r>
              <a:rPr lang="en-US" baseline="0" dirty="0" err="1" smtClean="0"/>
              <a:t>vs</a:t>
            </a:r>
            <a:r>
              <a:rPr lang="en-US" baseline="0" dirty="0" smtClean="0"/>
              <a:t> </a:t>
            </a:r>
            <a:r>
              <a:rPr lang="en-US" baseline="0" dirty="0" err="1" smtClean="0"/>
              <a:t>olvido</a:t>
            </a:r>
            <a:r>
              <a:rPr lang="en-US" baseline="0" dirty="0" smtClean="0"/>
              <a:t>)</a:t>
            </a:r>
          </a:p>
          <a:p>
            <a:r>
              <a:rPr lang="en-US" baseline="0" dirty="0" err="1" smtClean="0"/>
              <a:t>Diferente</a:t>
            </a:r>
            <a:r>
              <a:rPr lang="en-US" baseline="0" dirty="0" smtClean="0"/>
              <a:t> </a:t>
            </a:r>
            <a:r>
              <a:rPr lang="en-US" baseline="0" dirty="0" err="1" smtClean="0"/>
              <a:t>priorización</a:t>
            </a:r>
            <a:r>
              <a:rPr lang="en-US" baseline="0" dirty="0" smtClean="0"/>
              <a:t> de los </a:t>
            </a:r>
            <a:r>
              <a:rPr lang="en-US" baseline="0" dirty="0" err="1" smtClean="0"/>
              <a:t>dominios</a:t>
            </a:r>
            <a:endParaRPr lang="en-US" baseline="0" dirty="0" smtClean="0"/>
          </a:p>
          <a:p>
            <a:r>
              <a:rPr lang="en-US" baseline="0" dirty="0" err="1" smtClean="0"/>
              <a:t>Diferente</a:t>
            </a:r>
            <a:r>
              <a:rPr lang="en-US" baseline="0" dirty="0" smtClean="0"/>
              <a:t> </a:t>
            </a:r>
            <a:r>
              <a:rPr lang="en-US" baseline="0" dirty="0" err="1" smtClean="0"/>
              <a:t>umbrales</a:t>
            </a:r>
            <a:r>
              <a:rPr lang="en-US" baseline="0" dirty="0" smtClean="0"/>
              <a:t> </a:t>
            </a:r>
            <a:r>
              <a:rPr lang="en-US" baseline="0" dirty="0" err="1" smtClean="0"/>
              <a:t>para</a:t>
            </a:r>
            <a:r>
              <a:rPr lang="en-US" baseline="0" dirty="0" smtClean="0"/>
              <a:t> el </a:t>
            </a:r>
            <a:r>
              <a:rPr lang="en-US" baseline="0" dirty="0" err="1" smtClean="0"/>
              <a:t>comportamiento</a:t>
            </a:r>
            <a:r>
              <a:rPr lang="en-US" baseline="0" dirty="0" smtClean="0"/>
              <a:t> no </a:t>
            </a:r>
            <a:r>
              <a:rPr lang="en-US" baseline="0" dirty="0" err="1" smtClean="0"/>
              <a:t>profesional</a:t>
            </a:r>
            <a:endParaRPr lang="en-US" baseline="0" dirty="0" smtClean="0"/>
          </a:p>
          <a:p>
            <a:r>
              <a:rPr lang="en-US" baseline="0" dirty="0" err="1" smtClean="0"/>
              <a:t>Fácil</a:t>
            </a:r>
            <a:r>
              <a:rPr lang="en-US" baseline="0" dirty="0" smtClean="0"/>
              <a:t> de </a:t>
            </a:r>
            <a:r>
              <a:rPr lang="en-US" baseline="0" dirty="0" err="1" smtClean="0"/>
              <a:t>evaluar</a:t>
            </a:r>
            <a:r>
              <a:rPr lang="en-US" baseline="0" dirty="0" smtClean="0"/>
              <a:t> </a:t>
            </a:r>
            <a:r>
              <a:rPr lang="en-US" baseline="0" dirty="0" err="1" smtClean="0"/>
              <a:t>vs</a:t>
            </a:r>
            <a:r>
              <a:rPr lang="en-US" baseline="0" dirty="0" smtClean="0"/>
              <a:t> </a:t>
            </a:r>
            <a:r>
              <a:rPr lang="en-US" baseline="0" dirty="0" err="1" smtClean="0"/>
              <a:t>importante</a:t>
            </a:r>
            <a:r>
              <a:rPr lang="en-US" baseline="0" dirty="0" smtClean="0"/>
              <a:t> de </a:t>
            </a:r>
            <a:r>
              <a:rPr lang="en-US" baseline="0" dirty="0" err="1" smtClean="0"/>
              <a:t>evaluar</a:t>
            </a:r>
            <a:endParaRPr lang="en-US" baseline="0" dirty="0" smtClean="0"/>
          </a:p>
          <a:p>
            <a:r>
              <a:rPr lang="en-US" dirty="0" smtClean="0"/>
              <a:t>Miller “</a:t>
            </a:r>
            <a:r>
              <a:rPr lang="en-US" dirty="0" err="1" smtClean="0"/>
              <a:t>muestra</a:t>
            </a:r>
            <a:r>
              <a:rPr lang="en-US" dirty="0" smtClean="0"/>
              <a:t>” </a:t>
            </a:r>
            <a:r>
              <a:rPr lang="en-US" dirty="0" err="1" smtClean="0"/>
              <a:t>vs</a:t>
            </a:r>
            <a:r>
              <a:rPr lang="en-US" dirty="0" smtClean="0"/>
              <a:t> “</a:t>
            </a:r>
            <a:r>
              <a:rPr lang="en-US" dirty="0" err="1" smtClean="0"/>
              <a:t>hace</a:t>
            </a:r>
            <a:r>
              <a:rPr lang="en-US" dirty="0" smtClean="0"/>
              <a:t>”</a:t>
            </a:r>
            <a:endParaRPr lang="en-US" baseline="0" dirty="0" smtClean="0"/>
          </a:p>
        </p:txBody>
      </p:sp>
      <p:sp>
        <p:nvSpPr>
          <p:cNvPr id="4" name="Title 1"/>
          <p:cNvSpPr txBox="1">
            <a:spLocks/>
          </p:cNvSpPr>
          <p:nvPr/>
        </p:nvSpPr>
        <p:spPr>
          <a:xfrm>
            <a:off x="457200" y="304800"/>
            <a:ext cx="8229600" cy="1143000"/>
          </a:xfrm>
          <a:prstGeom prst="rect">
            <a:avLst/>
          </a:prstGeom>
        </p:spPr>
        <p:txBody>
          <a:bodyPr vert="horz" rtlCol="0" anchor="ctr">
            <a:normAutofit fontScale="97500"/>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100" b="1" i="0" u="none" strike="noStrike" kern="1200" cap="none" spc="0" normalizeH="0" baseline="0" noProof="0" dirty="0" err="1" smtClean="0">
                <a:ln>
                  <a:noFill/>
                </a:ln>
                <a:solidFill>
                  <a:schemeClr val="accent3"/>
                </a:solidFill>
                <a:effectLst>
                  <a:outerShdw blurRad="31750" dist="25400" dir="5400000" algn="tl" rotWithShape="0">
                    <a:srgbClr val="000000">
                      <a:alpha val="25000"/>
                    </a:srgbClr>
                  </a:outerShdw>
                </a:effectLst>
                <a:uLnTx/>
                <a:uFillTx/>
                <a:latin typeface="+mj-lt"/>
                <a:ea typeface="+mj-ea"/>
                <a:cs typeface="+mj-cs"/>
              </a:rPr>
              <a:t>Desafíos</a:t>
            </a:r>
            <a:r>
              <a:rPr kumimoji="0" lang="en-US" sz="3100" b="1" i="0" u="none" strike="noStrike" kern="1200" cap="none" spc="0" normalizeH="0" baseline="0" noProof="0" dirty="0" smtClean="0">
                <a:ln>
                  <a:noFill/>
                </a:ln>
                <a:solidFill>
                  <a:schemeClr val="accent3"/>
                </a:solidFill>
                <a:effectLst>
                  <a:outerShdw blurRad="31750" dist="25400" dir="5400000" algn="tl" rotWithShape="0">
                    <a:srgbClr val="000000">
                      <a:alpha val="25000"/>
                    </a:srgbClr>
                  </a:outerShdw>
                </a:effectLst>
                <a:uLnTx/>
                <a:uFillTx/>
                <a:latin typeface="+mj-lt"/>
                <a:ea typeface="+mj-ea"/>
                <a:cs typeface="+mj-cs"/>
              </a:rPr>
              <a:t> </a:t>
            </a:r>
            <a:r>
              <a:rPr kumimoji="0" lang="en-US" sz="3100" b="1" i="0" u="none" strike="noStrike" kern="1200" cap="none" spc="0" normalizeH="0" baseline="0" noProof="0" dirty="0" err="1" smtClean="0">
                <a:ln>
                  <a:noFill/>
                </a:ln>
                <a:solidFill>
                  <a:schemeClr val="accent3"/>
                </a:solidFill>
                <a:effectLst>
                  <a:outerShdw blurRad="31750" dist="25400" dir="5400000" algn="tl" rotWithShape="0">
                    <a:srgbClr val="000000">
                      <a:alpha val="25000"/>
                    </a:srgbClr>
                  </a:outerShdw>
                </a:effectLst>
                <a:uLnTx/>
                <a:uFillTx/>
                <a:latin typeface="+mj-lt"/>
                <a:ea typeface="+mj-ea"/>
                <a:cs typeface="+mj-cs"/>
              </a:rPr>
              <a:t>para</a:t>
            </a:r>
            <a:r>
              <a:rPr kumimoji="0" lang="en-US" sz="3100" b="1" i="0" u="none" strike="noStrike" kern="1200" cap="none" spc="0" normalizeH="0" noProof="0" dirty="0" smtClean="0">
                <a:ln>
                  <a:noFill/>
                </a:ln>
                <a:solidFill>
                  <a:schemeClr val="accent3"/>
                </a:solidFill>
                <a:effectLst>
                  <a:outerShdw blurRad="31750" dist="25400" dir="5400000" algn="tl" rotWithShape="0">
                    <a:srgbClr val="000000">
                      <a:alpha val="25000"/>
                    </a:srgbClr>
                  </a:outerShdw>
                </a:effectLst>
                <a:uLnTx/>
                <a:uFillTx/>
                <a:latin typeface="+mj-lt"/>
                <a:ea typeface="+mj-ea"/>
                <a:cs typeface="+mj-cs"/>
              </a:rPr>
              <a:t> </a:t>
            </a:r>
            <a:r>
              <a:rPr kumimoji="0" lang="en-US" sz="3100" b="1" i="0" u="none" strike="noStrike" kern="1200" cap="none" spc="0" normalizeH="0" noProof="0" dirty="0" err="1" smtClean="0">
                <a:ln>
                  <a:noFill/>
                </a:ln>
                <a:solidFill>
                  <a:schemeClr val="accent3"/>
                </a:solidFill>
                <a:effectLst>
                  <a:outerShdw blurRad="31750" dist="25400" dir="5400000" algn="tl" rotWithShape="0">
                    <a:srgbClr val="000000">
                      <a:alpha val="25000"/>
                    </a:srgbClr>
                  </a:outerShdw>
                </a:effectLst>
                <a:uLnTx/>
                <a:uFillTx/>
                <a:latin typeface="+mj-lt"/>
                <a:ea typeface="+mj-ea"/>
                <a:cs typeface="+mj-cs"/>
              </a:rPr>
              <a:t>evaluar</a:t>
            </a:r>
            <a:r>
              <a:rPr kumimoji="0" lang="en-US" sz="3100" b="1" i="0" u="none" strike="noStrike" kern="1200" cap="none" spc="0" normalizeH="0" noProof="0" dirty="0" smtClean="0">
                <a:ln>
                  <a:noFill/>
                </a:ln>
                <a:solidFill>
                  <a:schemeClr val="accent3"/>
                </a:solidFill>
                <a:effectLst>
                  <a:outerShdw blurRad="31750" dist="25400" dir="5400000" algn="tl" rotWithShape="0">
                    <a:srgbClr val="000000">
                      <a:alpha val="25000"/>
                    </a:srgbClr>
                  </a:outerShdw>
                </a:effectLst>
                <a:uLnTx/>
                <a:uFillTx/>
                <a:latin typeface="+mj-lt"/>
                <a:ea typeface="+mj-ea"/>
                <a:cs typeface="+mj-cs"/>
              </a:rPr>
              <a:t> el </a:t>
            </a:r>
            <a:r>
              <a:rPr kumimoji="0" lang="en-US" sz="3100" b="1" i="0" u="none" strike="noStrike" kern="1200" cap="none" spc="0" normalizeH="0" noProof="0" dirty="0" err="1" smtClean="0">
                <a:ln>
                  <a:noFill/>
                </a:ln>
                <a:solidFill>
                  <a:schemeClr val="accent3"/>
                </a:solidFill>
                <a:effectLst>
                  <a:outerShdw blurRad="31750" dist="25400" dir="5400000" algn="tl" rotWithShape="0">
                    <a:srgbClr val="000000">
                      <a:alpha val="25000"/>
                    </a:srgbClr>
                  </a:outerShdw>
                </a:effectLst>
                <a:uLnTx/>
                <a:uFillTx/>
                <a:latin typeface="+mj-lt"/>
                <a:ea typeface="+mj-ea"/>
                <a:cs typeface="+mj-cs"/>
              </a:rPr>
              <a:t>profesionalismo</a:t>
            </a:r>
            <a:r>
              <a:rPr kumimoji="0" lang="en-US" sz="3100" b="1" i="0" u="none" strike="noStrike" kern="1200" cap="none" spc="0" normalizeH="0" noProof="0" dirty="0" smtClean="0">
                <a:ln>
                  <a:noFill/>
                </a:ln>
                <a:solidFill>
                  <a:schemeClr val="accent3"/>
                </a:solidFill>
                <a:effectLst>
                  <a:outerShdw blurRad="31750" dist="25400" dir="5400000" algn="tl" rotWithShape="0">
                    <a:srgbClr val="000000">
                      <a:alpha val="25000"/>
                    </a:srgbClr>
                  </a:outerShdw>
                </a:effectLst>
                <a:uLnTx/>
                <a:uFillTx/>
                <a:latin typeface="+mj-lt"/>
                <a:ea typeface="+mj-ea"/>
                <a:cs typeface="+mj-cs"/>
              </a:rPr>
              <a:t>  </a:t>
            </a:r>
            <a:endParaRPr kumimoji="0" lang="en-US" sz="4100" b="1" i="0" u="none" strike="noStrike" kern="1200" cap="none" spc="0" normalizeH="0" baseline="0" noProof="0" dirty="0">
              <a:ln>
                <a:noFill/>
              </a:ln>
              <a:solidFill>
                <a:schemeClr val="accent3"/>
              </a:solidFill>
              <a:effectLst>
                <a:outerShdw blurRad="31750" dist="25400" dir="5400000" algn="tl" rotWithShape="0">
                  <a:srgbClr val="000000">
                    <a:alpha val="25000"/>
                  </a:srgbClr>
                </a:outerShdw>
              </a:effectLst>
              <a:uLnTx/>
              <a:uFillTx/>
              <a:latin typeface="+mj-lt"/>
              <a:ea typeface="+mj-ea"/>
              <a:cs typeface="+mj-cs"/>
            </a:endParaRPr>
          </a:p>
        </p:txBody>
      </p:sp>
    </p:spTree>
    <p:extLst>
      <p:ext uri="{BB962C8B-B14F-4D97-AF65-F5344CB8AC3E}">
        <p14:creationId xmlns:p14="http://schemas.microsoft.com/office/powerpoint/2010/main" val="425762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par>
                                <p:cTn id="10" presetID="1" presetClass="exit"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50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par>
                          <p:cTn id="22" fill="hold">
                            <p:stCondLst>
                              <p:cond delay="1000"/>
                            </p:stCondLst>
                            <p:childTnLst>
                              <p:par>
                                <p:cTn id="23" presetID="1" presetClass="entr" presetSubtype="0" fill="hold" grpId="0" nodeType="afterEffect">
                                  <p:stCondLst>
                                    <p:cond delay="50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par>
                          <p:cTn id="25" fill="hold">
                            <p:stCondLst>
                              <p:cond delay="1500"/>
                            </p:stCondLst>
                            <p:childTnLst>
                              <p:par>
                                <p:cTn id="26" presetID="1" presetClass="entr" presetSubtype="0" fill="hold" grpId="0" nodeType="afterEffect">
                                  <p:stCondLst>
                                    <p:cond delay="50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par>
                          <p:cTn id="28" fill="hold">
                            <p:stCondLst>
                              <p:cond delay="2000"/>
                            </p:stCondLst>
                            <p:childTnLst>
                              <p:par>
                                <p:cTn id="29" presetID="1" presetClass="entr" presetSubtype="0" fill="hold" grpId="0" nodeType="after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1752" y="228600"/>
            <a:ext cx="8534400" cy="9144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3100" b="1" dirty="0" err="1" smtClean="0">
                <a:solidFill>
                  <a:schemeClr val="accent3"/>
                </a:solidFill>
              </a:rPr>
              <a:t>Características</a:t>
            </a:r>
            <a:r>
              <a:rPr lang="en-US" sz="3100" b="1" dirty="0" smtClean="0">
                <a:solidFill>
                  <a:schemeClr val="accent3"/>
                </a:solidFill>
              </a:rPr>
              <a:t> de la </a:t>
            </a:r>
            <a:r>
              <a:rPr lang="en-US" sz="3100" b="1" dirty="0" err="1" smtClean="0">
                <a:solidFill>
                  <a:schemeClr val="accent3"/>
                </a:solidFill>
              </a:rPr>
              <a:t>evaluación</a:t>
            </a:r>
            <a:r>
              <a:rPr lang="en-US" sz="3100" b="1" dirty="0" smtClean="0">
                <a:solidFill>
                  <a:schemeClr val="accent3"/>
                </a:solidFill>
              </a:rPr>
              <a:t> </a:t>
            </a:r>
            <a:r>
              <a:rPr lang="en-US" sz="3100" b="1" dirty="0" err="1" smtClean="0">
                <a:solidFill>
                  <a:schemeClr val="accent3"/>
                </a:solidFill>
              </a:rPr>
              <a:t>eficaz</a:t>
            </a:r>
            <a:r>
              <a:rPr lang="en-US" sz="3100" b="1" dirty="0" smtClean="0">
                <a:solidFill>
                  <a:schemeClr val="accent3"/>
                </a:solidFill>
              </a:rPr>
              <a:t> del </a:t>
            </a:r>
            <a:r>
              <a:rPr lang="en-US" sz="3100" b="1" dirty="0" err="1" smtClean="0">
                <a:solidFill>
                  <a:schemeClr val="accent3"/>
                </a:solidFill>
              </a:rPr>
              <a:t>profesionalismo</a:t>
            </a:r>
            <a:endParaRPr lang="en-US" sz="3100" b="1" dirty="0" smtClean="0">
              <a:solidFill>
                <a:schemeClr val="accent3"/>
              </a:solidFill>
            </a:endParaRPr>
          </a:p>
        </p:txBody>
      </p:sp>
      <p:sp>
        <p:nvSpPr>
          <p:cNvPr id="5" name="Footer Placeholder 4"/>
          <p:cNvSpPr>
            <a:spLocks noGrp="1"/>
          </p:cNvSpPr>
          <p:nvPr>
            <p:ph type="ftr" sz="quarter" idx="11"/>
          </p:nvPr>
        </p:nvSpPr>
        <p:spPr>
          <a:xfrm>
            <a:off x="304800" y="6324600"/>
            <a:ext cx="8001000" cy="452008"/>
          </a:xfrm>
          <a:prstGeom prst="rect">
            <a:avLst/>
          </a:prstGeom>
        </p:spPr>
        <p:txBody>
          <a:bodyPr vert="horz" lIns="91440" tIns="45720" rIns="91440" bIns="45720" rtlCol="0" anchor="ctr"/>
          <a:lstStyle>
            <a:lvl1pPr algn="r">
              <a:defRPr sz="900" b="1">
                <a:solidFill>
                  <a:schemeClr val="tx2"/>
                </a:solidFill>
                <a:latin typeface="Arial" pitchFamily="34" charset="0"/>
                <a:cs typeface="Arial" pitchFamily="34" charset="0"/>
              </a:defRPr>
            </a:lvl1pPr>
          </a:lstStyle>
          <a:p>
            <a:pPr algn="l"/>
            <a:r>
              <a:rPr lang="en-US" sz="1200" dirty="0" smtClean="0">
                <a:solidFill>
                  <a:schemeClr val="bg1"/>
                </a:solidFill>
              </a:rPr>
              <a:t>Copyright© 2013 by the National Board of Medical Examiners® (NBME®). All rights reserved</a:t>
            </a:r>
            <a:r>
              <a:rPr lang="en-US" dirty="0" smtClean="0"/>
              <a:t>.</a:t>
            </a:r>
          </a:p>
        </p:txBody>
      </p:sp>
      <p:sp>
        <p:nvSpPr>
          <p:cNvPr id="11267" name="Rectangle 3"/>
          <p:cNvSpPr>
            <a:spLocks noGrp="1" noChangeArrowheads="1"/>
          </p:cNvSpPr>
          <p:nvPr>
            <p:ph sz="quarter" idx="1"/>
          </p:nvPr>
        </p:nvSpPr>
        <p:spPr/>
        <p:txBody>
          <a:bodyPr/>
          <a:lstStyle/>
          <a:p>
            <a:r>
              <a:rPr lang="en-US" dirty="0" err="1" smtClean="0"/>
              <a:t>Debe</a:t>
            </a:r>
            <a:r>
              <a:rPr lang="en-US" dirty="0" smtClean="0"/>
              <a:t> </a:t>
            </a:r>
            <a:r>
              <a:rPr lang="en-US" dirty="0" err="1" smtClean="0"/>
              <a:t>hacerse</a:t>
            </a:r>
            <a:r>
              <a:rPr lang="en-US" dirty="0" smtClean="0"/>
              <a:t> en un </a:t>
            </a:r>
            <a:r>
              <a:rPr lang="en-US" dirty="0" err="1" smtClean="0"/>
              <a:t>contexto</a:t>
            </a:r>
            <a:r>
              <a:rPr lang="en-US" dirty="0" smtClean="0"/>
              <a:t> lo </a:t>
            </a:r>
            <a:r>
              <a:rPr lang="en-US" dirty="0" err="1" smtClean="0"/>
              <a:t>más</a:t>
            </a:r>
            <a:r>
              <a:rPr lang="en-US" dirty="0" smtClean="0"/>
              <a:t> real </a:t>
            </a:r>
            <a:r>
              <a:rPr lang="en-US" dirty="0" err="1" smtClean="0"/>
              <a:t>posible</a:t>
            </a:r>
            <a:endParaRPr lang="en-US" dirty="0" smtClean="0"/>
          </a:p>
          <a:p>
            <a:r>
              <a:rPr lang="en-US" dirty="0"/>
              <a:t>L</a:t>
            </a:r>
            <a:r>
              <a:rPr lang="en-US" dirty="0" smtClean="0"/>
              <a:t>a </a:t>
            </a:r>
            <a:r>
              <a:rPr lang="en-US" dirty="0" err="1" smtClean="0"/>
              <a:t>situación</a:t>
            </a:r>
            <a:r>
              <a:rPr lang="en-US" dirty="0" smtClean="0"/>
              <a:t> </a:t>
            </a:r>
            <a:r>
              <a:rPr lang="en-US" dirty="0" err="1" smtClean="0"/>
              <a:t>debe</a:t>
            </a:r>
            <a:r>
              <a:rPr lang="en-US" dirty="0" smtClean="0"/>
              <a:t> </a:t>
            </a:r>
            <a:r>
              <a:rPr lang="en-US" dirty="0" err="1" smtClean="0"/>
              <a:t>incluir</a:t>
            </a:r>
            <a:r>
              <a:rPr lang="en-US" dirty="0" smtClean="0"/>
              <a:t> un </a:t>
            </a:r>
            <a:r>
              <a:rPr lang="en-US" dirty="0" err="1" smtClean="0"/>
              <a:t>conflicto</a:t>
            </a:r>
            <a:endParaRPr lang="en-US" dirty="0" smtClean="0"/>
          </a:p>
          <a:p>
            <a:r>
              <a:rPr lang="en-US" dirty="0" smtClean="0"/>
              <a:t>Los </a:t>
            </a:r>
            <a:r>
              <a:rPr lang="en-US" dirty="0" err="1" smtClean="0"/>
              <a:t>individuos</a:t>
            </a:r>
            <a:r>
              <a:rPr lang="en-US" dirty="0" smtClean="0"/>
              <a:t> </a:t>
            </a:r>
            <a:r>
              <a:rPr lang="en-US" dirty="0" err="1" smtClean="0"/>
              <a:t>evaluados</a:t>
            </a:r>
            <a:r>
              <a:rPr lang="en-US" dirty="0" smtClean="0"/>
              <a:t> </a:t>
            </a:r>
            <a:r>
              <a:rPr lang="en-US" dirty="0" err="1" smtClean="0"/>
              <a:t>deberán</a:t>
            </a:r>
            <a:r>
              <a:rPr lang="en-US" dirty="0" smtClean="0"/>
              <a:t> </a:t>
            </a:r>
            <a:r>
              <a:rPr lang="en-US" dirty="0" err="1" smtClean="0"/>
              <a:t>ser</a:t>
            </a:r>
            <a:r>
              <a:rPr lang="en-US" dirty="0" smtClean="0"/>
              <a:t> </a:t>
            </a:r>
            <a:r>
              <a:rPr lang="en-US" dirty="0" err="1" smtClean="0"/>
              <a:t>incluídos</a:t>
            </a:r>
            <a:r>
              <a:rPr lang="en-US" dirty="0" smtClean="0"/>
              <a:t> en el </a:t>
            </a:r>
            <a:r>
              <a:rPr lang="en-US" dirty="0" err="1" smtClean="0"/>
              <a:t>diseño</a:t>
            </a:r>
            <a:r>
              <a:rPr lang="en-US" dirty="0" smtClean="0"/>
              <a:t> de </a:t>
            </a:r>
            <a:r>
              <a:rPr lang="en-US" dirty="0"/>
              <a:t>la </a:t>
            </a:r>
            <a:r>
              <a:rPr lang="en-US" dirty="0" err="1" smtClean="0"/>
              <a:t>evaluación</a:t>
            </a:r>
            <a:r>
              <a:rPr lang="en-US" dirty="0" smtClean="0"/>
              <a:t> </a:t>
            </a:r>
            <a:r>
              <a:rPr lang="en-US" dirty="0" err="1" smtClean="0"/>
              <a:t>además</a:t>
            </a:r>
            <a:r>
              <a:rPr lang="en-US" dirty="0" smtClean="0"/>
              <a:t> de la </a:t>
            </a:r>
            <a:r>
              <a:rPr lang="en-US" dirty="0" err="1" smtClean="0"/>
              <a:t>implementación</a:t>
            </a:r>
            <a:endParaRPr lang="en-US" dirty="0" smtClean="0"/>
          </a:p>
          <a:p>
            <a:r>
              <a:rPr lang="en-US" dirty="0" err="1" smtClean="0"/>
              <a:t>Simetría</a:t>
            </a:r>
            <a:endParaRPr lang="en-US" dirty="0" smtClean="0"/>
          </a:p>
        </p:txBody>
      </p:sp>
      <p:sp>
        <p:nvSpPr>
          <p:cNvPr id="11268" name="Text Box 4"/>
          <p:cNvSpPr txBox="1">
            <a:spLocks noChangeArrowheads="1"/>
          </p:cNvSpPr>
          <p:nvPr/>
        </p:nvSpPr>
        <p:spPr bwMode="auto">
          <a:xfrm>
            <a:off x="685800" y="5562600"/>
            <a:ext cx="1313180" cy="369332"/>
          </a:xfrm>
          <a:prstGeom prst="rect">
            <a:avLst/>
          </a:prstGeom>
          <a:noFill/>
          <a:ln w="12700">
            <a:noFill/>
            <a:miter lim="800000"/>
            <a:headEnd/>
            <a:tailEnd/>
          </a:ln>
        </p:spPr>
        <p:txBody>
          <a:bodyPr wrap="none">
            <a:spAutoFit/>
          </a:bodyPr>
          <a:lstStyle/>
          <a:p>
            <a:r>
              <a:rPr lang="en-US" dirty="0">
                <a:latin typeface="Arial" pitchFamily="34" charset="0"/>
                <a:cs typeface="Arial" pitchFamily="34" charset="0"/>
              </a:rPr>
              <a:t>Stern 2005</a:t>
            </a:r>
          </a:p>
        </p:txBody>
      </p:sp>
    </p:spTree>
    <p:extLst>
      <p:ext uri="{BB962C8B-B14F-4D97-AF65-F5344CB8AC3E}">
        <p14:creationId xmlns:p14="http://schemas.microsoft.com/office/powerpoint/2010/main" val="35549628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1252" name="Text Box 4"/>
          <p:cNvSpPr txBox="1">
            <a:spLocks noChangeArrowheads="1"/>
          </p:cNvSpPr>
          <p:nvPr/>
        </p:nvSpPr>
        <p:spPr bwMode="auto">
          <a:xfrm>
            <a:off x="609600" y="5486400"/>
            <a:ext cx="2667000" cy="304800"/>
          </a:xfrm>
          <a:prstGeom prst="rect">
            <a:avLst/>
          </a:prstGeom>
          <a:noFill/>
          <a:ln w="9525">
            <a:noFill/>
            <a:miter lim="800000"/>
            <a:headEnd/>
            <a:tailEnd/>
          </a:ln>
          <a:effectLst/>
        </p:spPr>
        <p:txBody>
          <a:bodyPr>
            <a:spAutoFit/>
          </a:bodyPr>
          <a:lstStyle/>
          <a:p>
            <a:pPr eaLnBrk="1" hangingPunct="1">
              <a:spcBef>
                <a:spcPct val="50000"/>
              </a:spcBef>
            </a:pPr>
            <a:endParaRPr lang="en-US" sz="1400">
              <a:latin typeface="Arial" charset="0"/>
            </a:endParaRPr>
          </a:p>
        </p:txBody>
      </p:sp>
      <p:sp>
        <p:nvSpPr>
          <p:cNvPr id="181256" name="Line 8"/>
          <p:cNvSpPr>
            <a:spLocks noChangeShapeType="1"/>
          </p:cNvSpPr>
          <p:nvPr/>
        </p:nvSpPr>
        <p:spPr bwMode="auto">
          <a:xfrm flipV="1">
            <a:off x="1752600" y="2971800"/>
            <a:ext cx="5486400" cy="3175"/>
          </a:xfrm>
          <a:prstGeom prst="line">
            <a:avLst/>
          </a:prstGeom>
          <a:noFill/>
          <a:ln w="28575">
            <a:solidFill>
              <a:schemeClr val="tx1"/>
            </a:solidFill>
            <a:round/>
            <a:headEnd type="triangle" w="lg" len="lg"/>
            <a:tailEnd type="triangle" w="lg" len="lg"/>
          </a:ln>
          <a:effectLst/>
        </p:spPr>
        <p:txBody>
          <a:bodyPr/>
          <a:lstStyle/>
          <a:p>
            <a:endParaRPr lang="en-US"/>
          </a:p>
        </p:txBody>
      </p:sp>
      <p:sp>
        <p:nvSpPr>
          <p:cNvPr id="181257" name="Text Box 9"/>
          <p:cNvSpPr txBox="1">
            <a:spLocks noChangeArrowheads="1"/>
          </p:cNvSpPr>
          <p:nvPr/>
        </p:nvSpPr>
        <p:spPr bwMode="auto">
          <a:xfrm>
            <a:off x="533400" y="2559050"/>
            <a:ext cx="1447800" cy="584775"/>
          </a:xfrm>
          <a:prstGeom prst="rect">
            <a:avLst/>
          </a:prstGeom>
          <a:noFill/>
          <a:ln w="9525">
            <a:noFill/>
            <a:miter lim="800000"/>
            <a:headEnd/>
            <a:tailEnd/>
          </a:ln>
          <a:effectLst/>
        </p:spPr>
        <p:txBody>
          <a:bodyPr>
            <a:spAutoFit/>
          </a:bodyPr>
          <a:lstStyle/>
          <a:p>
            <a:pPr algn="ctr" eaLnBrk="1" hangingPunct="1"/>
            <a:r>
              <a:rPr lang="en-US" sz="1600" b="1" dirty="0" err="1" smtClean="0">
                <a:latin typeface="Arial" charset="0"/>
              </a:rPr>
              <a:t>Naturalistico</a:t>
            </a:r>
            <a:endParaRPr lang="en-US" sz="1600" b="1" dirty="0">
              <a:latin typeface="Arial" charset="0"/>
            </a:endParaRPr>
          </a:p>
          <a:p>
            <a:pPr algn="ctr" eaLnBrk="1" hangingPunct="1"/>
            <a:r>
              <a:rPr lang="en-US" sz="1600" b="1" i="1" dirty="0">
                <a:latin typeface="Arial" charset="0"/>
              </a:rPr>
              <a:t>In vivo</a:t>
            </a:r>
          </a:p>
        </p:txBody>
      </p:sp>
      <p:sp>
        <p:nvSpPr>
          <p:cNvPr id="181258" name="Text Box 10"/>
          <p:cNvSpPr txBox="1">
            <a:spLocks noChangeArrowheads="1"/>
          </p:cNvSpPr>
          <p:nvPr/>
        </p:nvSpPr>
        <p:spPr bwMode="auto">
          <a:xfrm>
            <a:off x="7086600" y="2711450"/>
            <a:ext cx="1676400" cy="923330"/>
          </a:xfrm>
          <a:prstGeom prst="rect">
            <a:avLst/>
          </a:prstGeom>
          <a:noFill/>
          <a:ln w="9525">
            <a:noFill/>
            <a:miter lim="800000"/>
            <a:headEnd/>
            <a:tailEnd/>
          </a:ln>
          <a:effectLst/>
        </p:spPr>
        <p:txBody>
          <a:bodyPr>
            <a:spAutoFit/>
          </a:bodyPr>
          <a:lstStyle/>
          <a:p>
            <a:pPr algn="ctr" eaLnBrk="1" hangingPunct="1"/>
            <a:r>
              <a:rPr lang="en-US" b="1" dirty="0" err="1" smtClean="0">
                <a:latin typeface="Arial" charset="0"/>
              </a:rPr>
              <a:t>Estructurado</a:t>
            </a:r>
            <a:endParaRPr lang="en-US" b="1" dirty="0">
              <a:latin typeface="Arial" charset="0"/>
            </a:endParaRPr>
          </a:p>
          <a:p>
            <a:pPr algn="ctr" eaLnBrk="1" hangingPunct="1"/>
            <a:r>
              <a:rPr lang="en-US" b="1" dirty="0" err="1" smtClean="0">
                <a:latin typeface="Arial" charset="0"/>
              </a:rPr>
              <a:t>Estandardizado</a:t>
            </a:r>
            <a:endParaRPr lang="en-US" b="1" dirty="0">
              <a:latin typeface="Arial" charset="0"/>
            </a:endParaRPr>
          </a:p>
        </p:txBody>
      </p:sp>
      <p:sp>
        <p:nvSpPr>
          <p:cNvPr id="181259" name="Text Box 11"/>
          <p:cNvSpPr txBox="1">
            <a:spLocks noChangeArrowheads="1"/>
          </p:cNvSpPr>
          <p:nvPr/>
        </p:nvSpPr>
        <p:spPr bwMode="auto">
          <a:xfrm>
            <a:off x="1447800" y="3430588"/>
            <a:ext cx="1752600" cy="923330"/>
          </a:xfrm>
          <a:prstGeom prst="rect">
            <a:avLst/>
          </a:prstGeom>
          <a:noFill/>
          <a:ln w="9525">
            <a:noFill/>
            <a:miter lim="800000"/>
            <a:headEnd/>
            <a:tailEnd/>
          </a:ln>
          <a:effectLst/>
        </p:spPr>
        <p:txBody>
          <a:bodyPr>
            <a:spAutoFit/>
          </a:bodyPr>
          <a:lstStyle/>
          <a:p>
            <a:pPr algn="ctr" eaLnBrk="1" hangingPunct="1"/>
            <a:r>
              <a:rPr lang="en-US" dirty="0" smtClean="0">
                <a:latin typeface="Arial" charset="0"/>
              </a:rPr>
              <a:t> </a:t>
            </a:r>
            <a:r>
              <a:rPr lang="en-US" dirty="0" err="1" smtClean="0">
                <a:latin typeface="Arial" charset="0"/>
              </a:rPr>
              <a:t>Reporte</a:t>
            </a:r>
            <a:r>
              <a:rPr lang="en-US" dirty="0" smtClean="0">
                <a:latin typeface="Arial" charset="0"/>
              </a:rPr>
              <a:t> de </a:t>
            </a:r>
            <a:r>
              <a:rPr lang="en-US" dirty="0" err="1" smtClean="0">
                <a:latin typeface="Arial" charset="0"/>
              </a:rPr>
              <a:t>incidente</a:t>
            </a:r>
            <a:r>
              <a:rPr lang="en-US" dirty="0" smtClean="0">
                <a:latin typeface="Arial" charset="0"/>
              </a:rPr>
              <a:t> </a:t>
            </a:r>
            <a:r>
              <a:rPr lang="en-US" dirty="0" err="1" smtClean="0">
                <a:latin typeface="Arial" charset="0"/>
              </a:rPr>
              <a:t>crítico</a:t>
            </a:r>
            <a:endParaRPr lang="en-US" dirty="0">
              <a:latin typeface="Arial" charset="0"/>
            </a:endParaRPr>
          </a:p>
        </p:txBody>
      </p:sp>
      <p:sp>
        <p:nvSpPr>
          <p:cNvPr id="181260" name="Text Box 12"/>
          <p:cNvSpPr txBox="1">
            <a:spLocks noChangeArrowheads="1"/>
          </p:cNvSpPr>
          <p:nvPr/>
        </p:nvSpPr>
        <p:spPr bwMode="auto">
          <a:xfrm>
            <a:off x="2133600" y="1873250"/>
            <a:ext cx="1676400" cy="641350"/>
          </a:xfrm>
          <a:prstGeom prst="rect">
            <a:avLst/>
          </a:prstGeom>
          <a:noFill/>
          <a:ln w="9525">
            <a:noFill/>
            <a:miter lim="800000"/>
            <a:headEnd/>
            <a:tailEnd/>
          </a:ln>
          <a:effectLst/>
        </p:spPr>
        <p:txBody>
          <a:bodyPr>
            <a:spAutoFit/>
          </a:bodyPr>
          <a:lstStyle/>
          <a:p>
            <a:pPr algn="ctr" eaLnBrk="1" hangingPunct="1"/>
            <a:r>
              <a:rPr lang="en-US">
                <a:latin typeface="Arial" charset="0"/>
              </a:rPr>
              <a:t>Multisource Feedback</a:t>
            </a:r>
          </a:p>
        </p:txBody>
      </p:sp>
      <p:sp>
        <p:nvSpPr>
          <p:cNvPr id="181261" name="Text Box 13"/>
          <p:cNvSpPr txBox="1">
            <a:spLocks noChangeArrowheads="1"/>
          </p:cNvSpPr>
          <p:nvPr/>
        </p:nvSpPr>
        <p:spPr bwMode="auto">
          <a:xfrm>
            <a:off x="3124200" y="3429000"/>
            <a:ext cx="2133600" cy="1200329"/>
          </a:xfrm>
          <a:prstGeom prst="rect">
            <a:avLst/>
          </a:prstGeom>
          <a:noFill/>
          <a:ln w="9525">
            <a:noFill/>
            <a:miter lim="800000"/>
            <a:headEnd/>
            <a:tailEnd/>
          </a:ln>
          <a:effectLst/>
        </p:spPr>
        <p:txBody>
          <a:bodyPr>
            <a:spAutoFit/>
          </a:bodyPr>
          <a:lstStyle/>
          <a:p>
            <a:pPr algn="ctr" eaLnBrk="1" hangingPunct="1"/>
            <a:r>
              <a:rPr lang="en-US" dirty="0" err="1" smtClean="0">
                <a:latin typeface="Arial" charset="0"/>
              </a:rPr>
              <a:t>Reflexivo</a:t>
            </a:r>
            <a:r>
              <a:rPr lang="en-US" dirty="0" smtClean="0">
                <a:latin typeface="Arial" charset="0"/>
              </a:rPr>
              <a:t> </a:t>
            </a:r>
            <a:r>
              <a:rPr lang="en-US" dirty="0" err="1" smtClean="0">
                <a:latin typeface="Arial" charset="0"/>
              </a:rPr>
              <a:t>Narrativo</a:t>
            </a:r>
            <a:endParaRPr lang="en-US" dirty="0">
              <a:latin typeface="Arial" charset="0"/>
            </a:endParaRPr>
          </a:p>
          <a:p>
            <a:pPr algn="ctr" eaLnBrk="1" hangingPunct="1"/>
            <a:r>
              <a:rPr lang="en-US" dirty="0">
                <a:latin typeface="Arial" charset="0"/>
              </a:rPr>
              <a:t>(</a:t>
            </a:r>
            <a:r>
              <a:rPr lang="en-US" dirty="0" err="1" smtClean="0">
                <a:latin typeface="Arial" charset="0"/>
              </a:rPr>
              <a:t>ej.portfolio</a:t>
            </a:r>
            <a:r>
              <a:rPr lang="en-US" dirty="0" smtClean="0">
                <a:latin typeface="Arial" charset="0"/>
              </a:rPr>
              <a:t> </a:t>
            </a:r>
            <a:r>
              <a:rPr lang="en-US" dirty="0" err="1" smtClean="0">
                <a:latin typeface="Arial" charset="0"/>
              </a:rPr>
              <a:t>educativo</a:t>
            </a:r>
            <a:r>
              <a:rPr lang="en-US" dirty="0" smtClean="0">
                <a:latin typeface="Arial" charset="0"/>
              </a:rPr>
              <a:t>)</a:t>
            </a:r>
            <a:endParaRPr lang="en-US" dirty="0">
              <a:latin typeface="Arial" charset="0"/>
            </a:endParaRPr>
          </a:p>
          <a:p>
            <a:pPr algn="ctr" eaLnBrk="1" hangingPunct="1"/>
            <a:endParaRPr lang="en-US" dirty="0">
              <a:latin typeface="Arial" charset="0"/>
            </a:endParaRPr>
          </a:p>
        </p:txBody>
      </p:sp>
      <p:sp>
        <p:nvSpPr>
          <p:cNvPr id="181262" name="Text Box 14"/>
          <p:cNvSpPr txBox="1">
            <a:spLocks noChangeArrowheads="1"/>
          </p:cNvSpPr>
          <p:nvPr/>
        </p:nvSpPr>
        <p:spPr bwMode="auto">
          <a:xfrm>
            <a:off x="5410200" y="3429000"/>
            <a:ext cx="1752600" cy="366713"/>
          </a:xfrm>
          <a:prstGeom prst="rect">
            <a:avLst/>
          </a:prstGeom>
          <a:noFill/>
          <a:ln w="9525">
            <a:noFill/>
            <a:miter lim="800000"/>
            <a:headEnd/>
            <a:tailEnd/>
          </a:ln>
          <a:effectLst/>
        </p:spPr>
        <p:txBody>
          <a:bodyPr>
            <a:spAutoFit/>
          </a:bodyPr>
          <a:lstStyle/>
          <a:p>
            <a:pPr algn="ctr" eaLnBrk="1" hangingPunct="1"/>
            <a:r>
              <a:rPr lang="en-US" dirty="0">
                <a:latin typeface="Arial" charset="0"/>
              </a:rPr>
              <a:t>OSCE</a:t>
            </a:r>
          </a:p>
        </p:txBody>
      </p:sp>
      <p:sp>
        <p:nvSpPr>
          <p:cNvPr id="181263" name="Text Box 15"/>
          <p:cNvSpPr txBox="1">
            <a:spLocks noChangeArrowheads="1"/>
          </p:cNvSpPr>
          <p:nvPr/>
        </p:nvSpPr>
        <p:spPr bwMode="auto">
          <a:xfrm>
            <a:off x="6096000" y="1873250"/>
            <a:ext cx="1676400" cy="641350"/>
          </a:xfrm>
          <a:prstGeom prst="rect">
            <a:avLst/>
          </a:prstGeom>
          <a:noFill/>
          <a:ln w="9525">
            <a:noFill/>
            <a:miter lim="800000"/>
            <a:headEnd/>
            <a:tailEnd/>
          </a:ln>
          <a:effectLst/>
        </p:spPr>
        <p:txBody>
          <a:bodyPr>
            <a:spAutoFit/>
          </a:bodyPr>
          <a:lstStyle/>
          <a:p>
            <a:pPr algn="ctr" eaLnBrk="1" hangingPunct="1"/>
            <a:r>
              <a:rPr lang="en-US">
                <a:latin typeface="Arial" charset="0"/>
              </a:rPr>
              <a:t>USMLE</a:t>
            </a:r>
          </a:p>
          <a:p>
            <a:pPr algn="ctr" eaLnBrk="1" hangingPunct="1"/>
            <a:r>
              <a:rPr lang="en-US">
                <a:latin typeface="Arial" charset="0"/>
              </a:rPr>
              <a:t>Step 2 CS</a:t>
            </a:r>
          </a:p>
        </p:txBody>
      </p:sp>
      <p:sp>
        <p:nvSpPr>
          <p:cNvPr id="181264" name="Line 16"/>
          <p:cNvSpPr>
            <a:spLocks noChangeShapeType="1"/>
          </p:cNvSpPr>
          <p:nvPr/>
        </p:nvSpPr>
        <p:spPr bwMode="auto">
          <a:xfrm flipV="1">
            <a:off x="2286000" y="2973388"/>
            <a:ext cx="0" cy="457200"/>
          </a:xfrm>
          <a:prstGeom prst="line">
            <a:avLst/>
          </a:prstGeom>
          <a:noFill/>
          <a:ln w="9525">
            <a:solidFill>
              <a:schemeClr val="tx1"/>
            </a:solidFill>
            <a:round/>
            <a:headEnd/>
            <a:tailEnd type="triangle" w="med" len="med"/>
          </a:ln>
          <a:effectLst/>
        </p:spPr>
        <p:txBody>
          <a:bodyPr/>
          <a:lstStyle/>
          <a:p>
            <a:endParaRPr lang="en-US"/>
          </a:p>
        </p:txBody>
      </p:sp>
      <p:sp>
        <p:nvSpPr>
          <p:cNvPr id="181265" name="Line 17"/>
          <p:cNvSpPr>
            <a:spLocks noChangeShapeType="1"/>
          </p:cNvSpPr>
          <p:nvPr/>
        </p:nvSpPr>
        <p:spPr bwMode="auto">
          <a:xfrm flipV="1">
            <a:off x="4191000" y="2971800"/>
            <a:ext cx="0" cy="457200"/>
          </a:xfrm>
          <a:prstGeom prst="line">
            <a:avLst/>
          </a:prstGeom>
          <a:noFill/>
          <a:ln w="9525">
            <a:solidFill>
              <a:schemeClr val="tx1"/>
            </a:solidFill>
            <a:round/>
            <a:headEnd/>
            <a:tailEnd type="triangle" w="med" len="med"/>
          </a:ln>
          <a:effectLst/>
        </p:spPr>
        <p:txBody>
          <a:bodyPr/>
          <a:lstStyle/>
          <a:p>
            <a:endParaRPr lang="en-US"/>
          </a:p>
        </p:txBody>
      </p:sp>
      <p:sp>
        <p:nvSpPr>
          <p:cNvPr id="181266" name="Line 18"/>
          <p:cNvSpPr>
            <a:spLocks noChangeShapeType="1"/>
          </p:cNvSpPr>
          <p:nvPr/>
        </p:nvSpPr>
        <p:spPr bwMode="auto">
          <a:xfrm flipV="1">
            <a:off x="6019800" y="2971800"/>
            <a:ext cx="0" cy="457200"/>
          </a:xfrm>
          <a:prstGeom prst="line">
            <a:avLst/>
          </a:prstGeom>
          <a:noFill/>
          <a:ln w="9525">
            <a:solidFill>
              <a:schemeClr val="tx1"/>
            </a:solidFill>
            <a:round/>
            <a:headEnd/>
            <a:tailEnd type="triangle" w="med" len="med"/>
          </a:ln>
          <a:effectLst/>
        </p:spPr>
        <p:txBody>
          <a:bodyPr/>
          <a:lstStyle/>
          <a:p>
            <a:endParaRPr lang="en-US"/>
          </a:p>
        </p:txBody>
      </p:sp>
      <p:sp>
        <p:nvSpPr>
          <p:cNvPr id="181267" name="Line 19"/>
          <p:cNvSpPr>
            <a:spLocks noChangeShapeType="1"/>
          </p:cNvSpPr>
          <p:nvPr/>
        </p:nvSpPr>
        <p:spPr bwMode="auto">
          <a:xfrm>
            <a:off x="2971800" y="2516188"/>
            <a:ext cx="0" cy="457200"/>
          </a:xfrm>
          <a:prstGeom prst="line">
            <a:avLst/>
          </a:prstGeom>
          <a:noFill/>
          <a:ln w="9525">
            <a:solidFill>
              <a:schemeClr val="tx1"/>
            </a:solidFill>
            <a:round/>
            <a:headEnd/>
            <a:tailEnd type="triangle" w="med" len="med"/>
          </a:ln>
          <a:effectLst/>
        </p:spPr>
        <p:txBody>
          <a:bodyPr/>
          <a:lstStyle/>
          <a:p>
            <a:endParaRPr lang="en-US"/>
          </a:p>
        </p:txBody>
      </p:sp>
      <p:sp>
        <p:nvSpPr>
          <p:cNvPr id="181268" name="Line 20"/>
          <p:cNvSpPr>
            <a:spLocks noChangeShapeType="1"/>
          </p:cNvSpPr>
          <p:nvPr/>
        </p:nvSpPr>
        <p:spPr bwMode="auto">
          <a:xfrm>
            <a:off x="6858000" y="2514600"/>
            <a:ext cx="0" cy="457200"/>
          </a:xfrm>
          <a:prstGeom prst="line">
            <a:avLst/>
          </a:prstGeom>
          <a:noFill/>
          <a:ln w="9525">
            <a:solidFill>
              <a:schemeClr val="tx1"/>
            </a:solidFill>
            <a:round/>
            <a:headEnd/>
            <a:tailEnd type="triangle" w="med" len="med"/>
          </a:ln>
          <a:effectLst/>
        </p:spPr>
        <p:txBody>
          <a:bodyPr/>
          <a:lstStyle/>
          <a:p>
            <a:endParaRPr lang="en-US"/>
          </a:p>
        </p:txBody>
      </p:sp>
      <p:sp>
        <p:nvSpPr>
          <p:cNvPr id="181272" name="Line 24"/>
          <p:cNvSpPr>
            <a:spLocks noChangeShapeType="1"/>
          </p:cNvSpPr>
          <p:nvPr/>
        </p:nvSpPr>
        <p:spPr bwMode="auto">
          <a:xfrm>
            <a:off x="5334000" y="2514600"/>
            <a:ext cx="0" cy="457200"/>
          </a:xfrm>
          <a:prstGeom prst="line">
            <a:avLst/>
          </a:prstGeom>
          <a:noFill/>
          <a:ln w="9525">
            <a:solidFill>
              <a:schemeClr val="tx1"/>
            </a:solidFill>
            <a:round/>
            <a:headEnd/>
            <a:tailEnd type="triangle" w="med" len="med"/>
          </a:ln>
          <a:effectLst/>
        </p:spPr>
        <p:txBody>
          <a:bodyPr/>
          <a:lstStyle/>
          <a:p>
            <a:endParaRPr lang="en-US"/>
          </a:p>
        </p:txBody>
      </p:sp>
      <p:sp>
        <p:nvSpPr>
          <p:cNvPr id="181273" name="Text Box 25"/>
          <p:cNvSpPr txBox="1">
            <a:spLocks noChangeArrowheads="1"/>
          </p:cNvSpPr>
          <p:nvPr/>
        </p:nvSpPr>
        <p:spPr bwMode="auto">
          <a:xfrm>
            <a:off x="4419600" y="1873250"/>
            <a:ext cx="1676400" cy="646331"/>
          </a:xfrm>
          <a:prstGeom prst="rect">
            <a:avLst/>
          </a:prstGeom>
          <a:noFill/>
          <a:ln w="9525">
            <a:noFill/>
            <a:miter lim="800000"/>
            <a:headEnd/>
            <a:tailEnd/>
          </a:ln>
          <a:effectLst/>
        </p:spPr>
        <p:txBody>
          <a:bodyPr>
            <a:spAutoFit/>
          </a:bodyPr>
          <a:lstStyle/>
          <a:p>
            <a:pPr algn="ctr" eaLnBrk="1" hangingPunct="1"/>
            <a:r>
              <a:rPr lang="en-US" dirty="0" err="1" smtClean="0">
                <a:latin typeface="Arial" charset="0"/>
              </a:rPr>
              <a:t>Presentación</a:t>
            </a:r>
            <a:r>
              <a:rPr lang="en-US" dirty="0" smtClean="0">
                <a:latin typeface="Arial" charset="0"/>
              </a:rPr>
              <a:t> de </a:t>
            </a:r>
            <a:r>
              <a:rPr lang="en-US" dirty="0" err="1" smtClean="0">
                <a:latin typeface="Arial" charset="0"/>
              </a:rPr>
              <a:t>casos</a:t>
            </a:r>
            <a:endParaRPr lang="en-US" dirty="0">
              <a:latin typeface="Arial" charset="0"/>
            </a:endParaRPr>
          </a:p>
        </p:txBody>
      </p:sp>
      <p:sp>
        <p:nvSpPr>
          <p:cNvPr id="2" name="Footer Placeholder 1"/>
          <p:cNvSpPr>
            <a:spLocks noGrp="1"/>
          </p:cNvSpPr>
          <p:nvPr>
            <p:ph type="ftr" sz="quarter" idx="11"/>
          </p:nvPr>
        </p:nvSpPr>
        <p:spPr>
          <a:xfrm>
            <a:off x="304800" y="6477000"/>
            <a:ext cx="8458200" cy="299608"/>
          </a:xfrm>
        </p:spPr>
        <p:txBody>
          <a:bodyPr/>
          <a:lstStyle/>
          <a:p>
            <a:r>
              <a:rPr lang="en-US" dirty="0" smtClean="0"/>
              <a:t>Copyright© 2013 by the National Board of Medical Examiners® (NBME®). All rights reserved.</a:t>
            </a:r>
          </a:p>
        </p:txBody>
      </p:sp>
      <p:sp>
        <p:nvSpPr>
          <p:cNvPr id="181274" name="Rectangle 26"/>
          <p:cNvSpPr>
            <a:spLocks noGrp="1" noChangeArrowheads="1"/>
          </p:cNvSpPr>
          <p:nvPr>
            <p:ph type="title" idx="4294967295"/>
          </p:nvPr>
        </p:nvSpPr>
        <p:spPr>
          <a:xfrm>
            <a:off x="457200" y="76200"/>
            <a:ext cx="8686800" cy="1143000"/>
          </a:xfrm>
        </p:spPr>
        <p:txBody>
          <a:bodyPr/>
          <a:lstStyle/>
          <a:p>
            <a:r>
              <a:rPr lang="en-US" sz="3200" dirty="0" smtClean="0"/>
              <a:t>¿En </a:t>
            </a:r>
            <a:r>
              <a:rPr lang="en-US" sz="3200" dirty="0" err="1" smtClean="0"/>
              <a:t>qué</a:t>
            </a:r>
            <a:r>
              <a:rPr lang="en-US" sz="3200" dirty="0" smtClean="0"/>
              <a:t> </a:t>
            </a:r>
            <a:r>
              <a:rPr lang="en-US" sz="3200" dirty="0" err="1" smtClean="0"/>
              <a:t>contexto</a:t>
            </a:r>
            <a:r>
              <a:rPr lang="en-US" sz="3200" dirty="0" smtClean="0"/>
              <a:t> se </a:t>
            </a:r>
            <a:r>
              <a:rPr lang="en-US" sz="3200" dirty="0" err="1" smtClean="0"/>
              <a:t>evalúa</a:t>
            </a:r>
            <a:r>
              <a:rPr lang="en-US" sz="3200" dirty="0" smtClean="0"/>
              <a:t> el </a:t>
            </a:r>
            <a:r>
              <a:rPr lang="en-US" sz="3200" dirty="0" err="1" smtClean="0"/>
              <a:t>comportamiento</a:t>
            </a:r>
            <a:r>
              <a:rPr lang="en-US" sz="3200" dirty="0" smtClean="0"/>
              <a:t>?</a:t>
            </a:r>
            <a:endParaRPr lang="en-US" sz="3200" dirty="0"/>
          </a:p>
        </p:txBody>
      </p:sp>
      <p:sp>
        <p:nvSpPr>
          <p:cNvPr id="181275" name="Rectangle 27"/>
          <p:cNvSpPr>
            <a:spLocks noChangeArrowheads="1"/>
          </p:cNvSpPr>
          <p:nvPr/>
        </p:nvSpPr>
        <p:spPr bwMode="auto">
          <a:xfrm>
            <a:off x="685800" y="4800600"/>
            <a:ext cx="7620000" cy="1981200"/>
          </a:xfrm>
          <a:prstGeom prst="rect">
            <a:avLst/>
          </a:prstGeom>
          <a:noFill/>
          <a:ln w="12700">
            <a:noFill/>
            <a:miter lim="800000"/>
            <a:headEnd/>
            <a:tailEnd/>
          </a:ln>
          <a:effectLst/>
        </p:spPr>
        <p:txBody>
          <a:bodyPr lIns="90488" tIns="44450" rIns="90488" bIns="44450"/>
          <a:lstStyle/>
          <a:p>
            <a:pPr marL="342900" indent="-342900" eaLnBrk="1" hangingPunct="1">
              <a:spcBef>
                <a:spcPct val="20000"/>
              </a:spcBef>
              <a:buClr>
                <a:schemeClr val="tx2"/>
              </a:buClr>
              <a:buSzPct val="70000"/>
              <a:buFont typeface="Wingdings" pitchFamily="2" charset="2"/>
              <a:buChar char="¡"/>
            </a:pPr>
            <a:r>
              <a:rPr lang="en-US" sz="2500" dirty="0" smtClean="0"/>
              <a:t>Hay </a:t>
            </a:r>
            <a:r>
              <a:rPr lang="en-US" sz="2500" dirty="0" err="1" smtClean="0"/>
              <a:t>grados</a:t>
            </a:r>
            <a:r>
              <a:rPr lang="en-US" sz="2500" dirty="0" smtClean="0"/>
              <a:t> variables de </a:t>
            </a:r>
            <a:r>
              <a:rPr lang="en-US" sz="2500" dirty="0" err="1" smtClean="0">
                <a:solidFill>
                  <a:srgbClr val="000000"/>
                </a:solidFill>
              </a:rPr>
              <a:t>flexibilidad</a:t>
            </a:r>
            <a:r>
              <a:rPr lang="en-US" sz="2500" dirty="0" smtClean="0"/>
              <a:t>/ control </a:t>
            </a:r>
            <a:r>
              <a:rPr lang="en-US" sz="2500" dirty="0" err="1" smtClean="0"/>
              <a:t>para</a:t>
            </a:r>
            <a:r>
              <a:rPr lang="en-US" sz="2500" dirty="0" smtClean="0"/>
              <a:t>:</a:t>
            </a:r>
            <a:endParaRPr lang="en-US" sz="2500" dirty="0"/>
          </a:p>
          <a:p>
            <a:pPr marL="742950" lvl="1" indent="-285750" eaLnBrk="1" hangingPunct="1">
              <a:spcBef>
                <a:spcPct val="20000"/>
              </a:spcBef>
              <a:buClr>
                <a:schemeClr val="accent2"/>
              </a:buClr>
              <a:buSzPct val="70000"/>
              <a:buFont typeface="Wingdings" pitchFamily="2" charset="2"/>
              <a:buChar char="l"/>
            </a:pPr>
            <a:r>
              <a:rPr lang="en-US" sz="2100" dirty="0" smtClean="0"/>
              <a:t>el </a:t>
            </a:r>
            <a:r>
              <a:rPr lang="en-US" sz="2100" dirty="0" err="1" smtClean="0"/>
              <a:t>estímulo</a:t>
            </a:r>
            <a:endParaRPr lang="en-US" sz="2100" dirty="0"/>
          </a:p>
          <a:p>
            <a:pPr marL="742950" lvl="1" indent="-285750" eaLnBrk="1" hangingPunct="1">
              <a:spcBef>
                <a:spcPct val="20000"/>
              </a:spcBef>
              <a:buClr>
                <a:schemeClr val="accent2"/>
              </a:buClr>
              <a:buSzPct val="70000"/>
              <a:buFont typeface="Wingdings" pitchFamily="2" charset="2"/>
              <a:buChar char="l"/>
            </a:pPr>
            <a:r>
              <a:rPr lang="en-US" sz="2100" dirty="0" smtClean="0"/>
              <a:t>la </a:t>
            </a:r>
            <a:r>
              <a:rPr lang="en-US" sz="2100" dirty="0" err="1" smtClean="0"/>
              <a:t>medición</a:t>
            </a:r>
            <a:endParaRPr lang="en-US" sz="2100" dirty="0"/>
          </a:p>
        </p:txBody>
      </p:sp>
    </p:spTree>
    <p:extLst>
      <p:ext uri="{BB962C8B-B14F-4D97-AF65-F5344CB8AC3E}">
        <p14:creationId xmlns:p14="http://schemas.microsoft.com/office/powerpoint/2010/main" val="169248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1275"/>
                                        </p:tgtEl>
                                        <p:attrNameLst>
                                          <p:attrName>style.visibility</p:attrName>
                                        </p:attrNameLst>
                                      </p:cBhvr>
                                      <p:to>
                                        <p:strVal val="visible"/>
                                      </p:to>
                                    </p:set>
                                    <p:animEffect transition="in" filter="fade">
                                      <p:cBhvr>
                                        <p:cTn id="7" dur="500"/>
                                        <p:tgtEl>
                                          <p:spTgt spid="18127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1259"/>
                                        </p:tgtEl>
                                        <p:attrNameLst>
                                          <p:attrName>style.visibility</p:attrName>
                                        </p:attrNameLst>
                                      </p:cBhvr>
                                      <p:to>
                                        <p:strVal val="visible"/>
                                      </p:to>
                                    </p:set>
                                    <p:animEffect transition="in" filter="dissolve">
                                      <p:cBhvr>
                                        <p:cTn id="12" dur="500"/>
                                        <p:tgtEl>
                                          <p:spTgt spid="181259"/>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81264"/>
                                        </p:tgtEl>
                                        <p:attrNameLst>
                                          <p:attrName>style.visibility</p:attrName>
                                        </p:attrNameLst>
                                      </p:cBhvr>
                                      <p:to>
                                        <p:strVal val="visible"/>
                                      </p:to>
                                    </p:set>
                                    <p:animEffect transition="in" filter="dissolve">
                                      <p:cBhvr>
                                        <p:cTn id="15" dur="500"/>
                                        <p:tgtEl>
                                          <p:spTgt spid="18126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81260"/>
                                        </p:tgtEl>
                                        <p:attrNameLst>
                                          <p:attrName>style.visibility</p:attrName>
                                        </p:attrNameLst>
                                      </p:cBhvr>
                                      <p:to>
                                        <p:strVal val="visible"/>
                                      </p:to>
                                    </p:set>
                                    <p:animEffect transition="in" filter="dissolve">
                                      <p:cBhvr>
                                        <p:cTn id="20" dur="500"/>
                                        <p:tgtEl>
                                          <p:spTgt spid="181260"/>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81267"/>
                                        </p:tgtEl>
                                        <p:attrNameLst>
                                          <p:attrName>style.visibility</p:attrName>
                                        </p:attrNameLst>
                                      </p:cBhvr>
                                      <p:to>
                                        <p:strVal val="visible"/>
                                      </p:to>
                                    </p:set>
                                    <p:animEffect transition="in" filter="dissolve">
                                      <p:cBhvr>
                                        <p:cTn id="23" dur="500"/>
                                        <p:tgtEl>
                                          <p:spTgt spid="181267"/>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81261"/>
                                        </p:tgtEl>
                                        <p:attrNameLst>
                                          <p:attrName>style.visibility</p:attrName>
                                        </p:attrNameLst>
                                      </p:cBhvr>
                                      <p:to>
                                        <p:strVal val="visible"/>
                                      </p:to>
                                    </p:set>
                                    <p:animEffect transition="in" filter="dissolve">
                                      <p:cBhvr>
                                        <p:cTn id="28" dur="500"/>
                                        <p:tgtEl>
                                          <p:spTgt spid="18126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81265"/>
                                        </p:tgtEl>
                                        <p:attrNameLst>
                                          <p:attrName>style.visibility</p:attrName>
                                        </p:attrNameLst>
                                      </p:cBhvr>
                                      <p:to>
                                        <p:strVal val="visible"/>
                                      </p:to>
                                    </p:set>
                                    <p:animEffect transition="in" filter="dissolve">
                                      <p:cBhvr>
                                        <p:cTn id="31" dur="500"/>
                                        <p:tgtEl>
                                          <p:spTgt spid="181265"/>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81272"/>
                                        </p:tgtEl>
                                        <p:attrNameLst>
                                          <p:attrName>style.visibility</p:attrName>
                                        </p:attrNameLst>
                                      </p:cBhvr>
                                      <p:to>
                                        <p:strVal val="visible"/>
                                      </p:to>
                                    </p:set>
                                    <p:animEffect transition="in" filter="dissolve">
                                      <p:cBhvr>
                                        <p:cTn id="36" dur="500"/>
                                        <p:tgtEl>
                                          <p:spTgt spid="181272"/>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81273"/>
                                        </p:tgtEl>
                                        <p:attrNameLst>
                                          <p:attrName>style.visibility</p:attrName>
                                        </p:attrNameLst>
                                      </p:cBhvr>
                                      <p:to>
                                        <p:strVal val="visible"/>
                                      </p:to>
                                    </p:set>
                                    <p:animEffect transition="in" filter="dissolve">
                                      <p:cBhvr>
                                        <p:cTn id="39" dur="500"/>
                                        <p:tgtEl>
                                          <p:spTgt spid="181273"/>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181262"/>
                                        </p:tgtEl>
                                        <p:attrNameLst>
                                          <p:attrName>style.visibility</p:attrName>
                                        </p:attrNameLst>
                                      </p:cBhvr>
                                      <p:to>
                                        <p:strVal val="visible"/>
                                      </p:to>
                                    </p:set>
                                    <p:animEffect transition="in" filter="dissolve">
                                      <p:cBhvr>
                                        <p:cTn id="44" dur="500"/>
                                        <p:tgtEl>
                                          <p:spTgt spid="181262"/>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181266"/>
                                        </p:tgtEl>
                                        <p:attrNameLst>
                                          <p:attrName>style.visibility</p:attrName>
                                        </p:attrNameLst>
                                      </p:cBhvr>
                                      <p:to>
                                        <p:strVal val="visible"/>
                                      </p:to>
                                    </p:set>
                                    <p:animEffect transition="in" filter="dissolve">
                                      <p:cBhvr>
                                        <p:cTn id="47" dur="500"/>
                                        <p:tgtEl>
                                          <p:spTgt spid="18126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81263"/>
                                        </p:tgtEl>
                                        <p:attrNameLst>
                                          <p:attrName>style.visibility</p:attrName>
                                        </p:attrNameLst>
                                      </p:cBhvr>
                                      <p:to>
                                        <p:strVal val="visible"/>
                                      </p:to>
                                    </p:set>
                                    <p:animEffect transition="in" filter="dissolve">
                                      <p:cBhvr>
                                        <p:cTn id="52" dur="500"/>
                                        <p:tgtEl>
                                          <p:spTgt spid="181263"/>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181268"/>
                                        </p:tgtEl>
                                        <p:attrNameLst>
                                          <p:attrName>style.visibility</p:attrName>
                                        </p:attrNameLst>
                                      </p:cBhvr>
                                      <p:to>
                                        <p:strVal val="visible"/>
                                      </p:to>
                                    </p:set>
                                    <p:animEffect transition="in" filter="dissolve">
                                      <p:cBhvr>
                                        <p:cTn id="55" dur="500"/>
                                        <p:tgtEl>
                                          <p:spTgt spid="18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9" grpId="0"/>
      <p:bldP spid="181260" grpId="0"/>
      <p:bldP spid="181261" grpId="0"/>
      <p:bldP spid="181262" grpId="0"/>
      <p:bldP spid="181263" grpId="0"/>
      <p:bldP spid="181264" grpId="0" animBg="1"/>
      <p:bldP spid="181265" grpId="0" animBg="1"/>
      <p:bldP spid="181266" grpId="0" animBg="1"/>
      <p:bldP spid="181267" grpId="0" animBg="1"/>
      <p:bldP spid="181268" grpId="0" animBg="1"/>
      <p:bldP spid="181272" grpId="0" animBg="1"/>
      <p:bldP spid="181273" grpId="0"/>
      <p:bldP spid="18127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1412602" y="-155028"/>
            <a:ext cx="7313612" cy="1143000"/>
          </a:xfrm>
        </p:spPr>
        <p:txBody>
          <a:bodyPr/>
          <a:lstStyle/>
          <a:p>
            <a:r>
              <a:rPr lang="en-US" dirty="0"/>
              <a:t>Mini CEX</a:t>
            </a:r>
          </a:p>
        </p:txBody>
      </p:sp>
      <p:sp>
        <p:nvSpPr>
          <p:cNvPr id="124934" name="Rectangle 6"/>
          <p:cNvSpPr>
            <a:spLocks noGrp="1" noChangeArrowheads="1"/>
          </p:cNvSpPr>
          <p:nvPr>
            <p:ph type="body" sz="half" idx="1"/>
          </p:nvPr>
        </p:nvSpPr>
        <p:spPr>
          <a:xfrm>
            <a:off x="1370013" y="1827213"/>
            <a:ext cx="3354387" cy="4114800"/>
          </a:xfrm>
        </p:spPr>
        <p:txBody>
          <a:bodyPr>
            <a:normAutofit/>
          </a:bodyPr>
          <a:lstStyle/>
          <a:p>
            <a:r>
              <a:rPr lang="en-US" sz="2500" dirty="0"/>
              <a:t>15-20 </a:t>
            </a:r>
            <a:r>
              <a:rPr lang="en-US" sz="2500" dirty="0" err="1" smtClean="0"/>
              <a:t>minutos</a:t>
            </a:r>
            <a:r>
              <a:rPr lang="en-US" sz="2500" dirty="0" smtClean="0"/>
              <a:t> </a:t>
            </a:r>
            <a:r>
              <a:rPr lang="en-US" sz="2500" dirty="0" err="1" smtClean="0"/>
              <a:t>por</a:t>
            </a:r>
            <a:r>
              <a:rPr lang="en-US" sz="2500" dirty="0" smtClean="0"/>
              <a:t> </a:t>
            </a:r>
            <a:r>
              <a:rPr lang="en-US" sz="2500" dirty="0" err="1" smtClean="0"/>
              <a:t>encuentro</a:t>
            </a:r>
            <a:endParaRPr lang="en-US" sz="2500" dirty="0"/>
          </a:p>
          <a:p>
            <a:r>
              <a:rPr lang="en-US" sz="2500" dirty="0" err="1" smtClean="0"/>
              <a:t>Escenarios</a:t>
            </a:r>
            <a:r>
              <a:rPr lang="en-US" sz="2500" dirty="0" smtClean="0"/>
              <a:t> </a:t>
            </a:r>
            <a:r>
              <a:rPr lang="en-US" sz="2500" dirty="0" err="1" smtClean="0"/>
              <a:t>clínicos</a:t>
            </a:r>
            <a:r>
              <a:rPr lang="en-US" sz="2500" dirty="0" smtClean="0"/>
              <a:t> </a:t>
            </a:r>
            <a:r>
              <a:rPr lang="en-US" sz="2500" dirty="0" err="1" smtClean="0"/>
              <a:t>variados</a:t>
            </a:r>
            <a:endParaRPr lang="en-US" sz="2500" dirty="0"/>
          </a:p>
          <a:p>
            <a:r>
              <a:rPr lang="en-US" sz="2500" dirty="0" smtClean="0"/>
              <a:t>Hay </a:t>
            </a:r>
            <a:r>
              <a:rPr lang="en-US" sz="2500" dirty="0" err="1" smtClean="0"/>
              <a:t>evidencias</a:t>
            </a:r>
            <a:r>
              <a:rPr lang="en-US" sz="2500" dirty="0" smtClean="0"/>
              <a:t> de </a:t>
            </a:r>
            <a:r>
              <a:rPr lang="en-US" sz="2500" dirty="0" err="1" smtClean="0"/>
              <a:t>mejoría</a:t>
            </a:r>
            <a:r>
              <a:rPr lang="en-US" sz="2500" dirty="0" smtClean="0"/>
              <a:t> de </a:t>
            </a:r>
            <a:r>
              <a:rPr lang="en-US" sz="2500" dirty="0" err="1" smtClean="0"/>
              <a:t>las</a:t>
            </a:r>
            <a:r>
              <a:rPr lang="en-US" sz="2500" dirty="0" smtClean="0"/>
              <a:t> </a:t>
            </a:r>
            <a:r>
              <a:rPr lang="en-US" sz="2500" dirty="0" err="1" smtClean="0"/>
              <a:t>competencias</a:t>
            </a:r>
            <a:r>
              <a:rPr lang="en-US" sz="2500" dirty="0" smtClean="0"/>
              <a:t> con el </a:t>
            </a:r>
            <a:r>
              <a:rPr lang="en-US" sz="2500" dirty="0" err="1" smtClean="0"/>
              <a:t>tiempo</a:t>
            </a:r>
            <a:endParaRPr lang="en-US" sz="2500" dirty="0"/>
          </a:p>
        </p:txBody>
      </p:sp>
      <p:sp>
        <p:nvSpPr>
          <p:cNvPr id="124935" name="Rectangle 7"/>
          <p:cNvSpPr>
            <a:spLocks noGrp="1" noChangeArrowheads="1"/>
          </p:cNvSpPr>
          <p:nvPr>
            <p:ph sz="half" idx="2"/>
          </p:nvPr>
        </p:nvSpPr>
        <p:spPr>
          <a:xfrm>
            <a:off x="5097463" y="1827213"/>
            <a:ext cx="3586162" cy="4114800"/>
          </a:xfrm>
        </p:spPr>
        <p:txBody>
          <a:bodyPr/>
          <a:lstStyle/>
          <a:p>
            <a:endParaRPr lang="en-US" sz="2500"/>
          </a:p>
        </p:txBody>
      </p:sp>
      <p:sp>
        <p:nvSpPr>
          <p:cNvPr id="2" name="Footer Placeholder 1"/>
          <p:cNvSpPr>
            <a:spLocks noGrp="1"/>
          </p:cNvSpPr>
          <p:nvPr>
            <p:ph type="ftr" sz="quarter" idx="11"/>
          </p:nvPr>
        </p:nvSpPr>
        <p:spPr>
          <a:xfrm>
            <a:off x="304800" y="6400800"/>
            <a:ext cx="8077200" cy="304800"/>
          </a:xfrm>
        </p:spPr>
        <p:txBody>
          <a:bodyPr/>
          <a:lstStyle/>
          <a:p>
            <a:r>
              <a:rPr lang="en-US" dirty="0" smtClean="0"/>
              <a:t>Copyright© 2013 by the National Board of Medical Examiners® (NBME®). All rights reserved.</a:t>
            </a:r>
            <a:endParaRPr lang="en-US" dirty="0"/>
          </a:p>
        </p:txBody>
      </p:sp>
      <p:pic>
        <p:nvPicPr>
          <p:cNvPr id="124933" name="Picture 5" descr="Mini CEX"/>
          <p:cNvPicPr>
            <a:picLocks noChangeAspect="1" noChangeArrowheads="1"/>
          </p:cNvPicPr>
          <p:nvPr/>
        </p:nvPicPr>
        <p:blipFill>
          <a:blip r:embed="rId3" cstate="print"/>
          <a:srcRect/>
          <a:stretch>
            <a:fillRect/>
          </a:stretch>
        </p:blipFill>
        <p:spPr bwMode="auto">
          <a:xfrm>
            <a:off x="4864100" y="990600"/>
            <a:ext cx="3898900" cy="5257800"/>
          </a:xfrm>
          <a:prstGeom prst="rect">
            <a:avLst/>
          </a:prstGeom>
          <a:noFill/>
        </p:spPr>
      </p:pic>
      <p:sp>
        <p:nvSpPr>
          <p:cNvPr id="124936" name="Rectangle 8"/>
          <p:cNvSpPr>
            <a:spLocks noChangeArrowheads="1"/>
          </p:cNvSpPr>
          <p:nvPr/>
        </p:nvSpPr>
        <p:spPr bwMode="auto">
          <a:xfrm>
            <a:off x="4876800" y="2819400"/>
            <a:ext cx="1143000" cy="304800"/>
          </a:xfrm>
          <a:prstGeom prst="rect">
            <a:avLst/>
          </a:prstGeom>
          <a:solidFill>
            <a:srgbClr val="FFFF00">
              <a:alpha val="41000"/>
            </a:srgbClr>
          </a:solidFill>
          <a:ln w="12700">
            <a:noFill/>
            <a:miter lim="800000"/>
            <a:headEnd/>
            <a:tailEnd/>
          </a:ln>
          <a:effectLst/>
        </p:spPr>
        <p:txBody>
          <a:bodyPr wrap="none" anchor="ctr"/>
          <a:lstStyle/>
          <a:p>
            <a:endParaRPr lang="en-US"/>
          </a:p>
        </p:txBody>
      </p:sp>
    </p:spTree>
    <p:extLst>
      <p:ext uri="{BB962C8B-B14F-4D97-AF65-F5344CB8AC3E}">
        <p14:creationId xmlns:p14="http://schemas.microsoft.com/office/powerpoint/2010/main" val="2971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124936"/>
                                        </p:tgtEl>
                                        <p:attrNameLst>
                                          <p:attrName>style.visibility</p:attrName>
                                        </p:attrNameLst>
                                      </p:cBhvr>
                                      <p:to>
                                        <p:strVal val="visible"/>
                                      </p:to>
                                    </p:set>
                                    <p:animEffect transition="in" filter="fade">
                                      <p:cBhvr>
                                        <p:cTn id="7" dur="500"/>
                                        <p:tgtEl>
                                          <p:spTgt spid="1249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40" name="Rectangle 4"/>
          <p:cNvSpPr>
            <a:spLocks noGrp="1" noChangeArrowheads="1"/>
          </p:cNvSpPr>
          <p:nvPr>
            <p:ph type="title"/>
          </p:nvPr>
        </p:nvSpPr>
        <p:spPr/>
        <p:txBody>
          <a:bodyPr/>
          <a:lstStyle/>
          <a:p>
            <a:r>
              <a:rPr lang="en-US" dirty="0"/>
              <a:t>P-MEX</a:t>
            </a:r>
          </a:p>
        </p:txBody>
      </p:sp>
      <p:sp>
        <p:nvSpPr>
          <p:cNvPr id="2" name="Footer Placeholder 1"/>
          <p:cNvSpPr>
            <a:spLocks noGrp="1"/>
          </p:cNvSpPr>
          <p:nvPr>
            <p:ph type="ftr" sz="quarter" idx="11"/>
          </p:nvPr>
        </p:nvSpPr>
        <p:spPr>
          <a:xfrm>
            <a:off x="304800" y="6400800"/>
            <a:ext cx="8610600" cy="375808"/>
          </a:xfrm>
        </p:spPr>
        <p:txBody>
          <a:bodyPr/>
          <a:lstStyle/>
          <a:p>
            <a:r>
              <a:rPr lang="en-US" dirty="0" smtClean="0"/>
              <a:t>Copyright© 2013 by the National Board of Medical Examiners® (NBME®). All rights reserved.</a:t>
            </a:r>
          </a:p>
        </p:txBody>
      </p:sp>
      <p:sp>
        <p:nvSpPr>
          <p:cNvPr id="193541" name="Rectangle 5"/>
          <p:cNvSpPr>
            <a:spLocks noGrp="1" noChangeArrowheads="1"/>
          </p:cNvSpPr>
          <p:nvPr>
            <p:ph sz="quarter" idx="1"/>
          </p:nvPr>
        </p:nvSpPr>
        <p:spPr/>
        <p:txBody>
          <a:bodyPr>
            <a:normAutofit/>
          </a:bodyPr>
          <a:lstStyle/>
          <a:p>
            <a:r>
              <a:rPr lang="en-US" sz="2500" dirty="0" err="1" smtClean="0"/>
              <a:t>Tomó</a:t>
            </a:r>
            <a:r>
              <a:rPr lang="en-US" sz="2500" dirty="0" smtClean="0"/>
              <a:t> </a:t>
            </a:r>
            <a:r>
              <a:rPr lang="en-US" sz="2500" dirty="0" err="1" smtClean="0"/>
              <a:t>como</a:t>
            </a:r>
            <a:r>
              <a:rPr lang="en-US" sz="2500" dirty="0" smtClean="0"/>
              <a:t> </a:t>
            </a:r>
            <a:r>
              <a:rPr lang="en-US" sz="2500" dirty="0" err="1" smtClean="0"/>
              <a:t>modelo</a:t>
            </a:r>
            <a:r>
              <a:rPr lang="en-US" sz="2500" dirty="0" smtClean="0"/>
              <a:t> al Mini-CEX</a:t>
            </a:r>
            <a:endParaRPr lang="en-US" sz="2500" dirty="0"/>
          </a:p>
          <a:p>
            <a:pPr lvl="1"/>
            <a:r>
              <a:rPr lang="en-US" sz="2100" dirty="0" err="1" smtClean="0"/>
              <a:t>lista</a:t>
            </a:r>
            <a:r>
              <a:rPr lang="en-US" sz="2100" dirty="0" smtClean="0"/>
              <a:t> de </a:t>
            </a:r>
            <a:r>
              <a:rPr lang="en-US" sz="2100" dirty="0" err="1" smtClean="0"/>
              <a:t>cotejos</a:t>
            </a:r>
            <a:r>
              <a:rPr lang="en-US" sz="2100" dirty="0" smtClean="0"/>
              <a:t> de 24 items; </a:t>
            </a:r>
            <a:r>
              <a:rPr lang="en-US" sz="2100" dirty="0" err="1" smtClean="0"/>
              <a:t>calificada</a:t>
            </a:r>
            <a:r>
              <a:rPr lang="en-US" sz="2100" dirty="0" smtClean="0"/>
              <a:t> de 1-4</a:t>
            </a:r>
            <a:endParaRPr lang="en-US" sz="2100" dirty="0"/>
          </a:p>
          <a:p>
            <a:pPr lvl="1"/>
            <a:r>
              <a:rPr lang="en-US" sz="2100" dirty="0" smtClean="0"/>
              <a:t>un </a:t>
            </a:r>
            <a:r>
              <a:rPr lang="en-US" sz="2100" dirty="0" err="1" smtClean="0"/>
              <a:t>sólo</a:t>
            </a:r>
            <a:r>
              <a:rPr lang="en-US" sz="2100" dirty="0" smtClean="0"/>
              <a:t> </a:t>
            </a:r>
            <a:r>
              <a:rPr lang="en-US" sz="2100" dirty="0" err="1" smtClean="0"/>
              <a:t>encuentro</a:t>
            </a:r>
            <a:r>
              <a:rPr lang="en-US" sz="2100" dirty="0" smtClean="0"/>
              <a:t> </a:t>
            </a:r>
            <a:r>
              <a:rPr lang="en-US" sz="2100" dirty="0" err="1" smtClean="0"/>
              <a:t>clínico</a:t>
            </a:r>
            <a:endParaRPr lang="en-US" sz="2100" dirty="0"/>
          </a:p>
          <a:p>
            <a:r>
              <a:rPr lang="en-US" sz="2500" dirty="0" err="1" smtClean="0"/>
              <a:t>Validada</a:t>
            </a:r>
            <a:r>
              <a:rPr lang="en-US" sz="2500" dirty="0" smtClean="0"/>
              <a:t> en </a:t>
            </a:r>
            <a:r>
              <a:rPr lang="en-US" sz="2500" dirty="0" err="1" smtClean="0"/>
              <a:t>estudiantes</a:t>
            </a:r>
            <a:r>
              <a:rPr lang="en-US" sz="2500" dirty="0" smtClean="0"/>
              <a:t> de McGill de 3</a:t>
            </a:r>
            <a:r>
              <a:rPr lang="en-US" sz="2500" baseline="30000" dirty="0" smtClean="0"/>
              <a:t>o</a:t>
            </a:r>
            <a:r>
              <a:rPr lang="en-US" sz="2500" dirty="0" smtClean="0"/>
              <a:t> y 4o </a:t>
            </a:r>
            <a:r>
              <a:rPr lang="en-US" sz="2500" dirty="0" err="1" smtClean="0"/>
              <a:t>año</a:t>
            </a:r>
            <a:endParaRPr lang="en-US" sz="2500" dirty="0"/>
          </a:p>
          <a:p>
            <a:r>
              <a:rPr lang="en-US" sz="2500" dirty="0" err="1" smtClean="0"/>
              <a:t>Análisis</a:t>
            </a:r>
            <a:r>
              <a:rPr lang="en-US" sz="2500" dirty="0" smtClean="0"/>
              <a:t> factorial</a:t>
            </a:r>
            <a:endParaRPr lang="en-US" sz="2500" dirty="0"/>
          </a:p>
          <a:p>
            <a:pPr lvl="1"/>
            <a:r>
              <a:rPr lang="en-US" sz="2100" dirty="0" err="1" smtClean="0"/>
              <a:t>Habilidades</a:t>
            </a:r>
            <a:r>
              <a:rPr lang="en-US" sz="2100" dirty="0" smtClean="0"/>
              <a:t> de </a:t>
            </a:r>
            <a:r>
              <a:rPr lang="en-US" sz="2100" dirty="0" err="1" smtClean="0"/>
              <a:t>relación</a:t>
            </a:r>
            <a:r>
              <a:rPr lang="en-US" sz="2100" dirty="0" smtClean="0"/>
              <a:t> </a:t>
            </a:r>
            <a:r>
              <a:rPr lang="en-US" sz="2100" dirty="0" err="1" smtClean="0"/>
              <a:t>médico-paciente</a:t>
            </a:r>
            <a:endParaRPr lang="en-US" sz="2100" dirty="0"/>
          </a:p>
          <a:p>
            <a:pPr lvl="1"/>
            <a:r>
              <a:rPr lang="en-US" sz="2100" dirty="0" err="1" smtClean="0"/>
              <a:t>Habilidades</a:t>
            </a:r>
            <a:r>
              <a:rPr lang="en-US" sz="2100" dirty="0" smtClean="0"/>
              <a:t> </a:t>
            </a:r>
            <a:r>
              <a:rPr lang="en-US" sz="2100" dirty="0" err="1" smtClean="0"/>
              <a:t>reflexivas</a:t>
            </a:r>
            <a:endParaRPr lang="en-US" sz="2100" dirty="0"/>
          </a:p>
          <a:p>
            <a:pPr lvl="1"/>
            <a:r>
              <a:rPr lang="en-US" sz="2100" dirty="0" err="1" smtClean="0"/>
              <a:t>Manejo</a:t>
            </a:r>
            <a:r>
              <a:rPr lang="en-US" sz="2100" dirty="0" smtClean="0"/>
              <a:t> del </a:t>
            </a:r>
            <a:r>
              <a:rPr lang="en-US" sz="2100" dirty="0" err="1" smtClean="0"/>
              <a:t>tiempo</a:t>
            </a:r>
            <a:endParaRPr lang="en-US" sz="2100" dirty="0"/>
          </a:p>
          <a:p>
            <a:pPr lvl="1"/>
            <a:r>
              <a:rPr lang="en-US" sz="2100" dirty="0" err="1" smtClean="0"/>
              <a:t>Habilidades</a:t>
            </a:r>
            <a:r>
              <a:rPr lang="en-US" sz="2100" dirty="0" smtClean="0"/>
              <a:t> de </a:t>
            </a:r>
            <a:r>
              <a:rPr lang="en-US" sz="2100" dirty="0" err="1" smtClean="0"/>
              <a:t>relación</a:t>
            </a:r>
            <a:r>
              <a:rPr lang="en-US" sz="2100" dirty="0" smtClean="0"/>
              <a:t> interpersonal</a:t>
            </a:r>
            <a:endParaRPr lang="en-US" sz="2100" dirty="0"/>
          </a:p>
        </p:txBody>
      </p:sp>
    </p:spTree>
    <p:extLst>
      <p:ext uri="{BB962C8B-B14F-4D97-AF65-F5344CB8AC3E}">
        <p14:creationId xmlns:p14="http://schemas.microsoft.com/office/powerpoint/2010/main" val="3673055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descr="p-MexExample"/>
          <p:cNvPicPr>
            <a:picLocks noChangeAspect="1" noChangeArrowheads="1"/>
          </p:cNvPicPr>
          <p:nvPr/>
        </p:nvPicPr>
        <p:blipFill>
          <a:blip r:embed="rId3"/>
          <a:srcRect/>
          <a:stretch>
            <a:fillRect/>
          </a:stretch>
        </p:blipFill>
        <p:spPr bwMode="auto">
          <a:xfrm>
            <a:off x="228600" y="1371600"/>
            <a:ext cx="8686800" cy="5410200"/>
          </a:xfrm>
          <a:prstGeom prst="rect">
            <a:avLst/>
          </a:prstGeom>
          <a:noFill/>
          <a:ln w="9525">
            <a:noFill/>
            <a:miter lim="800000"/>
            <a:headEnd/>
            <a:tailEnd/>
          </a:ln>
        </p:spPr>
      </p:pic>
      <p:sp>
        <p:nvSpPr>
          <p:cNvPr id="3" name="Title 2"/>
          <p:cNvSpPr>
            <a:spLocks noGrp="1"/>
          </p:cNvSpPr>
          <p:nvPr>
            <p:ph type="title" idx="4294967295"/>
          </p:nvPr>
        </p:nvSpPr>
        <p:spPr>
          <a:xfrm>
            <a:off x="228600" y="274638"/>
            <a:ext cx="8915400" cy="715962"/>
          </a:xfrm>
        </p:spPr>
        <p:txBody>
          <a:bodyPr/>
          <a:lstStyle/>
          <a:p>
            <a:r>
              <a:rPr lang="en-US" dirty="0"/>
              <a:t>P</a:t>
            </a:r>
            <a:r>
              <a:rPr lang="en-US" dirty="0" smtClean="0"/>
              <a:t>-MEX</a:t>
            </a:r>
            <a:endParaRPr lang="en-US" dirty="0"/>
          </a:p>
        </p:txBody>
      </p:sp>
    </p:spTree>
    <p:extLst>
      <p:ext uri="{BB962C8B-B14F-4D97-AF65-F5344CB8AC3E}">
        <p14:creationId xmlns:p14="http://schemas.microsoft.com/office/powerpoint/2010/main" val="20346828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85800" y="533400"/>
            <a:ext cx="3733800" cy="4407768"/>
          </a:xfrm>
        </p:spPr>
        <p:txBody>
          <a:bodyPr/>
          <a:lstStyle/>
          <a:p>
            <a:r>
              <a:rPr lang="en-US" dirty="0" err="1" smtClean="0"/>
              <a:t>Ejercicio</a:t>
            </a:r>
            <a:r>
              <a:rPr lang="en-US" dirty="0" smtClean="0"/>
              <a:t> de </a:t>
            </a:r>
            <a:r>
              <a:rPr lang="en-US" dirty="0" err="1" smtClean="0"/>
              <a:t>evaluación</a:t>
            </a:r>
            <a:r>
              <a:rPr lang="en-US" dirty="0" smtClean="0"/>
              <a:t> </a:t>
            </a:r>
            <a:r>
              <a:rPr lang="en-US" dirty="0"/>
              <a:t/>
            </a:r>
            <a:br>
              <a:rPr lang="en-US" dirty="0"/>
            </a:br>
            <a:r>
              <a:rPr lang="en-US" dirty="0"/>
              <a:t>(P-MEX)</a:t>
            </a:r>
            <a:br>
              <a:rPr lang="en-US" dirty="0"/>
            </a:br>
            <a:r>
              <a:rPr lang="en-US" dirty="0" smtClean="0"/>
              <a:t>(</a:t>
            </a:r>
            <a:r>
              <a:rPr lang="en-US" sz="3200" dirty="0" err="1" smtClean="0"/>
              <a:t>Physicianship</a:t>
            </a:r>
            <a:r>
              <a:rPr lang="en-US" sz="3200" dirty="0" smtClean="0"/>
              <a:t> </a:t>
            </a:r>
            <a:r>
              <a:rPr lang="en-US" sz="3200" dirty="0"/>
              <a:t>Mini-Evaluation </a:t>
            </a:r>
            <a:r>
              <a:rPr lang="en-US" sz="3200" dirty="0" smtClean="0"/>
              <a:t>Exercise</a:t>
            </a:r>
            <a:r>
              <a:rPr lang="en-US" dirty="0" smtClean="0"/>
              <a:t>)</a:t>
            </a:r>
            <a:endParaRPr lang="en-US" dirty="0"/>
          </a:p>
        </p:txBody>
      </p:sp>
      <p:sp>
        <p:nvSpPr>
          <p:cNvPr id="2" name="Footer Placeholder 1"/>
          <p:cNvSpPr>
            <a:spLocks noGrp="1"/>
          </p:cNvSpPr>
          <p:nvPr>
            <p:ph type="ftr" sz="quarter" idx="11"/>
          </p:nvPr>
        </p:nvSpPr>
        <p:spPr>
          <a:xfrm>
            <a:off x="304800" y="6248400"/>
            <a:ext cx="4876800" cy="528208"/>
          </a:xfrm>
        </p:spPr>
        <p:txBody>
          <a:bodyPr/>
          <a:lstStyle/>
          <a:p>
            <a:r>
              <a:rPr lang="en-US" dirty="0" smtClean="0"/>
              <a:t>Copyright© 2013 by the National Board of Medical Examiners® (NBME®). All rights reserved.</a:t>
            </a:r>
          </a:p>
        </p:txBody>
      </p:sp>
      <p:pic>
        <p:nvPicPr>
          <p:cNvPr id="74764" name="Picture 2"/>
          <p:cNvPicPr>
            <a:picLocks noGrp="1" noChangeAspect="1" noChangeArrowheads="1"/>
          </p:cNvPicPr>
          <p:nvPr>
            <p:ph sz="quarter" idx="1"/>
          </p:nvPr>
        </p:nvPicPr>
        <p:blipFill>
          <a:blip r:embed="rId3" cstate="print"/>
          <a:srcRect/>
          <a:stretch>
            <a:fillRect/>
          </a:stretch>
        </p:blipFill>
        <p:spPr>
          <a:xfrm>
            <a:off x="5102225" y="152400"/>
            <a:ext cx="3660775" cy="6400800"/>
          </a:xfrm>
          <a:noFill/>
          <a:ln/>
        </p:spPr>
      </p:pic>
    </p:spTree>
    <p:extLst>
      <p:ext uri="{BB962C8B-B14F-4D97-AF65-F5344CB8AC3E}">
        <p14:creationId xmlns:p14="http://schemas.microsoft.com/office/powerpoint/2010/main" val="5579496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err="1" smtClean="0"/>
              <a:t>Ejercicio</a:t>
            </a:r>
            <a:r>
              <a:rPr lang="en-US" dirty="0" smtClean="0"/>
              <a:t> en </a:t>
            </a:r>
            <a:r>
              <a:rPr lang="en-US" dirty="0" err="1" smtClean="0"/>
              <a:t>pequeños</a:t>
            </a:r>
            <a:r>
              <a:rPr lang="en-US" dirty="0" smtClean="0"/>
              <a:t> </a:t>
            </a:r>
            <a:r>
              <a:rPr lang="en-US" dirty="0" err="1" smtClean="0"/>
              <a:t>grupos</a:t>
            </a:r>
            <a:endParaRPr lang="en-US" dirty="0"/>
          </a:p>
        </p:txBody>
      </p:sp>
      <p:sp>
        <p:nvSpPr>
          <p:cNvPr id="4" name="Footer Placeholder 3"/>
          <p:cNvSpPr>
            <a:spLocks noGrp="1"/>
          </p:cNvSpPr>
          <p:nvPr>
            <p:ph type="ftr" sz="quarter" idx="11"/>
          </p:nvPr>
        </p:nvSpPr>
        <p:spPr>
          <a:xfrm>
            <a:off x="304800" y="6324600"/>
            <a:ext cx="8458200" cy="452008"/>
          </a:xfrm>
        </p:spPr>
        <p:txBody>
          <a:bodyPr/>
          <a:lstStyle/>
          <a:p>
            <a:r>
              <a:rPr lang="en-US" dirty="0" smtClean="0"/>
              <a:t>Copyright© 2013 by the National Board of Medical Examiners® (NBME®). All rights reserved.</a:t>
            </a:r>
          </a:p>
        </p:txBody>
      </p:sp>
      <p:sp>
        <p:nvSpPr>
          <p:cNvPr id="2" name="Content Placeholder 1"/>
          <p:cNvSpPr>
            <a:spLocks noGrp="1"/>
          </p:cNvSpPr>
          <p:nvPr>
            <p:ph sz="quarter" idx="1"/>
          </p:nvPr>
        </p:nvSpPr>
        <p:spPr/>
        <p:txBody>
          <a:bodyPr>
            <a:normAutofit/>
          </a:bodyPr>
          <a:lstStyle/>
          <a:p>
            <a:r>
              <a:rPr lang="en-US" dirty="0" err="1" smtClean="0"/>
              <a:t>Considere</a:t>
            </a:r>
            <a:r>
              <a:rPr lang="en-US" dirty="0" smtClean="0"/>
              <a:t> </a:t>
            </a:r>
            <a:r>
              <a:rPr lang="en-US" dirty="0" err="1" smtClean="0"/>
              <a:t>las</a:t>
            </a:r>
            <a:r>
              <a:rPr lang="en-US" dirty="0" smtClean="0"/>
              <a:t> </a:t>
            </a:r>
            <a:r>
              <a:rPr lang="en-US" dirty="0" err="1" smtClean="0"/>
              <a:t>siguientes</a:t>
            </a:r>
            <a:r>
              <a:rPr lang="en-US" dirty="0" smtClean="0"/>
              <a:t> </a:t>
            </a:r>
            <a:r>
              <a:rPr lang="en-US" dirty="0" err="1" smtClean="0"/>
              <a:t>preguntas</a:t>
            </a:r>
            <a:r>
              <a:rPr lang="en-US" dirty="0" smtClean="0"/>
              <a:t>:</a:t>
            </a:r>
          </a:p>
          <a:p>
            <a:pPr lvl="1"/>
            <a:endParaRPr lang="en-US" dirty="0" smtClean="0"/>
          </a:p>
          <a:p>
            <a:pPr lvl="1"/>
            <a:r>
              <a:rPr lang="en-US" dirty="0" smtClean="0"/>
              <a:t>¿</a:t>
            </a:r>
            <a:r>
              <a:rPr lang="en-US" dirty="0" err="1" smtClean="0"/>
              <a:t>Qué</a:t>
            </a:r>
            <a:r>
              <a:rPr lang="en-US" dirty="0" smtClean="0"/>
              <a:t> </a:t>
            </a:r>
            <a:r>
              <a:rPr lang="en-US" dirty="0" err="1" smtClean="0"/>
              <a:t>desafíos</a:t>
            </a:r>
            <a:r>
              <a:rPr lang="en-US" dirty="0" smtClean="0"/>
              <a:t> </a:t>
            </a:r>
            <a:r>
              <a:rPr lang="en-US" dirty="0" err="1" smtClean="0"/>
              <a:t>existen</a:t>
            </a:r>
            <a:r>
              <a:rPr lang="en-US" dirty="0"/>
              <a:t> en </a:t>
            </a:r>
            <a:r>
              <a:rPr lang="en-US" dirty="0" err="1"/>
              <a:t>su</a:t>
            </a:r>
            <a:r>
              <a:rPr lang="en-US" dirty="0"/>
              <a:t> </a:t>
            </a:r>
            <a:r>
              <a:rPr lang="en-US" dirty="0" err="1" smtClean="0"/>
              <a:t>institución</a:t>
            </a:r>
            <a:r>
              <a:rPr lang="en-US" dirty="0" smtClean="0"/>
              <a:t> </a:t>
            </a:r>
            <a:r>
              <a:rPr lang="en-US" dirty="0" err="1" smtClean="0"/>
              <a:t>que</a:t>
            </a:r>
            <a:r>
              <a:rPr lang="en-US" dirty="0" smtClean="0"/>
              <a:t> </a:t>
            </a:r>
            <a:r>
              <a:rPr lang="en-US" dirty="0" err="1" smtClean="0"/>
              <a:t>impiden</a:t>
            </a:r>
            <a:r>
              <a:rPr lang="en-US" dirty="0" smtClean="0"/>
              <a:t> la </a:t>
            </a:r>
            <a:r>
              <a:rPr lang="en-US" dirty="0" err="1" smtClean="0"/>
              <a:t>evaluaci</a:t>
            </a:r>
            <a:r>
              <a:rPr lang="en-US" dirty="0" err="1"/>
              <a:t>ó</a:t>
            </a:r>
            <a:r>
              <a:rPr lang="en-US" dirty="0" err="1" smtClean="0"/>
              <a:t>n</a:t>
            </a:r>
            <a:r>
              <a:rPr lang="en-US" dirty="0" smtClean="0"/>
              <a:t> del </a:t>
            </a:r>
            <a:r>
              <a:rPr lang="en-US" dirty="0" err="1" smtClean="0"/>
              <a:t>profesionalismo</a:t>
            </a:r>
            <a:r>
              <a:rPr lang="en-US" dirty="0" smtClean="0"/>
              <a:t>?</a:t>
            </a:r>
          </a:p>
          <a:p>
            <a:pPr lvl="1"/>
            <a:endParaRPr lang="en-US" dirty="0" smtClean="0"/>
          </a:p>
          <a:p>
            <a:pPr lvl="1"/>
            <a:r>
              <a:rPr lang="en-US" dirty="0" smtClean="0"/>
              <a:t>¿</a:t>
            </a:r>
            <a:r>
              <a:rPr lang="en-US" dirty="0" err="1" smtClean="0"/>
              <a:t>Qué</a:t>
            </a:r>
            <a:r>
              <a:rPr lang="en-US" dirty="0" smtClean="0"/>
              <a:t> </a:t>
            </a:r>
            <a:r>
              <a:rPr lang="en-US" dirty="0" err="1" smtClean="0"/>
              <a:t>estrategias</a:t>
            </a:r>
            <a:r>
              <a:rPr lang="en-US" dirty="0" smtClean="0"/>
              <a:t> le </a:t>
            </a:r>
            <a:r>
              <a:rPr lang="en-US" dirty="0" err="1" smtClean="0"/>
              <a:t>sirvieron</a:t>
            </a:r>
            <a:r>
              <a:rPr lang="en-US" dirty="0" smtClean="0"/>
              <a:t> </a:t>
            </a:r>
            <a:r>
              <a:rPr lang="en-US" dirty="0" err="1" smtClean="0"/>
              <a:t>para</a:t>
            </a:r>
            <a:r>
              <a:rPr lang="en-US" dirty="0" smtClean="0"/>
              <a:t> </a:t>
            </a:r>
            <a:r>
              <a:rPr lang="en-US" dirty="0" err="1" smtClean="0"/>
              <a:t>evaluar</a:t>
            </a:r>
            <a:r>
              <a:rPr lang="en-US" dirty="0" smtClean="0"/>
              <a:t> el </a:t>
            </a:r>
            <a:r>
              <a:rPr lang="en-US" dirty="0" err="1" smtClean="0"/>
              <a:t>profesionalismo</a:t>
            </a:r>
            <a:r>
              <a:rPr lang="en-US" dirty="0" smtClean="0"/>
              <a:t> (en </a:t>
            </a:r>
            <a:r>
              <a:rPr lang="en-US" dirty="0" err="1" smtClean="0"/>
              <a:t>estudiantes</a:t>
            </a:r>
            <a:r>
              <a:rPr lang="en-US" dirty="0" smtClean="0"/>
              <a:t>, </a:t>
            </a:r>
            <a:r>
              <a:rPr lang="en-US" dirty="0" err="1" smtClean="0"/>
              <a:t>residentes</a:t>
            </a:r>
            <a:r>
              <a:rPr lang="en-US" dirty="0" smtClean="0"/>
              <a:t> y/o </a:t>
            </a:r>
            <a:r>
              <a:rPr lang="en-US" dirty="0" err="1" smtClean="0"/>
              <a:t>docentes</a:t>
            </a:r>
            <a:r>
              <a:rPr lang="en-US" dirty="0" smtClean="0"/>
              <a:t>)?</a:t>
            </a:r>
            <a:endParaRPr lang="en-US" dirty="0"/>
          </a:p>
        </p:txBody>
      </p:sp>
    </p:spTree>
    <p:extLst>
      <p:ext uri="{BB962C8B-B14F-4D97-AF65-F5344CB8AC3E}">
        <p14:creationId xmlns:p14="http://schemas.microsoft.com/office/powerpoint/2010/main" val="128285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Guía</a:t>
            </a:r>
            <a:r>
              <a:rPr lang="en-US" dirty="0" smtClean="0"/>
              <a:t> de la </a:t>
            </a:r>
            <a:r>
              <a:rPr lang="en-US" dirty="0" err="1" smtClean="0"/>
              <a:t>sesión</a:t>
            </a:r>
            <a:r>
              <a:rPr lang="en-US" dirty="0" smtClean="0"/>
              <a:t> </a:t>
            </a:r>
            <a:endParaRPr lang="en-US" dirty="0"/>
          </a:p>
        </p:txBody>
      </p:sp>
      <p:sp>
        <p:nvSpPr>
          <p:cNvPr id="4" name="Footer Placeholder 3"/>
          <p:cNvSpPr>
            <a:spLocks noGrp="1"/>
          </p:cNvSpPr>
          <p:nvPr>
            <p:ph type="ftr" sz="quarter" idx="11"/>
          </p:nvPr>
        </p:nvSpPr>
        <p:spPr>
          <a:xfrm>
            <a:off x="381000" y="6400800"/>
            <a:ext cx="8001000" cy="365760"/>
          </a:xfrm>
        </p:spPr>
        <p:txBody>
          <a:bodyPr/>
          <a:lstStyle/>
          <a:p>
            <a:r>
              <a:rPr lang="en-US" dirty="0" smtClean="0"/>
              <a:t>Copyright© 2013 by the National Board of Medical Examiners® (NBME®). All rights reserved.</a:t>
            </a:r>
          </a:p>
        </p:txBody>
      </p:sp>
      <p:sp>
        <p:nvSpPr>
          <p:cNvPr id="3" name="Content Placeholder 2"/>
          <p:cNvSpPr>
            <a:spLocks noGrp="1"/>
          </p:cNvSpPr>
          <p:nvPr>
            <p:ph sz="quarter" idx="1"/>
          </p:nvPr>
        </p:nvSpPr>
        <p:spPr/>
        <p:txBody>
          <a:bodyPr>
            <a:normAutofit/>
          </a:bodyPr>
          <a:lstStyle/>
          <a:p>
            <a:pPr lvl="1"/>
            <a:r>
              <a:rPr lang="en-US" dirty="0" err="1" smtClean="0"/>
              <a:t>Profesionalismo</a:t>
            </a:r>
            <a:r>
              <a:rPr lang="en-US" dirty="0" smtClean="0"/>
              <a:t>, </a:t>
            </a:r>
            <a:r>
              <a:rPr lang="en-US" dirty="0" err="1" smtClean="0"/>
              <a:t>definición</a:t>
            </a:r>
            <a:endParaRPr lang="en-US" dirty="0" smtClean="0"/>
          </a:p>
          <a:p>
            <a:pPr lvl="2"/>
            <a:r>
              <a:rPr lang="en-US" dirty="0" err="1" smtClean="0"/>
              <a:t>Describir</a:t>
            </a:r>
            <a:r>
              <a:rPr lang="en-US" dirty="0" smtClean="0"/>
              <a:t> </a:t>
            </a:r>
            <a:r>
              <a:rPr lang="en-US" dirty="0" err="1" smtClean="0"/>
              <a:t>qué</a:t>
            </a:r>
            <a:r>
              <a:rPr lang="en-US" dirty="0" smtClean="0"/>
              <a:t> </a:t>
            </a:r>
            <a:r>
              <a:rPr lang="en-US" dirty="0" err="1" smtClean="0"/>
              <a:t>aspectos</a:t>
            </a:r>
            <a:r>
              <a:rPr lang="en-US" dirty="0" smtClean="0"/>
              <a:t> o </a:t>
            </a:r>
            <a:r>
              <a:rPr lang="en-US" dirty="0" err="1" smtClean="0"/>
              <a:t>dominios</a:t>
            </a:r>
            <a:r>
              <a:rPr lang="en-US" dirty="0" smtClean="0"/>
              <a:t>  </a:t>
            </a:r>
            <a:r>
              <a:rPr lang="en-US" dirty="0" err="1" smtClean="0"/>
              <a:t>deben</a:t>
            </a:r>
            <a:r>
              <a:rPr lang="en-US" dirty="0" smtClean="0"/>
              <a:t> </a:t>
            </a:r>
            <a:r>
              <a:rPr lang="en-US" dirty="0" err="1" smtClean="0"/>
              <a:t>considerase</a:t>
            </a:r>
            <a:r>
              <a:rPr lang="en-US" dirty="0" smtClean="0"/>
              <a:t> </a:t>
            </a:r>
            <a:r>
              <a:rPr lang="en-US" dirty="0" err="1" smtClean="0"/>
              <a:t>para</a:t>
            </a:r>
            <a:r>
              <a:rPr lang="en-US" dirty="0" smtClean="0"/>
              <a:t> </a:t>
            </a:r>
            <a:r>
              <a:rPr lang="en-US" dirty="0" err="1" smtClean="0"/>
              <a:t>evaluar</a:t>
            </a:r>
            <a:r>
              <a:rPr lang="en-US" dirty="0" smtClean="0"/>
              <a:t> el </a:t>
            </a:r>
            <a:r>
              <a:rPr lang="en-US" dirty="0" err="1" smtClean="0"/>
              <a:t>profesionalismo</a:t>
            </a:r>
            <a:endParaRPr lang="en-US" dirty="0" smtClean="0"/>
          </a:p>
          <a:p>
            <a:pPr lvl="1"/>
            <a:r>
              <a:rPr lang="en-US" dirty="0" err="1" smtClean="0"/>
              <a:t>Contexto</a:t>
            </a:r>
            <a:r>
              <a:rPr lang="en-US" dirty="0" smtClean="0"/>
              <a:t> e </a:t>
            </a:r>
            <a:r>
              <a:rPr lang="en-US" dirty="0" err="1" smtClean="0"/>
              <a:t>instrumentos</a:t>
            </a:r>
            <a:r>
              <a:rPr lang="en-US" dirty="0" smtClean="0"/>
              <a:t> de </a:t>
            </a:r>
            <a:r>
              <a:rPr lang="en-US" dirty="0" err="1" smtClean="0"/>
              <a:t>evaluación</a:t>
            </a:r>
            <a:endParaRPr lang="en-US" dirty="0" smtClean="0"/>
          </a:p>
          <a:p>
            <a:pPr lvl="1"/>
            <a:r>
              <a:rPr lang="en-US" baseline="0" dirty="0" err="1" smtClean="0"/>
              <a:t>Hacer</a:t>
            </a:r>
            <a:r>
              <a:rPr lang="en-US" baseline="0" dirty="0" smtClean="0"/>
              <a:t> </a:t>
            </a:r>
            <a:r>
              <a:rPr lang="en-US" baseline="0" dirty="0" err="1" smtClean="0"/>
              <a:t>una</a:t>
            </a:r>
            <a:r>
              <a:rPr lang="en-US" baseline="0" dirty="0" smtClean="0"/>
              <a:t> </a:t>
            </a:r>
            <a:r>
              <a:rPr lang="en-US" baseline="0" dirty="0" err="1" smtClean="0"/>
              <a:t>lista</a:t>
            </a:r>
            <a:r>
              <a:rPr lang="en-US" baseline="0" dirty="0" smtClean="0"/>
              <a:t> de los </a:t>
            </a:r>
            <a:r>
              <a:rPr lang="en-US" baseline="0" dirty="0" err="1" smtClean="0"/>
              <a:t>métodos</a:t>
            </a:r>
            <a:r>
              <a:rPr lang="en-US" baseline="0" dirty="0" smtClean="0"/>
              <a:t> </a:t>
            </a:r>
            <a:r>
              <a:rPr lang="en-US" baseline="0" dirty="0" err="1" smtClean="0"/>
              <a:t>que</a:t>
            </a:r>
            <a:r>
              <a:rPr lang="en-US" baseline="0" dirty="0" smtClean="0"/>
              <a:t> se </a:t>
            </a:r>
            <a:r>
              <a:rPr lang="en-US" baseline="0" dirty="0" err="1" smtClean="0"/>
              <a:t>pueden</a:t>
            </a:r>
            <a:r>
              <a:rPr lang="en-US" baseline="0" dirty="0" smtClean="0"/>
              <a:t> </a:t>
            </a:r>
            <a:r>
              <a:rPr lang="en-US" baseline="0" dirty="0" err="1" smtClean="0"/>
              <a:t>usar</a:t>
            </a:r>
            <a:r>
              <a:rPr lang="en-US" baseline="0" dirty="0" smtClean="0"/>
              <a:t> </a:t>
            </a:r>
            <a:r>
              <a:rPr lang="en-US" baseline="0" dirty="0" err="1" smtClean="0"/>
              <a:t>para</a:t>
            </a:r>
            <a:r>
              <a:rPr lang="en-US" baseline="0" dirty="0" smtClean="0"/>
              <a:t> </a:t>
            </a:r>
            <a:r>
              <a:rPr lang="en-US" baseline="0" dirty="0" err="1" smtClean="0"/>
              <a:t>medir</a:t>
            </a:r>
            <a:r>
              <a:rPr lang="en-US" baseline="0" dirty="0" smtClean="0"/>
              <a:t> el </a:t>
            </a:r>
            <a:r>
              <a:rPr lang="en-US" baseline="0" dirty="0" err="1" smtClean="0"/>
              <a:t>profesionalismo</a:t>
            </a:r>
            <a:endParaRPr lang="en-US" baseline="0" dirty="0" smtClean="0"/>
          </a:p>
          <a:p>
            <a:pPr lvl="1"/>
            <a:r>
              <a:rPr lang="en-US" baseline="0" dirty="0" err="1" smtClean="0"/>
              <a:t>Identificar</a:t>
            </a:r>
            <a:r>
              <a:rPr lang="en-US" baseline="0" dirty="0" smtClean="0"/>
              <a:t> </a:t>
            </a:r>
            <a:r>
              <a:rPr lang="en-US" baseline="0" dirty="0" err="1" smtClean="0"/>
              <a:t>las</a:t>
            </a:r>
            <a:r>
              <a:rPr lang="en-US" baseline="0" dirty="0" smtClean="0"/>
              <a:t> </a:t>
            </a:r>
            <a:r>
              <a:rPr lang="en-US" baseline="0" dirty="0" err="1" smtClean="0"/>
              <a:t>fortalezas</a:t>
            </a:r>
            <a:r>
              <a:rPr lang="en-US" baseline="0" dirty="0" smtClean="0"/>
              <a:t> y </a:t>
            </a:r>
            <a:r>
              <a:rPr lang="en-US" baseline="0" dirty="0" err="1" smtClean="0">
                <a:solidFill>
                  <a:schemeClr val="bg1">
                    <a:lumMod val="50000"/>
                  </a:schemeClr>
                </a:solidFill>
              </a:rPr>
              <a:t>debilidades</a:t>
            </a:r>
            <a:r>
              <a:rPr lang="en-US" baseline="0" dirty="0" smtClean="0">
                <a:solidFill>
                  <a:schemeClr val="bg1">
                    <a:lumMod val="50000"/>
                  </a:schemeClr>
                </a:solidFill>
              </a:rPr>
              <a:t> de </a:t>
            </a:r>
            <a:r>
              <a:rPr lang="en-US" baseline="0" dirty="0" err="1" smtClean="0">
                <a:solidFill>
                  <a:schemeClr val="bg1">
                    <a:lumMod val="50000"/>
                  </a:schemeClr>
                </a:solidFill>
              </a:rPr>
              <a:t>usar</a:t>
            </a:r>
            <a:r>
              <a:rPr lang="en-US" baseline="0" dirty="0" smtClean="0">
                <a:solidFill>
                  <a:schemeClr val="bg1">
                    <a:lumMod val="50000"/>
                  </a:schemeClr>
                </a:solidFill>
              </a:rPr>
              <a:t> el feedback de </a:t>
            </a:r>
            <a:r>
              <a:rPr lang="en-US" baseline="0" dirty="0" err="1" smtClean="0">
                <a:solidFill>
                  <a:schemeClr val="bg1">
                    <a:lumMod val="50000"/>
                  </a:schemeClr>
                </a:solidFill>
              </a:rPr>
              <a:t>fuentes</a:t>
            </a:r>
            <a:r>
              <a:rPr lang="en-US" baseline="0" dirty="0" smtClean="0">
                <a:solidFill>
                  <a:schemeClr val="bg1">
                    <a:lumMod val="50000"/>
                  </a:schemeClr>
                </a:solidFill>
              </a:rPr>
              <a:t> </a:t>
            </a:r>
            <a:r>
              <a:rPr lang="en-US" baseline="0" dirty="0" err="1" smtClean="0">
                <a:solidFill>
                  <a:schemeClr val="bg1">
                    <a:lumMod val="50000"/>
                  </a:schemeClr>
                </a:solidFill>
              </a:rPr>
              <a:t>múltiples</a:t>
            </a:r>
            <a:r>
              <a:rPr lang="en-US" baseline="0" dirty="0" smtClean="0">
                <a:solidFill>
                  <a:schemeClr val="bg1">
                    <a:lumMod val="50000"/>
                  </a:schemeClr>
                </a:solidFill>
              </a:rPr>
              <a:t> (</a:t>
            </a:r>
            <a:r>
              <a:rPr lang="en-US" i="1" baseline="0" dirty="0" smtClean="0">
                <a:solidFill>
                  <a:schemeClr val="bg1">
                    <a:lumMod val="50000"/>
                  </a:schemeClr>
                </a:solidFill>
              </a:rPr>
              <a:t>feedback multisource, MSF</a:t>
            </a:r>
            <a:r>
              <a:rPr lang="en-US" baseline="0" dirty="0" smtClean="0">
                <a:solidFill>
                  <a:schemeClr val="bg1">
                    <a:lumMod val="50000"/>
                  </a:schemeClr>
                </a:solidFill>
              </a:rPr>
              <a:t>) </a:t>
            </a:r>
            <a:r>
              <a:rPr lang="en-US" baseline="0" dirty="0" err="1" smtClean="0">
                <a:solidFill>
                  <a:schemeClr val="bg1">
                    <a:lumMod val="50000"/>
                  </a:schemeClr>
                </a:solidFill>
              </a:rPr>
              <a:t>para</a:t>
            </a:r>
            <a:r>
              <a:rPr lang="en-US" baseline="0" dirty="0" smtClean="0">
                <a:solidFill>
                  <a:schemeClr val="bg1">
                    <a:lumMod val="50000"/>
                  </a:schemeClr>
                </a:solidFill>
              </a:rPr>
              <a:t> </a:t>
            </a:r>
            <a:r>
              <a:rPr lang="en-US" baseline="0" dirty="0" err="1" smtClean="0">
                <a:solidFill>
                  <a:schemeClr val="bg1">
                    <a:lumMod val="50000"/>
                  </a:schemeClr>
                </a:solidFill>
              </a:rPr>
              <a:t>evaluar</a:t>
            </a:r>
            <a:r>
              <a:rPr lang="en-US" baseline="0" dirty="0" smtClean="0">
                <a:solidFill>
                  <a:schemeClr val="bg1">
                    <a:lumMod val="50000"/>
                  </a:schemeClr>
                </a:solidFill>
              </a:rPr>
              <a:t> el </a:t>
            </a:r>
            <a:r>
              <a:rPr lang="en-US" baseline="0" dirty="0" err="1" smtClean="0">
                <a:solidFill>
                  <a:schemeClr val="bg1">
                    <a:lumMod val="50000"/>
                  </a:schemeClr>
                </a:solidFill>
              </a:rPr>
              <a:t>profesionalismo</a:t>
            </a:r>
            <a:endParaRPr lang="en-US" baseline="0" dirty="0" smtClean="0">
              <a:solidFill>
                <a:schemeClr val="bg1">
                  <a:lumMod val="50000"/>
                </a:schemeClr>
              </a:solidFill>
            </a:endParaRPr>
          </a:p>
        </p:txBody>
      </p:sp>
    </p:spTree>
    <p:extLst>
      <p:ext uri="{BB962C8B-B14F-4D97-AF65-F5344CB8AC3E}">
        <p14:creationId xmlns:p14="http://schemas.microsoft.com/office/powerpoint/2010/main" val="1412951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Discusión</a:t>
            </a:r>
            <a:endParaRPr lang="en-US" dirty="0"/>
          </a:p>
        </p:txBody>
      </p:sp>
      <p:sp>
        <p:nvSpPr>
          <p:cNvPr id="5" name="Content Placeholder 4"/>
          <p:cNvSpPr>
            <a:spLocks noGrp="1"/>
          </p:cNvSpPr>
          <p:nvPr>
            <p:ph sz="quarter" idx="1"/>
          </p:nvPr>
        </p:nvSpPr>
        <p:spPr/>
        <p:txBody>
          <a:bodyPr/>
          <a:lstStyle/>
          <a:p>
            <a:endParaRPr lang="en-US"/>
          </a:p>
        </p:txBody>
      </p:sp>
      <p:pic>
        <p:nvPicPr>
          <p:cNvPr id="24579" name="Picture 3" descr="C:\Users\banderson\AppData\Local\Microsoft\Windows\Temporary Internet Files\Content.IE5\LEJIAH4Z\MP90042212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524000"/>
            <a:ext cx="7132320" cy="4697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297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4" name="Rectangle 6"/>
          <p:cNvSpPr>
            <a:spLocks noGrp="1" noChangeArrowheads="1"/>
          </p:cNvSpPr>
          <p:nvPr>
            <p:ph type="title"/>
          </p:nvPr>
        </p:nvSpPr>
        <p:spPr/>
        <p:txBody>
          <a:bodyPr>
            <a:normAutofit fontScale="90000"/>
          </a:bodyPr>
          <a:lstStyle/>
          <a:p>
            <a:r>
              <a:rPr lang="en-US" sz="3200" dirty="0" err="1" smtClean="0"/>
              <a:t>Beneficios</a:t>
            </a:r>
            <a:r>
              <a:rPr lang="en-US" sz="3200" dirty="0" smtClean="0"/>
              <a:t> del feedback de </a:t>
            </a:r>
            <a:r>
              <a:rPr lang="en-US" sz="3200" dirty="0" err="1" smtClean="0"/>
              <a:t>múltiples</a:t>
            </a:r>
            <a:r>
              <a:rPr lang="en-US" sz="3200" dirty="0" smtClean="0"/>
              <a:t> </a:t>
            </a:r>
            <a:r>
              <a:rPr lang="en-US" sz="3200" dirty="0" err="1" smtClean="0"/>
              <a:t>fuentes</a:t>
            </a:r>
            <a:r>
              <a:rPr lang="en-US" sz="3200" dirty="0" smtClean="0"/>
              <a:t> (MSF)</a:t>
            </a:r>
            <a:endParaRPr lang="en-US" sz="3200" dirty="0"/>
          </a:p>
        </p:txBody>
      </p:sp>
      <p:sp>
        <p:nvSpPr>
          <p:cNvPr id="2" name="Footer Placeholder 1"/>
          <p:cNvSpPr>
            <a:spLocks noGrp="1"/>
          </p:cNvSpPr>
          <p:nvPr>
            <p:ph type="ftr" sz="quarter" idx="11"/>
          </p:nvPr>
        </p:nvSpPr>
        <p:spPr>
          <a:xfrm>
            <a:off x="304800" y="6400800"/>
            <a:ext cx="8534400" cy="375808"/>
          </a:xfrm>
        </p:spPr>
        <p:txBody>
          <a:bodyPr/>
          <a:lstStyle/>
          <a:p>
            <a:r>
              <a:rPr lang="en-US" dirty="0" smtClean="0"/>
              <a:t>Copyright© 2013 by the National Board of Medical Examiners® (NBME®). All rights reserved.</a:t>
            </a:r>
          </a:p>
        </p:txBody>
      </p:sp>
      <p:sp>
        <p:nvSpPr>
          <p:cNvPr id="68615" name="Rectangle 7"/>
          <p:cNvSpPr>
            <a:spLocks noGrp="1" noChangeArrowheads="1"/>
          </p:cNvSpPr>
          <p:nvPr>
            <p:ph sz="quarter" idx="1"/>
          </p:nvPr>
        </p:nvSpPr>
        <p:spPr/>
        <p:txBody>
          <a:bodyPr>
            <a:normAutofit/>
          </a:bodyPr>
          <a:lstStyle/>
          <a:p>
            <a:pPr>
              <a:lnSpc>
                <a:spcPct val="90000"/>
              </a:lnSpc>
            </a:pPr>
            <a:r>
              <a:rPr lang="en-US" dirty="0" err="1" smtClean="0"/>
              <a:t>Puede</a:t>
            </a:r>
            <a:r>
              <a:rPr lang="en-US" dirty="0" smtClean="0"/>
              <a:t> </a:t>
            </a:r>
            <a:r>
              <a:rPr lang="en-US" dirty="0" err="1" smtClean="0"/>
              <a:t>dar</a:t>
            </a:r>
            <a:r>
              <a:rPr lang="en-US" dirty="0" smtClean="0"/>
              <a:t> </a:t>
            </a:r>
            <a:r>
              <a:rPr lang="en-US" dirty="0" err="1" smtClean="0"/>
              <a:t>información</a:t>
            </a:r>
            <a:r>
              <a:rPr lang="en-US" dirty="0" smtClean="0"/>
              <a:t> </a:t>
            </a:r>
            <a:r>
              <a:rPr lang="en-US" dirty="0" err="1" smtClean="0"/>
              <a:t>que</a:t>
            </a:r>
            <a:r>
              <a:rPr lang="en-US" dirty="0" smtClean="0"/>
              <a:t> </a:t>
            </a:r>
            <a:r>
              <a:rPr lang="en-US" dirty="0" err="1" smtClean="0"/>
              <a:t>documente</a:t>
            </a:r>
            <a:r>
              <a:rPr lang="en-US" dirty="0" smtClean="0"/>
              <a:t> la </a:t>
            </a:r>
            <a:r>
              <a:rPr lang="en-US" dirty="0" err="1" smtClean="0"/>
              <a:t>evaluación</a:t>
            </a:r>
            <a:r>
              <a:rPr lang="en-US" dirty="0" smtClean="0"/>
              <a:t> de </a:t>
            </a:r>
            <a:r>
              <a:rPr lang="en-US" dirty="0" err="1" smtClean="0"/>
              <a:t>otras</a:t>
            </a:r>
            <a:r>
              <a:rPr lang="en-US" dirty="0" smtClean="0"/>
              <a:t> </a:t>
            </a:r>
            <a:r>
              <a:rPr lang="en-US" dirty="0" err="1" smtClean="0"/>
              <a:t>competencias</a:t>
            </a:r>
            <a:r>
              <a:rPr lang="en-US" dirty="0" smtClean="0"/>
              <a:t> </a:t>
            </a:r>
            <a:r>
              <a:rPr lang="en-US" dirty="0" err="1" smtClean="0"/>
              <a:t>además</a:t>
            </a:r>
            <a:r>
              <a:rPr lang="en-US" dirty="0" smtClean="0"/>
              <a:t> del </a:t>
            </a:r>
            <a:r>
              <a:rPr lang="en-US" dirty="0" err="1" smtClean="0"/>
              <a:t>profesionalismo</a:t>
            </a:r>
            <a:endParaRPr lang="en-US" dirty="0" smtClean="0"/>
          </a:p>
          <a:p>
            <a:pPr>
              <a:lnSpc>
                <a:spcPct val="90000"/>
              </a:lnSpc>
            </a:pPr>
            <a:r>
              <a:rPr lang="en-US" dirty="0" err="1" smtClean="0"/>
              <a:t>Mejora</a:t>
            </a:r>
            <a:r>
              <a:rPr lang="en-US" dirty="0" smtClean="0"/>
              <a:t> </a:t>
            </a:r>
            <a:r>
              <a:rPr lang="en-US" dirty="0" err="1" smtClean="0"/>
              <a:t>las</a:t>
            </a:r>
            <a:r>
              <a:rPr lang="en-US" dirty="0" smtClean="0"/>
              <a:t> </a:t>
            </a:r>
            <a:r>
              <a:rPr lang="en-US" dirty="0" err="1" smtClean="0"/>
              <a:t>habilidades</a:t>
            </a:r>
            <a:r>
              <a:rPr lang="en-US" dirty="0" smtClean="0"/>
              <a:t> </a:t>
            </a:r>
            <a:r>
              <a:rPr lang="en-US" dirty="0" err="1" smtClean="0"/>
              <a:t>para</a:t>
            </a:r>
            <a:r>
              <a:rPr lang="en-US" dirty="0" smtClean="0"/>
              <a:t> la </a:t>
            </a:r>
            <a:r>
              <a:rPr lang="en-US" dirty="0" err="1" smtClean="0"/>
              <a:t>evaluación</a:t>
            </a:r>
            <a:r>
              <a:rPr lang="en-US" dirty="0" smtClean="0"/>
              <a:t> (</a:t>
            </a:r>
            <a:r>
              <a:rPr lang="en-US" dirty="0" err="1" smtClean="0"/>
              <a:t>es</a:t>
            </a:r>
            <a:r>
              <a:rPr lang="en-US" dirty="0" smtClean="0"/>
              <a:t> </a:t>
            </a:r>
            <a:r>
              <a:rPr lang="en-US" dirty="0" err="1" smtClean="0"/>
              <a:t>necesario</a:t>
            </a:r>
            <a:r>
              <a:rPr lang="en-US" dirty="0" smtClean="0"/>
              <a:t> el </a:t>
            </a:r>
            <a:r>
              <a:rPr lang="en-US" dirty="0" err="1" smtClean="0"/>
              <a:t>desarrollo</a:t>
            </a:r>
            <a:r>
              <a:rPr lang="en-US" dirty="0" smtClean="0"/>
              <a:t> </a:t>
            </a:r>
            <a:r>
              <a:rPr lang="en-US" dirty="0" err="1" smtClean="0"/>
              <a:t>docente</a:t>
            </a:r>
            <a:r>
              <a:rPr lang="en-US" dirty="0" smtClean="0"/>
              <a:t>)</a:t>
            </a:r>
            <a:endParaRPr lang="en-US" dirty="0"/>
          </a:p>
          <a:p>
            <a:pPr>
              <a:lnSpc>
                <a:spcPct val="90000"/>
              </a:lnSpc>
            </a:pPr>
            <a:r>
              <a:rPr lang="en-US" dirty="0" smtClean="0"/>
              <a:t>Se </a:t>
            </a:r>
            <a:r>
              <a:rPr lang="en-US" dirty="0" err="1" smtClean="0"/>
              <a:t>focaliza</a:t>
            </a:r>
            <a:r>
              <a:rPr lang="en-US" dirty="0" smtClean="0"/>
              <a:t> en </a:t>
            </a:r>
            <a:r>
              <a:rPr lang="en-US" dirty="0" err="1" smtClean="0"/>
              <a:t>comportamientos</a:t>
            </a:r>
            <a:r>
              <a:rPr lang="en-US" dirty="0" smtClean="0"/>
              <a:t> observables</a:t>
            </a:r>
            <a:endParaRPr lang="en-US" dirty="0"/>
          </a:p>
          <a:p>
            <a:pPr>
              <a:lnSpc>
                <a:spcPct val="90000"/>
              </a:lnSpc>
            </a:pPr>
            <a:r>
              <a:rPr lang="en-US" dirty="0" err="1" smtClean="0"/>
              <a:t>Incluye</a:t>
            </a:r>
            <a:r>
              <a:rPr lang="en-US" dirty="0" smtClean="0"/>
              <a:t> a </a:t>
            </a:r>
            <a:r>
              <a:rPr lang="en-US" dirty="0" err="1" smtClean="0"/>
              <a:t>muchas</a:t>
            </a:r>
            <a:r>
              <a:rPr lang="en-US" dirty="0" smtClean="0"/>
              <a:t> personas en el </a:t>
            </a:r>
            <a:r>
              <a:rPr lang="en-US" dirty="0" err="1" smtClean="0"/>
              <a:t>proceso</a:t>
            </a:r>
            <a:r>
              <a:rPr lang="en-US" dirty="0" smtClean="0"/>
              <a:t> de feedback</a:t>
            </a:r>
            <a:endParaRPr lang="en-US" dirty="0"/>
          </a:p>
          <a:p>
            <a:pPr>
              <a:lnSpc>
                <a:spcPct val="90000"/>
              </a:lnSpc>
            </a:pPr>
            <a:r>
              <a:rPr lang="en-US" dirty="0" err="1" smtClean="0"/>
              <a:t>Comunica</a:t>
            </a:r>
            <a:r>
              <a:rPr lang="en-US" dirty="0" smtClean="0"/>
              <a:t> </a:t>
            </a:r>
            <a:r>
              <a:rPr lang="en-US" dirty="0" err="1" smtClean="0"/>
              <a:t>valores</a:t>
            </a:r>
            <a:r>
              <a:rPr lang="en-US" dirty="0" smtClean="0"/>
              <a:t> </a:t>
            </a:r>
            <a:r>
              <a:rPr lang="en-US" dirty="0" err="1" smtClean="0"/>
              <a:t>importantes</a:t>
            </a:r>
            <a:endParaRPr lang="en-US" dirty="0" smtClean="0"/>
          </a:p>
          <a:p>
            <a:pPr>
              <a:lnSpc>
                <a:spcPct val="90000"/>
              </a:lnSpc>
            </a:pPr>
            <a:r>
              <a:rPr lang="en-US" dirty="0" err="1" smtClean="0"/>
              <a:t>Desarrolla</a:t>
            </a:r>
            <a:r>
              <a:rPr lang="en-US" dirty="0" smtClean="0"/>
              <a:t> el </a:t>
            </a:r>
            <a:r>
              <a:rPr lang="en-US" dirty="0" err="1" smtClean="0"/>
              <a:t>ambiente</a:t>
            </a:r>
            <a:r>
              <a:rPr lang="en-US" dirty="0" smtClean="0"/>
              <a:t> de </a:t>
            </a:r>
            <a:r>
              <a:rPr lang="en-US" dirty="0" err="1" smtClean="0"/>
              <a:t>aprendizaje</a:t>
            </a:r>
            <a:endParaRPr lang="en-US" dirty="0"/>
          </a:p>
        </p:txBody>
      </p:sp>
    </p:spTree>
    <p:extLst>
      <p:ext uri="{BB962C8B-B14F-4D97-AF65-F5344CB8AC3E}">
        <p14:creationId xmlns:p14="http://schemas.microsoft.com/office/powerpoint/2010/main" val="190117307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ChangeArrowheads="1"/>
          </p:cNvSpPr>
          <p:nvPr>
            <p:ph type="title"/>
          </p:nvPr>
        </p:nvSpPr>
        <p:spPr/>
        <p:txBody>
          <a:bodyPr>
            <a:noAutofit/>
          </a:bodyPr>
          <a:lstStyle/>
          <a:p>
            <a:r>
              <a:rPr lang="en-US" sz="2800" dirty="0" err="1" smtClean="0"/>
              <a:t>Evidencias</a:t>
            </a:r>
            <a:r>
              <a:rPr lang="en-US" sz="2800" dirty="0" smtClean="0"/>
              <a:t> del feedback de multiples </a:t>
            </a:r>
            <a:r>
              <a:rPr lang="en-US" sz="2800" dirty="0" err="1" smtClean="0"/>
              <a:t>fuentes</a:t>
            </a:r>
            <a:r>
              <a:rPr lang="en-US" sz="2800" dirty="0" smtClean="0"/>
              <a:t> (MSF)</a:t>
            </a:r>
            <a:endParaRPr lang="en-US" sz="2800" dirty="0"/>
          </a:p>
        </p:txBody>
      </p:sp>
      <p:sp>
        <p:nvSpPr>
          <p:cNvPr id="2" name="Footer Placeholder 1"/>
          <p:cNvSpPr>
            <a:spLocks noGrp="1"/>
          </p:cNvSpPr>
          <p:nvPr>
            <p:ph type="ftr" sz="quarter" idx="11"/>
          </p:nvPr>
        </p:nvSpPr>
        <p:spPr/>
        <p:txBody>
          <a:bodyPr/>
          <a:lstStyle/>
          <a:p>
            <a:r>
              <a:rPr lang="en-US" smtClean="0"/>
              <a:t>Copyright© 2013 by the National Board of Medical Examiners® (NBME®). All rights reserved.</a:t>
            </a:r>
            <a:endParaRPr lang="en-US" dirty="0" smtClean="0"/>
          </a:p>
        </p:txBody>
      </p:sp>
      <p:sp>
        <p:nvSpPr>
          <p:cNvPr id="603139" name="Rectangle 3"/>
          <p:cNvSpPr>
            <a:spLocks noGrp="1" noChangeArrowheads="1"/>
          </p:cNvSpPr>
          <p:nvPr>
            <p:ph sz="quarter" idx="1"/>
          </p:nvPr>
        </p:nvSpPr>
        <p:spPr/>
        <p:txBody>
          <a:bodyPr>
            <a:normAutofit/>
          </a:bodyPr>
          <a:lstStyle/>
          <a:p>
            <a:pPr>
              <a:lnSpc>
                <a:spcPct val="90000"/>
              </a:lnSpc>
            </a:pPr>
            <a:r>
              <a:rPr lang="en-US" sz="2400" dirty="0" smtClean="0"/>
              <a:t>MSF se </a:t>
            </a:r>
            <a:r>
              <a:rPr lang="en-US" sz="2400" dirty="0" err="1" smtClean="0"/>
              <a:t>hizo</a:t>
            </a:r>
            <a:r>
              <a:rPr lang="en-US" sz="2400" dirty="0" smtClean="0"/>
              <a:t> con </a:t>
            </a:r>
            <a:r>
              <a:rPr lang="en-US" sz="2400" dirty="0" err="1" smtClean="0"/>
              <a:t>residentes</a:t>
            </a:r>
            <a:r>
              <a:rPr lang="en-US" sz="2400" dirty="0" smtClean="0"/>
              <a:t> de </a:t>
            </a:r>
            <a:r>
              <a:rPr lang="en-US" sz="2400" dirty="0" err="1" smtClean="0"/>
              <a:t>pediatría</a:t>
            </a:r>
            <a:r>
              <a:rPr lang="en-US" sz="2400" dirty="0" smtClean="0"/>
              <a:t> </a:t>
            </a:r>
            <a:r>
              <a:rPr lang="en-US" sz="2400" dirty="0" err="1" smtClean="0"/>
              <a:t>por</a:t>
            </a:r>
            <a:r>
              <a:rPr lang="en-US" sz="2400" dirty="0" smtClean="0"/>
              <a:t> parte de  </a:t>
            </a:r>
            <a:r>
              <a:rPr lang="en-US" sz="2400" dirty="0" err="1" smtClean="0"/>
              <a:t>enfermeras</a:t>
            </a:r>
            <a:r>
              <a:rPr lang="en-US" sz="2400" dirty="0" smtClean="0"/>
              <a:t> y padres</a:t>
            </a:r>
            <a:endParaRPr lang="en-US" sz="2400" dirty="0"/>
          </a:p>
          <a:p>
            <a:pPr>
              <a:lnSpc>
                <a:spcPct val="90000"/>
              </a:lnSpc>
            </a:pPr>
            <a:r>
              <a:rPr lang="en-US" sz="2400" dirty="0" err="1" smtClean="0"/>
              <a:t>Experimento</a:t>
            </a:r>
            <a:r>
              <a:rPr lang="en-US" sz="2400" dirty="0" smtClean="0"/>
              <a:t>:</a:t>
            </a:r>
          </a:p>
          <a:p>
            <a:pPr lvl="1">
              <a:lnSpc>
                <a:spcPct val="90000"/>
              </a:lnSpc>
            </a:pPr>
            <a:r>
              <a:rPr lang="en-US" sz="2000" dirty="0" err="1" smtClean="0"/>
              <a:t>Intervención</a:t>
            </a:r>
            <a:r>
              <a:rPr lang="en-US" sz="2000" dirty="0" smtClean="0"/>
              <a:t>: </a:t>
            </a:r>
            <a:r>
              <a:rPr lang="en-US" sz="2000" dirty="0" err="1" smtClean="0"/>
              <a:t>autoevaluación</a:t>
            </a:r>
            <a:r>
              <a:rPr lang="en-US" sz="2000" dirty="0" smtClean="0"/>
              <a:t>, feedback de </a:t>
            </a:r>
            <a:r>
              <a:rPr lang="en-US" sz="2000" dirty="0" err="1" smtClean="0"/>
              <a:t>las</a:t>
            </a:r>
            <a:r>
              <a:rPr lang="en-US" sz="2000" dirty="0" smtClean="0"/>
              <a:t> </a:t>
            </a:r>
            <a:r>
              <a:rPr lang="en-US" sz="2000" dirty="0" err="1" smtClean="0"/>
              <a:t>evaluaciones</a:t>
            </a:r>
            <a:r>
              <a:rPr lang="en-US" sz="2000" dirty="0" smtClean="0"/>
              <a:t>  </a:t>
            </a:r>
            <a:r>
              <a:rPr lang="en-US" sz="2000" dirty="0" err="1" smtClean="0"/>
              <a:t>previas</a:t>
            </a:r>
            <a:r>
              <a:rPr lang="en-US" sz="2000" dirty="0" smtClean="0"/>
              <a:t>, coaching </a:t>
            </a:r>
            <a:r>
              <a:rPr lang="en-US" sz="2000" dirty="0" err="1" smtClean="0"/>
              <a:t>individualizado</a:t>
            </a:r>
            <a:r>
              <a:rPr lang="en-US" sz="2000" dirty="0" smtClean="0"/>
              <a:t>, feedback </a:t>
            </a:r>
            <a:r>
              <a:rPr lang="en-US" sz="2000" dirty="0" err="1" smtClean="0"/>
              <a:t>estándar</a:t>
            </a:r>
            <a:endParaRPr lang="en-US" sz="2000" dirty="0" smtClean="0"/>
          </a:p>
          <a:p>
            <a:pPr lvl="1">
              <a:lnSpc>
                <a:spcPct val="90000"/>
              </a:lnSpc>
            </a:pPr>
            <a:r>
              <a:rPr lang="en-US" sz="2000" dirty="0" err="1" smtClean="0"/>
              <a:t>Grupo</a:t>
            </a:r>
            <a:r>
              <a:rPr lang="en-US" sz="2000" dirty="0" smtClean="0"/>
              <a:t> control: </a:t>
            </a:r>
            <a:r>
              <a:rPr lang="en-US" sz="2000" dirty="0" err="1" smtClean="0"/>
              <a:t>recibieron</a:t>
            </a:r>
            <a:r>
              <a:rPr lang="en-US" sz="2000" dirty="0" smtClean="0"/>
              <a:t> </a:t>
            </a:r>
            <a:r>
              <a:rPr lang="en-US" sz="2000" dirty="0" err="1" smtClean="0"/>
              <a:t>sólo</a:t>
            </a:r>
            <a:r>
              <a:rPr lang="en-US" sz="2000" dirty="0" smtClean="0"/>
              <a:t> feedback </a:t>
            </a:r>
            <a:r>
              <a:rPr lang="en-US" sz="2000" dirty="0" err="1" smtClean="0"/>
              <a:t>estándar</a:t>
            </a:r>
            <a:endParaRPr lang="en-US" sz="2000" dirty="0"/>
          </a:p>
          <a:p>
            <a:pPr>
              <a:lnSpc>
                <a:spcPct val="90000"/>
              </a:lnSpc>
            </a:pPr>
            <a:r>
              <a:rPr lang="en-US" sz="2400" dirty="0" smtClean="0"/>
              <a:t>Las </a:t>
            </a:r>
            <a:r>
              <a:rPr lang="en-US" sz="2400" dirty="0" err="1" smtClean="0"/>
              <a:t>calificaciones</a:t>
            </a:r>
            <a:r>
              <a:rPr lang="en-US" sz="2400" dirty="0" smtClean="0"/>
              <a:t> de los padres se </a:t>
            </a:r>
            <a:r>
              <a:rPr lang="en-US" sz="2400" dirty="0" err="1" smtClean="0"/>
              <a:t>incrementaron</a:t>
            </a:r>
            <a:r>
              <a:rPr lang="en-US" sz="2400" dirty="0" smtClean="0"/>
              <a:t> </a:t>
            </a:r>
            <a:r>
              <a:rPr lang="en-US" sz="2400" dirty="0" err="1" smtClean="0"/>
              <a:t>para</a:t>
            </a:r>
            <a:r>
              <a:rPr lang="en-US" sz="2400" dirty="0" smtClean="0"/>
              <a:t> ambos </a:t>
            </a:r>
            <a:r>
              <a:rPr lang="en-US" sz="2400" dirty="0" err="1" smtClean="0"/>
              <a:t>grupos</a:t>
            </a:r>
            <a:r>
              <a:rPr lang="en-US" sz="2400" dirty="0" smtClean="0"/>
              <a:t>, </a:t>
            </a:r>
            <a:r>
              <a:rPr lang="en-US" sz="2400" dirty="0" err="1" smtClean="0"/>
              <a:t>más</a:t>
            </a:r>
            <a:r>
              <a:rPr lang="en-US" sz="2400" dirty="0" smtClean="0"/>
              <a:t> </a:t>
            </a:r>
            <a:r>
              <a:rPr lang="en-US" sz="2400" dirty="0" err="1" smtClean="0"/>
              <a:t>para</a:t>
            </a:r>
            <a:r>
              <a:rPr lang="en-US" sz="2400" dirty="0" smtClean="0"/>
              <a:t> MSF, </a:t>
            </a:r>
            <a:r>
              <a:rPr lang="en-US" sz="2400" dirty="0" err="1" smtClean="0"/>
              <a:t>pero</a:t>
            </a:r>
            <a:r>
              <a:rPr lang="en-US" sz="2400" dirty="0" smtClean="0"/>
              <a:t> </a:t>
            </a:r>
            <a:r>
              <a:rPr lang="en-US" sz="2400" dirty="0" err="1" smtClean="0"/>
              <a:t>las</a:t>
            </a:r>
            <a:r>
              <a:rPr lang="en-US" sz="2400" dirty="0" smtClean="0"/>
              <a:t> </a:t>
            </a:r>
            <a:r>
              <a:rPr lang="en-US" sz="2400" dirty="0" err="1" smtClean="0"/>
              <a:t>diferencias</a:t>
            </a:r>
            <a:r>
              <a:rPr lang="en-US" sz="2400" dirty="0" smtClean="0"/>
              <a:t> no </a:t>
            </a:r>
            <a:r>
              <a:rPr lang="en-US" sz="2400" dirty="0" err="1" smtClean="0"/>
              <a:t>fueron</a:t>
            </a:r>
            <a:r>
              <a:rPr lang="en-US" sz="2400" dirty="0" smtClean="0"/>
              <a:t> </a:t>
            </a:r>
            <a:r>
              <a:rPr lang="en-US" sz="2400" dirty="0" err="1" smtClean="0"/>
              <a:t>significativas</a:t>
            </a:r>
            <a:endParaRPr lang="en-US" sz="2400" dirty="0"/>
          </a:p>
          <a:p>
            <a:pPr>
              <a:lnSpc>
                <a:spcPct val="90000"/>
              </a:lnSpc>
            </a:pPr>
            <a:r>
              <a:rPr lang="en-US" sz="2400" dirty="0" smtClean="0"/>
              <a:t>Las </a:t>
            </a:r>
            <a:r>
              <a:rPr lang="en-US" sz="2400" dirty="0" err="1" smtClean="0"/>
              <a:t>calificaciones</a:t>
            </a:r>
            <a:r>
              <a:rPr lang="en-US" sz="2400" dirty="0" smtClean="0"/>
              <a:t> de </a:t>
            </a:r>
            <a:r>
              <a:rPr lang="en-US" sz="2400" dirty="0" err="1" smtClean="0"/>
              <a:t>las</a:t>
            </a:r>
            <a:r>
              <a:rPr lang="en-US" sz="2400" dirty="0" smtClean="0"/>
              <a:t> </a:t>
            </a:r>
            <a:r>
              <a:rPr lang="en-US" sz="2400" dirty="0" err="1" smtClean="0"/>
              <a:t>enfermeras</a:t>
            </a:r>
            <a:r>
              <a:rPr lang="en-US" sz="2400" dirty="0" smtClean="0"/>
              <a:t> </a:t>
            </a:r>
            <a:r>
              <a:rPr lang="en-US" sz="2400" dirty="0" err="1" smtClean="0"/>
              <a:t>aumentaron</a:t>
            </a:r>
            <a:r>
              <a:rPr lang="en-US" sz="2400" dirty="0" smtClean="0"/>
              <a:t> </a:t>
            </a:r>
            <a:r>
              <a:rPr lang="en-US" sz="2400" dirty="0" err="1" smtClean="0"/>
              <a:t>para</a:t>
            </a:r>
            <a:r>
              <a:rPr lang="en-US" sz="2400" dirty="0" smtClean="0"/>
              <a:t> el </a:t>
            </a:r>
            <a:r>
              <a:rPr lang="en-US" sz="2400" dirty="0" err="1" smtClean="0"/>
              <a:t>grupo</a:t>
            </a:r>
            <a:r>
              <a:rPr lang="en-US" sz="2400" dirty="0" smtClean="0"/>
              <a:t> MSF, y </a:t>
            </a:r>
            <a:r>
              <a:rPr lang="en-US" sz="2400" dirty="0" err="1" smtClean="0"/>
              <a:t>disminuyeron</a:t>
            </a:r>
            <a:r>
              <a:rPr lang="en-US" sz="2400" dirty="0" smtClean="0"/>
              <a:t> </a:t>
            </a:r>
            <a:r>
              <a:rPr lang="en-US" sz="2400" dirty="0" err="1" smtClean="0"/>
              <a:t>para</a:t>
            </a:r>
            <a:r>
              <a:rPr lang="en-US" sz="2400" dirty="0" smtClean="0"/>
              <a:t> el </a:t>
            </a:r>
            <a:r>
              <a:rPr lang="en-US" sz="2400" dirty="0" err="1" smtClean="0"/>
              <a:t>grupo</a:t>
            </a:r>
            <a:r>
              <a:rPr lang="en-US" sz="2400" dirty="0" smtClean="0"/>
              <a:t> control</a:t>
            </a:r>
            <a:endParaRPr lang="en-US" sz="2400" dirty="0"/>
          </a:p>
          <a:p>
            <a:pPr lvl="1">
              <a:lnSpc>
                <a:spcPct val="90000"/>
              </a:lnSpc>
            </a:pPr>
            <a:r>
              <a:rPr lang="en-US" sz="2000" dirty="0" smtClean="0"/>
              <a:t>la </a:t>
            </a:r>
            <a:r>
              <a:rPr lang="en-US" sz="2000" dirty="0" err="1" smtClean="0"/>
              <a:t>diferencia</a:t>
            </a:r>
            <a:r>
              <a:rPr lang="en-US" sz="2000" dirty="0" smtClean="0"/>
              <a:t> entre </a:t>
            </a:r>
            <a:r>
              <a:rPr lang="en-US" sz="2000" dirty="0" err="1" smtClean="0"/>
              <a:t>grupos</a:t>
            </a:r>
            <a:r>
              <a:rPr lang="en-US" sz="2000" dirty="0" smtClean="0"/>
              <a:t> FUE SIGNIFICATIVA</a:t>
            </a:r>
            <a:endParaRPr lang="en-US" sz="2000" dirty="0"/>
          </a:p>
          <a:p>
            <a:pPr marL="0" indent="0">
              <a:lnSpc>
                <a:spcPct val="90000"/>
              </a:lnSpc>
              <a:buNone/>
            </a:pPr>
            <a:r>
              <a:rPr lang="en-US" sz="2000" dirty="0"/>
              <a:t>Brinkman et al 2007</a:t>
            </a:r>
          </a:p>
          <a:p>
            <a:pPr>
              <a:lnSpc>
                <a:spcPct val="90000"/>
              </a:lnSpc>
            </a:pPr>
            <a:endParaRPr lang="en-US" sz="2400" dirty="0"/>
          </a:p>
        </p:txBody>
      </p:sp>
    </p:spTree>
    <p:extLst>
      <p:ext uri="{BB962C8B-B14F-4D97-AF65-F5344CB8AC3E}">
        <p14:creationId xmlns:p14="http://schemas.microsoft.com/office/powerpoint/2010/main" val="231824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3139">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03139">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031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13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16632"/>
            <a:ext cx="8229600" cy="904130"/>
          </a:xfrm>
        </p:spPr>
        <p:txBody>
          <a:bodyPr>
            <a:noAutofit/>
          </a:bodyPr>
          <a:lstStyle/>
          <a:p>
            <a:r>
              <a:rPr lang="en-US" sz="2800" dirty="0" err="1"/>
              <a:t>Evidencias</a:t>
            </a:r>
            <a:r>
              <a:rPr lang="en-US" sz="2800" dirty="0"/>
              <a:t> del feedback de multiples </a:t>
            </a:r>
            <a:r>
              <a:rPr lang="en-US" sz="2800" dirty="0" err="1"/>
              <a:t>fuentes</a:t>
            </a:r>
            <a:r>
              <a:rPr lang="en-US" sz="2800" dirty="0"/>
              <a:t> (MSF)</a:t>
            </a:r>
            <a:endParaRPr lang="en-US" sz="2800" dirty="0" smtClean="0"/>
          </a:p>
        </p:txBody>
      </p:sp>
      <p:sp>
        <p:nvSpPr>
          <p:cNvPr id="2" name="Footer Placeholder 1"/>
          <p:cNvSpPr>
            <a:spLocks noGrp="1"/>
          </p:cNvSpPr>
          <p:nvPr>
            <p:ph type="ftr" sz="quarter" idx="11"/>
          </p:nvPr>
        </p:nvSpPr>
        <p:spPr>
          <a:xfrm>
            <a:off x="304800" y="6400800"/>
            <a:ext cx="7543800" cy="375808"/>
          </a:xfrm>
        </p:spPr>
        <p:txBody>
          <a:bodyPr/>
          <a:lstStyle/>
          <a:p>
            <a:r>
              <a:rPr lang="en-US" sz="800" dirty="0" smtClean="0"/>
              <a:t>Copyright© 2013 by the National Board of Medical Examiners® (NBME®). All rights reserved</a:t>
            </a:r>
            <a:r>
              <a:rPr lang="en-US" dirty="0" smtClean="0"/>
              <a:t>.</a:t>
            </a:r>
          </a:p>
        </p:txBody>
      </p:sp>
      <p:sp>
        <p:nvSpPr>
          <p:cNvPr id="4" name="Oval 3"/>
          <p:cNvSpPr/>
          <p:nvPr/>
        </p:nvSpPr>
        <p:spPr>
          <a:xfrm>
            <a:off x="3962400" y="3429000"/>
            <a:ext cx="914400" cy="8382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000" dirty="0" err="1" smtClean="0">
                <a:solidFill>
                  <a:schemeClr val="bg1"/>
                </a:solidFill>
              </a:rPr>
              <a:t>Residente</a:t>
            </a:r>
            <a:r>
              <a:rPr lang="en-US" sz="1000" dirty="0" smtClean="0">
                <a:solidFill>
                  <a:schemeClr val="bg1"/>
                </a:solidFill>
              </a:rPr>
              <a:t> </a:t>
            </a:r>
            <a:r>
              <a:rPr lang="en-US" sz="1000" dirty="0" smtClean="0">
                <a:solidFill>
                  <a:schemeClr val="tx1"/>
                </a:solidFill>
              </a:rPr>
              <a:t>/</a:t>
            </a:r>
          </a:p>
          <a:p>
            <a:pPr algn="ctr">
              <a:defRPr/>
            </a:pPr>
            <a:r>
              <a:rPr lang="en-US" sz="1000" dirty="0" err="1" smtClean="0">
                <a:solidFill>
                  <a:schemeClr val="tx1"/>
                </a:solidFill>
              </a:rPr>
              <a:t>Estudiante</a:t>
            </a:r>
            <a:endParaRPr lang="en-US" sz="1000" dirty="0">
              <a:solidFill>
                <a:schemeClr val="tx1"/>
              </a:solidFill>
            </a:endParaRPr>
          </a:p>
        </p:txBody>
      </p:sp>
      <p:sp>
        <p:nvSpPr>
          <p:cNvPr id="9" name="Oval 8"/>
          <p:cNvSpPr/>
          <p:nvPr/>
        </p:nvSpPr>
        <p:spPr>
          <a:xfrm>
            <a:off x="5638800" y="2514600"/>
            <a:ext cx="914400" cy="8382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000" dirty="0" err="1" smtClean="0">
                <a:solidFill>
                  <a:schemeClr val="bg1"/>
                </a:solidFill>
              </a:rPr>
              <a:t>Residente</a:t>
            </a:r>
            <a:endParaRPr lang="en-US" sz="1000" dirty="0">
              <a:solidFill>
                <a:schemeClr val="bg1"/>
              </a:solidFill>
            </a:endParaRPr>
          </a:p>
        </p:txBody>
      </p:sp>
      <p:sp>
        <p:nvSpPr>
          <p:cNvPr id="10" name="Oval 9"/>
          <p:cNvSpPr/>
          <p:nvPr/>
        </p:nvSpPr>
        <p:spPr>
          <a:xfrm>
            <a:off x="5791200" y="1447800"/>
            <a:ext cx="914400" cy="8382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000" dirty="0" err="1" smtClean="0">
                <a:solidFill>
                  <a:schemeClr val="bg1"/>
                </a:solidFill>
              </a:rPr>
              <a:t>Residente</a:t>
            </a:r>
            <a:endParaRPr lang="en-US" sz="1000" dirty="0">
              <a:solidFill>
                <a:schemeClr val="bg1"/>
              </a:solidFill>
            </a:endParaRPr>
          </a:p>
        </p:txBody>
      </p:sp>
      <p:sp>
        <p:nvSpPr>
          <p:cNvPr id="11" name="Oval 10"/>
          <p:cNvSpPr/>
          <p:nvPr/>
        </p:nvSpPr>
        <p:spPr>
          <a:xfrm>
            <a:off x="4724400" y="1524000"/>
            <a:ext cx="914400" cy="8382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000" dirty="0" err="1" smtClean="0">
                <a:solidFill>
                  <a:schemeClr val="bg1"/>
                </a:solidFill>
              </a:rPr>
              <a:t>Residente</a:t>
            </a:r>
            <a:endParaRPr lang="en-US" sz="1000" dirty="0">
              <a:solidFill>
                <a:schemeClr val="bg1"/>
              </a:solidFill>
            </a:endParaRPr>
          </a:p>
        </p:txBody>
      </p:sp>
      <p:sp>
        <p:nvSpPr>
          <p:cNvPr id="12" name="Oval 11"/>
          <p:cNvSpPr/>
          <p:nvPr/>
        </p:nvSpPr>
        <p:spPr>
          <a:xfrm>
            <a:off x="6248400" y="3581400"/>
            <a:ext cx="915888" cy="927720"/>
          </a:xfrm>
          <a:prstGeom prst="ellipse">
            <a:avLst/>
          </a:prstGeom>
          <a:solidFill>
            <a:schemeClr val="accent1">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err="1" smtClean="0">
                <a:solidFill>
                  <a:schemeClr val="bg1"/>
                </a:solidFill>
              </a:rPr>
              <a:t>Otro</a:t>
            </a:r>
            <a:r>
              <a:rPr lang="en-US" sz="900" dirty="0" smtClean="0">
                <a:solidFill>
                  <a:schemeClr val="bg1"/>
                </a:solidFill>
              </a:rPr>
              <a:t> personal de </a:t>
            </a:r>
            <a:r>
              <a:rPr lang="en-US" sz="900" dirty="0" err="1" smtClean="0">
                <a:solidFill>
                  <a:schemeClr val="bg1"/>
                </a:solidFill>
              </a:rPr>
              <a:t>salud</a:t>
            </a:r>
            <a:endParaRPr lang="en-US" sz="900" dirty="0">
              <a:solidFill>
                <a:schemeClr val="bg1"/>
              </a:solidFill>
            </a:endParaRPr>
          </a:p>
        </p:txBody>
      </p:sp>
      <p:sp>
        <p:nvSpPr>
          <p:cNvPr id="13" name="Oval 12"/>
          <p:cNvSpPr/>
          <p:nvPr/>
        </p:nvSpPr>
        <p:spPr>
          <a:xfrm>
            <a:off x="2051720" y="4648200"/>
            <a:ext cx="1072480" cy="838200"/>
          </a:xfrm>
          <a:prstGeom prst="ellipse">
            <a:avLst/>
          </a:prstGeom>
          <a:solidFill>
            <a:schemeClr val="tx2">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err="1" smtClean="0">
                <a:solidFill>
                  <a:schemeClr val="tx1"/>
                </a:solidFill>
              </a:rPr>
              <a:t>Enfermera</a:t>
            </a:r>
            <a:endParaRPr lang="en-US" sz="900" dirty="0">
              <a:solidFill>
                <a:schemeClr val="tx1"/>
              </a:solidFill>
            </a:endParaRPr>
          </a:p>
        </p:txBody>
      </p:sp>
      <p:sp>
        <p:nvSpPr>
          <p:cNvPr id="14" name="Oval 13"/>
          <p:cNvSpPr/>
          <p:nvPr/>
        </p:nvSpPr>
        <p:spPr>
          <a:xfrm>
            <a:off x="2286000" y="2895600"/>
            <a:ext cx="914400" cy="838200"/>
          </a:xfrm>
          <a:prstGeom prst="ellipse">
            <a:avLst/>
          </a:prstGeom>
          <a:solidFill>
            <a:schemeClr val="tx2">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err="1" smtClean="0">
                <a:solidFill>
                  <a:schemeClr val="bg1"/>
                </a:solidFill>
              </a:rPr>
              <a:t>Docente</a:t>
            </a:r>
            <a:endParaRPr lang="en-US" sz="1000" dirty="0" smtClean="0">
              <a:solidFill>
                <a:schemeClr val="bg1"/>
              </a:solidFill>
            </a:endParaRPr>
          </a:p>
          <a:p>
            <a:pPr algn="ctr">
              <a:defRPr/>
            </a:pPr>
            <a:endParaRPr lang="en-US" sz="1000" dirty="0">
              <a:solidFill>
                <a:schemeClr val="bg1"/>
              </a:solidFill>
            </a:endParaRPr>
          </a:p>
        </p:txBody>
      </p:sp>
      <p:sp>
        <p:nvSpPr>
          <p:cNvPr id="16" name="Oval 15"/>
          <p:cNvSpPr/>
          <p:nvPr/>
        </p:nvSpPr>
        <p:spPr>
          <a:xfrm>
            <a:off x="2286000" y="1066800"/>
            <a:ext cx="914400" cy="838200"/>
          </a:xfrm>
          <a:prstGeom prst="ellipse">
            <a:avLst/>
          </a:prstGeom>
          <a:solidFill>
            <a:schemeClr val="tx2">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err="1" smtClean="0">
                <a:solidFill>
                  <a:schemeClr val="bg1"/>
                </a:solidFill>
              </a:rPr>
              <a:t>Docente</a:t>
            </a:r>
            <a:endParaRPr lang="en-US" sz="1000" dirty="0">
              <a:solidFill>
                <a:schemeClr val="bg1"/>
              </a:solidFill>
            </a:endParaRPr>
          </a:p>
        </p:txBody>
      </p:sp>
      <p:sp>
        <p:nvSpPr>
          <p:cNvPr id="17" name="Oval 16"/>
          <p:cNvSpPr/>
          <p:nvPr/>
        </p:nvSpPr>
        <p:spPr>
          <a:xfrm>
            <a:off x="1828800" y="1905000"/>
            <a:ext cx="914400" cy="838200"/>
          </a:xfrm>
          <a:prstGeom prst="ellipse">
            <a:avLst/>
          </a:prstGeom>
          <a:solidFill>
            <a:schemeClr val="tx2">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err="1" smtClean="0">
                <a:solidFill>
                  <a:schemeClr val="bg1"/>
                </a:solidFill>
              </a:rPr>
              <a:t>Docente</a:t>
            </a:r>
            <a:endParaRPr lang="en-US" sz="1000" dirty="0">
              <a:solidFill>
                <a:schemeClr val="bg1"/>
              </a:solidFill>
            </a:endParaRPr>
          </a:p>
        </p:txBody>
      </p:sp>
      <p:sp>
        <p:nvSpPr>
          <p:cNvPr id="18" name="Oval 17"/>
          <p:cNvSpPr/>
          <p:nvPr/>
        </p:nvSpPr>
        <p:spPr>
          <a:xfrm>
            <a:off x="3200400" y="1676400"/>
            <a:ext cx="914400" cy="838200"/>
          </a:xfrm>
          <a:prstGeom prst="ellipse">
            <a:avLst/>
          </a:prstGeom>
          <a:solidFill>
            <a:schemeClr val="tx2">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err="1" smtClean="0">
                <a:solidFill>
                  <a:schemeClr val="bg1"/>
                </a:solidFill>
              </a:rPr>
              <a:t>Docente</a:t>
            </a:r>
            <a:endParaRPr lang="en-US" sz="1000" dirty="0" smtClean="0">
              <a:solidFill>
                <a:schemeClr val="bg1"/>
              </a:solidFill>
            </a:endParaRPr>
          </a:p>
          <a:p>
            <a:pPr algn="ctr">
              <a:defRPr/>
            </a:pPr>
            <a:endParaRPr lang="en-US" sz="1000" dirty="0">
              <a:solidFill>
                <a:schemeClr val="bg1"/>
              </a:solidFill>
            </a:endParaRPr>
          </a:p>
        </p:txBody>
      </p:sp>
      <p:sp>
        <p:nvSpPr>
          <p:cNvPr id="19" name="Oval 18"/>
          <p:cNvSpPr/>
          <p:nvPr/>
        </p:nvSpPr>
        <p:spPr>
          <a:xfrm>
            <a:off x="3276600" y="4572000"/>
            <a:ext cx="1079376" cy="838200"/>
          </a:xfrm>
          <a:prstGeom prst="ellipse">
            <a:avLst/>
          </a:prstGeom>
          <a:solidFill>
            <a:schemeClr val="tx2">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err="1" smtClean="0">
                <a:solidFill>
                  <a:schemeClr val="tx1"/>
                </a:solidFill>
              </a:rPr>
              <a:t>Enfermera</a:t>
            </a:r>
            <a:endParaRPr lang="en-US" sz="900" dirty="0">
              <a:solidFill>
                <a:schemeClr val="tx1"/>
              </a:solidFill>
            </a:endParaRPr>
          </a:p>
        </p:txBody>
      </p:sp>
      <p:sp>
        <p:nvSpPr>
          <p:cNvPr id="20" name="Oval 19"/>
          <p:cNvSpPr/>
          <p:nvPr/>
        </p:nvSpPr>
        <p:spPr>
          <a:xfrm>
            <a:off x="5029200" y="5791200"/>
            <a:ext cx="914400" cy="838200"/>
          </a:xfrm>
          <a:prstGeom prst="ellipse">
            <a:avLst/>
          </a:prstGeom>
          <a:solidFill>
            <a:schemeClr val="bg2">
              <a:lumMod val="5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err="1" smtClean="0">
                <a:solidFill>
                  <a:schemeClr val="bg1"/>
                </a:solidFill>
              </a:rPr>
              <a:t>Adminis-trativo</a:t>
            </a:r>
            <a:r>
              <a:rPr lang="en-US" sz="900" dirty="0" smtClean="0">
                <a:solidFill>
                  <a:schemeClr val="bg1"/>
                </a:solidFill>
              </a:rPr>
              <a:t> </a:t>
            </a:r>
            <a:endParaRPr lang="en-US" sz="900" dirty="0">
              <a:solidFill>
                <a:schemeClr val="bg1"/>
              </a:solidFill>
            </a:endParaRPr>
          </a:p>
        </p:txBody>
      </p:sp>
      <p:sp>
        <p:nvSpPr>
          <p:cNvPr id="21" name="Oval 20"/>
          <p:cNvSpPr/>
          <p:nvPr/>
        </p:nvSpPr>
        <p:spPr>
          <a:xfrm>
            <a:off x="5410200" y="4267200"/>
            <a:ext cx="962000" cy="889992"/>
          </a:xfrm>
          <a:prstGeom prst="ellipse">
            <a:avLst/>
          </a:prstGeom>
          <a:solidFill>
            <a:schemeClr val="accent1">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err="1" smtClean="0">
                <a:solidFill>
                  <a:schemeClr val="bg1"/>
                </a:solidFill>
              </a:rPr>
              <a:t>Otro</a:t>
            </a:r>
            <a:r>
              <a:rPr lang="en-US" sz="900" dirty="0" smtClean="0">
                <a:solidFill>
                  <a:schemeClr val="bg1"/>
                </a:solidFill>
              </a:rPr>
              <a:t> personal  de </a:t>
            </a:r>
            <a:r>
              <a:rPr lang="en-US" sz="900" dirty="0" err="1" smtClean="0">
                <a:solidFill>
                  <a:schemeClr val="bg1"/>
                </a:solidFill>
              </a:rPr>
              <a:t>salud</a:t>
            </a:r>
            <a:endParaRPr lang="en-US" sz="900" dirty="0">
              <a:solidFill>
                <a:schemeClr val="bg1"/>
              </a:solidFill>
            </a:endParaRPr>
          </a:p>
        </p:txBody>
      </p:sp>
      <p:cxnSp>
        <p:nvCxnSpPr>
          <p:cNvPr id="23" name="Straight Arrow Connector 22"/>
          <p:cNvCxnSpPr/>
          <p:nvPr/>
        </p:nvCxnSpPr>
        <p:spPr>
          <a:xfrm rot="16200000" flipH="1">
            <a:off x="2781300" y="2552700"/>
            <a:ext cx="1143000" cy="10668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4724400" y="2362200"/>
            <a:ext cx="1143000" cy="990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0800000">
            <a:off x="4953000" y="3810000"/>
            <a:ext cx="1143000" cy="1524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10800000">
            <a:off x="4876800" y="4114800"/>
            <a:ext cx="533400" cy="3810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16200000" flipV="1">
            <a:off x="4191000" y="4724400"/>
            <a:ext cx="1447800" cy="6858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3048000" y="3962400"/>
            <a:ext cx="762000" cy="6858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rot="5400000" flipH="1" flipV="1">
            <a:off x="3886200" y="4267200"/>
            <a:ext cx="228600" cy="228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16200000" flipH="1">
            <a:off x="2705100" y="2171700"/>
            <a:ext cx="1447800" cy="1066800"/>
          </a:xfrm>
          <a:prstGeom prst="straightConnector1">
            <a:avLst/>
          </a:prstGeom>
          <a:ln>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rot="16200000" flipH="1">
            <a:off x="3619500" y="2705100"/>
            <a:ext cx="762000" cy="381000"/>
          </a:xfrm>
          <a:prstGeom prst="straightConnector1">
            <a:avLst/>
          </a:prstGeom>
          <a:ln>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flipH="1" flipV="1">
            <a:off x="4229100" y="2628900"/>
            <a:ext cx="914400" cy="381000"/>
          </a:xfrm>
          <a:prstGeom prst="straightConnector1">
            <a:avLst/>
          </a:prstGeom>
          <a:ln>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V="1">
            <a:off x="4953000" y="3200400"/>
            <a:ext cx="609600" cy="381000"/>
          </a:xfrm>
          <a:prstGeom prst="straightConnector1">
            <a:avLst/>
          </a:prstGeom>
          <a:ln>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3200400" y="3581400"/>
            <a:ext cx="609600" cy="228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54332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childTnLst>
                                </p:cTn>
                              </p:par>
                            </p:childTnLst>
                          </p:cTn>
                        </p:par>
                        <p:par>
                          <p:cTn id="53" fill="hold">
                            <p:stCondLst>
                              <p:cond delay="0"/>
                            </p:stCondLst>
                            <p:childTnLst>
                              <p:par>
                                <p:cTn id="54" presetID="1" presetClass="entr" presetSubtype="0" fill="hold" grpId="0" nodeType="afterEffect">
                                  <p:stCondLst>
                                    <p:cond delay="500"/>
                                  </p:stCondLst>
                                  <p:childTnLst>
                                    <p:set>
                                      <p:cBhvr>
                                        <p:cTn id="55" dur="1" fill="hold">
                                          <p:stCondLst>
                                            <p:cond delay="0"/>
                                          </p:stCondLst>
                                        </p:cTn>
                                        <p:tgtEl>
                                          <p:spTgt spid="16"/>
                                        </p:tgtEl>
                                        <p:attrNameLst>
                                          <p:attrName>style.visibility</p:attrName>
                                        </p:attrNameLst>
                                      </p:cBhvr>
                                      <p:to>
                                        <p:strVal val="visible"/>
                                      </p:to>
                                    </p:set>
                                  </p:childTnLst>
                                </p:cTn>
                              </p:par>
                            </p:childTnLst>
                          </p:cTn>
                        </p:par>
                        <p:par>
                          <p:cTn id="56" fill="hold">
                            <p:stCondLst>
                              <p:cond delay="500"/>
                            </p:stCondLst>
                            <p:childTnLst>
                              <p:par>
                                <p:cTn id="57" presetID="1" presetClass="entr" presetSubtype="0" fill="hold" grpId="0" nodeType="afterEffect">
                                  <p:stCondLst>
                                    <p:cond delay="500"/>
                                  </p:stCondLst>
                                  <p:childTnLst>
                                    <p:set>
                                      <p:cBhvr>
                                        <p:cTn id="58" dur="1" fill="hold">
                                          <p:stCondLst>
                                            <p:cond delay="0"/>
                                          </p:stCondLst>
                                        </p:cTn>
                                        <p:tgtEl>
                                          <p:spTgt spid="11"/>
                                        </p:tgtEl>
                                        <p:attrNameLst>
                                          <p:attrName>style.visibility</p:attrName>
                                        </p:attrNameLst>
                                      </p:cBhvr>
                                      <p:to>
                                        <p:strVal val="visible"/>
                                      </p:to>
                                    </p:set>
                                  </p:childTnLst>
                                </p:cTn>
                              </p:par>
                            </p:childTnLst>
                          </p:cTn>
                        </p:par>
                        <p:par>
                          <p:cTn id="59" fill="hold">
                            <p:stCondLst>
                              <p:cond delay="1000"/>
                            </p:stCondLst>
                            <p:childTnLst>
                              <p:par>
                                <p:cTn id="60" presetID="1" presetClass="entr" presetSubtype="0" fill="hold" grpId="0" nodeType="afterEffect">
                                  <p:stCondLst>
                                    <p:cond delay="500"/>
                                  </p:stCondLst>
                                  <p:childTnLst>
                                    <p:set>
                                      <p:cBhvr>
                                        <p:cTn id="61" dur="1" fill="hold">
                                          <p:stCondLst>
                                            <p:cond delay="0"/>
                                          </p:stCondLst>
                                        </p:cTn>
                                        <p:tgtEl>
                                          <p:spTgt spid="18"/>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64"/>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63"/>
                                        </p:tgtEl>
                                        <p:attrNameLst>
                                          <p:attrName>style.visibility</p:attrName>
                                        </p:attrNameLst>
                                      </p:cBhvr>
                                      <p:to>
                                        <p:strVal val="visible"/>
                                      </p:to>
                                    </p:set>
                                  </p:childTnLst>
                                </p:cTn>
                              </p:par>
                              <p:par>
                                <p:cTn id="68" presetID="1" presetClass="entr" presetSubtype="0" fill="hold" nodeType="withEffect">
                                  <p:stCondLst>
                                    <p:cond delay="0"/>
                                  </p:stCondLst>
                                  <p:childTnLst>
                                    <p:set>
                                      <p:cBhvr>
                                        <p:cTn id="69" dur="1" fill="hold">
                                          <p:stCondLst>
                                            <p:cond delay="0"/>
                                          </p:stCondLst>
                                        </p:cTn>
                                        <p:tgtEl>
                                          <p:spTgt spid="59"/>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56"/>
                                        </p:tgtEl>
                                        <p:attrNameLst>
                                          <p:attrName>style.visibility</p:attrName>
                                        </p:attrNameLst>
                                      </p:cBhvr>
                                      <p:to>
                                        <p:strVal val="visible"/>
                                      </p:to>
                                    </p:set>
                                  </p:childTnLst>
                                </p:cTn>
                              </p:par>
                              <p:par>
                                <p:cTn id="72" presetID="7" presetClass="emph" presetSubtype="2" fill="hold" nodeType="withEffect">
                                  <p:stCondLst>
                                    <p:cond delay="0"/>
                                  </p:stCondLst>
                                  <p:childTnLst>
                                    <p:animClr clrSpc="rgb" dir="cw">
                                      <p:cBhvr>
                                        <p:cTn id="73" dur="2000" fill="hold"/>
                                        <p:tgtEl>
                                          <p:spTgt spid="56"/>
                                        </p:tgtEl>
                                        <p:attrNameLst>
                                          <p:attrName>stroke.color</p:attrName>
                                        </p:attrNameLst>
                                      </p:cBhvr>
                                      <p:to>
                                        <a:schemeClr val="accent2"/>
                                      </p:to>
                                    </p:animClr>
                                    <p:set>
                                      <p:cBhvr>
                                        <p:cTn id="74" dur="2000" fill="hold"/>
                                        <p:tgtEl>
                                          <p:spTgt spid="56"/>
                                        </p:tgtEl>
                                        <p:attrNameLst>
                                          <p:attrName>stroke.on</p:attrName>
                                        </p:attrNameLst>
                                      </p:cBhvr>
                                      <p:to>
                                        <p:strVal val="true"/>
                                      </p:to>
                                    </p:set>
                                  </p:childTnLst>
                                </p:cTn>
                              </p:par>
                              <p:par>
                                <p:cTn id="75" presetID="7" presetClass="emph" presetSubtype="2" fill="hold" nodeType="withEffect">
                                  <p:stCondLst>
                                    <p:cond delay="0"/>
                                  </p:stCondLst>
                                  <p:childTnLst>
                                    <p:animClr clrSpc="rgb" dir="cw">
                                      <p:cBhvr>
                                        <p:cTn id="76" dur="2000" fill="hold"/>
                                        <p:tgtEl>
                                          <p:spTgt spid="59"/>
                                        </p:tgtEl>
                                        <p:attrNameLst>
                                          <p:attrName>stroke.color</p:attrName>
                                        </p:attrNameLst>
                                      </p:cBhvr>
                                      <p:to>
                                        <a:schemeClr val="accent2"/>
                                      </p:to>
                                    </p:animClr>
                                    <p:set>
                                      <p:cBhvr>
                                        <p:cTn id="77" dur="2000" fill="hold"/>
                                        <p:tgtEl>
                                          <p:spTgt spid="59"/>
                                        </p:tgtEl>
                                        <p:attrNameLst>
                                          <p:attrName>stroke.on</p:attrName>
                                        </p:attrNameLst>
                                      </p:cBhvr>
                                      <p:to>
                                        <p:strVal val="true"/>
                                      </p:to>
                                    </p:set>
                                  </p:childTnLst>
                                </p:cTn>
                              </p:par>
                              <p:par>
                                <p:cTn id="78" presetID="7" presetClass="emph" presetSubtype="2" fill="hold" nodeType="withEffect">
                                  <p:stCondLst>
                                    <p:cond delay="0"/>
                                  </p:stCondLst>
                                  <p:childTnLst>
                                    <p:animClr clrSpc="rgb" dir="cw">
                                      <p:cBhvr>
                                        <p:cTn id="79" dur="2000" fill="hold"/>
                                        <p:tgtEl>
                                          <p:spTgt spid="63"/>
                                        </p:tgtEl>
                                        <p:attrNameLst>
                                          <p:attrName>stroke.color</p:attrName>
                                        </p:attrNameLst>
                                      </p:cBhvr>
                                      <p:to>
                                        <a:schemeClr val="accent2"/>
                                      </p:to>
                                    </p:animClr>
                                    <p:set>
                                      <p:cBhvr>
                                        <p:cTn id="80" dur="2000" fill="hold"/>
                                        <p:tgtEl>
                                          <p:spTgt spid="63"/>
                                        </p:tgtEl>
                                        <p:attrNameLst>
                                          <p:attrName>stroke.on</p:attrName>
                                        </p:attrNameLst>
                                      </p:cBhvr>
                                      <p:to>
                                        <p:strVal val="true"/>
                                      </p:to>
                                    </p:set>
                                  </p:childTnLst>
                                </p:cTn>
                              </p:par>
                              <p:par>
                                <p:cTn id="81" presetID="7" presetClass="emph" presetSubtype="2" fill="hold" nodeType="withEffect">
                                  <p:stCondLst>
                                    <p:cond delay="0"/>
                                  </p:stCondLst>
                                  <p:childTnLst>
                                    <p:animClr clrSpc="rgb" dir="cw">
                                      <p:cBhvr>
                                        <p:cTn id="82" dur="2000" fill="hold"/>
                                        <p:tgtEl>
                                          <p:spTgt spid="64"/>
                                        </p:tgtEl>
                                        <p:attrNameLst>
                                          <p:attrName>stroke.color</p:attrName>
                                        </p:attrNameLst>
                                      </p:cBhvr>
                                      <p:to>
                                        <a:schemeClr val="accent2"/>
                                      </p:to>
                                    </p:animClr>
                                    <p:set>
                                      <p:cBhvr>
                                        <p:cTn id="83" dur="2000" fill="hold"/>
                                        <p:tgtEl>
                                          <p:spTgt spid="64"/>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0" grpId="0" animBg="1"/>
      <p:bldP spid="11" grpId="0" animBg="1"/>
      <p:bldP spid="12" grpId="0" animBg="1"/>
      <p:bldP spid="13" grpId="0" animBg="1"/>
      <p:bldP spid="14" grpId="0" animBg="1"/>
      <p:bldP spid="16" grpId="0" animBg="1"/>
      <p:bldP spid="17" grpId="0" animBg="1"/>
      <p:bldP spid="18" grpId="0" animBg="1"/>
      <p:bldP spid="19" grpId="0" animBg="1"/>
      <p:bldP spid="20" grpId="0" animBg="1"/>
      <p:bldP spid="2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a:xfrm>
            <a:off x="228600" y="6400800"/>
            <a:ext cx="8382000" cy="381000"/>
          </a:xfrm>
          <a:prstGeom prst="rect">
            <a:avLst/>
          </a:prstGeom>
        </p:spPr>
        <p:txBody>
          <a:bodyPr vert="horz" lIns="91440" tIns="45720" rIns="91440" bIns="45720" rtlCol="0" anchor="ctr"/>
          <a:lstStyle>
            <a:lvl1pPr algn="r">
              <a:defRPr sz="900" b="1">
                <a:solidFill>
                  <a:schemeClr val="tx2"/>
                </a:solidFill>
                <a:latin typeface="Arial" pitchFamily="34" charset="0"/>
                <a:cs typeface="Arial" pitchFamily="34" charset="0"/>
              </a:defRPr>
            </a:lvl1pPr>
          </a:lstStyle>
          <a:p>
            <a:pPr algn="l"/>
            <a:r>
              <a:rPr lang="en-US" sz="1200" dirty="0" smtClean="0">
                <a:solidFill>
                  <a:schemeClr val="bg1"/>
                </a:solidFill>
              </a:rPr>
              <a:t>Copyright© 2013 by the National Board of Medical Examiners® (NBME®). All rights reserved</a:t>
            </a:r>
            <a:r>
              <a:rPr lang="en-US" dirty="0" smtClean="0"/>
              <a:t>.</a:t>
            </a:r>
          </a:p>
        </p:txBody>
      </p:sp>
      <p:sp>
        <p:nvSpPr>
          <p:cNvPr id="3" name="Title 2"/>
          <p:cNvSpPr>
            <a:spLocks noGrp="1"/>
          </p:cNvSpPr>
          <p:nvPr>
            <p:ph type="title" idx="4294967295"/>
          </p:nvPr>
        </p:nvSpPr>
        <p:spPr>
          <a:xfrm>
            <a:off x="1646238" y="762000"/>
            <a:ext cx="7497762" cy="1143000"/>
          </a:xfrm>
        </p:spPr>
        <p:txBody>
          <a:bodyPr/>
          <a:lstStyle/>
          <a:p>
            <a:r>
              <a:rPr lang="en-US" dirty="0" smtClean="0"/>
              <a:t>sample score</a:t>
            </a:r>
            <a:r>
              <a:rPr lang="en-US" baseline="0" dirty="0" smtClean="0"/>
              <a:t> report</a:t>
            </a:r>
            <a:endParaRPr lang="en-US" dirty="0"/>
          </a:p>
        </p:txBody>
      </p:sp>
      <p:pic>
        <p:nvPicPr>
          <p:cNvPr id="29698" name="Picture 2"/>
          <p:cNvPicPr>
            <a:picLocks noChangeAspect="1" noChangeArrowheads="1"/>
          </p:cNvPicPr>
          <p:nvPr/>
        </p:nvPicPr>
        <p:blipFill>
          <a:blip r:embed="rId3"/>
          <a:srcRect/>
          <a:stretch>
            <a:fillRect/>
          </a:stretch>
        </p:blipFill>
        <p:spPr bwMode="auto">
          <a:xfrm>
            <a:off x="0" y="762000"/>
            <a:ext cx="9144000" cy="5095875"/>
          </a:xfrm>
          <a:prstGeom prst="rect">
            <a:avLst/>
          </a:prstGeom>
          <a:noFill/>
          <a:ln w="12700">
            <a:noFill/>
            <a:miter lim="800000"/>
            <a:headEnd/>
            <a:tailEnd/>
          </a:ln>
        </p:spPr>
      </p:pic>
    </p:spTree>
    <p:extLst>
      <p:ext uri="{BB962C8B-B14F-4D97-AF65-F5344CB8AC3E}">
        <p14:creationId xmlns:p14="http://schemas.microsoft.com/office/powerpoint/2010/main" val="40493402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9" name="Rectangle 3"/>
          <p:cNvSpPr>
            <a:spLocks noChangeArrowheads="1"/>
          </p:cNvSpPr>
          <p:nvPr/>
        </p:nvSpPr>
        <p:spPr bwMode="auto">
          <a:xfrm>
            <a:off x="762000" y="1447800"/>
            <a:ext cx="8001000" cy="152400"/>
          </a:xfrm>
          <a:prstGeom prst="rect">
            <a:avLst/>
          </a:prstGeom>
          <a:solidFill>
            <a:schemeClr val="bg1"/>
          </a:solidFill>
          <a:ln w="9525">
            <a:noFill/>
            <a:miter lim="800000"/>
            <a:headEnd/>
            <a:tailEnd/>
          </a:ln>
          <a:effectLst/>
        </p:spPr>
        <p:txBody>
          <a:bodyPr wrap="none" anchor="ctr"/>
          <a:lstStyle/>
          <a:p>
            <a:endParaRPr lang="en-US"/>
          </a:p>
        </p:txBody>
      </p:sp>
      <p:sp>
        <p:nvSpPr>
          <p:cNvPr id="70661" name="Text Box 5"/>
          <p:cNvSpPr txBox="1">
            <a:spLocks noChangeArrowheads="1"/>
          </p:cNvSpPr>
          <p:nvPr/>
        </p:nvSpPr>
        <p:spPr bwMode="auto">
          <a:xfrm>
            <a:off x="609600" y="5486400"/>
            <a:ext cx="2667000" cy="304800"/>
          </a:xfrm>
          <a:prstGeom prst="rect">
            <a:avLst/>
          </a:prstGeom>
          <a:noFill/>
          <a:ln w="9525">
            <a:noFill/>
            <a:miter lim="800000"/>
            <a:headEnd/>
            <a:tailEnd/>
          </a:ln>
          <a:effectLst/>
        </p:spPr>
        <p:txBody>
          <a:bodyPr>
            <a:spAutoFit/>
          </a:bodyPr>
          <a:lstStyle/>
          <a:p>
            <a:pPr eaLnBrk="1" hangingPunct="1">
              <a:spcBef>
                <a:spcPct val="50000"/>
              </a:spcBef>
            </a:pPr>
            <a:endParaRPr lang="en-US" sz="1400">
              <a:latin typeface="Arial" charset="0"/>
            </a:endParaRPr>
          </a:p>
        </p:txBody>
      </p:sp>
      <p:sp>
        <p:nvSpPr>
          <p:cNvPr id="70662" name="Text Box 6"/>
          <p:cNvSpPr txBox="1">
            <a:spLocks noChangeArrowheads="1"/>
          </p:cNvSpPr>
          <p:nvPr/>
        </p:nvSpPr>
        <p:spPr bwMode="auto">
          <a:xfrm>
            <a:off x="323528" y="4572000"/>
            <a:ext cx="5328592" cy="523220"/>
          </a:xfrm>
          <a:prstGeom prst="rect">
            <a:avLst/>
          </a:prstGeom>
          <a:noFill/>
          <a:ln w="9525">
            <a:noFill/>
            <a:miter lim="800000"/>
            <a:headEnd/>
            <a:tailEnd/>
          </a:ln>
          <a:effectLst/>
        </p:spPr>
        <p:txBody>
          <a:bodyPr wrap="square">
            <a:spAutoFit/>
          </a:bodyPr>
          <a:lstStyle/>
          <a:p>
            <a:pPr eaLnBrk="1" hangingPunct="1">
              <a:spcBef>
                <a:spcPct val="50000"/>
              </a:spcBef>
            </a:pPr>
            <a:r>
              <a:rPr lang="en-US" sz="1400" baseline="40000" dirty="0" smtClean="0">
                <a:latin typeface="Arial" charset="0"/>
              </a:rPr>
              <a:t>2</a:t>
            </a:r>
            <a:r>
              <a:rPr lang="en-US" sz="1400" dirty="0" smtClean="0">
                <a:latin typeface="Arial" charset="0"/>
              </a:rPr>
              <a:t>En general </a:t>
            </a:r>
            <a:r>
              <a:rPr lang="en-US" sz="1400" dirty="0" err="1" smtClean="0">
                <a:latin typeface="Arial" charset="0"/>
              </a:rPr>
              <a:t>requiere</a:t>
            </a:r>
            <a:r>
              <a:rPr lang="en-US" sz="1400" dirty="0" smtClean="0">
                <a:latin typeface="Arial" charset="0"/>
              </a:rPr>
              <a:t> </a:t>
            </a:r>
            <a:r>
              <a:rPr lang="en-US" sz="1400" dirty="0" err="1" smtClean="0">
                <a:latin typeface="Arial" charset="0"/>
              </a:rPr>
              <a:t>participación</a:t>
            </a:r>
            <a:r>
              <a:rPr lang="en-US" sz="1400" dirty="0" smtClean="0">
                <a:latin typeface="Arial" charset="0"/>
              </a:rPr>
              <a:t> de un supervisor (</a:t>
            </a:r>
            <a:r>
              <a:rPr lang="en-US" sz="1400" dirty="0" err="1" smtClean="0">
                <a:latin typeface="Arial" charset="0"/>
              </a:rPr>
              <a:t>para</a:t>
            </a:r>
            <a:r>
              <a:rPr lang="en-US" sz="1400" dirty="0" smtClean="0">
                <a:latin typeface="Arial" charset="0"/>
              </a:rPr>
              <a:t> </a:t>
            </a:r>
            <a:r>
              <a:rPr lang="en-US" sz="1400" dirty="0" err="1" smtClean="0">
                <a:latin typeface="Arial" charset="0"/>
              </a:rPr>
              <a:t>dar</a:t>
            </a:r>
            <a:r>
              <a:rPr lang="en-US" sz="1400" dirty="0" smtClean="0">
                <a:latin typeface="Arial" charset="0"/>
              </a:rPr>
              <a:t> feedback)</a:t>
            </a:r>
            <a:endParaRPr lang="en-US" sz="1400" dirty="0">
              <a:latin typeface="Arial" charset="0"/>
            </a:endParaRPr>
          </a:p>
        </p:txBody>
      </p:sp>
      <p:sp>
        <p:nvSpPr>
          <p:cNvPr id="70663" name="Text Box 7"/>
          <p:cNvSpPr txBox="1">
            <a:spLocks noChangeArrowheads="1"/>
          </p:cNvSpPr>
          <p:nvPr/>
        </p:nvSpPr>
        <p:spPr bwMode="auto">
          <a:xfrm>
            <a:off x="533400" y="5105400"/>
            <a:ext cx="5181600" cy="307777"/>
          </a:xfrm>
          <a:prstGeom prst="rect">
            <a:avLst/>
          </a:prstGeom>
          <a:noFill/>
          <a:ln w="9525">
            <a:noFill/>
            <a:miter lim="800000"/>
            <a:headEnd/>
            <a:tailEnd/>
          </a:ln>
          <a:effectLst/>
        </p:spPr>
        <p:txBody>
          <a:bodyPr>
            <a:spAutoFit/>
          </a:bodyPr>
          <a:lstStyle/>
          <a:p>
            <a:pPr eaLnBrk="1" hangingPunct="1">
              <a:spcBef>
                <a:spcPct val="50000"/>
              </a:spcBef>
            </a:pPr>
            <a:r>
              <a:rPr lang="en-US" sz="1400" baseline="40000" dirty="0" smtClean="0">
                <a:latin typeface="Arial" charset="0"/>
              </a:rPr>
              <a:t>3</a:t>
            </a:r>
            <a:r>
              <a:rPr lang="en-US" sz="1400" dirty="0" smtClean="0">
                <a:latin typeface="Arial" charset="0"/>
              </a:rPr>
              <a:t>La </a:t>
            </a:r>
            <a:r>
              <a:rPr lang="en-US" sz="1400" dirty="0" err="1" smtClean="0">
                <a:latin typeface="Arial" charset="0"/>
              </a:rPr>
              <a:t>organización</a:t>
            </a:r>
            <a:r>
              <a:rPr lang="en-US" sz="1400" dirty="0" smtClean="0">
                <a:latin typeface="Arial" charset="0"/>
              </a:rPr>
              <a:t> accede a los </a:t>
            </a:r>
            <a:r>
              <a:rPr lang="en-US" sz="1400" dirty="0" err="1" smtClean="0">
                <a:latin typeface="Arial" charset="0"/>
              </a:rPr>
              <a:t>datos</a:t>
            </a:r>
            <a:endParaRPr lang="en-US" sz="1400" dirty="0">
              <a:latin typeface="Arial" charset="0"/>
            </a:endParaRPr>
          </a:p>
        </p:txBody>
      </p:sp>
      <p:sp>
        <p:nvSpPr>
          <p:cNvPr id="70664" name="Text Box 8"/>
          <p:cNvSpPr txBox="1">
            <a:spLocks noChangeArrowheads="1"/>
          </p:cNvSpPr>
          <p:nvPr/>
        </p:nvSpPr>
        <p:spPr bwMode="auto">
          <a:xfrm>
            <a:off x="533400" y="5410200"/>
            <a:ext cx="5181600" cy="304800"/>
          </a:xfrm>
          <a:prstGeom prst="rect">
            <a:avLst/>
          </a:prstGeom>
          <a:noFill/>
          <a:ln w="9525">
            <a:noFill/>
            <a:miter lim="800000"/>
            <a:headEnd/>
            <a:tailEnd/>
          </a:ln>
          <a:effectLst/>
        </p:spPr>
        <p:txBody>
          <a:bodyPr>
            <a:spAutoFit/>
          </a:bodyPr>
          <a:lstStyle/>
          <a:p>
            <a:pPr eaLnBrk="1" hangingPunct="1">
              <a:spcBef>
                <a:spcPct val="50000"/>
              </a:spcBef>
            </a:pPr>
            <a:r>
              <a:rPr lang="en-US" sz="1400" baseline="40000" dirty="0" smtClean="0">
                <a:latin typeface="Arial" charset="0"/>
              </a:rPr>
              <a:t>4</a:t>
            </a:r>
            <a:r>
              <a:rPr lang="en-US" sz="1400" dirty="0" smtClean="0">
                <a:latin typeface="Arial" charset="0"/>
              </a:rPr>
              <a:t>Casi no hay </a:t>
            </a:r>
            <a:r>
              <a:rPr lang="en-US" sz="1400" dirty="0" err="1" smtClean="0">
                <a:latin typeface="Arial" charset="0"/>
              </a:rPr>
              <a:t>desarrollo</a:t>
            </a:r>
            <a:endParaRPr lang="en-US" sz="1400" dirty="0">
              <a:latin typeface="Arial" charset="0"/>
            </a:endParaRPr>
          </a:p>
        </p:txBody>
      </p:sp>
      <p:sp>
        <p:nvSpPr>
          <p:cNvPr id="70665" name="Line 9"/>
          <p:cNvSpPr>
            <a:spLocks noChangeShapeType="1"/>
          </p:cNvSpPr>
          <p:nvPr/>
        </p:nvSpPr>
        <p:spPr bwMode="auto">
          <a:xfrm>
            <a:off x="1219200" y="2973388"/>
            <a:ext cx="6858000" cy="0"/>
          </a:xfrm>
          <a:prstGeom prst="line">
            <a:avLst/>
          </a:prstGeom>
          <a:noFill/>
          <a:ln w="28575">
            <a:solidFill>
              <a:schemeClr val="tx1"/>
            </a:solidFill>
            <a:round/>
            <a:headEnd type="triangle" w="lg" len="lg"/>
            <a:tailEnd type="triangle" w="lg" len="lg"/>
          </a:ln>
          <a:effectLst/>
        </p:spPr>
        <p:txBody>
          <a:bodyPr/>
          <a:lstStyle/>
          <a:p>
            <a:endParaRPr lang="en-US"/>
          </a:p>
        </p:txBody>
      </p:sp>
      <p:sp>
        <p:nvSpPr>
          <p:cNvPr id="70666" name="Text Box 10"/>
          <p:cNvSpPr txBox="1">
            <a:spLocks noChangeArrowheads="1"/>
          </p:cNvSpPr>
          <p:nvPr/>
        </p:nvSpPr>
        <p:spPr bwMode="auto">
          <a:xfrm>
            <a:off x="-76200" y="2744788"/>
            <a:ext cx="1371600" cy="738664"/>
          </a:xfrm>
          <a:prstGeom prst="rect">
            <a:avLst/>
          </a:prstGeom>
          <a:noFill/>
          <a:ln w="9525">
            <a:noFill/>
            <a:miter lim="800000"/>
            <a:headEnd/>
            <a:tailEnd/>
          </a:ln>
          <a:effectLst/>
        </p:spPr>
        <p:txBody>
          <a:bodyPr>
            <a:spAutoFit/>
          </a:bodyPr>
          <a:lstStyle/>
          <a:p>
            <a:pPr algn="ctr" eaLnBrk="1" hangingPunct="1">
              <a:spcBef>
                <a:spcPct val="50000"/>
              </a:spcBef>
            </a:pPr>
            <a:r>
              <a:rPr lang="en-US" sz="1400" b="1" dirty="0" err="1" smtClean="0">
                <a:latin typeface="Arial" charset="0"/>
              </a:rPr>
              <a:t>Formativo</a:t>
            </a:r>
            <a:r>
              <a:rPr lang="en-US" sz="1400" b="1" dirty="0" smtClean="0">
                <a:latin typeface="Arial" charset="0"/>
              </a:rPr>
              <a:t>/ </a:t>
            </a:r>
            <a:r>
              <a:rPr lang="en-US" sz="1400" b="1" dirty="0" err="1" smtClean="0">
                <a:latin typeface="Arial" charset="0"/>
              </a:rPr>
              <a:t>sólo</a:t>
            </a:r>
            <a:r>
              <a:rPr lang="en-US" sz="1400" b="1" dirty="0" smtClean="0">
                <a:latin typeface="Arial" charset="0"/>
              </a:rPr>
              <a:t> </a:t>
            </a:r>
            <a:r>
              <a:rPr lang="en-US" sz="1400" b="1" dirty="0" err="1" smtClean="0">
                <a:latin typeface="Arial" charset="0"/>
              </a:rPr>
              <a:t>para</a:t>
            </a:r>
            <a:r>
              <a:rPr lang="en-US" sz="1400" b="1" dirty="0" smtClean="0">
                <a:latin typeface="Arial" charset="0"/>
              </a:rPr>
              <a:t> </a:t>
            </a:r>
            <a:r>
              <a:rPr lang="en-US" sz="1400" b="1" dirty="0" err="1" smtClean="0">
                <a:latin typeface="Arial" charset="0"/>
              </a:rPr>
              <a:t>desarrollo</a:t>
            </a:r>
            <a:endParaRPr lang="en-US" sz="1400" b="1" dirty="0">
              <a:latin typeface="Arial" charset="0"/>
            </a:endParaRPr>
          </a:p>
        </p:txBody>
      </p:sp>
      <p:sp>
        <p:nvSpPr>
          <p:cNvPr id="70667" name="Text Box 11"/>
          <p:cNvSpPr txBox="1">
            <a:spLocks noChangeArrowheads="1"/>
          </p:cNvSpPr>
          <p:nvPr/>
        </p:nvSpPr>
        <p:spPr bwMode="auto">
          <a:xfrm>
            <a:off x="7740352" y="2667000"/>
            <a:ext cx="1479848" cy="867930"/>
          </a:xfrm>
          <a:prstGeom prst="rect">
            <a:avLst/>
          </a:prstGeom>
          <a:noFill/>
          <a:ln w="9525">
            <a:noFill/>
            <a:miter lim="800000"/>
            <a:headEnd/>
            <a:tailEnd/>
          </a:ln>
          <a:effectLst/>
        </p:spPr>
        <p:txBody>
          <a:bodyPr wrap="square">
            <a:spAutoFit/>
          </a:bodyPr>
          <a:lstStyle/>
          <a:p>
            <a:pPr algn="ctr" eaLnBrk="1" hangingPunct="1">
              <a:lnSpc>
                <a:spcPct val="120000"/>
              </a:lnSpc>
              <a:spcBef>
                <a:spcPct val="50000"/>
              </a:spcBef>
            </a:pPr>
            <a:r>
              <a:rPr lang="en-US" sz="1400" b="1" dirty="0" err="1" smtClean="0">
                <a:latin typeface="Arial" charset="0"/>
              </a:rPr>
              <a:t>Sumativa</a:t>
            </a:r>
            <a:r>
              <a:rPr lang="en-US" sz="1400" b="1" dirty="0" smtClean="0">
                <a:latin typeface="Arial" charset="0"/>
              </a:rPr>
              <a:t>/ de </a:t>
            </a:r>
            <a:r>
              <a:rPr lang="en-US" sz="1400" b="1" dirty="0" err="1" smtClean="0">
                <a:latin typeface="Arial" charset="0"/>
              </a:rPr>
              <a:t>mucha</a:t>
            </a:r>
            <a:r>
              <a:rPr lang="en-US" sz="1400" b="1" dirty="0" smtClean="0">
                <a:latin typeface="Arial" charset="0"/>
              </a:rPr>
              <a:t> </a:t>
            </a:r>
            <a:r>
              <a:rPr lang="en-US" sz="1400" b="1" dirty="0" err="1" smtClean="0">
                <a:latin typeface="Arial" charset="0"/>
              </a:rPr>
              <a:t>trascendencia</a:t>
            </a:r>
            <a:endParaRPr lang="en-US" sz="1400" b="1" dirty="0">
              <a:latin typeface="Arial" charset="0"/>
            </a:endParaRPr>
          </a:p>
        </p:txBody>
      </p:sp>
      <p:sp>
        <p:nvSpPr>
          <p:cNvPr id="70668" name="Text Box 12"/>
          <p:cNvSpPr txBox="1">
            <a:spLocks noChangeArrowheads="1"/>
          </p:cNvSpPr>
          <p:nvPr/>
        </p:nvSpPr>
        <p:spPr bwMode="auto">
          <a:xfrm>
            <a:off x="1066800" y="3430588"/>
            <a:ext cx="1752600" cy="369332"/>
          </a:xfrm>
          <a:prstGeom prst="rect">
            <a:avLst/>
          </a:prstGeom>
          <a:noFill/>
          <a:ln w="9525">
            <a:noFill/>
            <a:miter lim="800000"/>
            <a:headEnd/>
            <a:tailEnd/>
          </a:ln>
          <a:effectLst/>
        </p:spPr>
        <p:txBody>
          <a:bodyPr>
            <a:spAutoFit/>
          </a:bodyPr>
          <a:lstStyle/>
          <a:p>
            <a:pPr algn="ctr" eaLnBrk="1" hangingPunct="1">
              <a:spcBef>
                <a:spcPct val="50000"/>
              </a:spcBef>
            </a:pPr>
            <a:r>
              <a:rPr lang="en-US" dirty="0" smtClean="0">
                <a:latin typeface="Arial" charset="0"/>
              </a:rPr>
              <a:t>Auto </a:t>
            </a:r>
            <a:r>
              <a:rPr lang="en-US" dirty="0" err="1" smtClean="0">
                <a:latin typeface="Arial" charset="0"/>
              </a:rPr>
              <a:t>mejoría</a:t>
            </a:r>
            <a:endParaRPr lang="en-US" sz="1400" dirty="0">
              <a:latin typeface="Arial" charset="0"/>
            </a:endParaRPr>
          </a:p>
        </p:txBody>
      </p:sp>
      <p:sp>
        <p:nvSpPr>
          <p:cNvPr id="70669" name="Text Box 13"/>
          <p:cNvSpPr txBox="1">
            <a:spLocks noChangeArrowheads="1"/>
          </p:cNvSpPr>
          <p:nvPr/>
        </p:nvSpPr>
        <p:spPr bwMode="auto">
          <a:xfrm>
            <a:off x="2133600" y="1323975"/>
            <a:ext cx="1676400" cy="1077218"/>
          </a:xfrm>
          <a:prstGeom prst="rect">
            <a:avLst/>
          </a:prstGeom>
          <a:noFill/>
          <a:ln w="9525">
            <a:noFill/>
            <a:miter lim="800000"/>
            <a:headEnd/>
            <a:tailEnd/>
          </a:ln>
          <a:effectLst/>
        </p:spPr>
        <p:txBody>
          <a:bodyPr>
            <a:spAutoFit/>
          </a:bodyPr>
          <a:lstStyle/>
          <a:p>
            <a:pPr algn="ctr" eaLnBrk="1" hangingPunct="1">
              <a:spcBef>
                <a:spcPct val="50000"/>
              </a:spcBef>
            </a:pPr>
            <a:r>
              <a:rPr lang="en-US" sz="1600" dirty="0" smtClean="0">
                <a:latin typeface="Arial" charset="0"/>
              </a:rPr>
              <a:t>Plan </a:t>
            </a:r>
            <a:r>
              <a:rPr lang="en-US" sz="1600" dirty="0" err="1" smtClean="0">
                <a:latin typeface="Arial" charset="0"/>
              </a:rPr>
              <a:t>individualizado</a:t>
            </a:r>
            <a:r>
              <a:rPr lang="en-US" sz="1600" dirty="0" smtClean="0">
                <a:latin typeface="Arial" charset="0"/>
              </a:rPr>
              <a:t> de </a:t>
            </a:r>
            <a:r>
              <a:rPr lang="en-US" sz="1600" dirty="0" err="1" smtClean="0">
                <a:latin typeface="Arial" charset="0"/>
              </a:rPr>
              <a:t>mejora</a:t>
            </a:r>
            <a:r>
              <a:rPr lang="en-US" sz="1600" dirty="0" smtClean="0">
                <a:latin typeface="Arial" charset="0"/>
              </a:rPr>
              <a:t> de la </a:t>
            </a:r>
            <a:r>
              <a:rPr lang="en-US" sz="1600" dirty="0" err="1" smtClean="0">
                <a:latin typeface="Arial" charset="0"/>
              </a:rPr>
              <a:t>calidad</a:t>
            </a:r>
            <a:endParaRPr lang="en-US" sz="1600" baseline="42000" dirty="0">
              <a:latin typeface="Arial" charset="0"/>
            </a:endParaRPr>
          </a:p>
        </p:txBody>
      </p:sp>
      <p:sp>
        <p:nvSpPr>
          <p:cNvPr id="70670" name="Text Box 14"/>
          <p:cNvSpPr txBox="1">
            <a:spLocks noChangeArrowheads="1"/>
          </p:cNvSpPr>
          <p:nvPr/>
        </p:nvSpPr>
        <p:spPr bwMode="auto">
          <a:xfrm>
            <a:off x="3429000" y="3429000"/>
            <a:ext cx="1524000" cy="1077218"/>
          </a:xfrm>
          <a:prstGeom prst="rect">
            <a:avLst/>
          </a:prstGeom>
          <a:noFill/>
          <a:ln w="9525">
            <a:noFill/>
            <a:miter lim="800000"/>
            <a:headEnd/>
            <a:tailEnd/>
          </a:ln>
          <a:effectLst/>
        </p:spPr>
        <p:txBody>
          <a:bodyPr>
            <a:spAutoFit/>
          </a:bodyPr>
          <a:lstStyle/>
          <a:p>
            <a:pPr algn="ctr" eaLnBrk="1" hangingPunct="1">
              <a:spcBef>
                <a:spcPct val="50000"/>
              </a:spcBef>
            </a:pPr>
            <a:r>
              <a:rPr lang="en-US" sz="1600" dirty="0" err="1" smtClean="0">
                <a:latin typeface="Arial" charset="0"/>
              </a:rPr>
              <a:t>Decisiones</a:t>
            </a:r>
            <a:r>
              <a:rPr lang="en-US" sz="1600" dirty="0" smtClean="0">
                <a:latin typeface="Arial" charset="0"/>
              </a:rPr>
              <a:t> de </a:t>
            </a:r>
            <a:r>
              <a:rPr lang="en-US" sz="1600" dirty="0" err="1" smtClean="0">
                <a:latin typeface="Arial" charset="0"/>
              </a:rPr>
              <a:t>entrenamiento</a:t>
            </a:r>
            <a:r>
              <a:rPr lang="en-US" sz="1600" dirty="0" smtClean="0">
                <a:latin typeface="Arial" charset="0"/>
              </a:rPr>
              <a:t> (E M Continua))</a:t>
            </a:r>
            <a:endParaRPr lang="en-US" sz="1600" dirty="0">
              <a:latin typeface="Arial" charset="0"/>
            </a:endParaRPr>
          </a:p>
        </p:txBody>
      </p:sp>
      <p:sp>
        <p:nvSpPr>
          <p:cNvPr id="70671" name="Text Box 15"/>
          <p:cNvSpPr txBox="1">
            <a:spLocks noChangeArrowheads="1"/>
          </p:cNvSpPr>
          <p:nvPr/>
        </p:nvSpPr>
        <p:spPr bwMode="auto">
          <a:xfrm>
            <a:off x="6400800" y="3429000"/>
            <a:ext cx="1752600" cy="646331"/>
          </a:xfrm>
          <a:prstGeom prst="rect">
            <a:avLst/>
          </a:prstGeom>
          <a:noFill/>
          <a:ln w="9525">
            <a:noFill/>
            <a:miter lim="800000"/>
            <a:headEnd/>
            <a:tailEnd/>
          </a:ln>
          <a:effectLst/>
        </p:spPr>
        <p:txBody>
          <a:bodyPr>
            <a:spAutoFit/>
          </a:bodyPr>
          <a:lstStyle/>
          <a:p>
            <a:pPr algn="ctr" eaLnBrk="1" hangingPunct="1">
              <a:spcBef>
                <a:spcPct val="50000"/>
              </a:spcBef>
            </a:pPr>
            <a:r>
              <a:rPr lang="en-US" dirty="0" err="1" smtClean="0">
                <a:latin typeface="Arial" charset="0"/>
              </a:rPr>
              <a:t>Evaluación</a:t>
            </a:r>
            <a:r>
              <a:rPr lang="en-US" dirty="0" smtClean="0">
                <a:latin typeface="Arial" charset="0"/>
              </a:rPr>
              <a:t> del </a:t>
            </a:r>
            <a:r>
              <a:rPr lang="en-US" dirty="0" err="1" smtClean="0">
                <a:latin typeface="Arial" charset="0"/>
              </a:rPr>
              <a:t>desempeño</a:t>
            </a:r>
            <a:r>
              <a:rPr lang="en-US" dirty="0" smtClean="0">
                <a:latin typeface="Arial" charset="0"/>
              </a:rPr>
              <a:t> </a:t>
            </a:r>
            <a:r>
              <a:rPr lang="en-US" baseline="42000" dirty="0" smtClean="0">
                <a:latin typeface="Arial" charset="0"/>
              </a:rPr>
              <a:t>3,4</a:t>
            </a:r>
            <a:endParaRPr lang="en-US" baseline="42000" dirty="0">
              <a:latin typeface="Arial" charset="0"/>
            </a:endParaRPr>
          </a:p>
        </p:txBody>
      </p:sp>
      <p:sp>
        <p:nvSpPr>
          <p:cNvPr id="70672" name="Text Box 16"/>
          <p:cNvSpPr txBox="1">
            <a:spLocks noChangeArrowheads="1"/>
          </p:cNvSpPr>
          <p:nvPr/>
        </p:nvSpPr>
        <p:spPr bwMode="auto">
          <a:xfrm>
            <a:off x="7162800" y="1828800"/>
            <a:ext cx="1676400" cy="646331"/>
          </a:xfrm>
          <a:prstGeom prst="rect">
            <a:avLst/>
          </a:prstGeom>
          <a:noFill/>
          <a:ln w="9525">
            <a:noFill/>
            <a:miter lim="800000"/>
            <a:headEnd/>
            <a:tailEnd/>
          </a:ln>
          <a:effectLst/>
        </p:spPr>
        <p:txBody>
          <a:bodyPr>
            <a:spAutoFit/>
          </a:bodyPr>
          <a:lstStyle/>
          <a:p>
            <a:pPr eaLnBrk="1" hangingPunct="1">
              <a:spcBef>
                <a:spcPct val="50000"/>
              </a:spcBef>
            </a:pPr>
            <a:r>
              <a:rPr lang="en-US" dirty="0" err="1" smtClean="0">
                <a:latin typeface="Arial" charset="0"/>
              </a:rPr>
              <a:t>Promoción</a:t>
            </a:r>
            <a:r>
              <a:rPr lang="en-US" dirty="0" smtClean="0">
                <a:latin typeface="Arial" charset="0"/>
              </a:rPr>
              <a:t> o </a:t>
            </a:r>
            <a:r>
              <a:rPr lang="en-US" dirty="0" err="1" smtClean="0">
                <a:latin typeface="Arial" charset="0"/>
              </a:rPr>
              <a:t>terminación</a:t>
            </a:r>
            <a:endParaRPr lang="en-US" baseline="42000" dirty="0">
              <a:latin typeface="Arial" charset="0"/>
            </a:endParaRPr>
          </a:p>
        </p:txBody>
      </p:sp>
      <p:sp>
        <p:nvSpPr>
          <p:cNvPr id="70673" name="Line 17"/>
          <p:cNvSpPr>
            <a:spLocks noChangeShapeType="1"/>
          </p:cNvSpPr>
          <p:nvPr/>
        </p:nvSpPr>
        <p:spPr bwMode="auto">
          <a:xfrm flipV="1">
            <a:off x="1905000" y="2973388"/>
            <a:ext cx="0" cy="457200"/>
          </a:xfrm>
          <a:prstGeom prst="line">
            <a:avLst/>
          </a:prstGeom>
          <a:noFill/>
          <a:ln w="9525">
            <a:solidFill>
              <a:schemeClr val="tx1"/>
            </a:solidFill>
            <a:round/>
            <a:headEnd/>
            <a:tailEnd type="triangle" w="med" len="med"/>
          </a:ln>
          <a:effectLst/>
        </p:spPr>
        <p:txBody>
          <a:bodyPr/>
          <a:lstStyle/>
          <a:p>
            <a:endParaRPr lang="en-US"/>
          </a:p>
        </p:txBody>
      </p:sp>
      <p:sp>
        <p:nvSpPr>
          <p:cNvPr id="70674" name="Line 18"/>
          <p:cNvSpPr>
            <a:spLocks noChangeShapeType="1"/>
          </p:cNvSpPr>
          <p:nvPr/>
        </p:nvSpPr>
        <p:spPr bwMode="auto">
          <a:xfrm flipV="1">
            <a:off x="4191000" y="2971800"/>
            <a:ext cx="0" cy="457200"/>
          </a:xfrm>
          <a:prstGeom prst="line">
            <a:avLst/>
          </a:prstGeom>
          <a:noFill/>
          <a:ln w="9525">
            <a:solidFill>
              <a:schemeClr val="tx1"/>
            </a:solidFill>
            <a:round/>
            <a:headEnd/>
            <a:tailEnd type="triangle" w="med" len="med"/>
          </a:ln>
          <a:effectLst/>
        </p:spPr>
        <p:txBody>
          <a:bodyPr/>
          <a:lstStyle/>
          <a:p>
            <a:endParaRPr lang="en-US"/>
          </a:p>
        </p:txBody>
      </p:sp>
      <p:sp>
        <p:nvSpPr>
          <p:cNvPr id="70675" name="Line 19"/>
          <p:cNvSpPr>
            <a:spLocks noChangeShapeType="1"/>
          </p:cNvSpPr>
          <p:nvPr/>
        </p:nvSpPr>
        <p:spPr bwMode="auto">
          <a:xfrm flipV="1">
            <a:off x="7010400" y="2971800"/>
            <a:ext cx="0" cy="457200"/>
          </a:xfrm>
          <a:prstGeom prst="line">
            <a:avLst/>
          </a:prstGeom>
          <a:noFill/>
          <a:ln w="9525">
            <a:solidFill>
              <a:schemeClr val="tx1"/>
            </a:solidFill>
            <a:round/>
            <a:headEnd/>
            <a:tailEnd type="triangle" w="med" len="med"/>
          </a:ln>
          <a:effectLst/>
        </p:spPr>
        <p:txBody>
          <a:bodyPr/>
          <a:lstStyle/>
          <a:p>
            <a:endParaRPr lang="en-US"/>
          </a:p>
        </p:txBody>
      </p:sp>
      <p:sp>
        <p:nvSpPr>
          <p:cNvPr id="70676" name="Line 20"/>
          <p:cNvSpPr>
            <a:spLocks noChangeShapeType="1"/>
          </p:cNvSpPr>
          <p:nvPr/>
        </p:nvSpPr>
        <p:spPr bwMode="auto">
          <a:xfrm>
            <a:off x="2971800" y="2516188"/>
            <a:ext cx="0" cy="457200"/>
          </a:xfrm>
          <a:prstGeom prst="line">
            <a:avLst/>
          </a:prstGeom>
          <a:noFill/>
          <a:ln w="9525">
            <a:solidFill>
              <a:schemeClr val="tx1"/>
            </a:solidFill>
            <a:round/>
            <a:headEnd/>
            <a:tailEnd type="triangle" w="med" len="med"/>
          </a:ln>
          <a:effectLst/>
        </p:spPr>
        <p:txBody>
          <a:bodyPr/>
          <a:lstStyle/>
          <a:p>
            <a:endParaRPr lang="en-US"/>
          </a:p>
        </p:txBody>
      </p:sp>
      <p:sp>
        <p:nvSpPr>
          <p:cNvPr id="70677" name="Line 21"/>
          <p:cNvSpPr>
            <a:spLocks noChangeShapeType="1"/>
          </p:cNvSpPr>
          <p:nvPr/>
        </p:nvSpPr>
        <p:spPr bwMode="auto">
          <a:xfrm>
            <a:off x="7924800" y="2439988"/>
            <a:ext cx="0" cy="457200"/>
          </a:xfrm>
          <a:prstGeom prst="line">
            <a:avLst/>
          </a:prstGeom>
          <a:noFill/>
          <a:ln w="9525">
            <a:solidFill>
              <a:schemeClr val="tx1"/>
            </a:solidFill>
            <a:round/>
            <a:headEnd/>
            <a:tailEnd type="triangle" w="med" len="med"/>
          </a:ln>
          <a:effectLst/>
        </p:spPr>
        <p:txBody>
          <a:bodyPr/>
          <a:lstStyle/>
          <a:p>
            <a:endParaRPr lang="en-US"/>
          </a:p>
        </p:txBody>
      </p:sp>
      <p:sp>
        <p:nvSpPr>
          <p:cNvPr id="70678" name="Text Box 22"/>
          <p:cNvSpPr txBox="1">
            <a:spLocks noChangeArrowheads="1"/>
          </p:cNvSpPr>
          <p:nvPr/>
        </p:nvSpPr>
        <p:spPr bwMode="auto">
          <a:xfrm>
            <a:off x="5791200" y="4343400"/>
            <a:ext cx="2514600" cy="307777"/>
          </a:xfrm>
          <a:prstGeom prst="rect">
            <a:avLst/>
          </a:prstGeom>
          <a:noFill/>
          <a:ln w="9525">
            <a:noFill/>
            <a:miter lim="800000"/>
            <a:headEnd/>
            <a:tailEnd/>
          </a:ln>
          <a:effectLst/>
        </p:spPr>
        <p:txBody>
          <a:bodyPr>
            <a:spAutoFit/>
          </a:bodyPr>
          <a:lstStyle/>
          <a:p>
            <a:pPr algn="ctr" eaLnBrk="1" hangingPunct="1">
              <a:spcBef>
                <a:spcPct val="50000"/>
              </a:spcBef>
            </a:pPr>
            <a:r>
              <a:rPr lang="en-US" sz="1400" b="1" dirty="0" err="1" smtClean="0">
                <a:latin typeface="Arial" charset="0"/>
              </a:rPr>
              <a:t>Factores</a:t>
            </a:r>
            <a:r>
              <a:rPr lang="en-US" sz="1400" b="1" dirty="0" smtClean="0">
                <a:latin typeface="Arial" charset="0"/>
              </a:rPr>
              <a:t> a </a:t>
            </a:r>
            <a:r>
              <a:rPr lang="en-US" sz="1400" b="1" dirty="0" err="1" smtClean="0">
                <a:latin typeface="Arial" charset="0"/>
              </a:rPr>
              <a:t>considerar</a:t>
            </a:r>
            <a:endParaRPr lang="en-US" sz="1400" b="1" dirty="0">
              <a:latin typeface="Arial" charset="0"/>
            </a:endParaRPr>
          </a:p>
        </p:txBody>
      </p:sp>
      <p:sp>
        <p:nvSpPr>
          <p:cNvPr id="70679" name="Text Box 23"/>
          <p:cNvSpPr txBox="1">
            <a:spLocks noChangeArrowheads="1"/>
          </p:cNvSpPr>
          <p:nvPr/>
        </p:nvSpPr>
        <p:spPr bwMode="auto">
          <a:xfrm rot="10800000" flipV="1">
            <a:off x="5791200" y="5376092"/>
            <a:ext cx="3048000" cy="727892"/>
          </a:xfrm>
          <a:prstGeom prst="rect">
            <a:avLst/>
          </a:prstGeom>
          <a:noFill/>
          <a:ln w="9525">
            <a:noFill/>
            <a:miter lim="800000"/>
            <a:headEnd/>
            <a:tailEnd/>
          </a:ln>
          <a:effectLst/>
        </p:spPr>
        <p:txBody>
          <a:bodyPr wrap="square">
            <a:spAutoFit/>
          </a:bodyPr>
          <a:lstStyle/>
          <a:p>
            <a:pPr eaLnBrk="1" hangingPunct="1">
              <a:lnSpc>
                <a:spcPct val="65000"/>
              </a:lnSpc>
              <a:spcBef>
                <a:spcPct val="50000"/>
              </a:spcBef>
              <a:buFontTx/>
              <a:buChar char="•"/>
            </a:pPr>
            <a:r>
              <a:rPr lang="en-US" sz="1400" dirty="0" err="1" smtClean="0">
                <a:latin typeface="Arial" charset="0"/>
              </a:rPr>
              <a:t>Grado</a:t>
            </a:r>
            <a:r>
              <a:rPr lang="en-US" sz="1400" dirty="0" smtClean="0">
                <a:latin typeface="Arial" charset="0"/>
              </a:rPr>
              <a:t> de </a:t>
            </a:r>
            <a:r>
              <a:rPr lang="en-US" sz="1400" dirty="0" err="1" smtClean="0">
                <a:latin typeface="Arial" charset="0"/>
              </a:rPr>
              <a:t>impacto</a:t>
            </a:r>
            <a:r>
              <a:rPr lang="en-US" sz="1400" dirty="0" smtClean="0">
                <a:latin typeface="Arial" charset="0"/>
              </a:rPr>
              <a:t> en la persona</a:t>
            </a:r>
            <a:endParaRPr lang="en-US" sz="1400" dirty="0">
              <a:latin typeface="Arial" charset="0"/>
            </a:endParaRPr>
          </a:p>
          <a:p>
            <a:pPr eaLnBrk="1" hangingPunct="1">
              <a:lnSpc>
                <a:spcPct val="65000"/>
              </a:lnSpc>
              <a:spcBef>
                <a:spcPct val="50000"/>
              </a:spcBef>
              <a:buFontTx/>
              <a:buChar char="•"/>
            </a:pPr>
            <a:r>
              <a:rPr lang="en-US" sz="1400" dirty="0" err="1" smtClean="0">
                <a:latin typeface="Arial" charset="0"/>
              </a:rPr>
              <a:t>Importancia</a:t>
            </a:r>
            <a:r>
              <a:rPr lang="en-US" sz="1400" dirty="0" smtClean="0">
                <a:latin typeface="Arial" charset="0"/>
              </a:rPr>
              <a:t> </a:t>
            </a:r>
            <a:r>
              <a:rPr lang="en-US" sz="1400" dirty="0" err="1" smtClean="0">
                <a:latin typeface="Arial" charset="0"/>
              </a:rPr>
              <a:t>para</a:t>
            </a:r>
            <a:r>
              <a:rPr lang="en-US" sz="1400" dirty="0" smtClean="0">
                <a:latin typeface="Arial" charset="0"/>
              </a:rPr>
              <a:t> la </a:t>
            </a:r>
            <a:r>
              <a:rPr lang="en-US" sz="1400" dirty="0" err="1" smtClean="0">
                <a:latin typeface="Arial" charset="0"/>
              </a:rPr>
              <a:t>organización</a:t>
            </a:r>
            <a:endParaRPr lang="en-US" sz="1400" dirty="0">
              <a:latin typeface="Arial" charset="0"/>
            </a:endParaRPr>
          </a:p>
          <a:p>
            <a:pPr eaLnBrk="1" hangingPunct="1">
              <a:lnSpc>
                <a:spcPct val="65000"/>
              </a:lnSpc>
              <a:spcBef>
                <a:spcPct val="50000"/>
              </a:spcBef>
              <a:buFontTx/>
              <a:buChar char="•"/>
            </a:pPr>
            <a:r>
              <a:rPr lang="en-US" sz="1400" dirty="0" err="1" smtClean="0">
                <a:latin typeface="Arial" charset="0"/>
              </a:rPr>
              <a:t>implicancias</a:t>
            </a:r>
            <a:r>
              <a:rPr lang="en-US" sz="1400" dirty="0" smtClean="0">
                <a:latin typeface="Arial" charset="0"/>
              </a:rPr>
              <a:t> de los </a:t>
            </a:r>
            <a:r>
              <a:rPr lang="en-US" sz="1400" dirty="0" err="1" smtClean="0">
                <a:latin typeface="Arial" charset="0"/>
              </a:rPr>
              <a:t>recursos</a:t>
            </a:r>
            <a:endParaRPr lang="en-US" sz="1400" dirty="0">
              <a:latin typeface="Arial" charset="0"/>
            </a:endParaRPr>
          </a:p>
        </p:txBody>
      </p:sp>
      <p:sp>
        <p:nvSpPr>
          <p:cNvPr id="70680" name="Rectangle 24"/>
          <p:cNvSpPr>
            <a:spLocks noChangeArrowheads="1"/>
          </p:cNvSpPr>
          <p:nvPr/>
        </p:nvSpPr>
        <p:spPr bwMode="auto">
          <a:xfrm>
            <a:off x="5791200" y="4267200"/>
            <a:ext cx="2667000" cy="876312"/>
          </a:xfrm>
          <a:prstGeom prst="rect">
            <a:avLst/>
          </a:prstGeom>
          <a:noFill/>
          <a:ln w="28575">
            <a:solidFill>
              <a:schemeClr val="tx1"/>
            </a:solidFill>
            <a:miter lim="800000"/>
            <a:headEnd/>
            <a:tailEnd/>
          </a:ln>
          <a:effectLst/>
        </p:spPr>
        <p:txBody>
          <a:bodyPr wrap="none" anchor="ctr"/>
          <a:lstStyle/>
          <a:p>
            <a:endParaRPr lang="en-US"/>
          </a:p>
        </p:txBody>
      </p:sp>
      <p:sp>
        <p:nvSpPr>
          <p:cNvPr id="70681" name="Line 25"/>
          <p:cNvSpPr>
            <a:spLocks noChangeShapeType="1"/>
          </p:cNvSpPr>
          <p:nvPr/>
        </p:nvSpPr>
        <p:spPr bwMode="auto">
          <a:xfrm>
            <a:off x="5638800" y="2514600"/>
            <a:ext cx="0" cy="457200"/>
          </a:xfrm>
          <a:prstGeom prst="line">
            <a:avLst/>
          </a:prstGeom>
          <a:noFill/>
          <a:ln w="9525">
            <a:solidFill>
              <a:schemeClr val="tx1"/>
            </a:solidFill>
            <a:round/>
            <a:headEnd/>
            <a:tailEnd type="triangle" w="med" len="med"/>
          </a:ln>
          <a:effectLst/>
        </p:spPr>
        <p:txBody>
          <a:bodyPr/>
          <a:lstStyle/>
          <a:p>
            <a:endParaRPr lang="en-US"/>
          </a:p>
        </p:txBody>
      </p:sp>
      <p:sp>
        <p:nvSpPr>
          <p:cNvPr id="70682" name="Text Box 26"/>
          <p:cNvSpPr txBox="1">
            <a:spLocks noChangeArrowheads="1"/>
          </p:cNvSpPr>
          <p:nvPr/>
        </p:nvSpPr>
        <p:spPr bwMode="auto">
          <a:xfrm>
            <a:off x="4114800" y="1524000"/>
            <a:ext cx="2895600" cy="1200329"/>
          </a:xfrm>
          <a:prstGeom prst="rect">
            <a:avLst/>
          </a:prstGeom>
          <a:noFill/>
          <a:ln w="9525">
            <a:noFill/>
            <a:miter lim="800000"/>
            <a:headEnd/>
            <a:tailEnd/>
          </a:ln>
          <a:effectLst/>
        </p:spPr>
        <p:txBody>
          <a:bodyPr>
            <a:spAutoFit/>
          </a:bodyPr>
          <a:lstStyle/>
          <a:p>
            <a:pPr algn="ctr" eaLnBrk="1" hangingPunct="1"/>
            <a:r>
              <a:rPr lang="en-US" dirty="0" err="1" smtClean="0">
                <a:latin typeface="Arial" charset="0"/>
              </a:rPr>
              <a:t>Identificar</a:t>
            </a:r>
            <a:r>
              <a:rPr lang="en-US" dirty="0" smtClean="0">
                <a:latin typeface="Arial" charset="0"/>
              </a:rPr>
              <a:t> </a:t>
            </a:r>
            <a:r>
              <a:rPr lang="en-US" dirty="0" err="1" smtClean="0">
                <a:latin typeface="Arial" charset="0"/>
              </a:rPr>
              <a:t>candidatos</a:t>
            </a:r>
            <a:r>
              <a:rPr lang="en-US" dirty="0" smtClean="0">
                <a:latin typeface="Arial" charset="0"/>
              </a:rPr>
              <a:t> de “alto </a:t>
            </a:r>
            <a:r>
              <a:rPr lang="en-US" dirty="0" err="1" smtClean="0">
                <a:latin typeface="Arial" charset="0"/>
              </a:rPr>
              <a:t>potencial</a:t>
            </a:r>
            <a:r>
              <a:rPr lang="en-US" dirty="0" smtClean="0">
                <a:latin typeface="Arial" charset="0"/>
              </a:rPr>
              <a:t>” (</a:t>
            </a:r>
            <a:r>
              <a:rPr lang="en-US" dirty="0" err="1" smtClean="0">
                <a:latin typeface="Arial" charset="0"/>
              </a:rPr>
              <a:t>p.ej</a:t>
            </a:r>
            <a:r>
              <a:rPr lang="en-US" dirty="0" smtClean="0">
                <a:latin typeface="Arial" charset="0"/>
              </a:rPr>
              <a:t>. </a:t>
            </a:r>
            <a:r>
              <a:rPr lang="en-US" dirty="0" err="1" smtClean="0">
                <a:latin typeface="Arial" charset="0"/>
              </a:rPr>
              <a:t>Futuros</a:t>
            </a:r>
            <a:r>
              <a:rPr lang="en-US" dirty="0" smtClean="0">
                <a:latin typeface="Arial" charset="0"/>
              </a:rPr>
              <a:t> </a:t>
            </a:r>
            <a:r>
              <a:rPr lang="en-US" dirty="0" err="1">
                <a:latin typeface="Arial" charset="0"/>
              </a:rPr>
              <a:t>j</a:t>
            </a:r>
            <a:r>
              <a:rPr lang="en-US" dirty="0" err="1" smtClean="0">
                <a:latin typeface="Arial" charset="0"/>
              </a:rPr>
              <a:t>efes</a:t>
            </a:r>
            <a:r>
              <a:rPr lang="en-US" dirty="0" smtClean="0">
                <a:latin typeface="Arial" charset="0"/>
              </a:rPr>
              <a:t> de </a:t>
            </a:r>
            <a:r>
              <a:rPr lang="en-US" dirty="0" err="1" smtClean="0">
                <a:latin typeface="Arial" charset="0"/>
              </a:rPr>
              <a:t>residentes</a:t>
            </a:r>
            <a:r>
              <a:rPr lang="en-US" dirty="0" smtClean="0">
                <a:latin typeface="Arial" charset="0"/>
              </a:rPr>
              <a:t>)</a:t>
            </a:r>
            <a:endParaRPr lang="en-US" dirty="0">
              <a:latin typeface="Arial" charset="0"/>
            </a:endParaRPr>
          </a:p>
        </p:txBody>
      </p:sp>
      <p:sp>
        <p:nvSpPr>
          <p:cNvPr id="2" name="Footer Placeholder 1"/>
          <p:cNvSpPr>
            <a:spLocks noGrp="1"/>
          </p:cNvSpPr>
          <p:nvPr>
            <p:ph type="ftr" sz="quarter" idx="11"/>
          </p:nvPr>
        </p:nvSpPr>
        <p:spPr/>
        <p:txBody>
          <a:bodyPr/>
          <a:lstStyle/>
          <a:p>
            <a:r>
              <a:rPr lang="en-US" smtClean="0"/>
              <a:t>Copyright© 2013 by the National Board of Medical Examiners® (NBME®). All rights reserved.</a:t>
            </a:r>
            <a:endParaRPr lang="en-US" dirty="0" smtClean="0"/>
          </a:p>
        </p:txBody>
      </p:sp>
      <p:sp>
        <p:nvSpPr>
          <p:cNvPr id="70683" name="Rectangle 27"/>
          <p:cNvSpPr>
            <a:spLocks noGrp="1" noChangeArrowheads="1"/>
          </p:cNvSpPr>
          <p:nvPr>
            <p:ph type="title" idx="4294967295"/>
          </p:nvPr>
        </p:nvSpPr>
        <p:spPr>
          <a:xfrm>
            <a:off x="457200" y="-76200"/>
            <a:ext cx="8686800" cy="1143000"/>
          </a:xfrm>
        </p:spPr>
        <p:txBody>
          <a:bodyPr/>
          <a:lstStyle/>
          <a:p>
            <a:r>
              <a:rPr lang="en-US" sz="3200" dirty="0" err="1" smtClean="0"/>
              <a:t>Cómo</a:t>
            </a:r>
            <a:r>
              <a:rPr lang="en-US" sz="3200" dirty="0" smtClean="0"/>
              <a:t> </a:t>
            </a:r>
            <a:r>
              <a:rPr lang="en-US" sz="3200" dirty="0" err="1" smtClean="0"/>
              <a:t>usar</a:t>
            </a:r>
            <a:r>
              <a:rPr lang="en-US" sz="3200" dirty="0" smtClean="0"/>
              <a:t> MSF?</a:t>
            </a:r>
            <a:endParaRPr lang="en-US" sz="3200" dirty="0"/>
          </a:p>
        </p:txBody>
      </p:sp>
    </p:spTree>
    <p:extLst>
      <p:ext uri="{BB962C8B-B14F-4D97-AF65-F5344CB8AC3E}">
        <p14:creationId xmlns:p14="http://schemas.microsoft.com/office/powerpoint/2010/main" val="2433064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0668"/>
                                        </p:tgtEl>
                                        <p:attrNameLst>
                                          <p:attrName>style.visibility</p:attrName>
                                        </p:attrNameLst>
                                      </p:cBhvr>
                                      <p:to>
                                        <p:strVal val="visible"/>
                                      </p:to>
                                    </p:set>
                                    <p:animEffect transition="in" filter="dissolve">
                                      <p:cBhvr>
                                        <p:cTn id="7" dur="500"/>
                                        <p:tgtEl>
                                          <p:spTgt spid="7066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0673"/>
                                        </p:tgtEl>
                                        <p:attrNameLst>
                                          <p:attrName>style.visibility</p:attrName>
                                        </p:attrNameLst>
                                      </p:cBhvr>
                                      <p:to>
                                        <p:strVal val="visible"/>
                                      </p:to>
                                    </p:set>
                                    <p:animEffect transition="in" filter="dissolve">
                                      <p:cBhvr>
                                        <p:cTn id="10" dur="500"/>
                                        <p:tgtEl>
                                          <p:spTgt spid="70673"/>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70669"/>
                                        </p:tgtEl>
                                        <p:attrNameLst>
                                          <p:attrName>style.visibility</p:attrName>
                                        </p:attrNameLst>
                                      </p:cBhvr>
                                      <p:to>
                                        <p:strVal val="visible"/>
                                      </p:to>
                                    </p:set>
                                    <p:animEffect transition="in" filter="dissolve">
                                      <p:cBhvr>
                                        <p:cTn id="15" dur="500"/>
                                        <p:tgtEl>
                                          <p:spTgt spid="70669"/>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0676"/>
                                        </p:tgtEl>
                                        <p:attrNameLst>
                                          <p:attrName>style.visibility</p:attrName>
                                        </p:attrNameLst>
                                      </p:cBhvr>
                                      <p:to>
                                        <p:strVal val="visible"/>
                                      </p:to>
                                    </p:set>
                                    <p:animEffect transition="in" filter="dissolve">
                                      <p:cBhvr>
                                        <p:cTn id="18" dur="500"/>
                                        <p:tgtEl>
                                          <p:spTgt spid="70676"/>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70662"/>
                                        </p:tgtEl>
                                        <p:attrNameLst>
                                          <p:attrName>style.visibility</p:attrName>
                                        </p:attrNameLst>
                                      </p:cBhvr>
                                      <p:to>
                                        <p:strVal val="visible"/>
                                      </p:to>
                                    </p:set>
                                    <p:animEffect transition="in" filter="dissolve">
                                      <p:cBhvr>
                                        <p:cTn id="21" dur="500"/>
                                        <p:tgtEl>
                                          <p:spTgt spid="70662"/>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70670"/>
                                        </p:tgtEl>
                                        <p:attrNameLst>
                                          <p:attrName>style.visibility</p:attrName>
                                        </p:attrNameLst>
                                      </p:cBhvr>
                                      <p:to>
                                        <p:strVal val="visible"/>
                                      </p:to>
                                    </p:set>
                                    <p:animEffect transition="in" filter="dissolve">
                                      <p:cBhvr>
                                        <p:cTn id="24" dur="500"/>
                                        <p:tgtEl>
                                          <p:spTgt spid="70670"/>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70674"/>
                                        </p:tgtEl>
                                        <p:attrNameLst>
                                          <p:attrName>style.visibility</p:attrName>
                                        </p:attrNameLst>
                                      </p:cBhvr>
                                      <p:to>
                                        <p:strVal val="visible"/>
                                      </p:to>
                                    </p:set>
                                    <p:animEffect transition="in" filter="dissolve">
                                      <p:cBhvr>
                                        <p:cTn id="27" dur="500"/>
                                        <p:tgtEl>
                                          <p:spTgt spid="7067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0681"/>
                                        </p:tgtEl>
                                        <p:attrNameLst>
                                          <p:attrName>style.visibility</p:attrName>
                                        </p:attrNameLst>
                                      </p:cBhvr>
                                      <p:to>
                                        <p:strVal val="visible"/>
                                      </p:to>
                                    </p:set>
                                    <p:animEffect transition="in" filter="dissolve">
                                      <p:cBhvr>
                                        <p:cTn id="32" dur="500"/>
                                        <p:tgtEl>
                                          <p:spTgt spid="70681"/>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70682"/>
                                        </p:tgtEl>
                                        <p:attrNameLst>
                                          <p:attrName>style.visibility</p:attrName>
                                        </p:attrNameLst>
                                      </p:cBhvr>
                                      <p:to>
                                        <p:strVal val="visible"/>
                                      </p:to>
                                    </p:set>
                                    <p:animEffect transition="in" filter="dissolve">
                                      <p:cBhvr>
                                        <p:cTn id="35" dur="500"/>
                                        <p:tgtEl>
                                          <p:spTgt spid="70682"/>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70663"/>
                                        </p:tgtEl>
                                        <p:attrNameLst>
                                          <p:attrName>style.visibility</p:attrName>
                                        </p:attrNameLst>
                                      </p:cBhvr>
                                      <p:to>
                                        <p:strVal val="visible"/>
                                      </p:to>
                                    </p:set>
                                    <p:animEffect transition="in" filter="dissolve">
                                      <p:cBhvr>
                                        <p:cTn id="38" dur="500"/>
                                        <p:tgtEl>
                                          <p:spTgt spid="70663"/>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70671"/>
                                        </p:tgtEl>
                                        <p:attrNameLst>
                                          <p:attrName>style.visibility</p:attrName>
                                        </p:attrNameLst>
                                      </p:cBhvr>
                                      <p:to>
                                        <p:strVal val="visible"/>
                                      </p:to>
                                    </p:set>
                                    <p:animEffect transition="in" filter="dissolve">
                                      <p:cBhvr>
                                        <p:cTn id="43" dur="500"/>
                                        <p:tgtEl>
                                          <p:spTgt spid="70671"/>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0675"/>
                                        </p:tgtEl>
                                        <p:attrNameLst>
                                          <p:attrName>style.visibility</p:attrName>
                                        </p:attrNameLst>
                                      </p:cBhvr>
                                      <p:to>
                                        <p:strVal val="visible"/>
                                      </p:to>
                                    </p:set>
                                    <p:animEffect transition="in" filter="dissolve">
                                      <p:cBhvr>
                                        <p:cTn id="46" dur="500"/>
                                        <p:tgtEl>
                                          <p:spTgt spid="70675"/>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0664"/>
                                        </p:tgtEl>
                                        <p:attrNameLst>
                                          <p:attrName>style.visibility</p:attrName>
                                        </p:attrNameLst>
                                      </p:cBhvr>
                                      <p:to>
                                        <p:strVal val="visible"/>
                                      </p:to>
                                    </p:set>
                                    <p:animEffect transition="in" filter="dissolve">
                                      <p:cBhvr>
                                        <p:cTn id="49" dur="500"/>
                                        <p:tgtEl>
                                          <p:spTgt spid="70664"/>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0672"/>
                                        </p:tgtEl>
                                        <p:attrNameLst>
                                          <p:attrName>style.visibility</p:attrName>
                                        </p:attrNameLst>
                                      </p:cBhvr>
                                      <p:to>
                                        <p:strVal val="visible"/>
                                      </p:to>
                                    </p:set>
                                    <p:animEffect transition="in" filter="dissolve">
                                      <p:cBhvr>
                                        <p:cTn id="52" dur="500"/>
                                        <p:tgtEl>
                                          <p:spTgt spid="70672"/>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0677"/>
                                        </p:tgtEl>
                                        <p:attrNameLst>
                                          <p:attrName>style.visibility</p:attrName>
                                        </p:attrNameLst>
                                      </p:cBhvr>
                                      <p:to>
                                        <p:strVal val="visible"/>
                                      </p:to>
                                    </p:set>
                                    <p:animEffect transition="in" filter="dissolve">
                                      <p:cBhvr>
                                        <p:cTn id="55" dur="500"/>
                                        <p:tgtEl>
                                          <p:spTgt spid="70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2" grpId="0"/>
      <p:bldP spid="70663" grpId="0"/>
      <p:bldP spid="70664" grpId="0"/>
      <p:bldP spid="70668" grpId="0"/>
      <p:bldP spid="70669" grpId="0"/>
      <p:bldP spid="70670" grpId="0"/>
      <p:bldP spid="70671" grpId="0"/>
      <p:bldP spid="70672" grpId="0"/>
      <p:bldP spid="70673" grpId="0" animBg="1"/>
      <p:bldP spid="70674" grpId="0" animBg="1"/>
      <p:bldP spid="70675" grpId="0" animBg="1"/>
      <p:bldP spid="70676" grpId="0" animBg="1"/>
      <p:bldP spid="70677" grpId="0" animBg="1"/>
      <p:bldP spid="70681" grpId="0" animBg="1"/>
      <p:bldP spid="7068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err="1" smtClean="0"/>
              <a:t>Teniendo</a:t>
            </a:r>
            <a:r>
              <a:rPr lang="en-US" dirty="0" smtClean="0"/>
              <a:t> en </a:t>
            </a:r>
            <a:r>
              <a:rPr lang="en-US" dirty="0" err="1" smtClean="0"/>
              <a:t>cuenta</a:t>
            </a:r>
            <a:r>
              <a:rPr lang="en-US" dirty="0" smtClean="0"/>
              <a:t> la </a:t>
            </a:r>
            <a:r>
              <a:rPr lang="en-US" dirty="0" err="1" smtClean="0"/>
              <a:t>cultura</a:t>
            </a:r>
            <a:endParaRPr lang="en-US" dirty="0"/>
          </a:p>
        </p:txBody>
      </p:sp>
      <p:sp>
        <p:nvSpPr>
          <p:cNvPr id="4" name="Footer Placeholder 3"/>
          <p:cNvSpPr>
            <a:spLocks noGrp="1"/>
          </p:cNvSpPr>
          <p:nvPr>
            <p:ph type="ftr" sz="quarter" idx="11"/>
          </p:nvPr>
        </p:nvSpPr>
        <p:spPr>
          <a:xfrm>
            <a:off x="304800" y="6477000"/>
            <a:ext cx="7848600" cy="299608"/>
          </a:xfrm>
        </p:spPr>
        <p:txBody>
          <a:bodyPr/>
          <a:lstStyle/>
          <a:p>
            <a:r>
              <a:rPr lang="en-US" dirty="0" smtClean="0"/>
              <a:t>Copyright© 2013 by the National Board of Medical Examiners® (NBME®). All rights reserved.</a:t>
            </a:r>
          </a:p>
        </p:txBody>
      </p:sp>
      <p:sp>
        <p:nvSpPr>
          <p:cNvPr id="2" name="Content Placeholder 1"/>
          <p:cNvSpPr>
            <a:spLocks noGrp="1"/>
          </p:cNvSpPr>
          <p:nvPr>
            <p:ph sz="quarter" idx="1"/>
          </p:nvPr>
        </p:nvSpPr>
        <p:spPr/>
        <p:txBody>
          <a:bodyPr>
            <a:normAutofit/>
          </a:bodyPr>
          <a:lstStyle/>
          <a:p>
            <a:r>
              <a:rPr lang="en-US" sz="2800" dirty="0" err="1" smtClean="0"/>
              <a:t>Ubicua</a:t>
            </a:r>
            <a:r>
              <a:rPr lang="en-US" sz="2800" dirty="0" smtClean="0"/>
              <a:t> – no </a:t>
            </a:r>
            <a:r>
              <a:rPr lang="en-US" sz="2800" dirty="0" err="1" smtClean="0"/>
              <a:t>es</a:t>
            </a:r>
            <a:r>
              <a:rPr lang="en-US" sz="2800" dirty="0" smtClean="0"/>
              <a:t> </a:t>
            </a:r>
            <a:r>
              <a:rPr lang="en-US" sz="2800" dirty="0" err="1" smtClean="0"/>
              <a:t>sólo</a:t>
            </a:r>
            <a:r>
              <a:rPr lang="en-US" sz="2800" dirty="0" smtClean="0"/>
              <a:t> un </a:t>
            </a:r>
            <a:r>
              <a:rPr lang="en-US" sz="2800" dirty="0" err="1" smtClean="0"/>
              <a:t>tema</a:t>
            </a:r>
            <a:r>
              <a:rPr lang="en-US" sz="2800" dirty="0" smtClean="0"/>
              <a:t> en </a:t>
            </a:r>
            <a:r>
              <a:rPr lang="en-US" sz="2800" dirty="0" err="1" smtClean="0"/>
              <a:t>diferentes</a:t>
            </a:r>
            <a:r>
              <a:rPr lang="en-US" sz="2800" dirty="0" smtClean="0"/>
              <a:t> </a:t>
            </a:r>
            <a:r>
              <a:rPr lang="en-US" sz="2800" dirty="0" err="1" smtClean="0"/>
              <a:t>países</a:t>
            </a:r>
            <a:endParaRPr lang="en-US" sz="2800" dirty="0" smtClean="0"/>
          </a:p>
          <a:p>
            <a:pPr lvl="1"/>
            <a:r>
              <a:rPr lang="en-US" sz="2400" dirty="0" err="1" smtClean="0"/>
              <a:t>Puede</a:t>
            </a:r>
            <a:r>
              <a:rPr lang="en-US" sz="2400" dirty="0" smtClean="0"/>
              <a:t> ser </a:t>
            </a:r>
            <a:r>
              <a:rPr lang="en-US" sz="2400" dirty="0" err="1" smtClean="0"/>
              <a:t>diferente</a:t>
            </a:r>
            <a:r>
              <a:rPr lang="en-US" sz="2400" dirty="0" smtClean="0"/>
              <a:t> entre </a:t>
            </a:r>
            <a:r>
              <a:rPr lang="en-US" sz="2400" dirty="0" err="1" smtClean="0"/>
              <a:t>vecinos</a:t>
            </a:r>
            <a:endParaRPr lang="en-US" sz="2400" dirty="0" smtClean="0"/>
          </a:p>
          <a:p>
            <a:r>
              <a:rPr lang="en-US" sz="2800" dirty="0" err="1" smtClean="0"/>
              <a:t>Tipo</a:t>
            </a:r>
            <a:r>
              <a:rPr lang="en-US" sz="2800" dirty="0" smtClean="0"/>
              <a:t> de </a:t>
            </a:r>
            <a:r>
              <a:rPr lang="en-US" sz="2800" dirty="0" err="1" smtClean="0"/>
              <a:t>información</a:t>
            </a:r>
            <a:r>
              <a:rPr lang="en-US" sz="2800" dirty="0" smtClean="0"/>
              <a:t> </a:t>
            </a:r>
            <a:r>
              <a:rPr lang="en-US" sz="2800" dirty="0" err="1" smtClean="0"/>
              <a:t>generada</a:t>
            </a:r>
            <a:endParaRPr lang="en-US" sz="2800" dirty="0" smtClean="0"/>
          </a:p>
          <a:p>
            <a:pPr lvl="1"/>
            <a:r>
              <a:rPr lang="en-US" sz="2400" dirty="0" smtClean="0"/>
              <a:t>MSF produce </a:t>
            </a:r>
            <a:r>
              <a:rPr lang="en-US" sz="2400" dirty="0" err="1" smtClean="0"/>
              <a:t>información</a:t>
            </a:r>
            <a:r>
              <a:rPr lang="en-US" sz="2400" dirty="0" smtClean="0"/>
              <a:t> </a:t>
            </a:r>
            <a:r>
              <a:rPr lang="en-US" sz="2400" dirty="0" err="1" smtClean="0"/>
              <a:t>objetiva</a:t>
            </a:r>
            <a:r>
              <a:rPr lang="en-US" sz="2400" dirty="0" smtClean="0"/>
              <a:t> , y </a:t>
            </a:r>
            <a:r>
              <a:rPr lang="en-US" sz="2400" dirty="0" err="1" smtClean="0"/>
              <a:t>relacionada</a:t>
            </a:r>
            <a:r>
              <a:rPr lang="en-US" sz="2400" dirty="0" smtClean="0"/>
              <a:t> con el </a:t>
            </a:r>
            <a:r>
              <a:rPr lang="en-US" sz="2400" dirty="0" err="1" smtClean="0"/>
              <a:t>trabajo</a:t>
            </a:r>
            <a:endParaRPr lang="en-US" sz="2400" dirty="0" smtClean="0"/>
          </a:p>
          <a:p>
            <a:pPr lvl="1"/>
            <a:r>
              <a:rPr lang="en-US" sz="2400" dirty="0" err="1" smtClean="0">
                <a:solidFill>
                  <a:srgbClr val="000000"/>
                </a:solidFill>
              </a:rPr>
              <a:t>Intencional</a:t>
            </a:r>
            <a:r>
              <a:rPr lang="en-US" sz="2400" dirty="0" smtClean="0">
                <a:solidFill>
                  <a:srgbClr val="000000"/>
                </a:solidFill>
              </a:rPr>
              <a:t>, </a:t>
            </a:r>
            <a:r>
              <a:rPr lang="en-US" sz="2400" dirty="0" err="1" smtClean="0">
                <a:solidFill>
                  <a:srgbClr val="000000"/>
                </a:solidFill>
              </a:rPr>
              <a:t>pero</a:t>
            </a:r>
            <a:r>
              <a:rPr lang="en-US" sz="2400" dirty="0" smtClean="0">
                <a:solidFill>
                  <a:srgbClr val="000000"/>
                </a:solidFill>
              </a:rPr>
              <a:t> </a:t>
            </a:r>
            <a:r>
              <a:rPr lang="en-US" sz="2400" dirty="0" err="1" smtClean="0">
                <a:solidFill>
                  <a:srgbClr val="000000"/>
                </a:solidFill>
              </a:rPr>
              <a:t>depende</a:t>
            </a:r>
            <a:r>
              <a:rPr lang="en-US" sz="2400" dirty="0" smtClean="0">
                <a:solidFill>
                  <a:srgbClr val="000000"/>
                </a:solidFill>
              </a:rPr>
              <a:t> de </a:t>
            </a:r>
            <a:r>
              <a:rPr lang="en-US" sz="2400" dirty="0" err="1" smtClean="0">
                <a:solidFill>
                  <a:srgbClr val="000000"/>
                </a:solidFill>
              </a:rPr>
              <a:t>diferentes</a:t>
            </a:r>
            <a:r>
              <a:rPr lang="en-US" sz="2400" dirty="0" smtClean="0">
                <a:solidFill>
                  <a:srgbClr val="000000"/>
                </a:solidFill>
              </a:rPr>
              <a:t> </a:t>
            </a:r>
            <a:r>
              <a:rPr lang="en-US" sz="2400" dirty="0" err="1" smtClean="0">
                <a:solidFill>
                  <a:srgbClr val="000000"/>
                </a:solidFill>
              </a:rPr>
              <a:t>factores</a:t>
            </a:r>
            <a:endParaRPr lang="en-US" sz="2400" dirty="0" smtClean="0">
              <a:solidFill>
                <a:srgbClr val="000000"/>
              </a:solidFill>
            </a:endParaRPr>
          </a:p>
          <a:p>
            <a:pPr lvl="1"/>
            <a:r>
              <a:rPr lang="en-US" sz="2400" dirty="0" smtClean="0"/>
              <a:t>La </a:t>
            </a:r>
            <a:r>
              <a:rPr lang="en-US" sz="2400" dirty="0" err="1" smtClean="0"/>
              <a:t>información</a:t>
            </a:r>
            <a:r>
              <a:rPr lang="en-US" sz="2400" dirty="0" smtClean="0"/>
              <a:t> se </a:t>
            </a:r>
            <a:r>
              <a:rPr lang="en-US" sz="2400" dirty="0" err="1" smtClean="0"/>
              <a:t>valora</a:t>
            </a:r>
            <a:r>
              <a:rPr lang="en-US" sz="2400" dirty="0" smtClean="0"/>
              <a:t> de </a:t>
            </a:r>
            <a:r>
              <a:rPr lang="en-US" sz="2400" dirty="0" err="1" smtClean="0"/>
              <a:t>manera</a:t>
            </a:r>
            <a:r>
              <a:rPr lang="en-US" sz="2400" dirty="0" smtClean="0"/>
              <a:t> </a:t>
            </a:r>
            <a:r>
              <a:rPr lang="en-US" sz="2400" dirty="0" err="1" smtClean="0"/>
              <a:t>diferente</a:t>
            </a:r>
            <a:r>
              <a:rPr lang="en-US" sz="2400" dirty="0" smtClean="0"/>
              <a:t>: </a:t>
            </a:r>
            <a:r>
              <a:rPr lang="en-US" sz="2400" dirty="0" err="1" smtClean="0"/>
              <a:t>puede</a:t>
            </a:r>
            <a:r>
              <a:rPr lang="en-US" sz="2400" dirty="0" smtClean="0"/>
              <a:t> verse </a:t>
            </a:r>
            <a:r>
              <a:rPr lang="en-US" sz="2400" dirty="0" err="1" smtClean="0"/>
              <a:t>junto</a:t>
            </a:r>
            <a:r>
              <a:rPr lang="en-US" sz="2400" dirty="0" smtClean="0"/>
              <a:t> con la de </a:t>
            </a:r>
            <a:r>
              <a:rPr lang="en-US" sz="2400" dirty="0" err="1" smtClean="0"/>
              <a:t>género</a:t>
            </a:r>
            <a:r>
              <a:rPr lang="en-US" sz="2400" dirty="0" smtClean="0"/>
              <a:t>, </a:t>
            </a:r>
            <a:r>
              <a:rPr lang="en-US" sz="2400" dirty="0" err="1" smtClean="0"/>
              <a:t>religión</a:t>
            </a:r>
            <a:r>
              <a:rPr lang="en-US" sz="2400" dirty="0" smtClean="0"/>
              <a:t> o </a:t>
            </a:r>
            <a:r>
              <a:rPr lang="en-US" sz="2400" dirty="0" err="1" smtClean="0"/>
              <a:t>historia</a:t>
            </a:r>
            <a:r>
              <a:rPr lang="en-US" sz="2400" dirty="0" smtClean="0"/>
              <a:t> familiar</a:t>
            </a:r>
          </a:p>
        </p:txBody>
      </p:sp>
    </p:spTree>
    <p:extLst>
      <p:ext uri="{BB962C8B-B14F-4D97-AF65-F5344CB8AC3E}">
        <p14:creationId xmlns:p14="http://schemas.microsoft.com/office/powerpoint/2010/main" val="38409003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Feedback de </a:t>
            </a:r>
            <a:r>
              <a:rPr lang="en-US" dirty="0" err="1" smtClean="0"/>
              <a:t>múltiples</a:t>
            </a:r>
            <a:r>
              <a:rPr lang="en-US" dirty="0" smtClean="0"/>
              <a:t> </a:t>
            </a:r>
            <a:r>
              <a:rPr lang="en-US" dirty="0" err="1" smtClean="0"/>
              <a:t>fuentes</a:t>
            </a:r>
            <a:r>
              <a:rPr lang="en-US" dirty="0" smtClean="0"/>
              <a:t> (MSF)</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Copyright© 2013 by the National Board of Medical Examiners® (NBME®). All rights reserved.</a:t>
            </a:r>
            <a:endParaRPr lang="en-US" dirty="0" smtClean="0"/>
          </a:p>
        </p:txBody>
      </p:sp>
      <p:sp>
        <p:nvSpPr>
          <p:cNvPr id="3" name="Content Placeholder 2"/>
          <p:cNvSpPr>
            <a:spLocks noGrp="1"/>
          </p:cNvSpPr>
          <p:nvPr>
            <p:ph sz="quarter" idx="1"/>
          </p:nvPr>
        </p:nvSpPr>
        <p:spPr/>
        <p:txBody>
          <a:bodyPr>
            <a:normAutofit/>
          </a:bodyPr>
          <a:lstStyle/>
          <a:p>
            <a:pPr lvl="0"/>
            <a:r>
              <a:rPr lang="en-US" dirty="0" err="1" smtClean="0"/>
              <a:t>Liderazgo</a:t>
            </a:r>
            <a:endParaRPr lang="en-US" dirty="0" smtClean="0"/>
          </a:p>
          <a:p>
            <a:pPr lvl="0"/>
            <a:r>
              <a:rPr lang="en-US" dirty="0" err="1" smtClean="0"/>
              <a:t>Aceptación</a:t>
            </a:r>
            <a:endParaRPr lang="en-US" dirty="0" smtClean="0"/>
          </a:p>
          <a:p>
            <a:pPr lvl="0"/>
            <a:r>
              <a:rPr lang="en-US" dirty="0" err="1" smtClean="0"/>
              <a:t>Factibilidad</a:t>
            </a:r>
            <a:endParaRPr lang="en-US" dirty="0" smtClean="0"/>
          </a:p>
          <a:p>
            <a:pPr lvl="0"/>
            <a:r>
              <a:rPr lang="en-US" dirty="0" err="1" smtClean="0"/>
              <a:t>Adecuación</a:t>
            </a:r>
            <a:r>
              <a:rPr lang="en-US" dirty="0" smtClean="0"/>
              <a:t> a la </a:t>
            </a:r>
            <a:r>
              <a:rPr lang="en-US" dirty="0" err="1" smtClean="0"/>
              <a:t>institución</a:t>
            </a:r>
            <a:endParaRPr lang="en-US" dirty="0" smtClean="0"/>
          </a:p>
          <a:p>
            <a:pPr lvl="0"/>
            <a:r>
              <a:rPr lang="en-US" dirty="0" err="1" smtClean="0"/>
              <a:t>Suficiente</a:t>
            </a:r>
            <a:r>
              <a:rPr lang="en-US" dirty="0" smtClean="0"/>
              <a:t> </a:t>
            </a:r>
            <a:r>
              <a:rPr lang="en-US" dirty="0" err="1" smtClean="0"/>
              <a:t>asignación</a:t>
            </a:r>
            <a:r>
              <a:rPr lang="en-US" dirty="0" smtClean="0"/>
              <a:t> de </a:t>
            </a:r>
            <a:r>
              <a:rPr lang="en-US" dirty="0" err="1" smtClean="0"/>
              <a:t>tiempo</a:t>
            </a:r>
            <a:endParaRPr lang="en-US" dirty="0" smtClean="0"/>
          </a:p>
          <a:p>
            <a:pPr lvl="0"/>
            <a:r>
              <a:rPr lang="en-US" dirty="0" err="1" smtClean="0"/>
              <a:t>Apoyo</a:t>
            </a:r>
            <a:r>
              <a:rPr lang="en-US" dirty="0" smtClean="0"/>
              <a:t> </a:t>
            </a:r>
            <a:r>
              <a:rPr lang="en-US" dirty="0" err="1" smtClean="0"/>
              <a:t>administrativo</a:t>
            </a:r>
            <a:endParaRPr lang="en-US" dirty="0" smtClean="0"/>
          </a:p>
          <a:p>
            <a:pPr lvl="0"/>
            <a:r>
              <a:rPr lang="en-US" dirty="0" err="1" smtClean="0"/>
              <a:t>Uso</a:t>
            </a:r>
            <a:r>
              <a:rPr lang="en-US" dirty="0" smtClean="0"/>
              <a:t> sin </a:t>
            </a:r>
            <a:r>
              <a:rPr lang="en-US" dirty="0" err="1" smtClean="0"/>
              <a:t>riesgos</a:t>
            </a:r>
            <a:endParaRPr lang="en-US" dirty="0" smtClean="0"/>
          </a:p>
          <a:p>
            <a:r>
              <a:rPr lang="en-US" dirty="0" err="1" smtClean="0"/>
              <a:t>Focalizado</a:t>
            </a:r>
            <a:endParaRPr lang="en-US" dirty="0"/>
          </a:p>
        </p:txBody>
      </p:sp>
    </p:spTree>
    <p:extLst>
      <p:ext uri="{BB962C8B-B14F-4D97-AF65-F5344CB8AC3E}">
        <p14:creationId xmlns:p14="http://schemas.microsoft.com/office/powerpoint/2010/main" val="34749092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r>
              <a:rPr lang="en-US" dirty="0" err="1" smtClean="0"/>
              <a:t>Interpretación</a:t>
            </a:r>
            <a:r>
              <a:rPr lang="en-US" dirty="0" smtClean="0"/>
              <a:t> de la </a:t>
            </a:r>
            <a:r>
              <a:rPr lang="en-US" dirty="0" err="1" smtClean="0"/>
              <a:t>Validez</a:t>
            </a:r>
            <a:endParaRPr lang="en-US" dirty="0" smtClean="0"/>
          </a:p>
          <a:p>
            <a:endParaRPr lang="en-US" dirty="0"/>
          </a:p>
        </p:txBody>
      </p:sp>
      <p:sp>
        <p:nvSpPr>
          <p:cNvPr id="3" name="Footer Placeholder 2"/>
          <p:cNvSpPr>
            <a:spLocks noGrp="1"/>
          </p:cNvSpPr>
          <p:nvPr>
            <p:ph type="ftr" sz="quarter" idx="11"/>
          </p:nvPr>
        </p:nvSpPr>
        <p:spPr/>
        <p:txBody>
          <a:bodyPr/>
          <a:lstStyle/>
          <a:p>
            <a:r>
              <a:rPr lang="en-US" smtClean="0"/>
              <a:t>Copyright© 2013 by the National Board of Medical Examiners® (NBME®). All rights reserved.</a:t>
            </a:r>
            <a:endParaRPr lang="en-US" dirty="0" smtClean="0"/>
          </a:p>
        </p:txBody>
      </p:sp>
      <p:sp>
        <p:nvSpPr>
          <p:cNvPr id="5" name="Title 4"/>
          <p:cNvSpPr>
            <a:spLocks noGrp="1"/>
          </p:cNvSpPr>
          <p:nvPr>
            <p:ph type="title"/>
          </p:nvPr>
        </p:nvSpPr>
        <p:spPr/>
        <p:txBody>
          <a:bodyPr/>
          <a:lstStyle/>
          <a:p>
            <a:r>
              <a:rPr lang="en-US" dirty="0" err="1" smtClean="0"/>
              <a:t>Consideraciones</a:t>
            </a:r>
            <a:r>
              <a:rPr lang="en-US" dirty="0" smtClean="0"/>
              <a:t> </a:t>
            </a:r>
            <a:r>
              <a:rPr lang="en-US" dirty="0" err="1" smtClean="0"/>
              <a:t>respecto</a:t>
            </a:r>
            <a:r>
              <a:rPr lang="en-US" dirty="0" smtClean="0"/>
              <a:t> del </a:t>
            </a:r>
            <a:r>
              <a:rPr lang="en-US" dirty="0" err="1" smtClean="0"/>
              <a:t>examen</a:t>
            </a:r>
            <a:endParaRPr lang="en-US" dirty="0"/>
          </a:p>
        </p:txBody>
      </p:sp>
    </p:spTree>
    <p:extLst>
      <p:ext uri="{BB962C8B-B14F-4D97-AF65-F5344CB8AC3E}">
        <p14:creationId xmlns:p14="http://schemas.microsoft.com/office/powerpoint/2010/main" val="39807898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Porqué</a:t>
            </a:r>
            <a:r>
              <a:rPr lang="en-US" dirty="0" smtClean="0"/>
              <a:t> </a:t>
            </a:r>
            <a:r>
              <a:rPr lang="en-US" dirty="0" err="1" smtClean="0"/>
              <a:t>es</a:t>
            </a:r>
            <a:r>
              <a:rPr lang="en-US" dirty="0" smtClean="0"/>
              <a:t> </a:t>
            </a:r>
            <a:r>
              <a:rPr lang="en-US" dirty="0" err="1" smtClean="0"/>
              <a:t>importante</a:t>
            </a:r>
            <a:r>
              <a:rPr lang="en-US" dirty="0" smtClean="0"/>
              <a:t> la </a:t>
            </a:r>
            <a:r>
              <a:rPr lang="en-US" dirty="0" err="1" smtClean="0"/>
              <a:t>validez</a:t>
            </a:r>
            <a:r>
              <a:rPr lang="en-US" dirty="0" smtClean="0"/>
              <a:t>?</a:t>
            </a:r>
            <a:endParaRPr lang="en-US" dirty="0"/>
          </a:p>
        </p:txBody>
      </p:sp>
      <p:sp>
        <p:nvSpPr>
          <p:cNvPr id="4" name="Footer Placeholder 4"/>
          <p:cNvSpPr>
            <a:spLocks noGrp="1"/>
          </p:cNvSpPr>
          <p:nvPr>
            <p:ph type="ftr" sz="quarter" idx="11"/>
          </p:nvPr>
        </p:nvSpPr>
        <p:spPr>
          <a:prstGeom prst="rect">
            <a:avLst/>
          </a:prstGeom>
        </p:spPr>
        <p:txBody>
          <a:bodyPr vert="horz" lIns="91440" tIns="45720" rIns="91440" bIns="45720" rtlCol="0" anchor="ctr"/>
          <a:lstStyle>
            <a:lvl1pPr algn="r">
              <a:defRPr sz="900" b="1">
                <a:solidFill>
                  <a:schemeClr val="tx2"/>
                </a:solidFill>
                <a:latin typeface="Arial" pitchFamily="34" charset="0"/>
                <a:cs typeface="Arial" pitchFamily="34" charset="0"/>
              </a:defRPr>
            </a:lvl1pPr>
          </a:lstStyle>
          <a:p>
            <a:r>
              <a:rPr lang="en-US" smtClean="0"/>
              <a:t>Copyright© 2013 by the National Board of Medical Examiners® (NBME®). All rights reserved.</a:t>
            </a:r>
            <a:endParaRPr lang="en-US" dirty="0" smtClean="0"/>
          </a:p>
        </p:txBody>
      </p:sp>
      <p:sp>
        <p:nvSpPr>
          <p:cNvPr id="3" name="Content Placeholder 2"/>
          <p:cNvSpPr>
            <a:spLocks noGrp="1"/>
          </p:cNvSpPr>
          <p:nvPr>
            <p:ph sz="quarter" idx="1"/>
          </p:nvPr>
        </p:nvSpPr>
        <p:spPr/>
        <p:txBody>
          <a:bodyPr/>
          <a:lstStyle/>
          <a:p>
            <a:r>
              <a:rPr lang="en-US" dirty="0" smtClean="0"/>
              <a:t>La </a:t>
            </a:r>
            <a:r>
              <a:rPr lang="en-US" dirty="0" err="1" smtClean="0"/>
              <a:t>diferencia</a:t>
            </a:r>
            <a:r>
              <a:rPr lang="en-US" dirty="0" smtClean="0"/>
              <a:t> entre </a:t>
            </a:r>
            <a:r>
              <a:rPr lang="en-US" dirty="0" err="1" smtClean="0"/>
              <a:t>una</a:t>
            </a:r>
            <a:r>
              <a:rPr lang="en-US" dirty="0" smtClean="0"/>
              <a:t> </a:t>
            </a:r>
            <a:r>
              <a:rPr lang="en-US" dirty="0" err="1" smtClean="0"/>
              <a:t>evaluación</a:t>
            </a:r>
            <a:r>
              <a:rPr lang="en-US" dirty="0" smtClean="0"/>
              <a:t> </a:t>
            </a:r>
            <a:r>
              <a:rPr lang="en-US" dirty="0" err="1" smtClean="0"/>
              <a:t>que</a:t>
            </a:r>
            <a:r>
              <a:rPr lang="en-US" dirty="0" smtClean="0"/>
              <a:t> </a:t>
            </a:r>
            <a:r>
              <a:rPr lang="en-US" dirty="0" err="1" smtClean="0"/>
              <a:t>tenga</a:t>
            </a:r>
            <a:r>
              <a:rPr lang="en-US" dirty="0" smtClean="0"/>
              <a:t> en </a:t>
            </a:r>
            <a:r>
              <a:rPr lang="en-US" dirty="0" err="1" smtClean="0"/>
              <a:t>cuenta</a:t>
            </a:r>
            <a:r>
              <a:rPr lang="en-US" dirty="0" smtClean="0"/>
              <a:t> al </a:t>
            </a:r>
            <a:r>
              <a:rPr lang="en-US" dirty="0" err="1" smtClean="0"/>
              <a:t>estudiante</a:t>
            </a:r>
            <a:r>
              <a:rPr lang="en-US" dirty="0" smtClean="0"/>
              <a:t> …</a:t>
            </a:r>
          </a:p>
          <a:p>
            <a:pPr indent="-19050">
              <a:buNone/>
            </a:pPr>
            <a:r>
              <a:rPr lang="en-US" dirty="0" smtClean="0"/>
              <a:t>…y la </a:t>
            </a:r>
            <a:r>
              <a:rPr lang="en-US" dirty="0" err="1" smtClean="0"/>
              <a:t>que</a:t>
            </a:r>
            <a:r>
              <a:rPr lang="en-US" dirty="0" smtClean="0"/>
              <a:t> </a:t>
            </a:r>
            <a:r>
              <a:rPr lang="en-US" dirty="0" err="1" smtClean="0"/>
              <a:t>surja</a:t>
            </a:r>
            <a:r>
              <a:rPr lang="en-US" dirty="0" smtClean="0"/>
              <a:t> del </a:t>
            </a:r>
            <a:r>
              <a:rPr lang="en-US" dirty="0" err="1" smtClean="0"/>
              <a:t>azar</a:t>
            </a:r>
            <a:endParaRPr lang="en-US" dirty="0" smtClean="0"/>
          </a:p>
        </p:txBody>
      </p:sp>
    </p:spTree>
    <p:extLst>
      <p:ext uri="{BB962C8B-B14F-4D97-AF65-F5344CB8AC3E}">
        <p14:creationId xmlns:p14="http://schemas.microsoft.com/office/powerpoint/2010/main" val="481269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ChangeArrowheads="1"/>
          </p:cNvSpPr>
          <p:nvPr>
            <p:ph type="title"/>
          </p:nvPr>
        </p:nvSpPr>
        <p:spPr/>
        <p:txBody>
          <a:bodyPr>
            <a:normAutofit/>
          </a:bodyPr>
          <a:lstStyle/>
          <a:p>
            <a:r>
              <a:rPr lang="en-US" dirty="0" err="1" smtClean="0"/>
              <a:t>Elementos</a:t>
            </a:r>
            <a:r>
              <a:rPr lang="en-US" dirty="0" smtClean="0"/>
              <a:t> del </a:t>
            </a:r>
            <a:r>
              <a:rPr lang="en-US" dirty="0" err="1" smtClean="0"/>
              <a:t>profesionalismo</a:t>
            </a:r>
            <a:endParaRPr lang="en-US" dirty="0"/>
          </a:p>
        </p:txBody>
      </p:sp>
      <p:sp>
        <p:nvSpPr>
          <p:cNvPr id="2" name="Footer Placeholder 1"/>
          <p:cNvSpPr>
            <a:spLocks noGrp="1"/>
          </p:cNvSpPr>
          <p:nvPr>
            <p:ph type="ftr" sz="quarter" idx="11"/>
          </p:nvPr>
        </p:nvSpPr>
        <p:spPr>
          <a:xfrm>
            <a:off x="304800" y="6400800"/>
            <a:ext cx="8542210" cy="375808"/>
          </a:xfrm>
        </p:spPr>
        <p:txBody>
          <a:bodyPr/>
          <a:lstStyle/>
          <a:p>
            <a:r>
              <a:rPr lang="en-US" dirty="0" smtClean="0"/>
              <a:t>Copyright© 2013 by the National Board of Medical Examiners® (NBME®). All rights reserved.</a:t>
            </a:r>
          </a:p>
        </p:txBody>
      </p:sp>
      <p:sp>
        <p:nvSpPr>
          <p:cNvPr id="419843" name="Rectangle 3"/>
          <p:cNvSpPr>
            <a:spLocks noGrp="1" noChangeArrowheads="1"/>
          </p:cNvSpPr>
          <p:nvPr>
            <p:ph sz="quarter" idx="1"/>
          </p:nvPr>
        </p:nvSpPr>
        <p:spPr/>
        <p:txBody>
          <a:bodyPr/>
          <a:lstStyle/>
          <a:p>
            <a:r>
              <a:rPr lang="en-US" dirty="0" err="1" smtClean="0"/>
              <a:t>Servicio</a:t>
            </a:r>
            <a:endParaRPr lang="en-US" dirty="0"/>
          </a:p>
          <a:p>
            <a:r>
              <a:rPr lang="en-US" dirty="0" err="1" smtClean="0"/>
              <a:t>Autonomía</a:t>
            </a:r>
            <a:endParaRPr lang="en-US" dirty="0"/>
          </a:p>
          <a:p>
            <a:r>
              <a:rPr lang="en-US" dirty="0" smtClean="0"/>
              <a:t>Auto </a:t>
            </a:r>
            <a:r>
              <a:rPr lang="en-US" dirty="0" err="1" smtClean="0"/>
              <a:t>regulación</a:t>
            </a:r>
            <a:endParaRPr lang="en-US" dirty="0"/>
          </a:p>
          <a:p>
            <a:r>
              <a:rPr lang="en-US" dirty="0" err="1" smtClean="0"/>
              <a:t>Excelencia</a:t>
            </a:r>
            <a:endParaRPr lang="en-US" dirty="0"/>
          </a:p>
          <a:p>
            <a:r>
              <a:rPr lang="en-US" dirty="0" err="1" smtClean="0"/>
              <a:t>Respeto</a:t>
            </a:r>
            <a:endParaRPr lang="en-US" dirty="0"/>
          </a:p>
          <a:p>
            <a:r>
              <a:rPr lang="en-US" dirty="0" err="1" smtClean="0"/>
              <a:t>Mantenimiento</a:t>
            </a:r>
            <a:r>
              <a:rPr lang="en-US" dirty="0" smtClean="0"/>
              <a:t> de la</a:t>
            </a:r>
          </a:p>
          <a:p>
            <a:pPr>
              <a:buNone/>
            </a:pPr>
            <a:r>
              <a:rPr lang="en-US" dirty="0" smtClean="0"/>
              <a:t> </a:t>
            </a:r>
            <a:r>
              <a:rPr lang="en-US" dirty="0" err="1" smtClean="0"/>
              <a:t>competencia</a:t>
            </a:r>
            <a:endParaRPr lang="en-US" dirty="0"/>
          </a:p>
          <a:p>
            <a:endParaRPr lang="en-US" dirty="0"/>
          </a:p>
        </p:txBody>
      </p:sp>
      <p:sp>
        <p:nvSpPr>
          <p:cNvPr id="419844" name="Rectangle 4"/>
          <p:cNvSpPr>
            <a:spLocks noGrp="1" noChangeArrowheads="1"/>
          </p:cNvSpPr>
          <p:nvPr>
            <p:ph type="body" sz="half" idx="4294967295"/>
          </p:nvPr>
        </p:nvSpPr>
        <p:spPr>
          <a:xfrm>
            <a:off x="5105400" y="1481138"/>
            <a:ext cx="4038600" cy="4525962"/>
          </a:xfrm>
        </p:spPr>
        <p:txBody>
          <a:bodyPr/>
          <a:lstStyle/>
          <a:p>
            <a:r>
              <a:rPr lang="en-US" dirty="0" err="1" smtClean="0"/>
              <a:t>Cuidado</a:t>
            </a:r>
            <a:endParaRPr lang="en-US" dirty="0"/>
          </a:p>
          <a:p>
            <a:r>
              <a:rPr lang="en-US" dirty="0" err="1" smtClean="0"/>
              <a:t>Compasión</a:t>
            </a:r>
            <a:endParaRPr lang="en-US" dirty="0"/>
          </a:p>
          <a:p>
            <a:r>
              <a:rPr lang="en-US" dirty="0" err="1" smtClean="0"/>
              <a:t>Responsabilidad</a:t>
            </a:r>
            <a:endParaRPr lang="en-US" dirty="0"/>
          </a:p>
          <a:p>
            <a:r>
              <a:rPr lang="en-US" dirty="0" err="1" smtClean="0"/>
              <a:t>Confianza</a:t>
            </a:r>
            <a:endParaRPr lang="en-US" dirty="0"/>
          </a:p>
          <a:p>
            <a:r>
              <a:rPr lang="en-US" dirty="0" err="1" smtClean="0"/>
              <a:t>Integridad</a:t>
            </a:r>
            <a:endParaRPr lang="en-US" dirty="0"/>
          </a:p>
          <a:p>
            <a:r>
              <a:rPr lang="en-US" dirty="0" err="1" smtClean="0"/>
              <a:t>Confidencialidad</a:t>
            </a:r>
            <a:endParaRPr lang="en-US" dirty="0"/>
          </a:p>
          <a:p>
            <a:endParaRPr lang="en-US" dirty="0"/>
          </a:p>
        </p:txBody>
      </p:sp>
    </p:spTree>
    <p:extLst>
      <p:ext uri="{BB962C8B-B14F-4D97-AF65-F5344CB8AC3E}">
        <p14:creationId xmlns:p14="http://schemas.microsoft.com/office/powerpoint/2010/main" val="245049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419844">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00"/>
                                  </p:stCondLst>
                                  <p:childTnLst>
                                    <p:set>
                                      <p:cBhvr>
                                        <p:cTn id="9" dur="1" fill="hold">
                                          <p:stCondLst>
                                            <p:cond delay="0"/>
                                          </p:stCondLst>
                                        </p:cTn>
                                        <p:tgtEl>
                                          <p:spTgt spid="419844">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500"/>
                                  </p:stCondLst>
                                  <p:childTnLst>
                                    <p:set>
                                      <p:cBhvr>
                                        <p:cTn id="12" dur="1" fill="hold">
                                          <p:stCondLst>
                                            <p:cond delay="0"/>
                                          </p:stCondLst>
                                        </p:cTn>
                                        <p:tgtEl>
                                          <p:spTgt spid="419844">
                                            <p:txEl>
                                              <p:pRg st="2" end="2"/>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500"/>
                                  </p:stCondLst>
                                  <p:childTnLst>
                                    <p:set>
                                      <p:cBhvr>
                                        <p:cTn id="15" dur="1" fill="hold">
                                          <p:stCondLst>
                                            <p:cond delay="0"/>
                                          </p:stCondLst>
                                        </p:cTn>
                                        <p:tgtEl>
                                          <p:spTgt spid="419844">
                                            <p:txEl>
                                              <p:pRg st="3" end="3"/>
                                            </p:txEl>
                                          </p:spTgt>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500"/>
                                  </p:stCondLst>
                                  <p:childTnLst>
                                    <p:set>
                                      <p:cBhvr>
                                        <p:cTn id="18" dur="1" fill="hold">
                                          <p:stCondLst>
                                            <p:cond delay="0"/>
                                          </p:stCondLst>
                                        </p:cTn>
                                        <p:tgtEl>
                                          <p:spTgt spid="419844">
                                            <p:txEl>
                                              <p:pRg st="4" end="4"/>
                                            </p:txEl>
                                          </p:spTgt>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500"/>
                                  </p:stCondLst>
                                  <p:childTnLst>
                                    <p:set>
                                      <p:cBhvr>
                                        <p:cTn id="21" dur="1" fill="hold">
                                          <p:stCondLst>
                                            <p:cond delay="0"/>
                                          </p:stCondLst>
                                        </p:cTn>
                                        <p:tgtEl>
                                          <p:spTgt spid="419844">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19843">
                                            <p:txEl>
                                              <p:pRg st="0" end="0"/>
                                            </p:txEl>
                                          </p:spTgt>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500"/>
                                  </p:stCondLst>
                                  <p:childTnLst>
                                    <p:set>
                                      <p:cBhvr>
                                        <p:cTn id="28" dur="1" fill="hold">
                                          <p:stCondLst>
                                            <p:cond delay="0"/>
                                          </p:stCondLst>
                                        </p:cTn>
                                        <p:tgtEl>
                                          <p:spTgt spid="419843">
                                            <p:txEl>
                                              <p:pRg st="1" end="1"/>
                                            </p:txEl>
                                          </p:spTgt>
                                        </p:tgtEl>
                                        <p:attrNameLst>
                                          <p:attrName>style.visibility</p:attrName>
                                        </p:attrNameLst>
                                      </p:cBhvr>
                                      <p:to>
                                        <p:strVal val="visible"/>
                                      </p:to>
                                    </p:set>
                                  </p:childTnLst>
                                </p:cTn>
                              </p:par>
                            </p:childTnLst>
                          </p:cTn>
                        </p:par>
                        <p:par>
                          <p:cTn id="29" fill="hold">
                            <p:stCondLst>
                              <p:cond delay="500"/>
                            </p:stCondLst>
                            <p:childTnLst>
                              <p:par>
                                <p:cTn id="30" presetID="1" presetClass="entr" presetSubtype="0" fill="hold" grpId="0" nodeType="afterEffect">
                                  <p:stCondLst>
                                    <p:cond delay="500"/>
                                  </p:stCondLst>
                                  <p:childTnLst>
                                    <p:set>
                                      <p:cBhvr>
                                        <p:cTn id="31" dur="1" fill="hold">
                                          <p:stCondLst>
                                            <p:cond delay="0"/>
                                          </p:stCondLst>
                                        </p:cTn>
                                        <p:tgtEl>
                                          <p:spTgt spid="419843">
                                            <p:txEl>
                                              <p:pRg st="2" end="2"/>
                                            </p:txEl>
                                          </p:spTgt>
                                        </p:tgtEl>
                                        <p:attrNameLst>
                                          <p:attrName>style.visibility</p:attrName>
                                        </p:attrNameLst>
                                      </p:cBhvr>
                                      <p:to>
                                        <p:strVal val="visible"/>
                                      </p:to>
                                    </p:set>
                                  </p:childTnLst>
                                </p:cTn>
                              </p:par>
                            </p:childTnLst>
                          </p:cTn>
                        </p:par>
                        <p:par>
                          <p:cTn id="32" fill="hold">
                            <p:stCondLst>
                              <p:cond delay="1000"/>
                            </p:stCondLst>
                            <p:childTnLst>
                              <p:par>
                                <p:cTn id="33" presetID="1" presetClass="entr" presetSubtype="0" fill="hold" grpId="0" nodeType="afterEffect">
                                  <p:stCondLst>
                                    <p:cond delay="500"/>
                                  </p:stCondLst>
                                  <p:childTnLst>
                                    <p:set>
                                      <p:cBhvr>
                                        <p:cTn id="34" dur="1" fill="hold">
                                          <p:stCondLst>
                                            <p:cond delay="0"/>
                                          </p:stCondLst>
                                        </p:cTn>
                                        <p:tgtEl>
                                          <p:spTgt spid="419843">
                                            <p:txEl>
                                              <p:pRg st="3" end="3"/>
                                            </p:txEl>
                                          </p:spTgt>
                                        </p:tgtEl>
                                        <p:attrNameLst>
                                          <p:attrName>style.visibility</p:attrName>
                                        </p:attrNameLst>
                                      </p:cBhvr>
                                      <p:to>
                                        <p:strVal val="visible"/>
                                      </p:to>
                                    </p:set>
                                  </p:childTnLst>
                                </p:cTn>
                              </p:par>
                            </p:childTnLst>
                          </p:cTn>
                        </p:par>
                        <p:par>
                          <p:cTn id="35" fill="hold">
                            <p:stCondLst>
                              <p:cond delay="1500"/>
                            </p:stCondLst>
                            <p:childTnLst>
                              <p:par>
                                <p:cTn id="36" presetID="1" presetClass="entr" presetSubtype="0" fill="hold" grpId="0" nodeType="afterEffect">
                                  <p:stCondLst>
                                    <p:cond delay="500"/>
                                  </p:stCondLst>
                                  <p:childTnLst>
                                    <p:set>
                                      <p:cBhvr>
                                        <p:cTn id="37" dur="1" fill="hold">
                                          <p:stCondLst>
                                            <p:cond delay="0"/>
                                          </p:stCondLst>
                                        </p:cTn>
                                        <p:tgtEl>
                                          <p:spTgt spid="419843">
                                            <p:txEl>
                                              <p:pRg st="4" end="4"/>
                                            </p:txEl>
                                          </p:spTgt>
                                        </p:tgtEl>
                                        <p:attrNameLst>
                                          <p:attrName>style.visibility</p:attrName>
                                        </p:attrNameLst>
                                      </p:cBhvr>
                                      <p:to>
                                        <p:strVal val="visible"/>
                                      </p:to>
                                    </p:set>
                                  </p:childTnLst>
                                </p:cTn>
                              </p:par>
                            </p:childTnLst>
                          </p:cTn>
                        </p:par>
                        <p:par>
                          <p:cTn id="38" fill="hold">
                            <p:stCondLst>
                              <p:cond delay="2000"/>
                            </p:stCondLst>
                            <p:childTnLst>
                              <p:par>
                                <p:cTn id="39" presetID="1" presetClass="entr" presetSubtype="0" fill="hold" grpId="0" nodeType="afterEffect">
                                  <p:stCondLst>
                                    <p:cond delay="500"/>
                                  </p:stCondLst>
                                  <p:childTnLst>
                                    <p:set>
                                      <p:cBhvr>
                                        <p:cTn id="40" dur="1" fill="hold">
                                          <p:stCondLst>
                                            <p:cond delay="0"/>
                                          </p:stCondLst>
                                        </p:cTn>
                                        <p:tgtEl>
                                          <p:spTgt spid="419843">
                                            <p:txEl>
                                              <p:pRg st="5" end="5"/>
                                            </p:txEl>
                                          </p:spTgt>
                                        </p:tgtEl>
                                        <p:attrNameLst>
                                          <p:attrName>style.visibility</p:attrName>
                                        </p:attrNameLst>
                                      </p:cBhvr>
                                      <p:to>
                                        <p:strVal val="visible"/>
                                      </p:to>
                                    </p:set>
                                  </p:childTnLst>
                                </p:cTn>
                              </p:par>
                            </p:childTnLst>
                          </p:cTn>
                        </p:par>
                        <p:par>
                          <p:cTn id="41" fill="hold">
                            <p:stCondLst>
                              <p:cond delay="2500"/>
                            </p:stCondLst>
                            <p:childTnLst>
                              <p:par>
                                <p:cTn id="42" presetID="1" presetClass="entr" presetSubtype="0" fill="hold" grpId="0" nodeType="afterEffect">
                                  <p:stCondLst>
                                    <p:cond delay="500"/>
                                  </p:stCondLst>
                                  <p:childTnLst>
                                    <p:set>
                                      <p:cBhvr>
                                        <p:cTn id="43" dur="1" fill="hold">
                                          <p:stCondLst>
                                            <p:cond delay="0"/>
                                          </p:stCondLst>
                                        </p:cTn>
                                        <p:tgtEl>
                                          <p:spTgt spid="419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43" grpId="0" build="p"/>
      <p:bldP spid="41984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Interpretación</a:t>
            </a:r>
            <a:endParaRPr lang="en-US" dirty="0"/>
          </a:p>
        </p:txBody>
      </p:sp>
      <p:sp>
        <p:nvSpPr>
          <p:cNvPr id="4" name="Footer Placeholder 4"/>
          <p:cNvSpPr>
            <a:spLocks noGrp="1"/>
          </p:cNvSpPr>
          <p:nvPr>
            <p:ph type="ftr" sz="quarter" idx="11"/>
          </p:nvPr>
        </p:nvSpPr>
        <p:spPr>
          <a:xfrm>
            <a:off x="304800" y="6400800"/>
            <a:ext cx="8153400" cy="375808"/>
          </a:xfrm>
          <a:prstGeom prst="rect">
            <a:avLst/>
          </a:prstGeom>
        </p:spPr>
        <p:txBody>
          <a:bodyPr vert="horz" lIns="91440" tIns="45720" rIns="91440" bIns="45720" rtlCol="0" anchor="ctr"/>
          <a:lstStyle>
            <a:lvl1pPr algn="r">
              <a:defRPr sz="900" b="1">
                <a:solidFill>
                  <a:schemeClr val="tx2"/>
                </a:solidFill>
                <a:latin typeface="Arial" pitchFamily="34" charset="0"/>
                <a:cs typeface="Arial" pitchFamily="34" charset="0"/>
              </a:defRPr>
            </a:lvl1pPr>
          </a:lstStyle>
          <a:p>
            <a:pPr algn="l"/>
            <a:r>
              <a:rPr lang="en-US" sz="1200" dirty="0" smtClean="0">
                <a:solidFill>
                  <a:schemeClr val="bg1"/>
                </a:solidFill>
              </a:rPr>
              <a:t>Copyright© 2013 by the National Board of Medical Examiners® (NBME®). All rights reserved.</a:t>
            </a:r>
          </a:p>
        </p:txBody>
      </p:sp>
      <p:sp>
        <p:nvSpPr>
          <p:cNvPr id="3" name="Content Placeholder 2"/>
          <p:cNvSpPr>
            <a:spLocks noGrp="1"/>
          </p:cNvSpPr>
          <p:nvPr>
            <p:ph sz="quarter" idx="1"/>
          </p:nvPr>
        </p:nvSpPr>
        <p:spPr/>
        <p:txBody>
          <a:bodyPr>
            <a:normAutofit/>
          </a:bodyPr>
          <a:lstStyle/>
          <a:p>
            <a:r>
              <a:rPr lang="en-US" dirty="0" smtClean="0"/>
              <a:t>Deben </a:t>
            </a:r>
            <a:r>
              <a:rPr lang="en-US" dirty="0" err="1" smtClean="0"/>
              <a:t>existir</a:t>
            </a:r>
            <a:r>
              <a:rPr lang="en-US" dirty="0" smtClean="0"/>
              <a:t> </a:t>
            </a:r>
            <a:r>
              <a:rPr lang="en-US" dirty="0" err="1" smtClean="0"/>
              <a:t>evidencias</a:t>
            </a:r>
            <a:r>
              <a:rPr lang="en-US" dirty="0" smtClean="0"/>
              <a:t> </a:t>
            </a:r>
            <a:r>
              <a:rPr lang="en-US" dirty="0" err="1" smtClean="0"/>
              <a:t>que</a:t>
            </a:r>
            <a:r>
              <a:rPr lang="en-US" dirty="0" smtClean="0"/>
              <a:t> </a:t>
            </a:r>
            <a:r>
              <a:rPr lang="en-US" dirty="0" err="1" smtClean="0"/>
              <a:t>apoyen</a:t>
            </a:r>
            <a:r>
              <a:rPr lang="en-US" dirty="0" smtClean="0"/>
              <a:t> </a:t>
            </a:r>
            <a:r>
              <a:rPr lang="en-US" dirty="0" err="1" smtClean="0"/>
              <a:t>las</a:t>
            </a:r>
            <a:r>
              <a:rPr lang="en-US" dirty="0" smtClean="0"/>
              <a:t>  </a:t>
            </a:r>
            <a:r>
              <a:rPr lang="en-US" dirty="0" err="1" smtClean="0"/>
              <a:t>consecuencias</a:t>
            </a:r>
            <a:r>
              <a:rPr lang="en-US" dirty="0" smtClean="0"/>
              <a:t> de </a:t>
            </a:r>
            <a:r>
              <a:rPr lang="en-US" dirty="0" err="1" smtClean="0"/>
              <a:t>nuestras</a:t>
            </a:r>
            <a:r>
              <a:rPr lang="en-US" dirty="0" smtClean="0"/>
              <a:t> </a:t>
            </a:r>
            <a:r>
              <a:rPr lang="en-US" dirty="0" err="1" smtClean="0"/>
              <a:t>evaluaciones</a:t>
            </a:r>
            <a:r>
              <a:rPr lang="en-US" dirty="0" smtClean="0"/>
              <a:t>, </a:t>
            </a:r>
            <a:r>
              <a:rPr lang="en-US" dirty="0" err="1" smtClean="0"/>
              <a:t>p.ej</a:t>
            </a:r>
            <a:r>
              <a:rPr lang="en-US" dirty="0" smtClean="0"/>
              <a:t>, </a:t>
            </a:r>
            <a:r>
              <a:rPr lang="en-US" dirty="0" err="1" smtClean="0"/>
              <a:t>decisiones</a:t>
            </a:r>
            <a:r>
              <a:rPr lang="en-US" dirty="0" smtClean="0"/>
              <a:t> de </a:t>
            </a:r>
            <a:r>
              <a:rPr lang="en-US" dirty="0" err="1" smtClean="0"/>
              <a:t>graduación</a:t>
            </a:r>
            <a:endParaRPr lang="en-US" dirty="0" smtClean="0"/>
          </a:p>
          <a:p>
            <a:r>
              <a:rPr lang="en-US" dirty="0" smtClean="0"/>
              <a:t>Como </a:t>
            </a:r>
            <a:r>
              <a:rPr lang="en-US" dirty="0" err="1" smtClean="0"/>
              <a:t>mínimo</a:t>
            </a:r>
            <a:r>
              <a:rPr lang="en-US" dirty="0" smtClean="0"/>
              <a:t>, el </a:t>
            </a:r>
            <a:r>
              <a:rPr lang="en-US" dirty="0" err="1" smtClean="0"/>
              <a:t>proceso</a:t>
            </a:r>
            <a:r>
              <a:rPr lang="en-US" dirty="0" smtClean="0"/>
              <a:t> de </a:t>
            </a:r>
            <a:r>
              <a:rPr lang="en-US" dirty="0" err="1" smtClean="0"/>
              <a:t>identificación</a:t>
            </a:r>
            <a:r>
              <a:rPr lang="en-US" dirty="0" smtClean="0"/>
              <a:t> del valor de </a:t>
            </a:r>
            <a:r>
              <a:rPr lang="en-US" dirty="0" err="1" smtClean="0"/>
              <a:t>corte</a:t>
            </a:r>
            <a:r>
              <a:rPr lang="en-US" dirty="0" smtClean="0"/>
              <a:t> </a:t>
            </a:r>
            <a:r>
              <a:rPr lang="en-US" dirty="0" err="1" smtClean="0"/>
              <a:t>debe</a:t>
            </a:r>
            <a:r>
              <a:rPr lang="en-US" dirty="0" smtClean="0"/>
              <a:t> ser </a:t>
            </a:r>
            <a:r>
              <a:rPr lang="en-US" dirty="0" err="1" smtClean="0"/>
              <a:t>defendible</a:t>
            </a:r>
            <a:endParaRPr lang="en-US" dirty="0" smtClean="0"/>
          </a:p>
          <a:p>
            <a:r>
              <a:rPr lang="en-US" dirty="0" err="1" smtClean="0"/>
              <a:t>Ejemplo</a:t>
            </a:r>
            <a:r>
              <a:rPr lang="en-US" dirty="0" smtClean="0"/>
              <a:t>: </a:t>
            </a:r>
            <a:r>
              <a:rPr lang="en-US" dirty="0" err="1" smtClean="0"/>
              <a:t>quienes</a:t>
            </a:r>
            <a:r>
              <a:rPr lang="en-US" dirty="0" smtClean="0"/>
              <a:t> </a:t>
            </a:r>
            <a:r>
              <a:rPr lang="en-US" dirty="0" err="1" smtClean="0"/>
              <a:t>tengan</a:t>
            </a:r>
            <a:r>
              <a:rPr lang="en-US" dirty="0" smtClean="0"/>
              <a:t> </a:t>
            </a:r>
            <a:r>
              <a:rPr lang="en-US" dirty="0" err="1" smtClean="0"/>
              <a:t>una</a:t>
            </a:r>
            <a:r>
              <a:rPr lang="en-US" dirty="0" smtClean="0"/>
              <a:t> nota </a:t>
            </a:r>
            <a:r>
              <a:rPr lang="en-US" dirty="0" err="1" smtClean="0"/>
              <a:t>por</a:t>
            </a:r>
            <a:r>
              <a:rPr lang="en-US" dirty="0" smtClean="0"/>
              <a:t> </a:t>
            </a:r>
            <a:r>
              <a:rPr lang="en-US" dirty="0" err="1" smtClean="0"/>
              <a:t>encima</a:t>
            </a:r>
            <a:r>
              <a:rPr lang="en-US" dirty="0" smtClean="0"/>
              <a:t> del valor de </a:t>
            </a:r>
            <a:r>
              <a:rPr lang="en-US" dirty="0" err="1" smtClean="0"/>
              <a:t>corte</a:t>
            </a:r>
            <a:r>
              <a:rPr lang="en-US" dirty="0" smtClean="0"/>
              <a:t> </a:t>
            </a:r>
            <a:r>
              <a:rPr lang="en-US" dirty="0" err="1" smtClean="0"/>
              <a:t>deben</a:t>
            </a:r>
            <a:r>
              <a:rPr lang="en-US" dirty="0" smtClean="0"/>
              <a:t> </a:t>
            </a:r>
            <a:r>
              <a:rPr lang="en-US" dirty="0" err="1" smtClean="0"/>
              <a:t>poder</a:t>
            </a:r>
            <a:r>
              <a:rPr lang="en-US" dirty="0" smtClean="0"/>
              <a:t> </a:t>
            </a:r>
            <a:r>
              <a:rPr lang="en-US" dirty="0" err="1" smtClean="0"/>
              <a:t>desempeñarse</a:t>
            </a:r>
            <a:r>
              <a:rPr lang="en-US" dirty="0" smtClean="0"/>
              <a:t> con </a:t>
            </a:r>
            <a:r>
              <a:rPr lang="en-US" dirty="0" err="1" smtClean="0"/>
              <a:t>eficacia</a:t>
            </a:r>
            <a:r>
              <a:rPr lang="en-US" dirty="0" smtClean="0"/>
              <a:t> en la </a:t>
            </a:r>
            <a:r>
              <a:rPr lang="en-US" dirty="0" err="1" smtClean="0"/>
              <a:t>realidad</a:t>
            </a:r>
            <a:r>
              <a:rPr lang="en-US" dirty="0" smtClean="0"/>
              <a:t>, y </a:t>
            </a:r>
            <a:r>
              <a:rPr lang="en-US" dirty="0" err="1" smtClean="0"/>
              <a:t>quienes</a:t>
            </a:r>
            <a:r>
              <a:rPr lang="en-US" dirty="0" smtClean="0"/>
              <a:t> </a:t>
            </a:r>
            <a:r>
              <a:rPr lang="en-US" dirty="0" err="1" smtClean="0"/>
              <a:t>estén</a:t>
            </a:r>
            <a:r>
              <a:rPr lang="en-US" dirty="0" smtClean="0"/>
              <a:t> </a:t>
            </a:r>
            <a:r>
              <a:rPr lang="en-US" dirty="0" err="1" smtClean="0"/>
              <a:t>por</a:t>
            </a:r>
            <a:r>
              <a:rPr lang="en-US" dirty="0" smtClean="0"/>
              <a:t> </a:t>
            </a:r>
            <a:r>
              <a:rPr lang="en-US" dirty="0" err="1" smtClean="0"/>
              <a:t>debajo</a:t>
            </a:r>
            <a:r>
              <a:rPr lang="en-US" dirty="0" smtClean="0"/>
              <a:t> no </a:t>
            </a:r>
            <a:r>
              <a:rPr lang="en-US" dirty="0" err="1" smtClean="0"/>
              <a:t>deben</a:t>
            </a:r>
            <a:r>
              <a:rPr lang="en-US" dirty="0" smtClean="0"/>
              <a:t> </a:t>
            </a:r>
            <a:r>
              <a:rPr lang="en-US" dirty="0" err="1" smtClean="0"/>
              <a:t>poder</a:t>
            </a:r>
            <a:endParaRPr lang="en-US" dirty="0"/>
          </a:p>
        </p:txBody>
      </p:sp>
    </p:spTree>
    <p:extLst>
      <p:ext uri="{BB962C8B-B14F-4D97-AF65-F5344CB8AC3E}">
        <p14:creationId xmlns:p14="http://schemas.microsoft.com/office/powerpoint/2010/main" val="33027393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Resumen</a:t>
            </a:r>
            <a:endParaRPr lang="en-US" dirty="0"/>
          </a:p>
        </p:txBody>
      </p:sp>
      <p:sp>
        <p:nvSpPr>
          <p:cNvPr id="4" name="Footer Placeholder 3"/>
          <p:cNvSpPr>
            <a:spLocks noGrp="1"/>
          </p:cNvSpPr>
          <p:nvPr>
            <p:ph type="ftr" sz="quarter" idx="11"/>
          </p:nvPr>
        </p:nvSpPr>
        <p:spPr>
          <a:xfrm>
            <a:off x="304800" y="6400800"/>
            <a:ext cx="8305800" cy="375808"/>
          </a:xfrm>
        </p:spPr>
        <p:txBody>
          <a:bodyPr/>
          <a:lstStyle/>
          <a:p>
            <a:r>
              <a:rPr lang="en-US" dirty="0" smtClean="0"/>
              <a:t>Copyright© 2013 by the National Board of Medical Examiners® (NBME®). All rights reserved.</a:t>
            </a:r>
          </a:p>
        </p:txBody>
      </p:sp>
      <p:sp>
        <p:nvSpPr>
          <p:cNvPr id="3" name="Content Placeholder 2"/>
          <p:cNvSpPr>
            <a:spLocks noGrp="1"/>
          </p:cNvSpPr>
          <p:nvPr>
            <p:ph sz="quarter" idx="1"/>
          </p:nvPr>
        </p:nvSpPr>
        <p:spPr/>
        <p:txBody>
          <a:bodyPr>
            <a:normAutofit/>
          </a:bodyPr>
          <a:lstStyle/>
          <a:p>
            <a:r>
              <a:rPr lang="en-US" dirty="0" smtClean="0"/>
              <a:t> “</a:t>
            </a:r>
            <a:r>
              <a:rPr lang="en-US" dirty="0" err="1" smtClean="0"/>
              <a:t>Profesionalismo</a:t>
            </a:r>
            <a:r>
              <a:rPr lang="en-US" dirty="0" smtClean="0"/>
              <a:t>” </a:t>
            </a:r>
            <a:r>
              <a:rPr lang="en-US" dirty="0" err="1" smtClean="0"/>
              <a:t>puede</a:t>
            </a:r>
            <a:r>
              <a:rPr lang="en-US" dirty="0" smtClean="0"/>
              <a:t> </a:t>
            </a:r>
            <a:r>
              <a:rPr lang="en-US" dirty="0" err="1" smtClean="0"/>
              <a:t>significar</a:t>
            </a:r>
            <a:r>
              <a:rPr lang="en-US" dirty="0" smtClean="0"/>
              <a:t> </a:t>
            </a:r>
            <a:r>
              <a:rPr lang="en-US" dirty="0" err="1" smtClean="0"/>
              <a:t>distintas</a:t>
            </a:r>
            <a:r>
              <a:rPr lang="en-US" dirty="0" smtClean="0"/>
              <a:t> </a:t>
            </a:r>
            <a:r>
              <a:rPr lang="en-US" dirty="0" err="1" smtClean="0"/>
              <a:t>cosas</a:t>
            </a:r>
            <a:r>
              <a:rPr lang="en-US" dirty="0" smtClean="0"/>
              <a:t> </a:t>
            </a:r>
            <a:r>
              <a:rPr lang="en-US" dirty="0" err="1" smtClean="0"/>
              <a:t>para</a:t>
            </a:r>
            <a:r>
              <a:rPr lang="en-US" dirty="0" smtClean="0"/>
              <a:t> </a:t>
            </a:r>
            <a:r>
              <a:rPr lang="en-US" dirty="0" err="1" smtClean="0"/>
              <a:t>distintas</a:t>
            </a:r>
            <a:r>
              <a:rPr lang="en-US" smtClean="0"/>
              <a:t> personas</a:t>
            </a:r>
            <a:endParaRPr lang="en-US" dirty="0" smtClean="0"/>
          </a:p>
          <a:p>
            <a:r>
              <a:rPr lang="en-US" dirty="0" smtClean="0"/>
              <a:t>Los </a:t>
            </a:r>
            <a:r>
              <a:rPr lang="en-US" dirty="0" err="1" smtClean="0"/>
              <a:t>métodos</a:t>
            </a:r>
            <a:r>
              <a:rPr lang="en-US" dirty="0" smtClean="0"/>
              <a:t> de </a:t>
            </a:r>
            <a:r>
              <a:rPr lang="en-US" dirty="0" err="1" smtClean="0"/>
              <a:t>evaluación</a:t>
            </a:r>
            <a:r>
              <a:rPr lang="en-US" dirty="0" smtClean="0"/>
              <a:t> </a:t>
            </a:r>
            <a:r>
              <a:rPr lang="en-US" dirty="0" err="1" smtClean="0"/>
              <a:t>estarán</a:t>
            </a:r>
            <a:r>
              <a:rPr lang="en-US" dirty="0" smtClean="0"/>
              <a:t> </a:t>
            </a:r>
            <a:r>
              <a:rPr lang="en-US" dirty="0" err="1" smtClean="0"/>
              <a:t>determinados</a:t>
            </a:r>
            <a:r>
              <a:rPr lang="en-US" dirty="0" smtClean="0"/>
              <a:t> </a:t>
            </a:r>
            <a:r>
              <a:rPr lang="en-US" dirty="0" err="1" smtClean="0"/>
              <a:t>por</a:t>
            </a:r>
            <a:r>
              <a:rPr lang="en-US" dirty="0" smtClean="0"/>
              <a:t> la </a:t>
            </a:r>
            <a:r>
              <a:rPr lang="en-US" dirty="0" err="1" smtClean="0"/>
              <a:t>que</a:t>
            </a:r>
            <a:r>
              <a:rPr lang="en-US" dirty="0" smtClean="0"/>
              <a:t> </a:t>
            </a:r>
            <a:r>
              <a:rPr lang="en-US" dirty="0" err="1" smtClean="0"/>
              <a:t>consideremos</a:t>
            </a:r>
            <a:r>
              <a:rPr lang="en-US" dirty="0" smtClean="0"/>
              <a:t> </a:t>
            </a:r>
            <a:r>
              <a:rPr lang="en-US" dirty="0" err="1" smtClean="0"/>
              <a:t>profesionalismo</a:t>
            </a:r>
            <a:r>
              <a:rPr lang="en-US" dirty="0" smtClean="0"/>
              <a:t> y </a:t>
            </a:r>
            <a:r>
              <a:rPr lang="en-US" dirty="0" err="1" smtClean="0"/>
              <a:t>por</a:t>
            </a:r>
            <a:r>
              <a:rPr lang="en-US" dirty="0" smtClean="0"/>
              <a:t> los </a:t>
            </a:r>
            <a:r>
              <a:rPr lang="en-US" dirty="0" err="1" smtClean="0"/>
              <a:t>objetivos</a:t>
            </a:r>
            <a:r>
              <a:rPr lang="en-US" dirty="0" smtClean="0"/>
              <a:t> </a:t>
            </a:r>
            <a:r>
              <a:rPr lang="en-US" dirty="0" err="1" smtClean="0"/>
              <a:t>educacionales</a:t>
            </a:r>
            <a:endParaRPr lang="en-US" dirty="0" smtClean="0"/>
          </a:p>
          <a:p>
            <a:r>
              <a:rPr lang="en-US" dirty="0" smtClean="0"/>
              <a:t>El valor final </a:t>
            </a:r>
            <a:r>
              <a:rPr lang="en-US" dirty="0" err="1" smtClean="0"/>
              <a:t>será</a:t>
            </a:r>
            <a:r>
              <a:rPr lang="en-US" dirty="0" smtClean="0"/>
              <a:t> el </a:t>
            </a:r>
            <a:r>
              <a:rPr lang="en-US" dirty="0" err="1" smtClean="0"/>
              <a:t>resultado</a:t>
            </a:r>
            <a:r>
              <a:rPr lang="en-US" dirty="0" smtClean="0"/>
              <a:t> del </a:t>
            </a:r>
            <a:r>
              <a:rPr lang="en-US" dirty="0" err="1" smtClean="0"/>
              <a:t>esfuerzo</a:t>
            </a:r>
            <a:r>
              <a:rPr lang="en-US" dirty="0" smtClean="0"/>
              <a:t> </a:t>
            </a:r>
            <a:r>
              <a:rPr lang="en-US" dirty="0" err="1" smtClean="0"/>
              <a:t>que</a:t>
            </a:r>
            <a:r>
              <a:rPr lang="en-US" dirty="0" smtClean="0"/>
              <a:t> </a:t>
            </a:r>
            <a:r>
              <a:rPr lang="en-US" dirty="0" err="1" smtClean="0"/>
              <a:t>pongamos</a:t>
            </a:r>
            <a:r>
              <a:rPr lang="en-US" dirty="0" smtClean="0"/>
              <a:t> en </a:t>
            </a:r>
            <a:r>
              <a:rPr lang="en-US" dirty="0" err="1" smtClean="0"/>
              <a:t>lograrlo</a:t>
            </a:r>
            <a:endParaRPr lang="en-US" dirty="0" smtClean="0"/>
          </a:p>
          <a:p>
            <a:r>
              <a:rPr lang="en-US" dirty="0" smtClean="0"/>
              <a:t>El feedback </a:t>
            </a:r>
            <a:r>
              <a:rPr lang="en-US" dirty="0" err="1" smtClean="0"/>
              <a:t>múltiple</a:t>
            </a:r>
            <a:r>
              <a:rPr lang="en-US" dirty="0" smtClean="0"/>
              <a:t> </a:t>
            </a:r>
            <a:r>
              <a:rPr lang="en-US" dirty="0" err="1" smtClean="0"/>
              <a:t>puede</a:t>
            </a:r>
            <a:r>
              <a:rPr lang="en-US" dirty="0" smtClean="0"/>
              <a:t> </a:t>
            </a:r>
            <a:r>
              <a:rPr lang="en-US" dirty="0" err="1" smtClean="0"/>
              <a:t>requerir</a:t>
            </a:r>
            <a:r>
              <a:rPr lang="en-US" dirty="0" smtClean="0"/>
              <a:t> mucho de los </a:t>
            </a:r>
            <a:r>
              <a:rPr lang="en-US" dirty="0" err="1" smtClean="0"/>
              <a:t>participantes</a:t>
            </a:r>
            <a:r>
              <a:rPr lang="en-US" dirty="0" smtClean="0"/>
              <a:t> –y </a:t>
            </a:r>
            <a:r>
              <a:rPr lang="en-US" dirty="0" err="1" smtClean="0"/>
              <a:t>dar</a:t>
            </a:r>
            <a:r>
              <a:rPr lang="en-US" dirty="0" smtClean="0"/>
              <a:t> mucho en </a:t>
            </a:r>
            <a:r>
              <a:rPr lang="en-US" dirty="0" err="1" smtClean="0"/>
              <a:t>retorno</a:t>
            </a:r>
            <a:r>
              <a:rPr lang="en-US" dirty="0" smtClean="0"/>
              <a:t>- </a:t>
            </a:r>
            <a:r>
              <a:rPr lang="en-US" dirty="0" err="1" smtClean="0"/>
              <a:t>cuando</a:t>
            </a:r>
            <a:r>
              <a:rPr lang="en-US" dirty="0" smtClean="0"/>
              <a:t> se </a:t>
            </a:r>
            <a:r>
              <a:rPr lang="en-US" dirty="0" err="1" smtClean="0"/>
              <a:t>evalúa</a:t>
            </a:r>
            <a:r>
              <a:rPr lang="en-US" dirty="0" smtClean="0"/>
              <a:t> el </a:t>
            </a:r>
            <a:r>
              <a:rPr lang="en-US" dirty="0" err="1" smtClean="0"/>
              <a:t>profesionalismo</a:t>
            </a:r>
            <a:r>
              <a:rPr lang="en-US" dirty="0" smtClean="0"/>
              <a:t> y </a:t>
            </a:r>
            <a:r>
              <a:rPr lang="en-US" dirty="0" err="1" smtClean="0"/>
              <a:t>otras</a:t>
            </a:r>
            <a:r>
              <a:rPr lang="en-US" dirty="0" smtClean="0"/>
              <a:t> </a:t>
            </a:r>
            <a:r>
              <a:rPr lang="en-US" dirty="0" err="1" smtClean="0"/>
              <a:t>competencias</a:t>
            </a:r>
            <a:endParaRPr lang="en-US" dirty="0"/>
          </a:p>
        </p:txBody>
      </p:sp>
    </p:spTree>
    <p:extLst>
      <p:ext uri="{BB962C8B-B14F-4D97-AF65-F5344CB8AC3E}">
        <p14:creationId xmlns:p14="http://schemas.microsoft.com/office/powerpoint/2010/main" val="301477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Definición</a:t>
            </a:r>
            <a:r>
              <a:rPr lang="en-US" dirty="0" smtClean="0"/>
              <a:t> del </a:t>
            </a:r>
            <a:r>
              <a:rPr lang="en-US" dirty="0" err="1" smtClean="0"/>
              <a:t>profesionalismo</a:t>
            </a:r>
            <a:r>
              <a:rPr lang="en-US" dirty="0" smtClean="0"/>
              <a:t> </a:t>
            </a:r>
            <a:r>
              <a:rPr lang="en-US" dirty="0" err="1" smtClean="0"/>
              <a:t>médico</a:t>
            </a:r>
            <a:endParaRPr lang="en-US" dirty="0"/>
          </a:p>
        </p:txBody>
      </p:sp>
      <p:sp>
        <p:nvSpPr>
          <p:cNvPr id="3" name="Footer Placeholder 2"/>
          <p:cNvSpPr>
            <a:spLocks noGrp="1"/>
          </p:cNvSpPr>
          <p:nvPr>
            <p:ph type="ftr" sz="quarter" idx="11"/>
          </p:nvPr>
        </p:nvSpPr>
        <p:spPr>
          <a:xfrm>
            <a:off x="304800" y="6477000"/>
            <a:ext cx="7772400" cy="299608"/>
          </a:xfrm>
          <a:prstGeom prst="rect">
            <a:avLst/>
          </a:prstGeom>
        </p:spPr>
        <p:txBody>
          <a:bodyPr/>
          <a:lstStyle/>
          <a:p>
            <a:r>
              <a:rPr lang="en-US" sz="1200" dirty="0" smtClean="0">
                <a:latin typeface="Georgia" pitchFamily="18" charset="0"/>
              </a:rPr>
              <a:t>Copyright© 2013 by the National Board of Medical Examiners® (NBME®). All rights reserved</a:t>
            </a:r>
            <a:r>
              <a:rPr lang="en-US" sz="1200" dirty="0" smtClean="0"/>
              <a:t>.</a:t>
            </a:r>
            <a:endParaRPr lang="en-US" sz="1200" dirty="0"/>
          </a:p>
        </p:txBody>
      </p:sp>
      <p:sp>
        <p:nvSpPr>
          <p:cNvPr id="4" name="Content Placeholder 3"/>
          <p:cNvSpPr>
            <a:spLocks noGrp="1"/>
          </p:cNvSpPr>
          <p:nvPr>
            <p:ph sz="quarter" idx="1"/>
          </p:nvPr>
        </p:nvSpPr>
        <p:spPr/>
        <p:txBody>
          <a:bodyPr>
            <a:normAutofit/>
          </a:bodyPr>
          <a:lstStyle/>
          <a:p>
            <a:r>
              <a:rPr lang="en-US" dirty="0" err="1" smtClean="0"/>
              <a:t>Tres</a:t>
            </a:r>
            <a:r>
              <a:rPr lang="en-US" dirty="0" smtClean="0"/>
              <a:t> </a:t>
            </a:r>
            <a:r>
              <a:rPr lang="en-US" dirty="0" err="1" smtClean="0"/>
              <a:t>palabras</a:t>
            </a:r>
            <a:r>
              <a:rPr lang="en-US" dirty="0" smtClean="0"/>
              <a:t> </a:t>
            </a:r>
            <a:r>
              <a:rPr lang="en-US" dirty="0" err="1" smtClean="0"/>
              <a:t>que</a:t>
            </a:r>
            <a:r>
              <a:rPr lang="en-US" dirty="0" smtClean="0"/>
              <a:t> </a:t>
            </a:r>
            <a:r>
              <a:rPr lang="en-US" dirty="0" err="1" smtClean="0"/>
              <a:t>definan</a:t>
            </a:r>
            <a:r>
              <a:rPr lang="en-US" dirty="0" smtClean="0"/>
              <a:t> el </a:t>
            </a:r>
            <a:r>
              <a:rPr lang="en-US" dirty="0" err="1" smtClean="0"/>
              <a:t>profesionalismo</a:t>
            </a:r>
            <a:endParaRPr lang="en-US" dirty="0" smtClean="0"/>
          </a:p>
          <a:p>
            <a:r>
              <a:rPr lang="en-US" dirty="0" err="1" smtClean="0"/>
              <a:t>Ejemplos</a:t>
            </a:r>
            <a:r>
              <a:rPr lang="en-US" dirty="0" smtClean="0"/>
              <a:t> de </a:t>
            </a:r>
            <a:r>
              <a:rPr lang="en-US" dirty="0" err="1" smtClean="0"/>
              <a:t>definiciones</a:t>
            </a:r>
            <a:r>
              <a:rPr lang="en-US" dirty="0" smtClean="0"/>
              <a:t> de </a:t>
            </a:r>
            <a:r>
              <a:rPr lang="en-US" dirty="0" err="1" smtClean="0"/>
              <a:t>profesionalismo</a:t>
            </a:r>
            <a:r>
              <a:rPr lang="en-US" dirty="0" smtClean="0"/>
              <a:t> en la </a:t>
            </a:r>
            <a:r>
              <a:rPr lang="en-US" dirty="0" err="1" smtClean="0"/>
              <a:t>bibliografía</a:t>
            </a:r>
            <a:endParaRPr lang="en-US" dirty="0" smtClean="0"/>
          </a:p>
          <a:p>
            <a:pPr lvl="1"/>
            <a:r>
              <a:rPr lang="en-US" dirty="0" smtClean="0"/>
              <a:t>ABIM y </a:t>
            </a:r>
            <a:r>
              <a:rPr lang="en-US" dirty="0" err="1" smtClean="0"/>
              <a:t>Federación</a:t>
            </a:r>
            <a:r>
              <a:rPr lang="en-US" dirty="0" smtClean="0"/>
              <a:t> </a:t>
            </a:r>
            <a:r>
              <a:rPr lang="en-US" dirty="0" err="1" smtClean="0"/>
              <a:t>Europea</a:t>
            </a:r>
            <a:r>
              <a:rPr lang="en-US" dirty="0" smtClean="0"/>
              <a:t> de Medicina </a:t>
            </a:r>
            <a:r>
              <a:rPr lang="en-US" dirty="0" err="1" smtClean="0"/>
              <a:t>Interna</a:t>
            </a:r>
            <a:endParaRPr lang="en-US" dirty="0" smtClean="0"/>
          </a:p>
          <a:p>
            <a:pPr lvl="1"/>
            <a:r>
              <a:rPr lang="en-US" dirty="0" err="1" smtClean="0"/>
              <a:t>Proyecto</a:t>
            </a:r>
            <a:r>
              <a:rPr lang="en-US" dirty="0" smtClean="0"/>
              <a:t> </a:t>
            </a:r>
            <a:r>
              <a:rPr lang="en-US" dirty="0" err="1" smtClean="0"/>
              <a:t>sobre</a:t>
            </a:r>
            <a:r>
              <a:rPr lang="en-US" dirty="0" smtClean="0"/>
              <a:t> </a:t>
            </a:r>
            <a:r>
              <a:rPr lang="en-US" dirty="0" err="1"/>
              <a:t>O</a:t>
            </a:r>
            <a:r>
              <a:rPr lang="en-US" dirty="0" err="1" smtClean="0"/>
              <a:t>bjetivos</a:t>
            </a:r>
            <a:r>
              <a:rPr lang="en-US" dirty="0" smtClean="0"/>
              <a:t> de </a:t>
            </a:r>
            <a:r>
              <a:rPr lang="en-US" dirty="0" err="1" smtClean="0"/>
              <a:t>las</a:t>
            </a:r>
            <a:r>
              <a:rPr lang="en-US" dirty="0" smtClean="0"/>
              <a:t> </a:t>
            </a:r>
            <a:r>
              <a:rPr lang="en-US" dirty="0" err="1" smtClean="0"/>
              <a:t>Escuelas</a:t>
            </a:r>
            <a:r>
              <a:rPr lang="en-US" dirty="0" smtClean="0"/>
              <a:t> de </a:t>
            </a:r>
            <a:r>
              <a:rPr lang="en-US" dirty="0" err="1" smtClean="0"/>
              <a:t>Medicina</a:t>
            </a:r>
            <a:r>
              <a:rPr lang="en-US" dirty="0" smtClean="0"/>
              <a:t> (Medical School Objectives Project MSOP  (USA) </a:t>
            </a:r>
          </a:p>
          <a:p>
            <a:pPr lvl="1"/>
            <a:r>
              <a:rPr lang="en-US" dirty="0" err="1" smtClean="0"/>
              <a:t>CanMEDS</a:t>
            </a:r>
            <a:r>
              <a:rPr lang="en-US" dirty="0" smtClean="0"/>
              <a:t> (Canada)</a:t>
            </a:r>
          </a:p>
          <a:p>
            <a:pPr lvl="1"/>
            <a:r>
              <a:rPr lang="en-US" dirty="0" smtClean="0"/>
              <a:t>ACGME (</a:t>
            </a:r>
            <a:r>
              <a:rPr lang="en-US" dirty="0" err="1" smtClean="0"/>
              <a:t>Consejo</a:t>
            </a:r>
            <a:r>
              <a:rPr lang="en-US" dirty="0" smtClean="0"/>
              <a:t> de </a:t>
            </a:r>
            <a:r>
              <a:rPr lang="en-US" dirty="0" err="1"/>
              <a:t>A</a:t>
            </a:r>
            <a:r>
              <a:rPr lang="en-US" dirty="0" err="1" smtClean="0"/>
              <a:t>creditación</a:t>
            </a:r>
            <a:r>
              <a:rPr lang="en-US" dirty="0" smtClean="0"/>
              <a:t> de </a:t>
            </a:r>
            <a:r>
              <a:rPr lang="en-US" dirty="0" err="1"/>
              <a:t>G</a:t>
            </a:r>
            <a:r>
              <a:rPr lang="en-US" dirty="0" err="1" smtClean="0"/>
              <a:t>raduados</a:t>
            </a:r>
            <a:r>
              <a:rPr lang="en-US" dirty="0" smtClean="0"/>
              <a:t> de </a:t>
            </a:r>
            <a:r>
              <a:rPr lang="en-US" dirty="0" err="1"/>
              <a:t>M</a:t>
            </a:r>
            <a:r>
              <a:rPr lang="en-US" dirty="0" err="1" smtClean="0"/>
              <a:t>edicina</a:t>
            </a:r>
            <a:r>
              <a:rPr lang="en-US" dirty="0" smtClean="0"/>
              <a:t>)</a:t>
            </a:r>
          </a:p>
          <a:p>
            <a:pPr lvl="1"/>
            <a:r>
              <a:rPr lang="en-US" dirty="0" err="1" smtClean="0"/>
              <a:t>Buenas</a:t>
            </a:r>
            <a:r>
              <a:rPr lang="en-US" dirty="0" smtClean="0"/>
              <a:t> </a:t>
            </a:r>
            <a:r>
              <a:rPr lang="en-US" dirty="0" err="1" smtClean="0"/>
              <a:t>prácticas</a:t>
            </a:r>
            <a:r>
              <a:rPr lang="en-US" dirty="0" smtClean="0"/>
              <a:t> </a:t>
            </a:r>
            <a:r>
              <a:rPr lang="en-US" dirty="0" err="1" smtClean="0"/>
              <a:t>médicas</a:t>
            </a:r>
            <a:r>
              <a:rPr lang="en-US" dirty="0" smtClean="0"/>
              <a:t> (UK)</a:t>
            </a:r>
          </a:p>
          <a:p>
            <a:pPr lvl="1"/>
            <a:endParaRPr lang="en-US" dirty="0"/>
          </a:p>
        </p:txBody>
      </p:sp>
    </p:spTree>
    <p:extLst>
      <p:ext uri="{BB962C8B-B14F-4D97-AF65-F5344CB8AC3E}">
        <p14:creationId xmlns:p14="http://schemas.microsoft.com/office/powerpoint/2010/main" val="2778005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err="1" smtClean="0"/>
              <a:t>Definición</a:t>
            </a:r>
            <a:r>
              <a:rPr lang="en-US" dirty="0" smtClean="0"/>
              <a:t> de </a:t>
            </a:r>
            <a:r>
              <a:rPr lang="en-US" dirty="0" err="1" smtClean="0"/>
              <a:t>Profesionalismo</a:t>
            </a:r>
            <a:endParaRPr lang="en-US" dirty="0"/>
          </a:p>
        </p:txBody>
      </p:sp>
      <p:sp>
        <p:nvSpPr>
          <p:cNvPr id="2" name="Footer Placeholder 1"/>
          <p:cNvSpPr>
            <a:spLocks noGrp="1"/>
          </p:cNvSpPr>
          <p:nvPr>
            <p:ph type="ftr" sz="quarter" idx="11"/>
          </p:nvPr>
        </p:nvSpPr>
        <p:spPr>
          <a:xfrm>
            <a:off x="228600" y="6400800"/>
            <a:ext cx="8686800" cy="365760"/>
          </a:xfrm>
          <a:prstGeom prst="rect">
            <a:avLst/>
          </a:prstGeom>
        </p:spPr>
        <p:txBody>
          <a:bodyPr/>
          <a:lstStyle/>
          <a:p>
            <a:r>
              <a:rPr lang="en-US" sz="1200" dirty="0" smtClean="0">
                <a:latin typeface="Georgia" pitchFamily="18" charset="0"/>
              </a:rPr>
              <a:t>Copyright© 2013 by the National Board of Medical Examiners® (NBME®). All rights reserved.</a:t>
            </a:r>
            <a:endParaRPr lang="en-US" sz="1200" dirty="0">
              <a:latin typeface="Georgia" pitchFamily="18" charset="0"/>
            </a:endParaRPr>
          </a:p>
        </p:txBody>
      </p:sp>
      <p:sp>
        <p:nvSpPr>
          <p:cNvPr id="4" name="Content Placeholder 3"/>
          <p:cNvSpPr>
            <a:spLocks noGrp="1"/>
          </p:cNvSpPr>
          <p:nvPr>
            <p:ph sz="quarter" idx="1"/>
          </p:nvPr>
        </p:nvSpPr>
        <p:spPr/>
        <p:txBody>
          <a:bodyPr>
            <a:noAutofit/>
          </a:bodyPr>
          <a:lstStyle/>
          <a:p>
            <a:pPr marL="0" indent="0">
              <a:buNone/>
            </a:pPr>
            <a:r>
              <a:rPr lang="en-US" sz="2400" dirty="0" smtClean="0"/>
              <a:t>El </a:t>
            </a:r>
            <a:r>
              <a:rPr lang="en-US" sz="2400" dirty="0" err="1" smtClean="0"/>
              <a:t>profesionalismo</a:t>
            </a:r>
            <a:r>
              <a:rPr lang="en-US" sz="2400" dirty="0" smtClean="0"/>
              <a:t> </a:t>
            </a:r>
            <a:r>
              <a:rPr lang="en-US" sz="2400" dirty="0" err="1" smtClean="0"/>
              <a:t>es</a:t>
            </a:r>
            <a:r>
              <a:rPr lang="en-US" sz="2400" dirty="0" smtClean="0"/>
              <a:t> el </a:t>
            </a:r>
            <a:r>
              <a:rPr lang="en-US" sz="2400" dirty="0" err="1" smtClean="0"/>
              <a:t>contrato</a:t>
            </a:r>
            <a:r>
              <a:rPr lang="en-US" sz="2400" dirty="0" smtClean="0"/>
              <a:t> social entre la </a:t>
            </a:r>
            <a:r>
              <a:rPr lang="en-US" sz="2400" dirty="0" err="1" smtClean="0"/>
              <a:t>profesión</a:t>
            </a:r>
            <a:r>
              <a:rPr lang="en-US" sz="2400" dirty="0" smtClean="0"/>
              <a:t> y la </a:t>
            </a:r>
            <a:r>
              <a:rPr lang="en-US" sz="2400" dirty="0" err="1" smtClean="0"/>
              <a:t>sociedad</a:t>
            </a:r>
            <a:endParaRPr lang="en-US" sz="2400" dirty="0" smtClean="0"/>
          </a:p>
          <a:p>
            <a:pPr marL="0" indent="0">
              <a:buNone/>
            </a:pPr>
            <a:r>
              <a:rPr lang="en-US" sz="2400" dirty="0" smtClean="0"/>
              <a:t>(</a:t>
            </a:r>
            <a:r>
              <a:rPr lang="en-US" sz="2400" dirty="0" err="1" smtClean="0"/>
              <a:t>Cruess</a:t>
            </a:r>
            <a:r>
              <a:rPr lang="en-US" sz="2400" dirty="0" smtClean="0"/>
              <a:t>, </a:t>
            </a:r>
            <a:r>
              <a:rPr lang="en-US" sz="2400" i="1" dirty="0" smtClean="0"/>
              <a:t>et al</a:t>
            </a:r>
            <a:r>
              <a:rPr lang="en-US" sz="2400" dirty="0" smtClean="0"/>
              <a:t>.)</a:t>
            </a:r>
          </a:p>
          <a:p>
            <a:pPr>
              <a:buFont typeface="Wingdings" charset="2"/>
              <a:buChar char="u"/>
            </a:pPr>
            <a:r>
              <a:rPr lang="en-US" sz="2400" dirty="0" smtClean="0"/>
              <a:t>Son </a:t>
            </a:r>
            <a:r>
              <a:rPr lang="en-US" sz="2400" dirty="0" err="1" smtClean="0"/>
              <a:t>las</a:t>
            </a:r>
            <a:r>
              <a:rPr lang="en-US" sz="2400" dirty="0" smtClean="0"/>
              <a:t> </a:t>
            </a:r>
            <a:r>
              <a:rPr lang="en-US" sz="2400" dirty="0" err="1" smtClean="0"/>
              <a:t>expectativas</a:t>
            </a:r>
            <a:r>
              <a:rPr lang="en-US" sz="2400" dirty="0" smtClean="0"/>
              <a:t> </a:t>
            </a:r>
            <a:r>
              <a:rPr lang="en-US" sz="2400" dirty="0" err="1" smtClean="0"/>
              <a:t>que</a:t>
            </a:r>
            <a:r>
              <a:rPr lang="en-US" sz="2400" dirty="0" smtClean="0"/>
              <a:t> </a:t>
            </a:r>
            <a:r>
              <a:rPr lang="en-US" sz="2400" dirty="0" err="1" smtClean="0"/>
              <a:t>tiene</a:t>
            </a:r>
            <a:r>
              <a:rPr lang="en-US" sz="2400" dirty="0" smtClean="0"/>
              <a:t> la </a:t>
            </a:r>
            <a:r>
              <a:rPr lang="en-US" sz="2400" dirty="0" err="1" smtClean="0"/>
              <a:t>sociedad</a:t>
            </a:r>
            <a:r>
              <a:rPr lang="en-US" sz="2400" dirty="0" smtClean="0"/>
              <a:t> </a:t>
            </a:r>
            <a:r>
              <a:rPr lang="en-US" sz="2400" dirty="0" err="1" smtClean="0"/>
              <a:t>hacia</a:t>
            </a:r>
            <a:r>
              <a:rPr lang="en-US" sz="2400" dirty="0" smtClean="0"/>
              <a:t> la medicina (el </a:t>
            </a:r>
            <a:r>
              <a:rPr lang="en-US" sz="2400" dirty="0" err="1" smtClean="0"/>
              <a:t>que</a:t>
            </a:r>
            <a:r>
              <a:rPr lang="en-US" sz="2400" dirty="0" smtClean="0"/>
              <a:t> </a:t>
            </a:r>
            <a:r>
              <a:rPr lang="en-US" sz="2400" dirty="0" err="1" smtClean="0"/>
              <a:t>cura</a:t>
            </a:r>
            <a:r>
              <a:rPr lang="en-US" sz="2400" dirty="0" smtClean="0"/>
              <a:t>)</a:t>
            </a:r>
          </a:p>
          <a:p>
            <a:pPr>
              <a:buFont typeface="Wingdings" charset="2"/>
              <a:buChar char="u"/>
            </a:pPr>
            <a:r>
              <a:rPr lang="en-US" sz="2400" dirty="0" smtClean="0"/>
              <a:t>Son </a:t>
            </a:r>
            <a:r>
              <a:rPr lang="en-US" sz="2400" dirty="0" err="1" smtClean="0"/>
              <a:t>las</a:t>
            </a:r>
            <a:r>
              <a:rPr lang="en-US" sz="2400" dirty="0" smtClean="0"/>
              <a:t> </a:t>
            </a:r>
            <a:r>
              <a:rPr lang="en-US" sz="2400" dirty="0" err="1" smtClean="0"/>
              <a:t>expectativas</a:t>
            </a:r>
            <a:r>
              <a:rPr lang="en-US" sz="2400" dirty="0" smtClean="0"/>
              <a:t> </a:t>
            </a:r>
            <a:r>
              <a:rPr lang="en-US" sz="2400" dirty="0" err="1" smtClean="0"/>
              <a:t>que</a:t>
            </a:r>
            <a:r>
              <a:rPr lang="en-US" sz="2400" dirty="0" smtClean="0"/>
              <a:t> </a:t>
            </a:r>
            <a:r>
              <a:rPr lang="en-US" sz="2400" dirty="0" err="1" smtClean="0"/>
              <a:t>tiene</a:t>
            </a:r>
            <a:r>
              <a:rPr lang="en-US" sz="2400" dirty="0" smtClean="0"/>
              <a:t> la medicina </a:t>
            </a:r>
            <a:r>
              <a:rPr lang="en-US" sz="2400" dirty="0" err="1" smtClean="0"/>
              <a:t>hacia</a:t>
            </a:r>
            <a:r>
              <a:rPr lang="en-US" sz="2400" dirty="0" smtClean="0"/>
              <a:t> la </a:t>
            </a:r>
            <a:r>
              <a:rPr lang="en-US" sz="2400" dirty="0" err="1" smtClean="0"/>
              <a:t>sociedad</a:t>
            </a:r>
            <a:r>
              <a:rPr lang="en-US" sz="2400" dirty="0" smtClean="0"/>
              <a:t> (el </a:t>
            </a:r>
            <a:r>
              <a:rPr lang="en-US" sz="2400" dirty="0" err="1" smtClean="0"/>
              <a:t>que</a:t>
            </a:r>
            <a:r>
              <a:rPr lang="en-US" sz="2400" dirty="0" smtClean="0"/>
              <a:t> se auto-</a:t>
            </a:r>
            <a:r>
              <a:rPr lang="en-US" sz="2400" dirty="0" err="1" smtClean="0"/>
              <a:t>regula</a:t>
            </a:r>
            <a:r>
              <a:rPr lang="en-US" sz="2400" dirty="0" smtClean="0"/>
              <a:t>)</a:t>
            </a:r>
          </a:p>
          <a:p>
            <a:pPr>
              <a:buFont typeface="Wingdings" charset="2"/>
              <a:buChar char="u"/>
            </a:pPr>
            <a:r>
              <a:rPr lang="en-US" sz="2400" dirty="0" err="1" smtClean="0"/>
              <a:t>Atributos</a:t>
            </a:r>
            <a:r>
              <a:rPr lang="en-US" sz="2400" dirty="0" smtClean="0"/>
              <a:t>: </a:t>
            </a:r>
            <a:r>
              <a:rPr lang="en-US" sz="2400" dirty="0" err="1" smtClean="0"/>
              <a:t>Curador</a:t>
            </a:r>
            <a:r>
              <a:rPr lang="en-US" sz="2400" dirty="0" smtClean="0"/>
              <a:t>+ </a:t>
            </a:r>
            <a:r>
              <a:rPr lang="en-US" sz="2400" dirty="0" err="1" smtClean="0"/>
              <a:t>Profesional</a:t>
            </a:r>
            <a:endParaRPr lang="en-US" sz="2400" dirty="0" smtClean="0"/>
          </a:p>
          <a:p>
            <a:pPr marL="0" indent="0">
              <a:buNone/>
            </a:pPr>
            <a:endParaRPr lang="en-US" sz="2400" dirty="0" smtClean="0"/>
          </a:p>
          <a:p>
            <a:pPr marL="0" indent="0">
              <a:buNone/>
            </a:pPr>
            <a:r>
              <a:rPr lang="en-US" sz="2000" dirty="0" smtClean="0"/>
              <a:t>(</a:t>
            </a:r>
            <a:r>
              <a:rPr lang="en-US" sz="2000" dirty="0" err="1" smtClean="0"/>
              <a:t>Cruess</a:t>
            </a:r>
            <a:r>
              <a:rPr lang="en-US" sz="2000" dirty="0" smtClean="0"/>
              <a:t> 2008, 2010)</a:t>
            </a:r>
            <a:endParaRPr lang="en-US" sz="2000" dirty="0"/>
          </a:p>
        </p:txBody>
      </p:sp>
    </p:spTree>
    <p:extLst>
      <p:ext uri="{BB962C8B-B14F-4D97-AF65-F5344CB8AC3E}">
        <p14:creationId xmlns:p14="http://schemas.microsoft.com/office/powerpoint/2010/main" val="612540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rgbClr val="000000"/>
                </a:solidFill>
              </a:rPr>
              <a:t>Definiciones</a:t>
            </a:r>
            <a:r>
              <a:rPr lang="en-US" dirty="0" smtClean="0">
                <a:solidFill>
                  <a:srgbClr val="000000"/>
                </a:solidFill>
              </a:rPr>
              <a:t> de </a:t>
            </a:r>
            <a:r>
              <a:rPr lang="en-US" dirty="0" err="1" smtClean="0">
                <a:solidFill>
                  <a:srgbClr val="000000"/>
                </a:solidFill>
              </a:rPr>
              <a:t>Profesionalismo</a:t>
            </a:r>
            <a:endParaRPr lang="en-US" dirty="0">
              <a:solidFill>
                <a:srgbClr val="000000"/>
              </a:solidFill>
            </a:endParaRPr>
          </a:p>
        </p:txBody>
      </p:sp>
      <p:sp>
        <p:nvSpPr>
          <p:cNvPr id="5" name="Footer Placeholder 4"/>
          <p:cNvSpPr>
            <a:spLocks noGrp="1"/>
          </p:cNvSpPr>
          <p:nvPr>
            <p:ph type="ftr" sz="quarter" idx="11"/>
          </p:nvPr>
        </p:nvSpPr>
        <p:spPr>
          <a:xfrm>
            <a:off x="304800" y="6400800"/>
            <a:ext cx="8534400" cy="375808"/>
          </a:xfrm>
        </p:spPr>
        <p:txBody>
          <a:bodyPr/>
          <a:lstStyle/>
          <a:p>
            <a:r>
              <a:rPr lang="en-US" dirty="0" smtClean="0"/>
              <a:t>Copyright© 2013 by the National Board of Medical Examiners® (NBME®). All rights reserved.</a:t>
            </a:r>
          </a:p>
        </p:txBody>
      </p:sp>
      <p:sp>
        <p:nvSpPr>
          <p:cNvPr id="3" name="Content Placeholder 2"/>
          <p:cNvSpPr>
            <a:spLocks noGrp="1"/>
          </p:cNvSpPr>
          <p:nvPr>
            <p:ph sz="quarter" idx="1"/>
          </p:nvPr>
        </p:nvSpPr>
        <p:spPr/>
        <p:txBody>
          <a:bodyPr>
            <a:normAutofit fontScale="92500" lnSpcReduction="20000"/>
          </a:bodyPr>
          <a:lstStyle/>
          <a:p>
            <a:r>
              <a:rPr lang="en-US" dirty="0" err="1" smtClean="0"/>
              <a:t>Confiabilidad</a:t>
            </a:r>
            <a:r>
              <a:rPr lang="en-US" dirty="0" smtClean="0"/>
              <a:t> y </a:t>
            </a:r>
            <a:r>
              <a:rPr lang="en-US" dirty="0" err="1" smtClean="0"/>
              <a:t>responsabilidad</a:t>
            </a:r>
            <a:r>
              <a:rPr lang="en-US" dirty="0" smtClean="0"/>
              <a:t>, </a:t>
            </a:r>
            <a:r>
              <a:rPr lang="en-US" dirty="0" err="1" smtClean="0"/>
              <a:t>honestidad</a:t>
            </a:r>
            <a:r>
              <a:rPr lang="en-US" dirty="0" smtClean="0"/>
              <a:t> e </a:t>
            </a:r>
            <a:r>
              <a:rPr lang="en-US" dirty="0" err="1" smtClean="0"/>
              <a:t>integridad</a:t>
            </a:r>
            <a:r>
              <a:rPr lang="en-US" dirty="0" smtClean="0"/>
              <a:t>, </a:t>
            </a:r>
            <a:r>
              <a:rPr lang="en-US" dirty="0" err="1" smtClean="0"/>
              <a:t>madurez</a:t>
            </a:r>
            <a:r>
              <a:rPr lang="en-US" dirty="0" smtClean="0"/>
              <a:t>, </a:t>
            </a:r>
            <a:r>
              <a:rPr lang="en-US" dirty="0" err="1" smtClean="0"/>
              <a:t>respeto</a:t>
            </a:r>
            <a:r>
              <a:rPr lang="en-US" dirty="0" smtClean="0"/>
              <a:t> </a:t>
            </a:r>
            <a:r>
              <a:rPr lang="en-US" dirty="0" err="1" smtClean="0"/>
              <a:t>por</a:t>
            </a:r>
            <a:r>
              <a:rPr lang="en-US" dirty="0" smtClean="0"/>
              <a:t> los </a:t>
            </a:r>
            <a:r>
              <a:rPr lang="en-US" dirty="0" err="1" smtClean="0"/>
              <a:t>demás</a:t>
            </a:r>
            <a:r>
              <a:rPr lang="en-US" dirty="0" smtClean="0"/>
              <a:t>, </a:t>
            </a:r>
            <a:r>
              <a:rPr lang="en-US" dirty="0" err="1" smtClean="0"/>
              <a:t>crítica</a:t>
            </a:r>
            <a:r>
              <a:rPr lang="en-US" dirty="0" smtClean="0"/>
              <a:t>, </a:t>
            </a:r>
            <a:r>
              <a:rPr lang="en-US" dirty="0" err="1" smtClean="0"/>
              <a:t>altruismo</a:t>
            </a:r>
            <a:r>
              <a:rPr lang="en-US" dirty="0" smtClean="0"/>
              <a:t>, </a:t>
            </a:r>
            <a:r>
              <a:rPr lang="en-US" dirty="0" err="1" smtClean="0"/>
              <a:t>habilidades</a:t>
            </a:r>
            <a:r>
              <a:rPr lang="en-US" dirty="0" smtClean="0"/>
              <a:t> </a:t>
            </a:r>
            <a:r>
              <a:rPr lang="en-US" dirty="0" err="1" smtClean="0"/>
              <a:t>interpersonales</a:t>
            </a:r>
            <a:r>
              <a:rPr lang="en-US" dirty="0" smtClean="0"/>
              <a:t>, </a:t>
            </a:r>
            <a:r>
              <a:rPr lang="en-US" dirty="0" smtClean="0">
                <a:solidFill>
                  <a:srgbClr val="000000"/>
                </a:solidFill>
              </a:rPr>
              <a:t>y </a:t>
            </a:r>
            <a:r>
              <a:rPr lang="en-US" dirty="0" err="1" smtClean="0">
                <a:solidFill>
                  <a:srgbClr val="000000"/>
                </a:solidFill>
              </a:rPr>
              <a:t>cuidado</a:t>
            </a:r>
            <a:r>
              <a:rPr lang="en-US" dirty="0" smtClean="0">
                <a:solidFill>
                  <a:srgbClr val="000000"/>
                </a:solidFill>
              </a:rPr>
              <a:t>, </a:t>
            </a:r>
            <a:r>
              <a:rPr lang="en-US" b="1" dirty="0" smtClean="0">
                <a:solidFill>
                  <a:srgbClr val="000000"/>
                </a:solidFill>
              </a:rPr>
              <a:t>O</a:t>
            </a:r>
          </a:p>
          <a:p>
            <a:r>
              <a:rPr lang="en-US" dirty="0" err="1" smtClean="0"/>
              <a:t>Confiabilidad</a:t>
            </a:r>
            <a:r>
              <a:rPr lang="en-US" dirty="0" smtClean="0"/>
              <a:t> y </a:t>
            </a:r>
            <a:r>
              <a:rPr lang="en-US" dirty="0" err="1" smtClean="0"/>
              <a:t>responsabilidad</a:t>
            </a:r>
            <a:r>
              <a:rPr lang="en-US" dirty="0" smtClean="0"/>
              <a:t>, </a:t>
            </a:r>
            <a:r>
              <a:rPr lang="en-US" dirty="0" err="1" smtClean="0"/>
              <a:t>honestía</a:t>
            </a:r>
            <a:r>
              <a:rPr lang="en-US" dirty="0" smtClean="0"/>
              <a:t> e </a:t>
            </a:r>
            <a:r>
              <a:rPr lang="en-US" dirty="0" err="1" smtClean="0"/>
              <a:t>integridad</a:t>
            </a:r>
            <a:r>
              <a:rPr lang="en-US" dirty="0" smtClean="0"/>
              <a:t>, </a:t>
            </a:r>
            <a:r>
              <a:rPr lang="en-US" dirty="0" err="1" smtClean="0"/>
              <a:t>madurez</a:t>
            </a:r>
            <a:r>
              <a:rPr lang="en-US" dirty="0" smtClean="0"/>
              <a:t>, </a:t>
            </a:r>
            <a:r>
              <a:rPr lang="en-US" dirty="0" err="1" smtClean="0"/>
              <a:t>crítica</a:t>
            </a:r>
            <a:r>
              <a:rPr lang="en-US" dirty="0" smtClean="0"/>
              <a:t> y </a:t>
            </a:r>
            <a:r>
              <a:rPr lang="en-US" dirty="0" err="1" smtClean="0"/>
              <a:t>cuidado</a:t>
            </a:r>
            <a:r>
              <a:rPr lang="en-US" dirty="0" smtClean="0"/>
              <a:t>; </a:t>
            </a:r>
            <a:r>
              <a:rPr lang="en-US" dirty="0" err="1" smtClean="0"/>
              <a:t>incluyendo</a:t>
            </a:r>
            <a:r>
              <a:rPr lang="en-US" dirty="0" smtClean="0"/>
              <a:t> </a:t>
            </a:r>
            <a:r>
              <a:rPr lang="en-US" dirty="0" err="1" smtClean="0"/>
              <a:t>habilidades</a:t>
            </a:r>
            <a:r>
              <a:rPr lang="en-US" dirty="0" smtClean="0"/>
              <a:t> de </a:t>
            </a:r>
            <a:r>
              <a:rPr lang="en-US" dirty="0" err="1" smtClean="0"/>
              <a:t>comunicación</a:t>
            </a:r>
            <a:r>
              <a:rPr lang="en-US" dirty="0" smtClean="0"/>
              <a:t> y </a:t>
            </a:r>
            <a:r>
              <a:rPr lang="en-US" dirty="0" err="1" smtClean="0"/>
              <a:t>respeto</a:t>
            </a:r>
            <a:r>
              <a:rPr lang="en-US" dirty="0" smtClean="0"/>
              <a:t> </a:t>
            </a:r>
            <a:r>
              <a:rPr lang="en-US" dirty="0" err="1" smtClean="0"/>
              <a:t>por</a:t>
            </a:r>
            <a:r>
              <a:rPr lang="en-US" dirty="0" smtClean="0"/>
              <a:t> los </a:t>
            </a:r>
            <a:r>
              <a:rPr lang="en-US" dirty="0" err="1" smtClean="0"/>
              <a:t>pacientes</a:t>
            </a:r>
            <a:r>
              <a:rPr lang="en-US" dirty="0" smtClean="0"/>
              <a:t>, </a:t>
            </a:r>
            <a:r>
              <a:rPr lang="en-US" b="1" dirty="0" smtClean="0"/>
              <a:t>O</a:t>
            </a:r>
          </a:p>
          <a:p>
            <a:r>
              <a:rPr lang="en-US" dirty="0" err="1" smtClean="0"/>
              <a:t>Responsabilidad</a:t>
            </a:r>
            <a:r>
              <a:rPr lang="en-US" dirty="0" smtClean="0"/>
              <a:t> </a:t>
            </a:r>
            <a:r>
              <a:rPr lang="en-US" dirty="0" err="1" smtClean="0"/>
              <a:t>profesional</a:t>
            </a:r>
            <a:r>
              <a:rPr lang="en-US" dirty="0" smtClean="0"/>
              <a:t>, </a:t>
            </a:r>
            <a:r>
              <a:rPr lang="en-US" dirty="0" err="1" smtClean="0"/>
              <a:t>mejora</a:t>
            </a:r>
            <a:r>
              <a:rPr lang="en-US" dirty="0" smtClean="0"/>
              <a:t> y </a:t>
            </a:r>
            <a:r>
              <a:rPr lang="en-US" dirty="0" err="1" smtClean="0"/>
              <a:t>adaptabilidad</a:t>
            </a:r>
            <a:r>
              <a:rPr lang="en-US" dirty="0" smtClean="0"/>
              <a:t>, </a:t>
            </a:r>
            <a:r>
              <a:rPr lang="en-US" dirty="0" err="1" smtClean="0"/>
              <a:t>relación</a:t>
            </a:r>
            <a:r>
              <a:rPr lang="en-US" dirty="0" smtClean="0"/>
              <a:t> con los </a:t>
            </a:r>
            <a:r>
              <a:rPr lang="en-US" dirty="0" err="1" smtClean="0"/>
              <a:t>pacientes</a:t>
            </a:r>
            <a:r>
              <a:rPr lang="en-US" dirty="0" smtClean="0"/>
              <a:t> y </a:t>
            </a:r>
            <a:r>
              <a:rPr lang="en-US" dirty="0" err="1" smtClean="0"/>
              <a:t>sus</a:t>
            </a:r>
            <a:r>
              <a:rPr lang="en-US" dirty="0" smtClean="0"/>
              <a:t> </a:t>
            </a:r>
            <a:r>
              <a:rPr lang="en-US" dirty="0" err="1" smtClean="0"/>
              <a:t>familias</a:t>
            </a:r>
            <a:r>
              <a:rPr lang="en-US" dirty="0" smtClean="0"/>
              <a:t>, y con </a:t>
            </a:r>
            <a:r>
              <a:rPr lang="en-US" dirty="0" err="1" smtClean="0"/>
              <a:t>miembros</a:t>
            </a:r>
            <a:r>
              <a:rPr lang="en-US" dirty="0" smtClean="0"/>
              <a:t> del </a:t>
            </a:r>
            <a:r>
              <a:rPr lang="en-US" dirty="0" err="1" smtClean="0"/>
              <a:t>equipo</a:t>
            </a:r>
            <a:r>
              <a:rPr lang="en-US" dirty="0" smtClean="0"/>
              <a:t> de </a:t>
            </a:r>
            <a:r>
              <a:rPr lang="en-US" dirty="0" err="1" smtClean="0"/>
              <a:t>salud</a:t>
            </a:r>
            <a:r>
              <a:rPr lang="en-US" dirty="0" smtClean="0"/>
              <a:t> </a:t>
            </a:r>
            <a:r>
              <a:rPr lang="en-US" b="1" dirty="0" smtClean="0"/>
              <a:t>O</a:t>
            </a:r>
          </a:p>
          <a:p>
            <a:r>
              <a:rPr lang="en-US" dirty="0" err="1" smtClean="0"/>
              <a:t>Altruismo</a:t>
            </a:r>
            <a:r>
              <a:rPr lang="en-US" dirty="0" smtClean="0"/>
              <a:t>: </a:t>
            </a:r>
            <a:r>
              <a:rPr lang="en-US" dirty="0" err="1" smtClean="0"/>
              <a:t>respeto</a:t>
            </a:r>
            <a:r>
              <a:rPr lang="en-US" dirty="0" smtClean="0"/>
              <a:t> </a:t>
            </a:r>
            <a:r>
              <a:rPr lang="en-US" dirty="0" err="1" smtClean="0"/>
              <a:t>por</a:t>
            </a:r>
            <a:r>
              <a:rPr lang="en-US" dirty="0" smtClean="0"/>
              <a:t> </a:t>
            </a:r>
            <a:r>
              <a:rPr lang="en-US" dirty="0" err="1" smtClean="0"/>
              <a:t>otras</a:t>
            </a:r>
            <a:r>
              <a:rPr lang="en-US" dirty="0" smtClean="0"/>
              <a:t> persona, </a:t>
            </a:r>
            <a:r>
              <a:rPr lang="en-US" dirty="0" err="1" smtClean="0"/>
              <a:t>cualidades</a:t>
            </a:r>
            <a:r>
              <a:rPr lang="en-US" dirty="0" smtClean="0"/>
              <a:t> </a:t>
            </a:r>
            <a:r>
              <a:rPr lang="en-US" dirty="0" err="1" smtClean="0"/>
              <a:t>humanísticas</a:t>
            </a:r>
            <a:r>
              <a:rPr lang="en-US" dirty="0" smtClean="0"/>
              <a:t> </a:t>
            </a:r>
            <a:r>
              <a:rPr lang="en-US" dirty="0" err="1" smtClean="0"/>
              <a:t>excepcionales</a:t>
            </a:r>
            <a:r>
              <a:rPr lang="en-US" dirty="0" smtClean="0"/>
              <a:t>, honor, </a:t>
            </a:r>
            <a:r>
              <a:rPr lang="en-US" dirty="0" err="1" smtClean="0"/>
              <a:t>integridad</a:t>
            </a:r>
            <a:r>
              <a:rPr lang="en-US" dirty="0" smtClean="0"/>
              <a:t>, </a:t>
            </a:r>
            <a:r>
              <a:rPr lang="en-US" dirty="0" err="1" smtClean="0"/>
              <a:t>estándares</a:t>
            </a:r>
            <a:r>
              <a:rPr lang="en-US" dirty="0" smtClean="0"/>
              <a:t> </a:t>
            </a:r>
            <a:r>
              <a:rPr lang="en-US" dirty="0" err="1" smtClean="0"/>
              <a:t>morales</a:t>
            </a:r>
            <a:r>
              <a:rPr lang="en-US" dirty="0" smtClean="0"/>
              <a:t> y </a:t>
            </a:r>
            <a:r>
              <a:rPr lang="en-US" dirty="0" err="1" smtClean="0"/>
              <a:t>éticos</a:t>
            </a:r>
            <a:r>
              <a:rPr lang="en-US" dirty="0" smtClean="0"/>
              <a:t>, </a:t>
            </a:r>
            <a:r>
              <a:rPr lang="en-US" dirty="0" err="1" smtClean="0"/>
              <a:t>rendición</a:t>
            </a:r>
            <a:r>
              <a:rPr lang="en-US" dirty="0" smtClean="0"/>
              <a:t> de </a:t>
            </a:r>
            <a:r>
              <a:rPr lang="en-US" dirty="0" err="1" smtClean="0"/>
              <a:t>cuentas</a:t>
            </a:r>
            <a:r>
              <a:rPr lang="en-US" dirty="0" smtClean="0"/>
              <a:t>; </a:t>
            </a:r>
            <a:r>
              <a:rPr lang="en-US" dirty="0" err="1" smtClean="0"/>
              <a:t>excelencia</a:t>
            </a:r>
            <a:r>
              <a:rPr lang="en-US" dirty="0" smtClean="0"/>
              <a:t> y </a:t>
            </a:r>
            <a:r>
              <a:rPr lang="en-US" dirty="0" err="1" smtClean="0"/>
              <a:t>cumplmiento</a:t>
            </a:r>
            <a:r>
              <a:rPr lang="en-US" dirty="0" smtClean="0"/>
              <a:t> del </a:t>
            </a:r>
            <a:r>
              <a:rPr lang="en-US" dirty="0" err="1" smtClean="0"/>
              <a:t>deber</a:t>
            </a:r>
            <a:r>
              <a:rPr lang="en-US" dirty="0"/>
              <a:t> </a:t>
            </a:r>
            <a:r>
              <a:rPr lang="en-US" b="1" dirty="0" smtClean="0"/>
              <a:t>O</a:t>
            </a:r>
            <a:r>
              <a:rPr lang="en-US" dirty="0" smtClean="0"/>
              <a:t>…</a:t>
            </a:r>
          </a:p>
        </p:txBody>
      </p:sp>
      <p:sp>
        <p:nvSpPr>
          <p:cNvPr id="4" name="TextBox 3"/>
          <p:cNvSpPr txBox="1"/>
          <p:nvPr/>
        </p:nvSpPr>
        <p:spPr>
          <a:xfrm>
            <a:off x="1600200" y="5867400"/>
            <a:ext cx="2209800" cy="381000"/>
          </a:xfrm>
          <a:prstGeom prst="rect">
            <a:avLst/>
          </a:prstGeom>
          <a:noFill/>
        </p:spPr>
        <p:txBody>
          <a:bodyPr wrap="square" rtlCol="0">
            <a:spAutoFit/>
          </a:bodyPr>
          <a:lstStyle/>
          <a:p>
            <a:r>
              <a:rPr lang="en-US" dirty="0" smtClean="0">
                <a:latin typeface="Georgia" pitchFamily="18" charset="0"/>
              </a:rPr>
              <a:t>Arnold L. 2002</a:t>
            </a:r>
            <a:endParaRPr lang="en-US" dirty="0">
              <a:latin typeface="Georgia" pitchFamily="18" charset="0"/>
            </a:endParaRPr>
          </a:p>
        </p:txBody>
      </p:sp>
    </p:spTree>
    <p:extLst>
      <p:ext uri="{BB962C8B-B14F-4D97-AF65-F5344CB8AC3E}">
        <p14:creationId xmlns:p14="http://schemas.microsoft.com/office/powerpoint/2010/main" val="2145459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err="1" smtClean="0"/>
              <a:t>Una</a:t>
            </a:r>
            <a:r>
              <a:rPr lang="en-US" dirty="0" smtClean="0"/>
              <a:t> </a:t>
            </a:r>
            <a:r>
              <a:rPr lang="en-US" dirty="0" err="1" smtClean="0"/>
              <a:t>definición</a:t>
            </a:r>
            <a:r>
              <a:rPr lang="en-US" dirty="0" smtClean="0"/>
              <a:t> de </a:t>
            </a:r>
            <a:r>
              <a:rPr lang="en-US" dirty="0" err="1" smtClean="0"/>
              <a:t>profesionalismo</a:t>
            </a:r>
            <a:endParaRPr lang="en-US" dirty="0"/>
          </a:p>
        </p:txBody>
      </p:sp>
      <p:sp>
        <p:nvSpPr>
          <p:cNvPr id="2" name="Footer Placeholder 1"/>
          <p:cNvSpPr>
            <a:spLocks noGrp="1"/>
          </p:cNvSpPr>
          <p:nvPr>
            <p:ph type="ftr" sz="quarter" idx="11"/>
          </p:nvPr>
        </p:nvSpPr>
        <p:spPr>
          <a:xfrm>
            <a:off x="304800" y="6400800"/>
            <a:ext cx="8458200" cy="375808"/>
          </a:xfrm>
          <a:prstGeom prst="rect">
            <a:avLst/>
          </a:prstGeom>
        </p:spPr>
        <p:txBody>
          <a:bodyPr/>
          <a:lstStyle/>
          <a:p>
            <a:r>
              <a:rPr lang="en-US" dirty="0" smtClean="0"/>
              <a:t>Copyright© 2013 by the National Board of Medical Examiners® (NBME®). All rights reserved.</a:t>
            </a:r>
            <a:endParaRPr lang="en-US" dirty="0"/>
          </a:p>
        </p:txBody>
      </p:sp>
      <p:sp>
        <p:nvSpPr>
          <p:cNvPr id="4" name="Content Placeholder 3"/>
          <p:cNvSpPr>
            <a:spLocks noGrp="1"/>
          </p:cNvSpPr>
          <p:nvPr>
            <p:ph sz="quarter" idx="1"/>
          </p:nvPr>
        </p:nvSpPr>
        <p:spPr>
          <a:xfrm>
            <a:off x="301752" y="1527048"/>
            <a:ext cx="8503920" cy="4873752"/>
          </a:xfrm>
          <a:noFill/>
          <a:ln>
            <a:solidFill>
              <a:schemeClr val="tx1"/>
            </a:solidFill>
          </a:ln>
        </p:spPr>
        <p:txBody>
          <a:bodyPr/>
          <a:lstStyle/>
          <a:p>
            <a:pPr marL="0" indent="0">
              <a:buNone/>
            </a:pPr>
            <a:endParaRPr lang="en-US" dirty="0"/>
          </a:p>
        </p:txBody>
      </p:sp>
      <p:sp>
        <p:nvSpPr>
          <p:cNvPr id="5" name="Rectangle 4"/>
          <p:cNvSpPr/>
          <p:nvPr/>
        </p:nvSpPr>
        <p:spPr>
          <a:xfrm>
            <a:off x="1219200" y="5257800"/>
            <a:ext cx="6400800" cy="457200"/>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r>
              <a:rPr lang="en-US" dirty="0" err="1" smtClean="0"/>
              <a:t>Competencias</a:t>
            </a:r>
            <a:r>
              <a:rPr lang="en-US" dirty="0" smtClean="0"/>
              <a:t> </a:t>
            </a:r>
            <a:r>
              <a:rPr lang="en-US" dirty="0" err="1" smtClean="0"/>
              <a:t>clínicas</a:t>
            </a:r>
            <a:r>
              <a:rPr lang="en-US" dirty="0" smtClean="0"/>
              <a:t> (</a:t>
            </a:r>
            <a:r>
              <a:rPr lang="en-US" dirty="0" err="1" smtClean="0"/>
              <a:t>conocimiento</a:t>
            </a:r>
            <a:r>
              <a:rPr lang="en-US" dirty="0" smtClean="0"/>
              <a:t> de la Medicina)</a:t>
            </a:r>
            <a:endParaRPr lang="en-US" dirty="0"/>
          </a:p>
        </p:txBody>
      </p:sp>
      <p:sp>
        <p:nvSpPr>
          <p:cNvPr id="6" name="Rectangle 5"/>
          <p:cNvSpPr/>
          <p:nvPr/>
        </p:nvSpPr>
        <p:spPr>
          <a:xfrm>
            <a:off x="1600200" y="4876800"/>
            <a:ext cx="5669280" cy="381000"/>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r>
              <a:rPr lang="en-US" dirty="0" err="1" smtClean="0"/>
              <a:t>Habilidades</a:t>
            </a:r>
            <a:r>
              <a:rPr lang="en-US" dirty="0" smtClean="0"/>
              <a:t> de </a:t>
            </a:r>
            <a:r>
              <a:rPr lang="en-US" dirty="0" err="1" smtClean="0"/>
              <a:t>comunicación</a:t>
            </a:r>
            <a:endParaRPr lang="en-US" dirty="0"/>
          </a:p>
        </p:txBody>
      </p:sp>
      <p:sp>
        <p:nvSpPr>
          <p:cNvPr id="7" name="Rectangle 6"/>
          <p:cNvSpPr/>
          <p:nvPr/>
        </p:nvSpPr>
        <p:spPr>
          <a:xfrm>
            <a:off x="2057400" y="4495800"/>
            <a:ext cx="4754880" cy="381000"/>
          </a:xfrm>
          <a:prstGeom prst="rect">
            <a:avLst/>
          </a:prstGeom>
          <a:noFill/>
          <a:ln/>
        </p:spPr>
        <p:style>
          <a:lnRef idx="1">
            <a:schemeClr val="dk1"/>
          </a:lnRef>
          <a:fillRef idx="2">
            <a:schemeClr val="dk1"/>
          </a:fillRef>
          <a:effectRef idx="1">
            <a:schemeClr val="dk1"/>
          </a:effectRef>
          <a:fontRef idx="minor">
            <a:schemeClr val="dk1"/>
          </a:fontRef>
        </p:style>
        <p:txBody>
          <a:bodyPr rtlCol="0" anchor="ctr"/>
          <a:lstStyle/>
          <a:p>
            <a:pPr algn="ctr"/>
            <a:r>
              <a:rPr lang="en-US" dirty="0" err="1" smtClean="0"/>
              <a:t>Comprensión</a:t>
            </a:r>
            <a:r>
              <a:rPr lang="en-US" dirty="0" smtClean="0"/>
              <a:t> </a:t>
            </a:r>
            <a:r>
              <a:rPr lang="en-US" dirty="0" err="1" smtClean="0"/>
              <a:t>ética</a:t>
            </a:r>
            <a:r>
              <a:rPr lang="en-US" dirty="0" smtClean="0"/>
              <a:t> y legal</a:t>
            </a:r>
            <a:endParaRPr lang="en-US" dirty="0"/>
          </a:p>
        </p:txBody>
      </p:sp>
      <p:sp>
        <p:nvSpPr>
          <p:cNvPr id="10" name="Rectangle 9"/>
          <p:cNvSpPr/>
          <p:nvPr/>
        </p:nvSpPr>
        <p:spPr>
          <a:xfrm>
            <a:off x="2057400" y="2667000"/>
            <a:ext cx="457201" cy="1828800"/>
          </a:xfrm>
          <a:prstGeom prst="rect">
            <a:avLst/>
          </a:prstGeom>
        </p:spPr>
        <p:style>
          <a:lnRef idx="1">
            <a:schemeClr val="accent3"/>
          </a:lnRef>
          <a:fillRef idx="2">
            <a:schemeClr val="accent3"/>
          </a:fillRef>
          <a:effectRef idx="1">
            <a:schemeClr val="accent3"/>
          </a:effectRef>
          <a:fontRef idx="minor">
            <a:schemeClr val="dk1"/>
          </a:fontRef>
        </p:style>
        <p:txBody>
          <a:bodyPr vert="vert270" rtlCol="0" anchor="ctr"/>
          <a:lstStyle/>
          <a:p>
            <a:pPr algn="ctr"/>
            <a:r>
              <a:rPr lang="en-US" dirty="0" smtClean="0"/>
              <a:t>EXCELENCIA</a:t>
            </a:r>
            <a:endParaRPr lang="en-US" dirty="0"/>
          </a:p>
        </p:txBody>
      </p:sp>
      <p:sp>
        <p:nvSpPr>
          <p:cNvPr id="11" name="Rectangle 10"/>
          <p:cNvSpPr/>
          <p:nvPr/>
        </p:nvSpPr>
        <p:spPr>
          <a:xfrm>
            <a:off x="6355080" y="2666999"/>
            <a:ext cx="457200" cy="1819275"/>
          </a:xfrm>
          <a:prstGeom prst="rect">
            <a:avLst/>
          </a:prstGeom>
        </p:spPr>
        <p:style>
          <a:lnRef idx="1">
            <a:schemeClr val="accent3"/>
          </a:lnRef>
          <a:fillRef idx="2">
            <a:schemeClr val="accent3"/>
          </a:fillRef>
          <a:effectRef idx="1">
            <a:schemeClr val="accent3"/>
          </a:effectRef>
          <a:fontRef idx="minor">
            <a:schemeClr val="dk1"/>
          </a:fontRef>
        </p:style>
        <p:txBody>
          <a:bodyPr vert="vert270" rtlCol="0" anchor="ctr"/>
          <a:lstStyle/>
          <a:p>
            <a:pPr algn="ctr"/>
            <a:r>
              <a:rPr lang="en-US" dirty="0" smtClean="0"/>
              <a:t>ALTRUISMO</a:t>
            </a:r>
            <a:endParaRPr lang="en-US" dirty="0"/>
          </a:p>
        </p:txBody>
      </p:sp>
      <p:sp>
        <p:nvSpPr>
          <p:cNvPr id="12" name="Rectangle 11"/>
          <p:cNvSpPr/>
          <p:nvPr/>
        </p:nvSpPr>
        <p:spPr>
          <a:xfrm>
            <a:off x="3581400" y="2666998"/>
            <a:ext cx="457200" cy="1819275"/>
          </a:xfrm>
          <a:prstGeom prst="rect">
            <a:avLst/>
          </a:prstGeom>
        </p:spPr>
        <p:style>
          <a:lnRef idx="1">
            <a:schemeClr val="accent3"/>
          </a:lnRef>
          <a:fillRef idx="2">
            <a:schemeClr val="accent3"/>
          </a:fillRef>
          <a:effectRef idx="1">
            <a:schemeClr val="accent3"/>
          </a:effectRef>
          <a:fontRef idx="minor">
            <a:schemeClr val="dk1"/>
          </a:fontRef>
        </p:style>
        <p:txBody>
          <a:bodyPr vert="vert270" rtlCol="0" anchor="ctr"/>
          <a:lstStyle/>
          <a:p>
            <a:pPr algn="ctr"/>
            <a:r>
              <a:rPr lang="en-US" dirty="0" smtClean="0"/>
              <a:t>HUMANISMO</a:t>
            </a:r>
            <a:endParaRPr lang="en-US" dirty="0"/>
          </a:p>
        </p:txBody>
      </p:sp>
      <p:sp>
        <p:nvSpPr>
          <p:cNvPr id="13" name="Rectangle 12"/>
          <p:cNvSpPr/>
          <p:nvPr/>
        </p:nvSpPr>
        <p:spPr>
          <a:xfrm>
            <a:off x="5105400" y="2581275"/>
            <a:ext cx="457200" cy="1905000"/>
          </a:xfrm>
          <a:prstGeom prst="rect">
            <a:avLst/>
          </a:prstGeom>
        </p:spPr>
        <p:style>
          <a:lnRef idx="1">
            <a:schemeClr val="accent3"/>
          </a:lnRef>
          <a:fillRef idx="2">
            <a:schemeClr val="accent3"/>
          </a:fillRef>
          <a:effectRef idx="1">
            <a:schemeClr val="accent3"/>
          </a:effectRef>
          <a:fontRef idx="minor">
            <a:schemeClr val="dk1"/>
          </a:fontRef>
        </p:style>
        <p:txBody>
          <a:bodyPr vert="vert270" rtlCol="0" anchor="ctr"/>
          <a:lstStyle/>
          <a:p>
            <a:pPr algn="ctr"/>
            <a:r>
              <a:rPr lang="en-US" sz="1400" dirty="0" smtClean="0"/>
              <a:t>RENDICIÓN DE CUENTAS</a:t>
            </a:r>
            <a:endParaRPr lang="en-US" sz="1400" dirty="0"/>
          </a:p>
        </p:txBody>
      </p:sp>
      <p:sp>
        <p:nvSpPr>
          <p:cNvPr id="15" name="Isosceles Triangle 14"/>
          <p:cNvSpPr/>
          <p:nvPr/>
        </p:nvSpPr>
        <p:spPr>
          <a:xfrm>
            <a:off x="2057400" y="1676398"/>
            <a:ext cx="4754880" cy="990602"/>
          </a:xfrm>
          <a:prstGeom prst="triangle">
            <a:avLst>
              <a:gd name="adj" fmla="val 4956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PROFESIONALISMO</a:t>
            </a:r>
            <a:endParaRPr lang="en-US" sz="1600" dirty="0"/>
          </a:p>
        </p:txBody>
      </p:sp>
      <p:sp>
        <p:nvSpPr>
          <p:cNvPr id="16" name="TextBox 15"/>
          <p:cNvSpPr txBox="1"/>
          <p:nvPr/>
        </p:nvSpPr>
        <p:spPr>
          <a:xfrm>
            <a:off x="4572000" y="6096000"/>
            <a:ext cx="3886200" cy="215444"/>
          </a:xfrm>
          <a:prstGeom prst="rect">
            <a:avLst/>
          </a:prstGeom>
          <a:noFill/>
        </p:spPr>
        <p:txBody>
          <a:bodyPr wrap="square" rtlCol="0">
            <a:spAutoFit/>
          </a:bodyPr>
          <a:lstStyle/>
          <a:p>
            <a:r>
              <a:rPr lang="en-US" sz="800" dirty="0" smtClean="0"/>
              <a:t>Stern, et al. “Measuring Medical Professionalism”</a:t>
            </a:r>
            <a:endParaRPr lang="en-US" sz="800" dirty="0"/>
          </a:p>
        </p:txBody>
      </p:sp>
    </p:spTree>
    <p:extLst>
      <p:ext uri="{BB962C8B-B14F-4D97-AF65-F5344CB8AC3E}">
        <p14:creationId xmlns:p14="http://schemas.microsoft.com/office/powerpoint/2010/main" val="2849762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Diferencias</a:t>
            </a:r>
            <a:r>
              <a:rPr lang="en-US" dirty="0" smtClean="0"/>
              <a:t> </a:t>
            </a:r>
            <a:r>
              <a:rPr lang="en-US" dirty="0" err="1" smtClean="0"/>
              <a:t>culturales</a:t>
            </a:r>
            <a:r>
              <a:rPr lang="en-US" dirty="0" smtClean="0"/>
              <a:t>?</a:t>
            </a:r>
            <a:endParaRPr lang="en-US" dirty="0"/>
          </a:p>
        </p:txBody>
      </p:sp>
      <p:sp>
        <p:nvSpPr>
          <p:cNvPr id="3" name="Footer Placeholder 2"/>
          <p:cNvSpPr>
            <a:spLocks noGrp="1"/>
          </p:cNvSpPr>
          <p:nvPr>
            <p:ph type="ftr" sz="quarter" idx="11"/>
          </p:nvPr>
        </p:nvSpPr>
        <p:spPr>
          <a:xfrm>
            <a:off x="304800" y="6400800"/>
            <a:ext cx="8534400" cy="375808"/>
          </a:xfrm>
          <a:prstGeom prst="rect">
            <a:avLst/>
          </a:prstGeom>
        </p:spPr>
        <p:txBody>
          <a:bodyPr/>
          <a:lstStyle/>
          <a:p>
            <a:r>
              <a:rPr lang="en-US" dirty="0" smtClean="0"/>
              <a:t>Copyright© 2013 by the National Board of Medical Examiners® (NBME®). All rights reserved.</a:t>
            </a:r>
            <a:endParaRPr lang="en-US" dirty="0"/>
          </a:p>
        </p:txBody>
      </p:sp>
      <p:sp>
        <p:nvSpPr>
          <p:cNvPr id="4" name="Content Placeholder 3"/>
          <p:cNvSpPr>
            <a:spLocks noGrp="1"/>
          </p:cNvSpPr>
          <p:nvPr>
            <p:ph sz="quarter" idx="1"/>
          </p:nvPr>
        </p:nvSpPr>
        <p:spPr/>
        <p:txBody>
          <a:bodyPr>
            <a:normAutofit fontScale="92500" lnSpcReduction="20000"/>
          </a:bodyPr>
          <a:lstStyle/>
          <a:p>
            <a:r>
              <a:rPr lang="en-US" sz="4000" dirty="0" smtClean="0"/>
              <a:t>El Charter </a:t>
            </a:r>
            <a:r>
              <a:rPr lang="en-US" sz="4000" dirty="0" err="1" smtClean="0"/>
              <a:t>Médico</a:t>
            </a:r>
            <a:r>
              <a:rPr lang="en-US" sz="4000" dirty="0" smtClean="0"/>
              <a:t> de ABIM (Board Americano de Medicina </a:t>
            </a:r>
            <a:r>
              <a:rPr lang="en-US" sz="4000" dirty="0" err="1" smtClean="0"/>
              <a:t>Interna</a:t>
            </a:r>
            <a:r>
              <a:rPr lang="en-US" sz="4000" dirty="0" smtClean="0"/>
              <a:t>)</a:t>
            </a:r>
          </a:p>
          <a:p>
            <a:pPr lvl="1"/>
            <a:r>
              <a:rPr lang="en-US" sz="4000" dirty="0" err="1" smtClean="0"/>
              <a:t>Desarrollados</a:t>
            </a:r>
            <a:r>
              <a:rPr lang="en-US" sz="4000" dirty="0" smtClean="0"/>
              <a:t> </a:t>
            </a:r>
            <a:r>
              <a:rPr lang="en-US" sz="4000" dirty="0" err="1" smtClean="0"/>
              <a:t>por</a:t>
            </a:r>
            <a:r>
              <a:rPr lang="en-US" sz="4000" dirty="0" smtClean="0"/>
              <a:t> </a:t>
            </a:r>
            <a:r>
              <a:rPr lang="en-US" sz="4000" dirty="0" err="1" smtClean="0"/>
              <a:t>educadores</a:t>
            </a:r>
            <a:r>
              <a:rPr lang="en-US" sz="4000" dirty="0" smtClean="0"/>
              <a:t> </a:t>
            </a:r>
            <a:r>
              <a:rPr lang="en-US" sz="4000" dirty="0" err="1" smtClean="0"/>
              <a:t>médicos</a:t>
            </a:r>
            <a:r>
              <a:rPr lang="en-US" sz="4000" dirty="0" smtClean="0"/>
              <a:t> </a:t>
            </a:r>
            <a:r>
              <a:rPr lang="en-US" sz="4000" dirty="0" err="1" smtClean="0"/>
              <a:t>occidentales</a:t>
            </a:r>
            <a:r>
              <a:rPr lang="en-US" sz="4000" dirty="0" smtClean="0"/>
              <a:t>, y </a:t>
            </a:r>
            <a:r>
              <a:rPr lang="en-US" sz="4000" dirty="0" err="1" smtClean="0"/>
              <a:t>avalados</a:t>
            </a:r>
            <a:r>
              <a:rPr lang="en-US" sz="4000" dirty="0" smtClean="0"/>
              <a:t> </a:t>
            </a:r>
            <a:r>
              <a:rPr lang="en-US" sz="4000" dirty="0" err="1" smtClean="0"/>
              <a:t>por</a:t>
            </a:r>
            <a:r>
              <a:rPr lang="en-US" sz="4000" dirty="0" smtClean="0"/>
              <a:t> 90 </a:t>
            </a:r>
            <a:r>
              <a:rPr lang="en-US" sz="4000" dirty="0" err="1" smtClean="0"/>
              <a:t>organizaciones</a:t>
            </a:r>
            <a:r>
              <a:rPr lang="en-US" sz="4000" dirty="0" smtClean="0"/>
              <a:t> </a:t>
            </a:r>
            <a:r>
              <a:rPr lang="en-US" sz="4000" dirty="0" err="1" smtClean="0"/>
              <a:t>profesionales</a:t>
            </a:r>
            <a:r>
              <a:rPr lang="en-US" sz="4000" dirty="0" smtClean="0"/>
              <a:t> de </a:t>
            </a:r>
            <a:r>
              <a:rPr lang="en-US" sz="4000" dirty="0" err="1" smtClean="0"/>
              <a:t>todo</a:t>
            </a:r>
            <a:r>
              <a:rPr lang="en-US" sz="4000" dirty="0" smtClean="0"/>
              <a:t> el </a:t>
            </a:r>
            <a:r>
              <a:rPr lang="en-US" sz="4000" dirty="0" err="1" smtClean="0"/>
              <a:t>mundo</a:t>
            </a:r>
            <a:endParaRPr lang="en-US" sz="4000" dirty="0" smtClean="0"/>
          </a:p>
          <a:p>
            <a:pPr marL="274320" lvl="1" indent="0">
              <a:buNone/>
            </a:pPr>
            <a:r>
              <a:rPr lang="en-US" sz="3900" dirty="0" smtClean="0">
                <a:solidFill>
                  <a:schemeClr val="tx1"/>
                </a:solidFill>
              </a:rPr>
              <a:t>¿Este </a:t>
            </a:r>
            <a:r>
              <a:rPr lang="en-US" sz="3900" dirty="0" err="1" smtClean="0">
                <a:solidFill>
                  <a:schemeClr val="tx1"/>
                </a:solidFill>
              </a:rPr>
              <a:t>documento</a:t>
            </a:r>
            <a:r>
              <a:rPr lang="en-US" sz="3900" dirty="0" smtClean="0">
                <a:solidFill>
                  <a:schemeClr val="tx1"/>
                </a:solidFill>
              </a:rPr>
              <a:t>  </a:t>
            </a:r>
            <a:r>
              <a:rPr lang="en-US" sz="3900" dirty="0" err="1" smtClean="0">
                <a:solidFill>
                  <a:schemeClr val="tx1"/>
                </a:solidFill>
              </a:rPr>
              <a:t>es</a:t>
            </a:r>
            <a:r>
              <a:rPr lang="en-US" sz="3900" dirty="0" smtClean="0">
                <a:solidFill>
                  <a:schemeClr val="tx1"/>
                </a:solidFill>
              </a:rPr>
              <a:t> </a:t>
            </a:r>
            <a:r>
              <a:rPr lang="en-US" sz="3900" dirty="0" err="1" smtClean="0">
                <a:solidFill>
                  <a:schemeClr val="tx1"/>
                </a:solidFill>
              </a:rPr>
              <a:t>representativo</a:t>
            </a:r>
            <a:r>
              <a:rPr lang="en-US" sz="3900" dirty="0" smtClean="0">
                <a:solidFill>
                  <a:schemeClr val="tx1"/>
                </a:solidFill>
              </a:rPr>
              <a:t> de  </a:t>
            </a:r>
            <a:r>
              <a:rPr lang="en-US" sz="3900" dirty="0" err="1" smtClean="0">
                <a:solidFill>
                  <a:schemeClr val="tx1"/>
                </a:solidFill>
              </a:rPr>
              <a:t>las</a:t>
            </a:r>
            <a:r>
              <a:rPr lang="en-US" sz="3900" dirty="0" smtClean="0">
                <a:solidFill>
                  <a:schemeClr val="tx1"/>
                </a:solidFill>
              </a:rPr>
              <a:t> </a:t>
            </a:r>
            <a:r>
              <a:rPr lang="en-US" sz="3900" dirty="0" err="1" smtClean="0">
                <a:solidFill>
                  <a:schemeClr val="tx1"/>
                </a:solidFill>
              </a:rPr>
              <a:t>tradiciones</a:t>
            </a:r>
            <a:r>
              <a:rPr lang="en-US" sz="3900" dirty="0" smtClean="0">
                <a:solidFill>
                  <a:schemeClr val="tx1"/>
                </a:solidFill>
              </a:rPr>
              <a:t> y la </a:t>
            </a:r>
            <a:r>
              <a:rPr lang="en-US" sz="3900" dirty="0" err="1" smtClean="0">
                <a:solidFill>
                  <a:schemeClr val="tx1"/>
                </a:solidFill>
              </a:rPr>
              <a:t>cultura</a:t>
            </a:r>
            <a:r>
              <a:rPr lang="en-US" sz="3900" dirty="0" smtClean="0">
                <a:solidFill>
                  <a:schemeClr val="tx1"/>
                </a:solidFill>
              </a:rPr>
              <a:t> </a:t>
            </a:r>
            <a:r>
              <a:rPr lang="en-US" sz="3900" dirty="0" err="1" smtClean="0">
                <a:solidFill>
                  <a:schemeClr val="tx1"/>
                </a:solidFill>
              </a:rPr>
              <a:t>médica</a:t>
            </a:r>
            <a:r>
              <a:rPr lang="en-US" sz="3900" dirty="0" smtClean="0">
                <a:solidFill>
                  <a:schemeClr val="tx1"/>
                </a:solidFill>
              </a:rPr>
              <a:t> en </a:t>
            </a:r>
            <a:r>
              <a:rPr lang="en-US" sz="3900" dirty="0" err="1" smtClean="0">
                <a:solidFill>
                  <a:schemeClr val="tx1"/>
                </a:solidFill>
              </a:rPr>
              <a:t>su</a:t>
            </a:r>
            <a:r>
              <a:rPr lang="en-US" sz="3900" dirty="0" smtClean="0">
                <a:solidFill>
                  <a:schemeClr val="tx1"/>
                </a:solidFill>
              </a:rPr>
              <a:t> </a:t>
            </a:r>
            <a:r>
              <a:rPr lang="en-US" sz="3900" dirty="0" err="1" smtClean="0">
                <a:solidFill>
                  <a:schemeClr val="tx1"/>
                </a:solidFill>
              </a:rPr>
              <a:t>institución</a:t>
            </a:r>
            <a:r>
              <a:rPr lang="en-US" sz="3900" dirty="0" smtClean="0">
                <a:solidFill>
                  <a:schemeClr val="tx1"/>
                </a:solidFill>
              </a:rPr>
              <a:t>?</a:t>
            </a:r>
            <a:endParaRPr lang="en-US" sz="3900" dirty="0">
              <a:solidFill>
                <a:schemeClr val="tx1"/>
              </a:solidFill>
            </a:endParaRPr>
          </a:p>
        </p:txBody>
      </p:sp>
    </p:spTree>
    <p:extLst>
      <p:ext uri="{BB962C8B-B14F-4D97-AF65-F5344CB8AC3E}">
        <p14:creationId xmlns:p14="http://schemas.microsoft.com/office/powerpoint/2010/main" val="712211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4624"/>
            <a:ext cx="8534400" cy="1008112"/>
          </a:xfrm>
        </p:spPr>
        <p:txBody>
          <a:bodyPr>
            <a:normAutofit/>
          </a:bodyPr>
          <a:lstStyle/>
          <a:p>
            <a:r>
              <a:rPr lang="en-US" dirty="0"/>
              <a:t>EJERCICIO</a:t>
            </a:r>
          </a:p>
        </p:txBody>
      </p:sp>
      <p:sp>
        <p:nvSpPr>
          <p:cNvPr id="3" name="Footer Placeholder 2"/>
          <p:cNvSpPr>
            <a:spLocks noGrp="1"/>
          </p:cNvSpPr>
          <p:nvPr>
            <p:ph type="ftr" sz="quarter" idx="11"/>
          </p:nvPr>
        </p:nvSpPr>
        <p:spPr>
          <a:xfrm>
            <a:off x="304800" y="6324600"/>
            <a:ext cx="8534400" cy="452008"/>
          </a:xfrm>
          <a:prstGeom prst="rect">
            <a:avLst/>
          </a:prstGeom>
        </p:spPr>
        <p:txBody>
          <a:bodyPr/>
          <a:lstStyle/>
          <a:p>
            <a:r>
              <a:rPr lang="en-US" dirty="0" smtClean="0"/>
              <a:t>Copyright© 2013 by the National Board of Medical Examiners® (NBME®). All rights reserved.</a:t>
            </a:r>
            <a:endParaRPr lang="en-US" dirty="0"/>
          </a:p>
        </p:txBody>
      </p:sp>
      <p:sp>
        <p:nvSpPr>
          <p:cNvPr id="4" name="Content Placeholder 3"/>
          <p:cNvSpPr>
            <a:spLocks noGrp="1"/>
          </p:cNvSpPr>
          <p:nvPr>
            <p:ph sz="quarter" idx="1"/>
          </p:nvPr>
        </p:nvSpPr>
        <p:spPr/>
        <p:txBody>
          <a:bodyPr>
            <a:normAutofit/>
          </a:bodyPr>
          <a:lstStyle/>
          <a:p>
            <a:pPr algn="ctr"/>
            <a:endParaRPr lang="en-US" dirty="0" smtClean="0"/>
          </a:p>
          <a:p>
            <a:pPr algn="ctr"/>
            <a:endParaRPr lang="en-US" dirty="0"/>
          </a:p>
          <a:p>
            <a:pPr marL="0" indent="0" algn="ctr">
              <a:buNone/>
            </a:pPr>
            <a:r>
              <a:rPr lang="en-US" dirty="0"/>
              <a:t/>
            </a:r>
            <a:br>
              <a:rPr lang="en-US" dirty="0"/>
            </a:br>
            <a:r>
              <a:rPr lang="en-US" dirty="0" err="1"/>
              <a:t>Escriba</a:t>
            </a:r>
            <a:r>
              <a:rPr lang="en-US" dirty="0"/>
              <a:t> </a:t>
            </a:r>
            <a:r>
              <a:rPr lang="en-US" dirty="0" err="1"/>
              <a:t>una</a:t>
            </a:r>
            <a:r>
              <a:rPr lang="en-US" dirty="0"/>
              <a:t> </a:t>
            </a:r>
            <a:r>
              <a:rPr lang="en-US" dirty="0" err="1"/>
              <a:t>definición</a:t>
            </a:r>
            <a:r>
              <a:rPr lang="en-US" dirty="0"/>
              <a:t> de </a:t>
            </a:r>
            <a:r>
              <a:rPr lang="en-US" dirty="0" err="1"/>
              <a:t>profesionalismo</a:t>
            </a:r>
            <a:endParaRPr lang="en-US" dirty="0"/>
          </a:p>
        </p:txBody>
      </p:sp>
    </p:spTree>
    <p:extLst>
      <p:ext uri="{BB962C8B-B14F-4D97-AF65-F5344CB8AC3E}">
        <p14:creationId xmlns:p14="http://schemas.microsoft.com/office/powerpoint/2010/main" val="277603945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GUID" val="24d82de3-fec5-4b45-b7ef-daade36c8dac"/>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5247</TotalTime>
  <Words>2327</Words>
  <Application>Microsoft Office PowerPoint</Application>
  <PresentationFormat>On-screen Show (4:3)</PresentationFormat>
  <Paragraphs>287</Paragraphs>
  <Slides>31</Slides>
  <Notes>14</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Civic</vt:lpstr>
      <vt:lpstr>Evaluando el profesionalismo</vt:lpstr>
      <vt:lpstr>Guía de la sesión </vt:lpstr>
      <vt:lpstr>Elementos del profesionalismo</vt:lpstr>
      <vt:lpstr>Definición del profesionalismo médico</vt:lpstr>
      <vt:lpstr>Definición de Profesionalismo</vt:lpstr>
      <vt:lpstr>Definiciones de Profesionalismo</vt:lpstr>
      <vt:lpstr>Una definición de profesionalismo</vt:lpstr>
      <vt:lpstr>Diferencias culturales?</vt:lpstr>
      <vt:lpstr>EJERCICIO</vt:lpstr>
      <vt:lpstr> La pirámide de Miller</vt:lpstr>
      <vt:lpstr>Dominios de evaluación</vt:lpstr>
      <vt:lpstr>PowerPoint Presentation</vt:lpstr>
      <vt:lpstr>    Características de la evaluación eficaz del profesionalismo</vt:lpstr>
      <vt:lpstr>¿En qué contexto se evalúa el comportamiento?</vt:lpstr>
      <vt:lpstr>Mini CEX</vt:lpstr>
      <vt:lpstr>P-MEX</vt:lpstr>
      <vt:lpstr>P-MEX</vt:lpstr>
      <vt:lpstr>Ejercicio de evaluación  (P-MEX) (Physicianship Mini-Evaluation Exercise)</vt:lpstr>
      <vt:lpstr>Ejercicio en pequeños grupos</vt:lpstr>
      <vt:lpstr>Discusión</vt:lpstr>
      <vt:lpstr>Beneficios del feedback de múltiples fuentes (MSF)</vt:lpstr>
      <vt:lpstr>Evidencias del feedback de multiples fuentes (MSF)</vt:lpstr>
      <vt:lpstr>Evidencias del feedback de multiples fuentes (MSF)</vt:lpstr>
      <vt:lpstr>sample score report</vt:lpstr>
      <vt:lpstr>Cómo usar MSF?</vt:lpstr>
      <vt:lpstr>Teniendo en cuenta la cultura</vt:lpstr>
      <vt:lpstr>Feedback de múltiples fuentes (MSF)</vt:lpstr>
      <vt:lpstr>Consideraciones respecto del examen</vt:lpstr>
      <vt:lpstr>Porqué es importante la validez?</vt:lpstr>
      <vt:lpstr>Interpretación</vt:lpstr>
      <vt:lpstr>Resumen</vt:lpstr>
    </vt:vector>
  </TitlesOfParts>
  <Company>NBME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Peter Katsufrakis</dc:creator>
  <cp:lastModifiedBy>Mundomayalaptop12</cp:lastModifiedBy>
  <cp:revision>227</cp:revision>
  <dcterms:created xsi:type="dcterms:W3CDTF">2010-01-21T19:06:36Z</dcterms:created>
  <dcterms:modified xsi:type="dcterms:W3CDTF">2016-06-15T23:39:43Z</dcterms:modified>
</cp:coreProperties>
</file>