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322" r:id="rId4"/>
    <p:sldId id="324" r:id="rId5"/>
    <p:sldId id="303" r:id="rId6"/>
    <p:sldId id="264" r:id="rId7"/>
    <p:sldId id="308" r:id="rId8"/>
    <p:sldId id="266" r:id="rId9"/>
    <p:sldId id="267" r:id="rId10"/>
    <p:sldId id="268" r:id="rId11"/>
    <p:sldId id="319" r:id="rId12"/>
    <p:sldId id="318" r:id="rId13"/>
    <p:sldId id="260" r:id="rId14"/>
    <p:sldId id="271" r:id="rId15"/>
    <p:sldId id="272" r:id="rId16"/>
    <p:sldId id="273" r:id="rId17"/>
    <p:sldId id="274" r:id="rId18"/>
    <p:sldId id="275" r:id="rId19"/>
    <p:sldId id="321" r:id="rId20"/>
    <p:sldId id="276" r:id="rId21"/>
    <p:sldId id="277" r:id="rId22"/>
    <p:sldId id="278" r:id="rId23"/>
    <p:sldId id="261" r:id="rId24"/>
    <p:sldId id="304" r:id="rId25"/>
    <p:sldId id="305" r:id="rId26"/>
    <p:sldId id="281" r:id="rId27"/>
    <p:sldId id="282" r:id="rId28"/>
    <p:sldId id="283" r:id="rId29"/>
    <p:sldId id="287" r:id="rId30"/>
    <p:sldId id="288" r:id="rId31"/>
    <p:sldId id="325" r:id="rId32"/>
    <p:sldId id="289" r:id="rId33"/>
    <p:sldId id="290" r:id="rId34"/>
    <p:sldId id="317" r:id="rId35"/>
    <p:sldId id="323" r:id="rId36"/>
    <p:sldId id="292" r:id="rId37"/>
    <p:sldId id="293" r:id="rId38"/>
    <p:sldId id="315" r:id="rId39"/>
    <p:sldId id="296" r:id="rId40"/>
    <p:sldId id="326" r:id="rId41"/>
    <p:sldId id="297" r:id="rId42"/>
    <p:sldId id="312" r:id="rId43"/>
    <p:sldId id="320"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47" autoAdjust="0"/>
  </p:normalViewPr>
  <p:slideViewPr>
    <p:cSldViewPr>
      <p:cViewPr>
        <p:scale>
          <a:sx n="78" d="100"/>
          <a:sy n="78" d="100"/>
        </p:scale>
        <p:origin x="73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66DD0-041D-42FC-AB6C-1F2FE98133E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S"/>
        </a:p>
      </dgm:t>
    </dgm:pt>
    <dgm:pt modelId="{F5AD3BC2-C1E8-4976-B0FC-C545F5D8E361}">
      <dgm:prSet phldrT="[Texto]"/>
      <dgm:spPr>
        <a:solidFill>
          <a:schemeClr val="accent5">
            <a:lumMod val="75000"/>
          </a:schemeClr>
        </a:solidFill>
      </dgm:spPr>
      <dgm:t>
        <a:bodyPr/>
        <a:lstStyle/>
        <a:p>
          <a:r>
            <a:rPr lang="es-ES" dirty="0" smtClean="0"/>
            <a:t>1</a:t>
          </a:r>
          <a:endParaRPr lang="es-ES" dirty="0"/>
        </a:p>
      </dgm:t>
    </dgm:pt>
    <dgm:pt modelId="{FE9D14BA-A5F4-44D8-98C4-78C7DF2282C6}" type="parTrans" cxnId="{327D0D27-F4F4-4CAF-A748-08D447C3519B}">
      <dgm:prSet/>
      <dgm:spPr/>
      <dgm:t>
        <a:bodyPr/>
        <a:lstStyle/>
        <a:p>
          <a:endParaRPr lang="es-ES"/>
        </a:p>
      </dgm:t>
    </dgm:pt>
    <dgm:pt modelId="{9299C7D3-32D6-4801-A535-AAA39A8478F8}" type="sibTrans" cxnId="{327D0D27-F4F4-4CAF-A748-08D447C3519B}">
      <dgm:prSet/>
      <dgm:spPr/>
      <dgm:t>
        <a:bodyPr/>
        <a:lstStyle/>
        <a:p>
          <a:endParaRPr lang="es-ES"/>
        </a:p>
      </dgm:t>
    </dgm:pt>
    <dgm:pt modelId="{7B171734-6466-4C10-9460-7D0D4C0213FA}">
      <dgm:prSet phldrT="[Texto]" custT="1"/>
      <dgm:spPr>
        <a:solidFill>
          <a:srgbClr val="FF9933">
            <a:alpha val="89804"/>
          </a:srgbClr>
        </a:solidFill>
      </dgm:spPr>
      <dgm:t>
        <a:bodyPr/>
        <a:lstStyle/>
        <a:p>
          <a:r>
            <a:rPr lang="es-ES" sz="1800" b="1" dirty="0" smtClean="0"/>
            <a:t>MARCO CONCEPTUAL</a:t>
          </a:r>
          <a:endParaRPr lang="es-ES" sz="1800" b="1" dirty="0"/>
        </a:p>
      </dgm:t>
    </dgm:pt>
    <dgm:pt modelId="{D4564CEB-B204-4968-94D7-5FE89E18963E}" type="parTrans" cxnId="{92A59D50-2F04-4D2C-9BBD-E3799890A10D}">
      <dgm:prSet/>
      <dgm:spPr/>
      <dgm:t>
        <a:bodyPr/>
        <a:lstStyle/>
        <a:p>
          <a:endParaRPr lang="es-ES"/>
        </a:p>
      </dgm:t>
    </dgm:pt>
    <dgm:pt modelId="{28B93ECC-CD1D-4831-90DD-0B92272AD95F}" type="sibTrans" cxnId="{92A59D50-2F04-4D2C-9BBD-E3799890A10D}">
      <dgm:prSet/>
      <dgm:spPr/>
      <dgm:t>
        <a:bodyPr/>
        <a:lstStyle/>
        <a:p>
          <a:endParaRPr lang="es-ES"/>
        </a:p>
      </dgm:t>
    </dgm:pt>
    <dgm:pt modelId="{DB42AFFE-BA93-43EC-BC5E-80B92FF955EC}">
      <dgm:prSet phldrT="[Texto]"/>
      <dgm:spPr>
        <a:solidFill>
          <a:schemeClr val="accent5">
            <a:lumMod val="75000"/>
          </a:schemeClr>
        </a:solidFill>
      </dgm:spPr>
      <dgm:t>
        <a:bodyPr/>
        <a:lstStyle/>
        <a:p>
          <a:r>
            <a:rPr lang="es-ES" dirty="0" smtClean="0"/>
            <a:t>2</a:t>
          </a:r>
          <a:endParaRPr lang="es-ES" dirty="0"/>
        </a:p>
      </dgm:t>
    </dgm:pt>
    <dgm:pt modelId="{103E6F83-199A-453E-AD5F-9A57BB4F0546}" type="parTrans" cxnId="{536BFD02-FCF1-4838-BB7C-8178AE7DD95A}">
      <dgm:prSet/>
      <dgm:spPr/>
      <dgm:t>
        <a:bodyPr/>
        <a:lstStyle/>
        <a:p>
          <a:endParaRPr lang="es-ES"/>
        </a:p>
      </dgm:t>
    </dgm:pt>
    <dgm:pt modelId="{F1A2B7C7-64EF-49E2-B88A-02070D046A29}" type="sibTrans" cxnId="{536BFD02-FCF1-4838-BB7C-8178AE7DD95A}">
      <dgm:prSet/>
      <dgm:spPr/>
      <dgm:t>
        <a:bodyPr/>
        <a:lstStyle/>
        <a:p>
          <a:endParaRPr lang="es-ES"/>
        </a:p>
      </dgm:t>
    </dgm:pt>
    <dgm:pt modelId="{7F398B75-5314-461D-9F94-5CF89B75A20E}">
      <dgm:prSet phldrT="[Texto]" custT="1"/>
      <dgm:spPr>
        <a:solidFill>
          <a:srgbClr val="FF9933">
            <a:alpha val="90000"/>
          </a:srgbClr>
        </a:solidFill>
      </dgm:spPr>
      <dgm:t>
        <a:bodyPr/>
        <a:lstStyle/>
        <a:p>
          <a:r>
            <a:rPr lang="es-ES" sz="1800" b="1" dirty="0" smtClean="0"/>
            <a:t>RESULTADOS APRENDIZAJE</a:t>
          </a:r>
          <a:endParaRPr lang="es-ES" sz="1800" b="1" dirty="0"/>
        </a:p>
      </dgm:t>
    </dgm:pt>
    <dgm:pt modelId="{08E466C0-3ECE-4D5A-BEA0-F64EF489220D}" type="parTrans" cxnId="{73C92927-7393-4B2E-A790-E91754AF7BEF}">
      <dgm:prSet/>
      <dgm:spPr/>
      <dgm:t>
        <a:bodyPr/>
        <a:lstStyle/>
        <a:p>
          <a:endParaRPr lang="es-ES"/>
        </a:p>
      </dgm:t>
    </dgm:pt>
    <dgm:pt modelId="{F01B03C3-958C-41CF-884A-35603CC8EB53}" type="sibTrans" cxnId="{73C92927-7393-4B2E-A790-E91754AF7BEF}">
      <dgm:prSet/>
      <dgm:spPr/>
      <dgm:t>
        <a:bodyPr/>
        <a:lstStyle/>
        <a:p>
          <a:endParaRPr lang="es-ES"/>
        </a:p>
      </dgm:t>
    </dgm:pt>
    <dgm:pt modelId="{9D9BE62D-9E3E-4E0E-968C-A1E20524DF96}">
      <dgm:prSet phldrT="[Texto]"/>
      <dgm:spPr>
        <a:solidFill>
          <a:schemeClr val="accent5">
            <a:lumMod val="75000"/>
          </a:schemeClr>
        </a:solidFill>
      </dgm:spPr>
      <dgm:t>
        <a:bodyPr/>
        <a:lstStyle/>
        <a:p>
          <a:r>
            <a:rPr lang="es-ES" dirty="0" smtClean="0"/>
            <a:t>3</a:t>
          </a:r>
          <a:endParaRPr lang="es-ES" dirty="0"/>
        </a:p>
      </dgm:t>
    </dgm:pt>
    <dgm:pt modelId="{55D91044-C706-4CB5-BBC6-6E2434406E46}" type="parTrans" cxnId="{3C2CFCCE-4E1A-4BBD-A37F-34074640E6F2}">
      <dgm:prSet/>
      <dgm:spPr/>
      <dgm:t>
        <a:bodyPr/>
        <a:lstStyle/>
        <a:p>
          <a:endParaRPr lang="es-ES"/>
        </a:p>
      </dgm:t>
    </dgm:pt>
    <dgm:pt modelId="{5146338C-1FD3-4E72-B0BE-AC61EC84BDE9}" type="sibTrans" cxnId="{3C2CFCCE-4E1A-4BBD-A37F-34074640E6F2}">
      <dgm:prSet/>
      <dgm:spPr/>
      <dgm:t>
        <a:bodyPr/>
        <a:lstStyle/>
        <a:p>
          <a:endParaRPr lang="es-ES"/>
        </a:p>
      </dgm:t>
    </dgm:pt>
    <dgm:pt modelId="{A1978086-A65D-4B7B-B5DB-D67E905DBA25}">
      <dgm:prSet phldrT="[Texto]" custT="1"/>
      <dgm:spPr>
        <a:solidFill>
          <a:srgbClr val="FF9933">
            <a:alpha val="90000"/>
          </a:srgbClr>
        </a:solidFill>
      </dgm:spPr>
      <dgm:t>
        <a:bodyPr/>
        <a:lstStyle/>
        <a:p>
          <a:r>
            <a:rPr lang="es-ES" sz="1800" b="1" dirty="0" smtClean="0"/>
            <a:t>CONSENSO EXPERTO</a:t>
          </a:r>
          <a:endParaRPr lang="es-ES" sz="1800" b="1" dirty="0"/>
        </a:p>
      </dgm:t>
    </dgm:pt>
    <dgm:pt modelId="{63A9B4FF-5DCF-4DCE-9AFD-548F81BD8459}" type="parTrans" cxnId="{A04A366D-3D04-4BEA-BCC6-A848E6D715F2}">
      <dgm:prSet/>
      <dgm:spPr/>
      <dgm:t>
        <a:bodyPr/>
        <a:lstStyle/>
        <a:p>
          <a:endParaRPr lang="es-ES"/>
        </a:p>
      </dgm:t>
    </dgm:pt>
    <dgm:pt modelId="{19865B76-14E5-48DC-ACBE-AF9D355CA9DE}" type="sibTrans" cxnId="{A04A366D-3D04-4BEA-BCC6-A848E6D715F2}">
      <dgm:prSet/>
      <dgm:spPr/>
      <dgm:t>
        <a:bodyPr/>
        <a:lstStyle/>
        <a:p>
          <a:endParaRPr lang="es-ES"/>
        </a:p>
      </dgm:t>
    </dgm:pt>
    <dgm:pt modelId="{BC4EBE76-40C4-4934-8741-2DF3118D5F4D}" type="pres">
      <dgm:prSet presAssocID="{93F66DD0-041D-42FC-AB6C-1F2FE98133EC}" presName="theList" presStyleCnt="0">
        <dgm:presLayoutVars>
          <dgm:dir/>
          <dgm:animLvl val="lvl"/>
          <dgm:resizeHandles val="exact"/>
        </dgm:presLayoutVars>
      </dgm:prSet>
      <dgm:spPr/>
      <dgm:t>
        <a:bodyPr/>
        <a:lstStyle/>
        <a:p>
          <a:endParaRPr lang="es-ES"/>
        </a:p>
      </dgm:t>
    </dgm:pt>
    <dgm:pt modelId="{2E89FDB3-CCFC-46EC-9B8F-A33915797953}" type="pres">
      <dgm:prSet presAssocID="{F5AD3BC2-C1E8-4976-B0FC-C545F5D8E361}" presName="compNode" presStyleCnt="0"/>
      <dgm:spPr/>
    </dgm:pt>
    <dgm:pt modelId="{C3B45E4A-DC8A-4EAE-A964-F7110A5145E8}" type="pres">
      <dgm:prSet presAssocID="{F5AD3BC2-C1E8-4976-B0FC-C545F5D8E361}" presName="noGeometry" presStyleCnt="0"/>
      <dgm:spPr/>
    </dgm:pt>
    <dgm:pt modelId="{8376A3BA-6B55-45DE-854A-850B34690ADD}" type="pres">
      <dgm:prSet presAssocID="{F5AD3BC2-C1E8-4976-B0FC-C545F5D8E361}" presName="childTextVisible" presStyleLbl="bgAccFollowNode1" presStyleIdx="0" presStyleCnt="3" custScaleX="175305" custLinFactNeighborX="-15455" custLinFactNeighborY="1739">
        <dgm:presLayoutVars>
          <dgm:bulletEnabled val="1"/>
        </dgm:presLayoutVars>
      </dgm:prSet>
      <dgm:spPr/>
      <dgm:t>
        <a:bodyPr/>
        <a:lstStyle/>
        <a:p>
          <a:endParaRPr lang="es-ES"/>
        </a:p>
      </dgm:t>
    </dgm:pt>
    <dgm:pt modelId="{48CBFA40-2020-4DB1-A8E1-8379FD7B09B5}" type="pres">
      <dgm:prSet presAssocID="{F5AD3BC2-C1E8-4976-B0FC-C545F5D8E361}" presName="childTextHidden" presStyleLbl="bgAccFollowNode1" presStyleIdx="0" presStyleCnt="3"/>
      <dgm:spPr/>
      <dgm:t>
        <a:bodyPr/>
        <a:lstStyle/>
        <a:p>
          <a:endParaRPr lang="es-ES"/>
        </a:p>
      </dgm:t>
    </dgm:pt>
    <dgm:pt modelId="{9437D62A-B111-4802-868A-CF0987406AF8}" type="pres">
      <dgm:prSet presAssocID="{F5AD3BC2-C1E8-4976-B0FC-C545F5D8E361}" presName="parentText" presStyleLbl="node1" presStyleIdx="0" presStyleCnt="3" custScaleX="99968" custLinFactNeighborX="-34299" custLinFactNeighborY="817">
        <dgm:presLayoutVars>
          <dgm:chMax val="1"/>
          <dgm:bulletEnabled val="1"/>
        </dgm:presLayoutVars>
      </dgm:prSet>
      <dgm:spPr/>
      <dgm:t>
        <a:bodyPr/>
        <a:lstStyle/>
        <a:p>
          <a:endParaRPr lang="es-ES"/>
        </a:p>
      </dgm:t>
    </dgm:pt>
    <dgm:pt modelId="{A730070F-6EBC-4C88-A501-B53A117BEA87}" type="pres">
      <dgm:prSet presAssocID="{F5AD3BC2-C1E8-4976-B0FC-C545F5D8E361}" presName="aSpace" presStyleCnt="0"/>
      <dgm:spPr/>
    </dgm:pt>
    <dgm:pt modelId="{84A797B3-3679-4254-9D04-C83C1EAD7975}" type="pres">
      <dgm:prSet presAssocID="{DB42AFFE-BA93-43EC-BC5E-80B92FF955EC}" presName="compNode" presStyleCnt="0"/>
      <dgm:spPr/>
    </dgm:pt>
    <dgm:pt modelId="{20DF9F6A-F05E-45C2-8E7D-70277F014A75}" type="pres">
      <dgm:prSet presAssocID="{DB42AFFE-BA93-43EC-BC5E-80B92FF955EC}" presName="noGeometry" presStyleCnt="0"/>
      <dgm:spPr/>
    </dgm:pt>
    <dgm:pt modelId="{B6744249-CD4A-4622-ADAC-C85A9333178C}" type="pres">
      <dgm:prSet presAssocID="{DB42AFFE-BA93-43EC-BC5E-80B92FF955EC}" presName="childTextVisible" presStyleLbl="bgAccFollowNode1" presStyleIdx="1" presStyleCnt="3" custScaleX="183012">
        <dgm:presLayoutVars>
          <dgm:bulletEnabled val="1"/>
        </dgm:presLayoutVars>
      </dgm:prSet>
      <dgm:spPr/>
      <dgm:t>
        <a:bodyPr/>
        <a:lstStyle/>
        <a:p>
          <a:endParaRPr lang="es-ES"/>
        </a:p>
      </dgm:t>
    </dgm:pt>
    <dgm:pt modelId="{0E8CFA9C-3342-4E1F-BD90-CFACF3D064A5}" type="pres">
      <dgm:prSet presAssocID="{DB42AFFE-BA93-43EC-BC5E-80B92FF955EC}" presName="childTextHidden" presStyleLbl="bgAccFollowNode1" presStyleIdx="1" presStyleCnt="3"/>
      <dgm:spPr/>
      <dgm:t>
        <a:bodyPr/>
        <a:lstStyle/>
        <a:p>
          <a:endParaRPr lang="es-ES"/>
        </a:p>
      </dgm:t>
    </dgm:pt>
    <dgm:pt modelId="{6C3B3532-267F-4DFA-A96D-127274A3DAC5}" type="pres">
      <dgm:prSet presAssocID="{DB42AFFE-BA93-43EC-BC5E-80B92FF955EC}" presName="parentText" presStyleLbl="node1" presStyleIdx="1" presStyleCnt="3" custScaleX="106908" custLinFactNeighborX="-32162" custLinFactNeighborY="817">
        <dgm:presLayoutVars>
          <dgm:chMax val="1"/>
          <dgm:bulletEnabled val="1"/>
        </dgm:presLayoutVars>
      </dgm:prSet>
      <dgm:spPr/>
      <dgm:t>
        <a:bodyPr/>
        <a:lstStyle/>
        <a:p>
          <a:endParaRPr lang="es-ES"/>
        </a:p>
      </dgm:t>
    </dgm:pt>
    <dgm:pt modelId="{19648701-9932-4C26-9FD6-ABF60A1F0C16}" type="pres">
      <dgm:prSet presAssocID="{DB42AFFE-BA93-43EC-BC5E-80B92FF955EC}" presName="aSpace" presStyleCnt="0"/>
      <dgm:spPr/>
    </dgm:pt>
    <dgm:pt modelId="{C10795C4-AD3D-42F3-8649-FBB4D9F4363C}" type="pres">
      <dgm:prSet presAssocID="{9D9BE62D-9E3E-4E0E-968C-A1E20524DF96}" presName="compNode" presStyleCnt="0"/>
      <dgm:spPr/>
    </dgm:pt>
    <dgm:pt modelId="{9B7B1337-3D30-4913-9AA4-28D3EA5CE2F0}" type="pres">
      <dgm:prSet presAssocID="{9D9BE62D-9E3E-4E0E-968C-A1E20524DF96}" presName="noGeometry" presStyleCnt="0"/>
      <dgm:spPr/>
    </dgm:pt>
    <dgm:pt modelId="{B345A3E1-B0B7-447C-8CDA-EC80C01CDFF4}" type="pres">
      <dgm:prSet presAssocID="{9D9BE62D-9E3E-4E0E-968C-A1E20524DF96}" presName="childTextVisible" presStyleLbl="bgAccFollowNode1" presStyleIdx="2" presStyleCnt="3" custScaleX="156837" custLinFactNeighborX="15455" custLinFactNeighborY="-3293">
        <dgm:presLayoutVars>
          <dgm:bulletEnabled val="1"/>
        </dgm:presLayoutVars>
      </dgm:prSet>
      <dgm:spPr/>
      <dgm:t>
        <a:bodyPr/>
        <a:lstStyle/>
        <a:p>
          <a:endParaRPr lang="es-ES"/>
        </a:p>
      </dgm:t>
    </dgm:pt>
    <dgm:pt modelId="{0144DF8C-19BC-4B0D-AEA4-AC26CFAF8721}" type="pres">
      <dgm:prSet presAssocID="{9D9BE62D-9E3E-4E0E-968C-A1E20524DF96}" presName="childTextHidden" presStyleLbl="bgAccFollowNode1" presStyleIdx="2" presStyleCnt="3"/>
      <dgm:spPr/>
      <dgm:t>
        <a:bodyPr/>
        <a:lstStyle/>
        <a:p>
          <a:endParaRPr lang="es-ES"/>
        </a:p>
      </dgm:t>
    </dgm:pt>
    <dgm:pt modelId="{5AE6CCFD-BD93-4773-8849-8A8B60652388}" type="pres">
      <dgm:prSet presAssocID="{9D9BE62D-9E3E-4E0E-968C-A1E20524DF96}" presName="parentText" presStyleLbl="node1" presStyleIdx="2" presStyleCnt="3" custScaleX="100334" custLinFactNeighborX="-13080" custLinFactNeighborY="817">
        <dgm:presLayoutVars>
          <dgm:chMax val="1"/>
          <dgm:bulletEnabled val="1"/>
        </dgm:presLayoutVars>
      </dgm:prSet>
      <dgm:spPr/>
      <dgm:t>
        <a:bodyPr/>
        <a:lstStyle/>
        <a:p>
          <a:endParaRPr lang="es-ES"/>
        </a:p>
      </dgm:t>
    </dgm:pt>
  </dgm:ptLst>
  <dgm:cxnLst>
    <dgm:cxn modelId="{85FF5AD1-5365-405F-878B-1A048CBB8EAD}" type="presOf" srcId="{93F66DD0-041D-42FC-AB6C-1F2FE98133EC}" destId="{BC4EBE76-40C4-4934-8741-2DF3118D5F4D}" srcOrd="0" destOrd="0" presId="urn:microsoft.com/office/officeart/2005/8/layout/hProcess6"/>
    <dgm:cxn modelId="{89A906A6-E7DA-49E7-9334-3415DA2AED30}" type="presOf" srcId="{7B171734-6466-4C10-9460-7D0D4C0213FA}" destId="{48CBFA40-2020-4DB1-A8E1-8379FD7B09B5}" srcOrd="1" destOrd="0" presId="urn:microsoft.com/office/officeart/2005/8/layout/hProcess6"/>
    <dgm:cxn modelId="{733EBAC0-B3C3-4D46-8FEB-CDB238112E2E}" type="presOf" srcId="{F5AD3BC2-C1E8-4976-B0FC-C545F5D8E361}" destId="{9437D62A-B111-4802-868A-CF0987406AF8}" srcOrd="0" destOrd="0" presId="urn:microsoft.com/office/officeart/2005/8/layout/hProcess6"/>
    <dgm:cxn modelId="{3C2CFCCE-4E1A-4BBD-A37F-34074640E6F2}" srcId="{93F66DD0-041D-42FC-AB6C-1F2FE98133EC}" destId="{9D9BE62D-9E3E-4E0E-968C-A1E20524DF96}" srcOrd="2" destOrd="0" parTransId="{55D91044-C706-4CB5-BBC6-6E2434406E46}" sibTransId="{5146338C-1FD3-4E72-B0BE-AC61EC84BDE9}"/>
    <dgm:cxn modelId="{82C7DC17-A2E9-4EC1-87EB-C4314B1DE0D9}" type="presOf" srcId="{DB42AFFE-BA93-43EC-BC5E-80B92FF955EC}" destId="{6C3B3532-267F-4DFA-A96D-127274A3DAC5}" srcOrd="0" destOrd="0" presId="urn:microsoft.com/office/officeart/2005/8/layout/hProcess6"/>
    <dgm:cxn modelId="{A0A9602E-C68F-4AB8-9449-E1812F8F2D47}" type="presOf" srcId="{9D9BE62D-9E3E-4E0E-968C-A1E20524DF96}" destId="{5AE6CCFD-BD93-4773-8849-8A8B60652388}" srcOrd="0" destOrd="0" presId="urn:microsoft.com/office/officeart/2005/8/layout/hProcess6"/>
    <dgm:cxn modelId="{73C92927-7393-4B2E-A790-E91754AF7BEF}" srcId="{DB42AFFE-BA93-43EC-BC5E-80B92FF955EC}" destId="{7F398B75-5314-461D-9F94-5CF89B75A20E}" srcOrd="0" destOrd="0" parTransId="{08E466C0-3ECE-4D5A-BEA0-F64EF489220D}" sibTransId="{F01B03C3-958C-41CF-884A-35603CC8EB53}"/>
    <dgm:cxn modelId="{A04A366D-3D04-4BEA-BCC6-A848E6D715F2}" srcId="{9D9BE62D-9E3E-4E0E-968C-A1E20524DF96}" destId="{A1978086-A65D-4B7B-B5DB-D67E905DBA25}" srcOrd="0" destOrd="0" parTransId="{63A9B4FF-5DCF-4DCE-9AFD-548F81BD8459}" sibTransId="{19865B76-14E5-48DC-ACBE-AF9D355CA9DE}"/>
    <dgm:cxn modelId="{E113C65A-AB65-4C30-8FB2-DFE8357DF97C}" type="presOf" srcId="{A1978086-A65D-4B7B-B5DB-D67E905DBA25}" destId="{B345A3E1-B0B7-447C-8CDA-EC80C01CDFF4}" srcOrd="0" destOrd="0" presId="urn:microsoft.com/office/officeart/2005/8/layout/hProcess6"/>
    <dgm:cxn modelId="{1FFE24F5-D3E0-484C-B3A1-51AF154FAFC2}" type="presOf" srcId="{A1978086-A65D-4B7B-B5DB-D67E905DBA25}" destId="{0144DF8C-19BC-4B0D-AEA4-AC26CFAF8721}" srcOrd="1" destOrd="0" presId="urn:microsoft.com/office/officeart/2005/8/layout/hProcess6"/>
    <dgm:cxn modelId="{887AEE3A-0DC4-4DBB-BE74-98F737B3ECC3}" type="presOf" srcId="{7B171734-6466-4C10-9460-7D0D4C0213FA}" destId="{8376A3BA-6B55-45DE-854A-850B34690ADD}" srcOrd="0" destOrd="0" presId="urn:microsoft.com/office/officeart/2005/8/layout/hProcess6"/>
    <dgm:cxn modelId="{81D28450-80AE-4559-B554-5AD700741212}" type="presOf" srcId="{7F398B75-5314-461D-9F94-5CF89B75A20E}" destId="{0E8CFA9C-3342-4E1F-BD90-CFACF3D064A5}" srcOrd="1" destOrd="0" presId="urn:microsoft.com/office/officeart/2005/8/layout/hProcess6"/>
    <dgm:cxn modelId="{3E4F4762-0329-4F70-A799-21C0C89BE51B}" type="presOf" srcId="{7F398B75-5314-461D-9F94-5CF89B75A20E}" destId="{B6744249-CD4A-4622-ADAC-C85A9333178C}" srcOrd="0" destOrd="0" presId="urn:microsoft.com/office/officeart/2005/8/layout/hProcess6"/>
    <dgm:cxn modelId="{327D0D27-F4F4-4CAF-A748-08D447C3519B}" srcId="{93F66DD0-041D-42FC-AB6C-1F2FE98133EC}" destId="{F5AD3BC2-C1E8-4976-B0FC-C545F5D8E361}" srcOrd="0" destOrd="0" parTransId="{FE9D14BA-A5F4-44D8-98C4-78C7DF2282C6}" sibTransId="{9299C7D3-32D6-4801-A535-AAA39A8478F8}"/>
    <dgm:cxn modelId="{92A59D50-2F04-4D2C-9BBD-E3799890A10D}" srcId="{F5AD3BC2-C1E8-4976-B0FC-C545F5D8E361}" destId="{7B171734-6466-4C10-9460-7D0D4C0213FA}" srcOrd="0" destOrd="0" parTransId="{D4564CEB-B204-4968-94D7-5FE89E18963E}" sibTransId="{28B93ECC-CD1D-4831-90DD-0B92272AD95F}"/>
    <dgm:cxn modelId="{536BFD02-FCF1-4838-BB7C-8178AE7DD95A}" srcId="{93F66DD0-041D-42FC-AB6C-1F2FE98133EC}" destId="{DB42AFFE-BA93-43EC-BC5E-80B92FF955EC}" srcOrd="1" destOrd="0" parTransId="{103E6F83-199A-453E-AD5F-9A57BB4F0546}" sibTransId="{F1A2B7C7-64EF-49E2-B88A-02070D046A29}"/>
    <dgm:cxn modelId="{FE48E511-3BC6-4641-84B4-E51414F72314}" type="presParOf" srcId="{BC4EBE76-40C4-4934-8741-2DF3118D5F4D}" destId="{2E89FDB3-CCFC-46EC-9B8F-A33915797953}" srcOrd="0" destOrd="0" presId="urn:microsoft.com/office/officeart/2005/8/layout/hProcess6"/>
    <dgm:cxn modelId="{D62FBD0A-3C58-4953-A96E-9219F4596F71}" type="presParOf" srcId="{2E89FDB3-CCFC-46EC-9B8F-A33915797953}" destId="{C3B45E4A-DC8A-4EAE-A964-F7110A5145E8}" srcOrd="0" destOrd="0" presId="urn:microsoft.com/office/officeart/2005/8/layout/hProcess6"/>
    <dgm:cxn modelId="{097CB938-65AE-494D-9263-146FF0AFDBBC}" type="presParOf" srcId="{2E89FDB3-CCFC-46EC-9B8F-A33915797953}" destId="{8376A3BA-6B55-45DE-854A-850B34690ADD}" srcOrd="1" destOrd="0" presId="urn:microsoft.com/office/officeart/2005/8/layout/hProcess6"/>
    <dgm:cxn modelId="{760CDE66-C5F9-4232-B0D2-A7A77526BD1F}" type="presParOf" srcId="{2E89FDB3-CCFC-46EC-9B8F-A33915797953}" destId="{48CBFA40-2020-4DB1-A8E1-8379FD7B09B5}" srcOrd="2" destOrd="0" presId="urn:microsoft.com/office/officeart/2005/8/layout/hProcess6"/>
    <dgm:cxn modelId="{E12727BA-7C77-40CC-8DA9-DA348A9B8A54}" type="presParOf" srcId="{2E89FDB3-CCFC-46EC-9B8F-A33915797953}" destId="{9437D62A-B111-4802-868A-CF0987406AF8}" srcOrd="3" destOrd="0" presId="urn:microsoft.com/office/officeart/2005/8/layout/hProcess6"/>
    <dgm:cxn modelId="{3B42CF09-145A-429D-904B-DFED2FA6E930}" type="presParOf" srcId="{BC4EBE76-40C4-4934-8741-2DF3118D5F4D}" destId="{A730070F-6EBC-4C88-A501-B53A117BEA87}" srcOrd="1" destOrd="0" presId="urn:microsoft.com/office/officeart/2005/8/layout/hProcess6"/>
    <dgm:cxn modelId="{E4AD9357-9177-4AA4-96D0-556A077F7CC9}" type="presParOf" srcId="{BC4EBE76-40C4-4934-8741-2DF3118D5F4D}" destId="{84A797B3-3679-4254-9D04-C83C1EAD7975}" srcOrd="2" destOrd="0" presId="urn:microsoft.com/office/officeart/2005/8/layout/hProcess6"/>
    <dgm:cxn modelId="{1975BA7C-C618-4416-8F57-42D2AB7F94CD}" type="presParOf" srcId="{84A797B3-3679-4254-9D04-C83C1EAD7975}" destId="{20DF9F6A-F05E-45C2-8E7D-70277F014A75}" srcOrd="0" destOrd="0" presId="urn:microsoft.com/office/officeart/2005/8/layout/hProcess6"/>
    <dgm:cxn modelId="{5962BA0E-BAC8-4D1C-9C78-86E103101914}" type="presParOf" srcId="{84A797B3-3679-4254-9D04-C83C1EAD7975}" destId="{B6744249-CD4A-4622-ADAC-C85A9333178C}" srcOrd="1" destOrd="0" presId="urn:microsoft.com/office/officeart/2005/8/layout/hProcess6"/>
    <dgm:cxn modelId="{291ACF6A-20F7-45A9-9B57-DA5399BDD6D1}" type="presParOf" srcId="{84A797B3-3679-4254-9D04-C83C1EAD7975}" destId="{0E8CFA9C-3342-4E1F-BD90-CFACF3D064A5}" srcOrd="2" destOrd="0" presId="urn:microsoft.com/office/officeart/2005/8/layout/hProcess6"/>
    <dgm:cxn modelId="{2FBF8A22-21AB-4D91-B7EC-0B80CE982C23}" type="presParOf" srcId="{84A797B3-3679-4254-9D04-C83C1EAD7975}" destId="{6C3B3532-267F-4DFA-A96D-127274A3DAC5}" srcOrd="3" destOrd="0" presId="urn:microsoft.com/office/officeart/2005/8/layout/hProcess6"/>
    <dgm:cxn modelId="{883844EF-5EC3-40A8-A47D-6D39AFA46100}" type="presParOf" srcId="{BC4EBE76-40C4-4934-8741-2DF3118D5F4D}" destId="{19648701-9932-4C26-9FD6-ABF60A1F0C16}" srcOrd="3" destOrd="0" presId="urn:microsoft.com/office/officeart/2005/8/layout/hProcess6"/>
    <dgm:cxn modelId="{E126137F-B207-4F66-A2A0-6F91549EFB5E}" type="presParOf" srcId="{BC4EBE76-40C4-4934-8741-2DF3118D5F4D}" destId="{C10795C4-AD3D-42F3-8649-FBB4D9F4363C}" srcOrd="4" destOrd="0" presId="urn:microsoft.com/office/officeart/2005/8/layout/hProcess6"/>
    <dgm:cxn modelId="{DBBC223C-C199-4126-9C03-68F58E26B0F6}" type="presParOf" srcId="{C10795C4-AD3D-42F3-8649-FBB4D9F4363C}" destId="{9B7B1337-3D30-4913-9AA4-28D3EA5CE2F0}" srcOrd="0" destOrd="0" presId="urn:microsoft.com/office/officeart/2005/8/layout/hProcess6"/>
    <dgm:cxn modelId="{89756BB0-251A-45FE-AF9E-6423D7CC316E}" type="presParOf" srcId="{C10795C4-AD3D-42F3-8649-FBB4D9F4363C}" destId="{B345A3E1-B0B7-447C-8CDA-EC80C01CDFF4}" srcOrd="1" destOrd="0" presId="urn:microsoft.com/office/officeart/2005/8/layout/hProcess6"/>
    <dgm:cxn modelId="{D8CBB1D7-EDA9-4A3D-A7A5-1104E654660F}" type="presParOf" srcId="{C10795C4-AD3D-42F3-8649-FBB4D9F4363C}" destId="{0144DF8C-19BC-4B0D-AEA4-AC26CFAF8721}" srcOrd="2" destOrd="0" presId="urn:microsoft.com/office/officeart/2005/8/layout/hProcess6"/>
    <dgm:cxn modelId="{7F6C5FF5-D0F2-4CCE-878B-441F4F95EFFE}" type="presParOf" srcId="{C10795C4-AD3D-42F3-8649-FBB4D9F4363C}" destId="{5AE6CCFD-BD93-4773-8849-8A8B60652388}"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26CFD-717E-45B0-932B-5FEBA395FCA9}" type="doc">
      <dgm:prSet loTypeId="urn:microsoft.com/office/officeart/2005/8/layout/chevron1" loCatId="process" qsTypeId="urn:microsoft.com/office/officeart/2005/8/quickstyle/3d2" qsCatId="3D" csTypeId="urn:microsoft.com/office/officeart/2005/8/colors/colorful2" csCatId="colorful" phldr="1"/>
      <dgm:spPr/>
    </dgm:pt>
    <dgm:pt modelId="{5A13C532-2764-4DAF-8495-B69E95D5AE90}">
      <dgm:prSet phldrT="[Texto]"/>
      <dgm:spPr>
        <a:solidFill>
          <a:schemeClr val="bg2">
            <a:lumMod val="75000"/>
          </a:schemeClr>
        </a:solidFill>
      </dgm:spPr>
      <dgm:t>
        <a:bodyPr/>
        <a:lstStyle/>
        <a:p>
          <a:r>
            <a:rPr lang="es-ES" b="1" dirty="0" smtClean="0"/>
            <a:t>Grupo Impulsor</a:t>
          </a:r>
          <a:endParaRPr lang="es-ES" b="1" dirty="0"/>
        </a:p>
      </dgm:t>
    </dgm:pt>
    <dgm:pt modelId="{89EABCA6-4DE7-4BF7-AE4C-E080B2B13197}" type="parTrans" cxnId="{288D58D6-AE62-488E-B7A1-3D8BB9923ADB}">
      <dgm:prSet/>
      <dgm:spPr/>
      <dgm:t>
        <a:bodyPr/>
        <a:lstStyle/>
        <a:p>
          <a:endParaRPr lang="es-ES"/>
        </a:p>
      </dgm:t>
    </dgm:pt>
    <dgm:pt modelId="{229E3160-AC6D-43DE-9B23-232F46C9D622}" type="sibTrans" cxnId="{288D58D6-AE62-488E-B7A1-3D8BB9923ADB}">
      <dgm:prSet/>
      <dgm:spPr/>
      <dgm:t>
        <a:bodyPr/>
        <a:lstStyle/>
        <a:p>
          <a:endParaRPr lang="es-ES"/>
        </a:p>
      </dgm:t>
    </dgm:pt>
    <dgm:pt modelId="{0DB09438-5BFE-436F-BD00-DBDCB2223324}">
      <dgm:prSet phldrT="[Texto]"/>
      <dgm:spPr>
        <a:solidFill>
          <a:schemeClr val="bg2">
            <a:lumMod val="50000"/>
          </a:schemeClr>
        </a:solidFill>
      </dgm:spPr>
      <dgm:t>
        <a:bodyPr/>
        <a:lstStyle/>
        <a:p>
          <a:r>
            <a:rPr lang="es-ES" b="1" dirty="0" smtClean="0"/>
            <a:t>Comité Científico</a:t>
          </a:r>
          <a:endParaRPr lang="es-ES" b="1" dirty="0"/>
        </a:p>
      </dgm:t>
    </dgm:pt>
    <dgm:pt modelId="{2F20E8E8-6FF6-45C4-9A9B-CA544FAE4084}" type="parTrans" cxnId="{1C848155-DE06-4847-B6FF-B943DEAB4734}">
      <dgm:prSet/>
      <dgm:spPr/>
      <dgm:t>
        <a:bodyPr/>
        <a:lstStyle/>
        <a:p>
          <a:endParaRPr lang="es-ES"/>
        </a:p>
      </dgm:t>
    </dgm:pt>
    <dgm:pt modelId="{F2D62641-AFFD-4FF0-8C80-509AE47B8201}" type="sibTrans" cxnId="{1C848155-DE06-4847-B6FF-B943DEAB4734}">
      <dgm:prSet/>
      <dgm:spPr/>
      <dgm:t>
        <a:bodyPr/>
        <a:lstStyle/>
        <a:p>
          <a:endParaRPr lang="es-ES"/>
        </a:p>
      </dgm:t>
    </dgm:pt>
    <dgm:pt modelId="{8A174115-FF94-4E9B-AA7B-C7F982D4734E}">
      <dgm:prSet phldrT="[Texto]"/>
      <dgm:spPr>
        <a:solidFill>
          <a:schemeClr val="bg2">
            <a:lumMod val="25000"/>
          </a:schemeClr>
        </a:solidFill>
      </dgm:spPr>
      <dgm:t>
        <a:bodyPr/>
        <a:lstStyle/>
        <a:p>
          <a:r>
            <a:rPr lang="es-ES" b="1" dirty="0" smtClean="0"/>
            <a:t>Panel Experto</a:t>
          </a:r>
          <a:endParaRPr lang="es-ES" b="1" dirty="0"/>
        </a:p>
      </dgm:t>
    </dgm:pt>
    <dgm:pt modelId="{489EE920-F0C0-4B46-BBB0-99913E0DAF6B}" type="parTrans" cxnId="{0C1057E0-DE9E-47EA-B73F-DB9E5C148B23}">
      <dgm:prSet/>
      <dgm:spPr/>
      <dgm:t>
        <a:bodyPr/>
        <a:lstStyle/>
        <a:p>
          <a:endParaRPr lang="es-ES"/>
        </a:p>
      </dgm:t>
    </dgm:pt>
    <dgm:pt modelId="{712305C9-7C06-4FF9-993E-B6319C042219}" type="sibTrans" cxnId="{0C1057E0-DE9E-47EA-B73F-DB9E5C148B23}">
      <dgm:prSet/>
      <dgm:spPr/>
      <dgm:t>
        <a:bodyPr/>
        <a:lstStyle/>
        <a:p>
          <a:endParaRPr lang="es-ES"/>
        </a:p>
      </dgm:t>
    </dgm:pt>
    <dgm:pt modelId="{D9942D43-8E9C-4B56-976F-EED21A5680AF}" type="pres">
      <dgm:prSet presAssocID="{4BF26CFD-717E-45B0-932B-5FEBA395FCA9}" presName="Name0" presStyleCnt="0">
        <dgm:presLayoutVars>
          <dgm:dir/>
          <dgm:animLvl val="lvl"/>
          <dgm:resizeHandles val="exact"/>
        </dgm:presLayoutVars>
      </dgm:prSet>
      <dgm:spPr/>
    </dgm:pt>
    <dgm:pt modelId="{B2309C47-0238-416E-933D-27F5B5174B0F}" type="pres">
      <dgm:prSet presAssocID="{5A13C532-2764-4DAF-8495-B69E95D5AE90}" presName="parTxOnly" presStyleLbl="node1" presStyleIdx="0" presStyleCnt="3" custScaleY="67694" custLinFactNeighborX="-82717" custLinFactNeighborY="967">
        <dgm:presLayoutVars>
          <dgm:chMax val="0"/>
          <dgm:chPref val="0"/>
          <dgm:bulletEnabled val="1"/>
        </dgm:presLayoutVars>
      </dgm:prSet>
      <dgm:spPr/>
      <dgm:t>
        <a:bodyPr/>
        <a:lstStyle/>
        <a:p>
          <a:endParaRPr lang="es-ES"/>
        </a:p>
      </dgm:t>
    </dgm:pt>
    <dgm:pt modelId="{5D4ABEA5-BAA8-489D-8D1B-C64553E16961}" type="pres">
      <dgm:prSet presAssocID="{229E3160-AC6D-43DE-9B23-232F46C9D622}" presName="parTxOnlySpace" presStyleCnt="0"/>
      <dgm:spPr/>
    </dgm:pt>
    <dgm:pt modelId="{0C8AFC15-C915-4D95-9E59-B0E4FCEBBDC5}" type="pres">
      <dgm:prSet presAssocID="{0DB09438-5BFE-436F-BD00-DBDCB2223324}" presName="parTxOnly" presStyleLbl="node1" presStyleIdx="1" presStyleCnt="3" custScaleY="67694" custLinFactNeighborX="3591" custLinFactNeighborY="359">
        <dgm:presLayoutVars>
          <dgm:chMax val="0"/>
          <dgm:chPref val="0"/>
          <dgm:bulletEnabled val="1"/>
        </dgm:presLayoutVars>
      </dgm:prSet>
      <dgm:spPr/>
      <dgm:t>
        <a:bodyPr/>
        <a:lstStyle/>
        <a:p>
          <a:endParaRPr lang="es-ES"/>
        </a:p>
      </dgm:t>
    </dgm:pt>
    <dgm:pt modelId="{53A7AB9B-099F-4716-8ED0-582C9A6BCA41}" type="pres">
      <dgm:prSet presAssocID="{F2D62641-AFFD-4FF0-8C80-509AE47B8201}" presName="parTxOnlySpace" presStyleCnt="0"/>
      <dgm:spPr/>
    </dgm:pt>
    <dgm:pt modelId="{763167B2-F6F1-4945-8071-D6B79758B064}" type="pres">
      <dgm:prSet presAssocID="{8A174115-FF94-4E9B-AA7B-C7F982D4734E}" presName="parTxOnly" presStyleLbl="node1" presStyleIdx="2" presStyleCnt="3" custScaleY="67694">
        <dgm:presLayoutVars>
          <dgm:chMax val="0"/>
          <dgm:chPref val="0"/>
          <dgm:bulletEnabled val="1"/>
        </dgm:presLayoutVars>
      </dgm:prSet>
      <dgm:spPr/>
      <dgm:t>
        <a:bodyPr/>
        <a:lstStyle/>
        <a:p>
          <a:endParaRPr lang="es-ES"/>
        </a:p>
      </dgm:t>
    </dgm:pt>
  </dgm:ptLst>
  <dgm:cxnLst>
    <dgm:cxn modelId="{B8618670-B29E-4625-830E-A7D7C5592972}" type="presOf" srcId="{5A13C532-2764-4DAF-8495-B69E95D5AE90}" destId="{B2309C47-0238-416E-933D-27F5B5174B0F}" srcOrd="0" destOrd="0" presId="urn:microsoft.com/office/officeart/2005/8/layout/chevron1"/>
    <dgm:cxn modelId="{288D58D6-AE62-488E-B7A1-3D8BB9923ADB}" srcId="{4BF26CFD-717E-45B0-932B-5FEBA395FCA9}" destId="{5A13C532-2764-4DAF-8495-B69E95D5AE90}" srcOrd="0" destOrd="0" parTransId="{89EABCA6-4DE7-4BF7-AE4C-E080B2B13197}" sibTransId="{229E3160-AC6D-43DE-9B23-232F46C9D622}"/>
    <dgm:cxn modelId="{5057B76D-0F54-41B2-A000-8F07494DEFA4}" type="presOf" srcId="{8A174115-FF94-4E9B-AA7B-C7F982D4734E}" destId="{763167B2-F6F1-4945-8071-D6B79758B064}" srcOrd="0" destOrd="0" presId="urn:microsoft.com/office/officeart/2005/8/layout/chevron1"/>
    <dgm:cxn modelId="{2177DB71-C424-462C-B0DD-C3B15C98F533}" type="presOf" srcId="{4BF26CFD-717E-45B0-932B-5FEBA395FCA9}" destId="{D9942D43-8E9C-4B56-976F-EED21A5680AF}" srcOrd="0" destOrd="0" presId="urn:microsoft.com/office/officeart/2005/8/layout/chevron1"/>
    <dgm:cxn modelId="{26565C96-E99D-46E3-A866-9DD2C8988E68}" type="presOf" srcId="{0DB09438-5BFE-436F-BD00-DBDCB2223324}" destId="{0C8AFC15-C915-4D95-9E59-B0E4FCEBBDC5}" srcOrd="0" destOrd="0" presId="urn:microsoft.com/office/officeart/2005/8/layout/chevron1"/>
    <dgm:cxn modelId="{0C1057E0-DE9E-47EA-B73F-DB9E5C148B23}" srcId="{4BF26CFD-717E-45B0-932B-5FEBA395FCA9}" destId="{8A174115-FF94-4E9B-AA7B-C7F982D4734E}" srcOrd="2" destOrd="0" parTransId="{489EE920-F0C0-4B46-BBB0-99913E0DAF6B}" sibTransId="{712305C9-7C06-4FF9-993E-B6319C042219}"/>
    <dgm:cxn modelId="{1C848155-DE06-4847-B6FF-B943DEAB4734}" srcId="{4BF26CFD-717E-45B0-932B-5FEBA395FCA9}" destId="{0DB09438-5BFE-436F-BD00-DBDCB2223324}" srcOrd="1" destOrd="0" parTransId="{2F20E8E8-6FF6-45C4-9A9B-CA544FAE4084}" sibTransId="{F2D62641-AFFD-4FF0-8C80-509AE47B8201}"/>
    <dgm:cxn modelId="{B4D26D1B-09D7-4BF8-87C2-FF8C78D1C98B}" type="presParOf" srcId="{D9942D43-8E9C-4B56-976F-EED21A5680AF}" destId="{B2309C47-0238-416E-933D-27F5B5174B0F}" srcOrd="0" destOrd="0" presId="urn:microsoft.com/office/officeart/2005/8/layout/chevron1"/>
    <dgm:cxn modelId="{1F0FC18C-822C-4B3E-8C4C-BCBE90F02700}" type="presParOf" srcId="{D9942D43-8E9C-4B56-976F-EED21A5680AF}" destId="{5D4ABEA5-BAA8-489D-8D1B-C64553E16961}" srcOrd="1" destOrd="0" presId="urn:microsoft.com/office/officeart/2005/8/layout/chevron1"/>
    <dgm:cxn modelId="{7A8C6B79-041B-4E9D-A6A2-0E22B19EA94C}" type="presParOf" srcId="{D9942D43-8E9C-4B56-976F-EED21A5680AF}" destId="{0C8AFC15-C915-4D95-9E59-B0E4FCEBBDC5}" srcOrd="2" destOrd="0" presId="urn:microsoft.com/office/officeart/2005/8/layout/chevron1"/>
    <dgm:cxn modelId="{4F8492C0-4F4E-47B9-BAE0-CF2A0E07CC6E}" type="presParOf" srcId="{D9942D43-8E9C-4B56-976F-EED21A5680AF}" destId="{53A7AB9B-099F-4716-8ED0-582C9A6BCA41}" srcOrd="3" destOrd="0" presId="urn:microsoft.com/office/officeart/2005/8/layout/chevron1"/>
    <dgm:cxn modelId="{82A3C4E7-81D2-40A0-A325-E56A65DFD727}" type="presParOf" srcId="{D9942D43-8E9C-4B56-976F-EED21A5680AF}" destId="{763167B2-F6F1-4945-8071-D6B79758B064}" srcOrd="4"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2DD366-CB82-450D-B484-E908314B6243}" type="doc">
      <dgm:prSet loTypeId="urn:microsoft.com/office/officeart/2005/8/layout/arrow2" loCatId="process" qsTypeId="urn:microsoft.com/office/officeart/2005/8/quickstyle/3d3" qsCatId="3D" csTypeId="urn:microsoft.com/office/officeart/2005/8/colors/accent3_4" csCatId="accent3" phldr="1"/>
      <dgm:spPr/>
    </dgm:pt>
    <dgm:pt modelId="{9A06E3EA-369F-4AD8-9E93-231C24E27EEC}">
      <dgm:prSet phldrT="[Texto]" custT="1"/>
      <dgm:spPr/>
      <dgm:t>
        <a:bodyPr/>
        <a:lstStyle/>
        <a:p>
          <a:r>
            <a:rPr lang="es-ES" sz="3200" dirty="0" smtClean="0"/>
            <a:t>3</a:t>
          </a:r>
          <a:endParaRPr lang="es-ES" sz="3200" dirty="0"/>
        </a:p>
      </dgm:t>
    </dgm:pt>
    <dgm:pt modelId="{4E841F4B-66B1-44B8-8BA4-0873F03D482D}" type="parTrans" cxnId="{3B025EB7-4B1B-4766-966C-FB699B07DA7C}">
      <dgm:prSet/>
      <dgm:spPr/>
      <dgm:t>
        <a:bodyPr/>
        <a:lstStyle/>
        <a:p>
          <a:endParaRPr lang="es-ES"/>
        </a:p>
      </dgm:t>
    </dgm:pt>
    <dgm:pt modelId="{9352064A-84CA-4DAC-88C6-6EFAD7C78728}" type="sibTrans" cxnId="{3B025EB7-4B1B-4766-966C-FB699B07DA7C}">
      <dgm:prSet/>
      <dgm:spPr/>
      <dgm:t>
        <a:bodyPr/>
        <a:lstStyle/>
        <a:p>
          <a:endParaRPr lang="es-ES"/>
        </a:p>
      </dgm:t>
    </dgm:pt>
    <dgm:pt modelId="{718DD9A4-6D83-45A0-B3AC-E023C86CB350}">
      <dgm:prSet phldrT="[Texto]" custT="1"/>
      <dgm:spPr/>
      <dgm:t>
        <a:bodyPr/>
        <a:lstStyle/>
        <a:p>
          <a:r>
            <a:rPr lang="es-ES" sz="3200" dirty="0" smtClean="0"/>
            <a:t>15</a:t>
          </a:r>
          <a:endParaRPr lang="es-ES" sz="3200" dirty="0"/>
        </a:p>
      </dgm:t>
    </dgm:pt>
    <dgm:pt modelId="{21B75283-403B-480C-B572-17E7D390636F}" type="parTrans" cxnId="{920EEF77-10C3-4FE8-B954-28D3BA04F974}">
      <dgm:prSet/>
      <dgm:spPr/>
      <dgm:t>
        <a:bodyPr/>
        <a:lstStyle/>
        <a:p>
          <a:endParaRPr lang="es-ES"/>
        </a:p>
      </dgm:t>
    </dgm:pt>
    <dgm:pt modelId="{4E973649-B263-44A5-BDD0-07C58752F322}" type="sibTrans" cxnId="{920EEF77-10C3-4FE8-B954-28D3BA04F974}">
      <dgm:prSet/>
      <dgm:spPr/>
      <dgm:t>
        <a:bodyPr/>
        <a:lstStyle/>
        <a:p>
          <a:endParaRPr lang="es-ES"/>
        </a:p>
      </dgm:t>
    </dgm:pt>
    <dgm:pt modelId="{09165BAE-D024-4EB2-AE5C-AE290F86CF60}">
      <dgm:prSet phldrT="[Texto]" custT="1"/>
      <dgm:spPr/>
      <dgm:t>
        <a:bodyPr/>
        <a:lstStyle/>
        <a:p>
          <a:r>
            <a:rPr lang="es-ES" sz="3200" dirty="0" smtClean="0"/>
            <a:t>46</a:t>
          </a:r>
          <a:endParaRPr lang="es-ES" sz="3200" dirty="0"/>
        </a:p>
      </dgm:t>
    </dgm:pt>
    <dgm:pt modelId="{7BEA9804-6252-4F9E-8705-3AAA9FD4127B}" type="parTrans" cxnId="{4B2EEB65-F208-4AB0-9024-865CC3D43EBD}">
      <dgm:prSet/>
      <dgm:spPr/>
      <dgm:t>
        <a:bodyPr/>
        <a:lstStyle/>
        <a:p>
          <a:endParaRPr lang="es-ES"/>
        </a:p>
      </dgm:t>
    </dgm:pt>
    <dgm:pt modelId="{C64BE87F-9755-42FA-B269-DF1870EDC7DC}" type="sibTrans" cxnId="{4B2EEB65-F208-4AB0-9024-865CC3D43EBD}">
      <dgm:prSet/>
      <dgm:spPr/>
      <dgm:t>
        <a:bodyPr/>
        <a:lstStyle/>
        <a:p>
          <a:endParaRPr lang="es-ES"/>
        </a:p>
      </dgm:t>
    </dgm:pt>
    <dgm:pt modelId="{02C494E1-46BF-4D11-AEA2-B9CD009CB2FB}" type="pres">
      <dgm:prSet presAssocID="{5E2DD366-CB82-450D-B484-E908314B6243}" presName="arrowDiagram" presStyleCnt="0">
        <dgm:presLayoutVars>
          <dgm:chMax val="5"/>
          <dgm:dir/>
          <dgm:resizeHandles val="exact"/>
        </dgm:presLayoutVars>
      </dgm:prSet>
      <dgm:spPr/>
    </dgm:pt>
    <dgm:pt modelId="{2C80B3B6-9363-41D5-8511-08A777619815}" type="pres">
      <dgm:prSet presAssocID="{5E2DD366-CB82-450D-B484-E908314B6243}" presName="arrow" presStyleLbl="bgShp" presStyleIdx="0" presStyleCnt="1" custScaleX="246614" custLinFactNeighborX="-20666"/>
      <dgm:spPr>
        <a:solidFill>
          <a:schemeClr val="accent3">
            <a:lumMod val="75000"/>
          </a:schemeClr>
        </a:solidFill>
      </dgm:spPr>
    </dgm:pt>
    <dgm:pt modelId="{B7985437-ED64-409A-B851-B07EBEDD80C4}" type="pres">
      <dgm:prSet presAssocID="{5E2DD366-CB82-450D-B484-E908314B6243}" presName="arrowDiagram3" presStyleCnt="0"/>
      <dgm:spPr/>
    </dgm:pt>
    <dgm:pt modelId="{53B81523-C057-44E3-AA37-64F7D47C8643}" type="pres">
      <dgm:prSet presAssocID="{9A06E3EA-369F-4AD8-9E93-231C24E27EEC}" presName="bullet3a" presStyleLbl="node1" presStyleIdx="0" presStyleCnt="3" custFlipVert="0" custFlipHor="1" custScaleX="84271" custScaleY="54510" custLinFactX="-1100000" custLinFactY="-62078" custLinFactNeighborX="-1120363" custLinFactNeighborY="-100000"/>
      <dgm:spPr/>
    </dgm:pt>
    <dgm:pt modelId="{7C65501A-A434-4C42-B596-0995E3644D0A}" type="pres">
      <dgm:prSet presAssocID="{9A06E3EA-369F-4AD8-9E93-231C24E27EEC}" presName="textBox3a" presStyleLbl="revTx" presStyleIdx="0" presStyleCnt="3" custScaleY="32327" custLinFactX="-100000" custLinFactNeighborX="-162224" custLinFactNeighborY="-45057">
        <dgm:presLayoutVars>
          <dgm:bulletEnabled val="1"/>
        </dgm:presLayoutVars>
      </dgm:prSet>
      <dgm:spPr/>
      <dgm:t>
        <a:bodyPr/>
        <a:lstStyle/>
        <a:p>
          <a:endParaRPr lang="es-ES"/>
        </a:p>
      </dgm:t>
    </dgm:pt>
    <dgm:pt modelId="{14383EA1-0B29-4894-8A5C-5841DD70799A}" type="pres">
      <dgm:prSet presAssocID="{718DD9A4-6D83-45A0-B3AC-E023C86CB350}" presName="bullet3b" presStyleLbl="node1" presStyleIdx="1" presStyleCnt="3" custScaleX="30154" custScaleY="59384" custLinFactX="-191036" custLinFactNeighborX="-200000" custLinFactNeighborY="-54274"/>
      <dgm:spPr/>
    </dgm:pt>
    <dgm:pt modelId="{E9514B37-C606-456A-B8C0-58E6ECCD14A2}" type="pres">
      <dgm:prSet presAssocID="{718DD9A4-6D83-45A0-B3AC-E023C86CB350}" presName="textBox3b" presStyleLbl="revTx" presStyleIdx="1" presStyleCnt="3" custScaleY="51536" custLinFactX="-12451" custLinFactNeighborX="-100000" custLinFactNeighborY="-16144">
        <dgm:presLayoutVars>
          <dgm:bulletEnabled val="1"/>
        </dgm:presLayoutVars>
      </dgm:prSet>
      <dgm:spPr/>
      <dgm:t>
        <a:bodyPr/>
        <a:lstStyle/>
        <a:p>
          <a:endParaRPr lang="es-ES"/>
        </a:p>
      </dgm:t>
    </dgm:pt>
    <dgm:pt modelId="{983AA569-650E-415A-AE20-C32490EC5D59}" type="pres">
      <dgm:prSet presAssocID="{09165BAE-D024-4EB2-AE5C-AE290F86CF60}" presName="bullet3c" presStyleLbl="node1" presStyleIdx="2" presStyleCnt="3" custScaleX="116917" custScaleY="100003" custLinFactX="242937" custLinFactNeighborX="300000" custLinFactNeighborY="-37223"/>
      <dgm:spPr>
        <a:solidFill>
          <a:schemeClr val="accent5">
            <a:lumMod val="75000"/>
          </a:schemeClr>
        </a:solidFill>
      </dgm:spPr>
      <dgm:t>
        <a:bodyPr/>
        <a:lstStyle/>
        <a:p>
          <a:endParaRPr lang="es-ES"/>
        </a:p>
      </dgm:t>
    </dgm:pt>
    <dgm:pt modelId="{D57C01A4-D903-464D-87A1-85C6719FB59C}" type="pres">
      <dgm:prSet presAssocID="{09165BAE-D024-4EB2-AE5C-AE290F86CF60}" presName="textBox3c" presStyleLbl="revTx" presStyleIdx="2" presStyleCnt="3" custScaleY="59776" custLinFactX="5889" custLinFactNeighborX="100000" custLinFactNeighborY="-10720">
        <dgm:presLayoutVars>
          <dgm:bulletEnabled val="1"/>
        </dgm:presLayoutVars>
      </dgm:prSet>
      <dgm:spPr/>
      <dgm:t>
        <a:bodyPr/>
        <a:lstStyle/>
        <a:p>
          <a:endParaRPr lang="es-ES"/>
        </a:p>
      </dgm:t>
    </dgm:pt>
  </dgm:ptLst>
  <dgm:cxnLst>
    <dgm:cxn modelId="{3B025EB7-4B1B-4766-966C-FB699B07DA7C}" srcId="{5E2DD366-CB82-450D-B484-E908314B6243}" destId="{9A06E3EA-369F-4AD8-9E93-231C24E27EEC}" srcOrd="0" destOrd="0" parTransId="{4E841F4B-66B1-44B8-8BA4-0873F03D482D}" sibTransId="{9352064A-84CA-4DAC-88C6-6EFAD7C78728}"/>
    <dgm:cxn modelId="{5A59CA14-04C1-41F5-AED2-4CE5AA036C93}" type="presOf" srcId="{09165BAE-D024-4EB2-AE5C-AE290F86CF60}" destId="{D57C01A4-D903-464D-87A1-85C6719FB59C}" srcOrd="0" destOrd="0" presId="urn:microsoft.com/office/officeart/2005/8/layout/arrow2"/>
    <dgm:cxn modelId="{4B2EEB65-F208-4AB0-9024-865CC3D43EBD}" srcId="{5E2DD366-CB82-450D-B484-E908314B6243}" destId="{09165BAE-D024-4EB2-AE5C-AE290F86CF60}" srcOrd="2" destOrd="0" parTransId="{7BEA9804-6252-4F9E-8705-3AAA9FD4127B}" sibTransId="{C64BE87F-9755-42FA-B269-DF1870EDC7DC}"/>
    <dgm:cxn modelId="{FE99A08C-B9D7-4972-91B5-44560C4C7EA8}" type="presOf" srcId="{718DD9A4-6D83-45A0-B3AC-E023C86CB350}" destId="{E9514B37-C606-456A-B8C0-58E6ECCD14A2}" srcOrd="0" destOrd="0" presId="urn:microsoft.com/office/officeart/2005/8/layout/arrow2"/>
    <dgm:cxn modelId="{920EEF77-10C3-4FE8-B954-28D3BA04F974}" srcId="{5E2DD366-CB82-450D-B484-E908314B6243}" destId="{718DD9A4-6D83-45A0-B3AC-E023C86CB350}" srcOrd="1" destOrd="0" parTransId="{21B75283-403B-480C-B572-17E7D390636F}" sibTransId="{4E973649-B263-44A5-BDD0-07C58752F322}"/>
    <dgm:cxn modelId="{14F23210-21B3-40B5-977C-FFA24A009ED3}" type="presOf" srcId="{5E2DD366-CB82-450D-B484-E908314B6243}" destId="{02C494E1-46BF-4D11-AEA2-B9CD009CB2FB}" srcOrd="0" destOrd="0" presId="urn:microsoft.com/office/officeart/2005/8/layout/arrow2"/>
    <dgm:cxn modelId="{17285DF8-CC16-4AC3-866F-EC80D8D5B6EC}" type="presOf" srcId="{9A06E3EA-369F-4AD8-9E93-231C24E27EEC}" destId="{7C65501A-A434-4C42-B596-0995E3644D0A}" srcOrd="0" destOrd="0" presId="urn:microsoft.com/office/officeart/2005/8/layout/arrow2"/>
    <dgm:cxn modelId="{5B82B0E0-4BB9-48DA-984B-A29F64FF3FCE}" type="presParOf" srcId="{02C494E1-46BF-4D11-AEA2-B9CD009CB2FB}" destId="{2C80B3B6-9363-41D5-8511-08A777619815}" srcOrd="0" destOrd="0" presId="urn:microsoft.com/office/officeart/2005/8/layout/arrow2"/>
    <dgm:cxn modelId="{F6F01BE3-AC03-4762-8CFF-B56FFCE1DE27}" type="presParOf" srcId="{02C494E1-46BF-4D11-AEA2-B9CD009CB2FB}" destId="{B7985437-ED64-409A-B851-B07EBEDD80C4}" srcOrd="1" destOrd="0" presId="urn:microsoft.com/office/officeart/2005/8/layout/arrow2"/>
    <dgm:cxn modelId="{CF938B83-26C0-4A23-B3F1-70A95E8DC7C7}" type="presParOf" srcId="{B7985437-ED64-409A-B851-B07EBEDD80C4}" destId="{53B81523-C057-44E3-AA37-64F7D47C8643}" srcOrd="0" destOrd="0" presId="urn:microsoft.com/office/officeart/2005/8/layout/arrow2"/>
    <dgm:cxn modelId="{A2B582DC-0766-4E75-8ADA-5E5CC44EB77D}" type="presParOf" srcId="{B7985437-ED64-409A-B851-B07EBEDD80C4}" destId="{7C65501A-A434-4C42-B596-0995E3644D0A}" srcOrd="1" destOrd="0" presId="urn:microsoft.com/office/officeart/2005/8/layout/arrow2"/>
    <dgm:cxn modelId="{6DDCB5A8-71C6-4327-BF14-5669F4C4D7AF}" type="presParOf" srcId="{B7985437-ED64-409A-B851-B07EBEDD80C4}" destId="{14383EA1-0B29-4894-8A5C-5841DD70799A}" srcOrd="2" destOrd="0" presId="urn:microsoft.com/office/officeart/2005/8/layout/arrow2"/>
    <dgm:cxn modelId="{328E783F-5D12-480F-8BA4-B93BD986DB5C}" type="presParOf" srcId="{B7985437-ED64-409A-B851-B07EBEDD80C4}" destId="{E9514B37-C606-456A-B8C0-58E6ECCD14A2}" srcOrd="3" destOrd="0" presId="urn:microsoft.com/office/officeart/2005/8/layout/arrow2"/>
    <dgm:cxn modelId="{CD067260-E5E4-4213-9FD8-667DE880165F}" type="presParOf" srcId="{B7985437-ED64-409A-B851-B07EBEDD80C4}" destId="{983AA569-650E-415A-AE20-C32490EC5D59}" srcOrd="4" destOrd="0" presId="urn:microsoft.com/office/officeart/2005/8/layout/arrow2"/>
    <dgm:cxn modelId="{88AB01FA-0E02-46D9-8BB1-AA05DA8FB838}" type="presParOf" srcId="{B7985437-ED64-409A-B851-B07EBEDD80C4}" destId="{D57C01A4-D903-464D-87A1-85C6719FB59C}" srcOrd="5" destOrd="0" presId="urn:microsoft.com/office/officeart/2005/8/layout/arrow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6A3BA-6B55-45DE-854A-850B34690ADD}">
      <dsp:nvSpPr>
        <dsp:cNvPr id="0" name=""/>
        <dsp:cNvSpPr/>
      </dsp:nvSpPr>
      <dsp:spPr>
        <a:xfrm>
          <a:off x="0" y="2608064"/>
          <a:ext cx="2869842" cy="1430993"/>
        </a:xfrm>
        <a:prstGeom prst="rightArrow">
          <a:avLst>
            <a:gd name="adj1" fmla="val 70000"/>
            <a:gd name="adj2" fmla="val 50000"/>
          </a:avLst>
        </a:prstGeom>
        <a:solidFill>
          <a:srgbClr val="FF9933">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s-ES" sz="1800" b="1" kern="1200" dirty="0" smtClean="0"/>
            <a:t>MARCO CONCEPTUAL</a:t>
          </a:r>
          <a:endParaRPr lang="es-ES" sz="1800" b="1" kern="1200" dirty="0"/>
        </a:p>
      </dsp:txBody>
      <dsp:txXfrm>
        <a:off x="717460" y="2822713"/>
        <a:ext cx="1651533" cy="1001695"/>
      </dsp:txXfrm>
    </dsp:sp>
    <dsp:sp modelId="{9437D62A-B111-4802-868A-CF0987406AF8}">
      <dsp:nvSpPr>
        <dsp:cNvPr id="0" name=""/>
        <dsp:cNvSpPr/>
      </dsp:nvSpPr>
      <dsp:spPr>
        <a:xfrm>
          <a:off x="0" y="2896099"/>
          <a:ext cx="818266" cy="818528"/>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S" sz="3800" kern="1200" dirty="0" smtClean="0"/>
            <a:t>1</a:t>
          </a:r>
          <a:endParaRPr lang="es-ES" sz="3800" kern="1200" dirty="0"/>
        </a:p>
      </dsp:txBody>
      <dsp:txXfrm>
        <a:off x="119832" y="3015970"/>
        <a:ext cx="578602" cy="578786"/>
      </dsp:txXfrm>
    </dsp:sp>
    <dsp:sp modelId="{B6744249-CD4A-4622-ADAC-C85A9333178C}">
      <dsp:nvSpPr>
        <dsp:cNvPr id="0" name=""/>
        <dsp:cNvSpPr/>
      </dsp:nvSpPr>
      <dsp:spPr>
        <a:xfrm>
          <a:off x="2973640" y="2583179"/>
          <a:ext cx="2996010" cy="1430993"/>
        </a:xfrm>
        <a:prstGeom prst="rightArrow">
          <a:avLst>
            <a:gd name="adj1" fmla="val 70000"/>
            <a:gd name="adj2" fmla="val 50000"/>
          </a:avLst>
        </a:prstGeom>
        <a:solidFill>
          <a:srgbClr val="FF9933">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s-ES" sz="1800" b="1" kern="1200" dirty="0" smtClean="0"/>
            <a:t>RESULTADOS APRENDIZAJE</a:t>
          </a:r>
          <a:endParaRPr lang="es-ES" sz="1800" b="1" kern="1200" dirty="0"/>
        </a:p>
      </dsp:txBody>
      <dsp:txXfrm>
        <a:off x="3722643" y="2797828"/>
        <a:ext cx="1746159" cy="1001695"/>
      </dsp:txXfrm>
    </dsp:sp>
    <dsp:sp modelId="{6C3B3532-267F-4DFA-A96D-127274A3DAC5}">
      <dsp:nvSpPr>
        <dsp:cNvPr id="0" name=""/>
        <dsp:cNvSpPr/>
      </dsp:nvSpPr>
      <dsp:spPr>
        <a:xfrm>
          <a:off x="2952326" y="2896099"/>
          <a:ext cx="875072" cy="818528"/>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S" sz="3800" kern="1200" dirty="0" smtClean="0"/>
            <a:t>2</a:t>
          </a:r>
          <a:endParaRPr lang="es-ES" sz="3800" kern="1200" dirty="0"/>
        </a:p>
      </dsp:txBody>
      <dsp:txXfrm>
        <a:off x="3080477" y="3015970"/>
        <a:ext cx="618770" cy="578786"/>
      </dsp:txXfrm>
    </dsp:sp>
    <dsp:sp modelId="{B345A3E1-B0B7-447C-8CDA-EC80C01CDFF4}">
      <dsp:nvSpPr>
        <dsp:cNvPr id="0" name=""/>
        <dsp:cNvSpPr/>
      </dsp:nvSpPr>
      <dsp:spPr>
        <a:xfrm>
          <a:off x="6073449" y="2536056"/>
          <a:ext cx="2567510" cy="1430993"/>
        </a:xfrm>
        <a:prstGeom prst="rightArrow">
          <a:avLst>
            <a:gd name="adj1" fmla="val 70000"/>
            <a:gd name="adj2" fmla="val 50000"/>
          </a:avLst>
        </a:prstGeom>
        <a:solidFill>
          <a:srgbClr val="FF9933">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s-ES" sz="1800" b="1" kern="1200" dirty="0" smtClean="0"/>
            <a:t>CONSENSO EXPERTO</a:t>
          </a:r>
          <a:endParaRPr lang="es-ES" sz="1800" b="1" kern="1200" dirty="0"/>
        </a:p>
      </dsp:txBody>
      <dsp:txXfrm>
        <a:off x="6715326" y="2750705"/>
        <a:ext cx="1424785" cy="1001695"/>
      </dsp:txXfrm>
    </dsp:sp>
    <dsp:sp modelId="{5AE6CCFD-BD93-4773-8849-8A8B60652388}">
      <dsp:nvSpPr>
        <dsp:cNvPr id="0" name=""/>
        <dsp:cNvSpPr/>
      </dsp:nvSpPr>
      <dsp:spPr>
        <a:xfrm>
          <a:off x="6019499" y="2896099"/>
          <a:ext cx="821262" cy="818528"/>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S" sz="3800" kern="1200" dirty="0" smtClean="0"/>
            <a:t>3</a:t>
          </a:r>
          <a:endParaRPr lang="es-ES" sz="3800" kern="1200" dirty="0"/>
        </a:p>
      </dsp:txBody>
      <dsp:txXfrm>
        <a:off x="6139770" y="3015970"/>
        <a:ext cx="580720" cy="578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09C47-0238-416E-933D-27F5B5174B0F}">
      <dsp:nvSpPr>
        <dsp:cNvPr id="0" name=""/>
        <dsp:cNvSpPr/>
      </dsp:nvSpPr>
      <dsp:spPr>
        <a:xfrm>
          <a:off x="0" y="792093"/>
          <a:ext cx="3071216" cy="831611"/>
        </a:xfrm>
        <a:prstGeom prst="chevron">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s-ES" sz="2700" b="1" kern="1200" dirty="0" smtClean="0"/>
            <a:t>Grupo Impulsor</a:t>
          </a:r>
          <a:endParaRPr lang="es-ES" sz="2700" b="1" kern="1200" dirty="0"/>
        </a:p>
      </dsp:txBody>
      <dsp:txXfrm>
        <a:off x="415806" y="792093"/>
        <a:ext cx="2239605" cy="831611"/>
      </dsp:txXfrm>
    </dsp:sp>
    <dsp:sp modelId="{0C8AFC15-C915-4D95-9E59-B0E4FCEBBDC5}">
      <dsp:nvSpPr>
        <dsp:cNvPr id="0" name=""/>
        <dsp:cNvSpPr/>
      </dsp:nvSpPr>
      <dsp:spPr>
        <a:xfrm>
          <a:off x="2777644" y="784624"/>
          <a:ext cx="3071216" cy="831611"/>
        </a:xfrm>
        <a:prstGeom prst="chevron">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s-ES" sz="2700" b="1" kern="1200" dirty="0" smtClean="0"/>
            <a:t>Comité Científico</a:t>
          </a:r>
          <a:endParaRPr lang="es-ES" sz="2700" b="1" kern="1200" dirty="0"/>
        </a:p>
      </dsp:txBody>
      <dsp:txXfrm>
        <a:off x="3193450" y="784624"/>
        <a:ext cx="2239605" cy="831611"/>
      </dsp:txXfrm>
    </dsp:sp>
    <dsp:sp modelId="{763167B2-F6F1-4945-8071-D6B79758B064}">
      <dsp:nvSpPr>
        <dsp:cNvPr id="0" name=""/>
        <dsp:cNvSpPr/>
      </dsp:nvSpPr>
      <dsp:spPr>
        <a:xfrm>
          <a:off x="5530710" y="780214"/>
          <a:ext cx="3071216" cy="831611"/>
        </a:xfrm>
        <a:prstGeom prst="chevron">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s-ES" sz="2700" b="1" kern="1200" dirty="0" smtClean="0"/>
            <a:t>Panel Experto</a:t>
          </a:r>
          <a:endParaRPr lang="es-ES" sz="2700" b="1" kern="1200" dirty="0"/>
        </a:p>
      </dsp:txBody>
      <dsp:txXfrm>
        <a:off x="5946516" y="780214"/>
        <a:ext cx="2239605" cy="831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0B3B6-9363-41D5-8511-08A777619815}">
      <dsp:nvSpPr>
        <dsp:cNvPr id="0" name=""/>
        <dsp:cNvSpPr/>
      </dsp:nvSpPr>
      <dsp:spPr>
        <a:xfrm>
          <a:off x="1080126" y="0"/>
          <a:ext cx="7955665" cy="2016224"/>
        </a:xfrm>
        <a:prstGeom prst="swooshArrow">
          <a:avLst>
            <a:gd name="adj1" fmla="val 25000"/>
            <a:gd name="adj2" fmla="val 25000"/>
          </a:avLst>
        </a:prstGeom>
        <a:solidFill>
          <a:schemeClr val="accent3">
            <a:lumMod val="7500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3B81523-C057-44E3-AA37-64F7D47C8643}">
      <dsp:nvSpPr>
        <dsp:cNvPr id="0" name=""/>
        <dsp:cNvSpPr/>
      </dsp:nvSpPr>
      <dsp:spPr>
        <a:xfrm flipH="1">
          <a:off x="2665622" y="1274732"/>
          <a:ext cx="70682" cy="45720"/>
        </a:xfrm>
        <a:prstGeom prst="ellipse">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C65501A-A434-4C42-B596-0995E3644D0A}">
      <dsp:nvSpPr>
        <dsp:cNvPr id="0" name=""/>
        <dsp:cNvSpPr/>
      </dsp:nvSpPr>
      <dsp:spPr>
        <a:xfrm>
          <a:off x="2592288" y="1368154"/>
          <a:ext cx="751648" cy="18836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4444" tIns="0" rIns="0" bIns="0" numCol="1" spcCol="1270" anchor="t" anchorCtr="0">
          <a:noAutofit/>
        </a:bodyPr>
        <a:lstStyle/>
        <a:p>
          <a:pPr lvl="0" algn="l" defTabSz="1422400">
            <a:lnSpc>
              <a:spcPct val="90000"/>
            </a:lnSpc>
            <a:spcBef>
              <a:spcPct val="0"/>
            </a:spcBef>
            <a:spcAft>
              <a:spcPct val="35000"/>
            </a:spcAft>
          </a:pPr>
          <a:r>
            <a:rPr lang="es-ES" sz="3200" kern="1200" dirty="0" smtClean="0"/>
            <a:t>3</a:t>
          </a:r>
          <a:endParaRPr lang="es-ES" sz="3200" kern="1200" dirty="0"/>
        </a:p>
      </dsp:txBody>
      <dsp:txXfrm>
        <a:off x="2592288" y="1368154"/>
        <a:ext cx="751648" cy="188365"/>
      </dsp:txXfrm>
    </dsp:sp>
    <dsp:sp modelId="{14383EA1-0B29-4894-8A5C-5841DD70799A}">
      <dsp:nvSpPr>
        <dsp:cNvPr id="0" name=""/>
        <dsp:cNvSpPr/>
      </dsp:nvSpPr>
      <dsp:spPr>
        <a:xfrm>
          <a:off x="4721772" y="792088"/>
          <a:ext cx="45719" cy="90038"/>
        </a:xfrm>
        <a:prstGeom prst="ellipse">
          <a:avLst/>
        </a:prstGeom>
        <a:solidFill>
          <a:schemeClr val="accent3">
            <a:shade val="50000"/>
            <a:hueOff val="178371"/>
            <a:satOff val="-2846"/>
            <a:lumOff val="274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514B37-C606-456A-B8C0-58E6ECCD14A2}">
      <dsp:nvSpPr>
        <dsp:cNvPr id="0" name=""/>
        <dsp:cNvSpPr/>
      </dsp:nvSpPr>
      <dsp:spPr>
        <a:xfrm>
          <a:off x="4466891" y="1008109"/>
          <a:ext cx="774230" cy="5652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0340" tIns="0" rIns="0" bIns="0" numCol="1" spcCol="1270" anchor="t" anchorCtr="0">
          <a:noAutofit/>
        </a:bodyPr>
        <a:lstStyle/>
        <a:p>
          <a:pPr lvl="0" algn="l" defTabSz="1422400">
            <a:lnSpc>
              <a:spcPct val="90000"/>
            </a:lnSpc>
            <a:spcBef>
              <a:spcPct val="0"/>
            </a:spcBef>
            <a:spcAft>
              <a:spcPct val="35000"/>
            </a:spcAft>
          </a:pPr>
          <a:r>
            <a:rPr lang="es-ES" sz="3200" kern="1200" dirty="0" smtClean="0"/>
            <a:t>15</a:t>
          </a:r>
          <a:endParaRPr lang="es-ES" sz="3200" kern="1200" dirty="0"/>
        </a:p>
      </dsp:txBody>
      <dsp:txXfrm>
        <a:off x="4466891" y="1008109"/>
        <a:ext cx="774230" cy="565260"/>
      </dsp:txXfrm>
    </dsp:sp>
    <dsp:sp modelId="{983AA569-650E-415A-AE20-C32490EC5D59}">
      <dsp:nvSpPr>
        <dsp:cNvPr id="0" name=""/>
        <dsp:cNvSpPr/>
      </dsp:nvSpPr>
      <dsp:spPr>
        <a:xfrm>
          <a:off x="7272809" y="432049"/>
          <a:ext cx="245160" cy="209693"/>
        </a:xfrm>
        <a:prstGeom prst="ellipse">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57C01A4-D903-464D-87A1-85C6719FB59C}">
      <dsp:nvSpPr>
        <dsp:cNvPr id="0" name=""/>
        <dsp:cNvSpPr/>
      </dsp:nvSpPr>
      <dsp:spPr>
        <a:xfrm>
          <a:off x="7076743" y="746556"/>
          <a:ext cx="774230" cy="83762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1109" tIns="0" rIns="0" bIns="0" numCol="1" spcCol="1270" anchor="t" anchorCtr="0">
          <a:noAutofit/>
        </a:bodyPr>
        <a:lstStyle/>
        <a:p>
          <a:pPr lvl="0" algn="l" defTabSz="1422400">
            <a:lnSpc>
              <a:spcPct val="90000"/>
            </a:lnSpc>
            <a:spcBef>
              <a:spcPct val="0"/>
            </a:spcBef>
            <a:spcAft>
              <a:spcPct val="35000"/>
            </a:spcAft>
          </a:pPr>
          <a:r>
            <a:rPr lang="es-ES" sz="3200" kern="1200" dirty="0" smtClean="0"/>
            <a:t>46</a:t>
          </a:r>
          <a:endParaRPr lang="es-ES" sz="3200" kern="1200" dirty="0"/>
        </a:p>
      </dsp:txBody>
      <dsp:txXfrm>
        <a:off x="7076743" y="746556"/>
        <a:ext cx="774230" cy="8376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B03DB-82F4-4F4D-A0FD-3409971AC757}" type="datetimeFigureOut">
              <a:rPr lang="es-ES" smtClean="0"/>
              <a:pPr/>
              <a:t>15/06/2016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0B46C-B5CF-4ECB-89D4-A3240EB399D8}" type="slidenum">
              <a:rPr lang="es-ES" smtClean="0"/>
              <a:pPr/>
              <a:t>‹#›</a:t>
            </a:fld>
            <a:endParaRPr lang="es-ES"/>
          </a:p>
        </p:txBody>
      </p:sp>
    </p:spTree>
    <p:extLst>
      <p:ext uri="{BB962C8B-B14F-4D97-AF65-F5344CB8AC3E}">
        <p14:creationId xmlns:p14="http://schemas.microsoft.com/office/powerpoint/2010/main" val="377570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30B46C-B5CF-4ECB-89D4-A3240EB399D8}"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14310">
              <a:defRPr/>
            </a:pPr>
            <a:r>
              <a:rPr lang="es-ES" dirty="0" smtClean="0"/>
              <a:t>Inspirados en el UK </a:t>
            </a:r>
            <a:r>
              <a:rPr lang="es-ES" dirty="0" err="1" smtClean="0"/>
              <a:t>statement</a:t>
            </a:r>
            <a:r>
              <a:rPr lang="es-ES" dirty="0" smtClean="0"/>
              <a:t> </a:t>
            </a:r>
            <a:r>
              <a:rPr lang="es-ES" baseline="0" dirty="0" smtClean="0"/>
              <a:t>, </a:t>
            </a:r>
            <a:r>
              <a:rPr lang="es-ES" dirty="0" smtClean="0"/>
              <a:t>inicialmente se trató de conseguir un modelo empírico de relevancia práctica para el desarrollo curricular que ayudase a determinar los contenidos del consenso. Para ello se realizó una propuesta conceptual sobre la relación asistencial centrada en la persona que fuese realista para la práctica clínica y para su enseñanza en nuestro contexto. Esta propuesta tiene evidencias científicas suficientes y toma como base la comprensión de la dolencia del paciente desde la perspectiva del “modelo </a:t>
            </a:r>
            <a:r>
              <a:rPr lang="es-ES" dirty="0" err="1" smtClean="0"/>
              <a:t>biopsicosocial</a:t>
            </a:r>
            <a:r>
              <a:rPr lang="es-ES" dirty="0" smtClean="0"/>
              <a:t>”  y de la asistencia clínica como una relacional profesional entre dos personas (médico y paciente) con fines específicos, en los que adquieren especial relevancia las dimensiones familiar en la persona-paciente y la relación inter/</a:t>
            </a:r>
            <a:r>
              <a:rPr lang="es-ES" dirty="0" err="1" smtClean="0"/>
              <a:t>intraprofesional</a:t>
            </a:r>
            <a:r>
              <a:rPr lang="es-ES" dirty="0" smtClean="0"/>
              <a:t> y el autoconocimiento en la persona-médico.</a:t>
            </a:r>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15</a:t>
            </a:fld>
            <a:endParaRPr lang="es-ES"/>
          </a:p>
        </p:txBody>
      </p:sp>
    </p:spTree>
    <p:extLst>
      <p:ext uri="{BB962C8B-B14F-4D97-AF65-F5344CB8AC3E}">
        <p14:creationId xmlns:p14="http://schemas.microsoft.com/office/powerpoint/2010/main" val="45398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14310">
              <a:defRPr/>
            </a:pPr>
            <a:r>
              <a:rPr lang="es-ES" dirty="0" smtClean="0"/>
              <a:t>En la figura se esquematizan los diferentes componentes del modelo conceptual, que tiene a las dos personas implicadas en la relación clínica como ejes fundamentales sobre los que pivotan el resto de los dominios de la comunicación, representados como anillos concéntricos.  Esta propuesta, que ha sido definida con más detalle en otro lugar ,  fue sometida a revisión por los 15 miembros del Comité Científico y su versión final sirvió para la categorización y agrupación de los diferentes resultados de aprendizaje sometidos a consenso.   </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16</a:t>
            </a:fld>
            <a:endParaRPr lang="es-ES"/>
          </a:p>
        </p:txBody>
      </p:sp>
    </p:spTree>
    <p:extLst>
      <p:ext uri="{BB962C8B-B14F-4D97-AF65-F5344CB8AC3E}">
        <p14:creationId xmlns:p14="http://schemas.microsoft.com/office/powerpoint/2010/main" val="3130680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1100" dirty="0" smtClean="0"/>
              <a:t>El estudio utiliza como metodología principal el</a:t>
            </a:r>
            <a:r>
              <a:rPr lang="es-ES_tradnl" sz="1100" b="1" dirty="0" smtClean="0"/>
              <a:t> </a:t>
            </a:r>
            <a:r>
              <a:rPr lang="es-ES" sz="1100" b="1" dirty="0" err="1" smtClean="0"/>
              <a:t>Remote</a:t>
            </a:r>
            <a:r>
              <a:rPr lang="es-ES" sz="1100" b="1" dirty="0" smtClean="0"/>
              <a:t> </a:t>
            </a:r>
            <a:r>
              <a:rPr lang="es-ES" sz="1100" b="1" dirty="0" err="1" smtClean="0"/>
              <a:t>Modified</a:t>
            </a:r>
            <a:r>
              <a:rPr lang="es-ES" sz="1100" b="1" dirty="0" smtClean="0"/>
              <a:t> </a:t>
            </a:r>
            <a:r>
              <a:rPr lang="es-ES" sz="1100" b="1" dirty="0" err="1" smtClean="0"/>
              <a:t>Delphi</a:t>
            </a:r>
            <a:r>
              <a:rPr lang="es-ES" sz="1100" b="1" dirty="0" smtClean="0"/>
              <a:t> (REMODE)</a:t>
            </a:r>
            <a:r>
              <a:rPr lang="es-ES_tradnl" sz="1100" dirty="0" smtClean="0"/>
              <a:t>, técnica estructurada para alcanzar consenso profesional a distancia sobre un tema concreto derivada </a:t>
            </a:r>
            <a:r>
              <a:rPr lang="es-ES_tradnl" sz="1100" u="sng" dirty="0" smtClean="0"/>
              <a:t>del </a:t>
            </a:r>
            <a:r>
              <a:rPr lang="es-ES_tradnl" sz="1100" u="sng" dirty="0" smtClean="0">
                <a:solidFill>
                  <a:srgbClr val="FFC000"/>
                </a:solidFill>
              </a:rPr>
              <a:t>método </a:t>
            </a:r>
            <a:r>
              <a:rPr lang="es-ES_tradnl" sz="1100" u="sng" dirty="0" err="1" smtClean="0">
                <a:solidFill>
                  <a:srgbClr val="FFC000"/>
                </a:solidFill>
              </a:rPr>
              <a:t>Delphi</a:t>
            </a:r>
            <a:r>
              <a:rPr lang="es-ES_tradnl" sz="1100" u="sng" dirty="0" smtClean="0">
                <a:solidFill>
                  <a:srgbClr val="FFC000"/>
                </a:solidFill>
              </a:rPr>
              <a:t> tradicional (a distancia y con número indeterminado de rondas de encuesta)</a:t>
            </a:r>
            <a:r>
              <a:rPr lang="es-ES_tradnl" sz="1100" dirty="0" smtClean="0"/>
              <a:t> y variante del </a:t>
            </a:r>
            <a:r>
              <a:rPr lang="es-ES_tradnl" sz="1100" u="sng" dirty="0" smtClean="0"/>
              <a:t>método </a:t>
            </a:r>
            <a:r>
              <a:rPr lang="es-ES_tradnl" sz="1100" u="sng" dirty="0" err="1" smtClean="0"/>
              <a:t>Delphi</a:t>
            </a:r>
            <a:r>
              <a:rPr lang="es-ES_tradnl" sz="1100" u="sng" dirty="0" smtClean="0"/>
              <a:t> modificado (sesión de debate presencial y 2 únicas rondas). </a:t>
            </a:r>
          </a:p>
          <a:p>
            <a:r>
              <a:rPr lang="es-ES_tradnl" sz="1100" dirty="0" smtClean="0"/>
              <a:t> </a:t>
            </a:r>
            <a:r>
              <a:rPr lang="es-ES" sz="1100" dirty="0" smtClean="0"/>
              <a:t>Esta adaptación metodológica no requiera encuentro presencial y sustituye la interacción personal de los panelistas expertos </a:t>
            </a:r>
            <a:r>
              <a:rPr lang="es-ES_tradnl" sz="1100" dirty="0" smtClean="0"/>
              <a:t>por el envío de un informe de resultados de la primera ronda (estadístico y gráfico) con los comentarios aportados por los panelistas, informando además </a:t>
            </a:r>
            <a:r>
              <a:rPr lang="es-ES" sz="1100" dirty="0" smtClean="0"/>
              <a:t>a cada participante de su posición con respecto al resto del grupo.  </a:t>
            </a:r>
          </a:p>
          <a:p>
            <a:r>
              <a:rPr lang="es-ES" sz="1100" dirty="0" smtClean="0"/>
              <a:t>Las características principales de la adaptación metodológica propuesta incluyen:</a:t>
            </a:r>
          </a:p>
          <a:p>
            <a:pPr lvl="0"/>
            <a:r>
              <a:rPr lang="es-ES" sz="1100" u="sng" dirty="0" smtClean="0"/>
              <a:t>1 Garantizar el anonimato riguroso</a:t>
            </a:r>
            <a:r>
              <a:rPr lang="es-ES" sz="1100" dirty="0" smtClean="0"/>
              <a:t> de los participantes, a fin de reducir el efecto pernicioso que  pueden ejercer los posibles elementos dominantes del grupo</a:t>
            </a:r>
          </a:p>
          <a:p>
            <a:pPr lvl="0"/>
            <a:r>
              <a:rPr lang="es-ES" sz="1100" dirty="0" smtClean="0"/>
              <a:t>2 Proponer la responsabilidad exclusiva de los </a:t>
            </a:r>
            <a:r>
              <a:rPr lang="es-ES" sz="1100" u="sng" dirty="0" smtClean="0"/>
              <a:t>investigadores</a:t>
            </a:r>
            <a:r>
              <a:rPr lang="es-ES" sz="1100" dirty="0" smtClean="0"/>
              <a:t> que impulsan el estudio (líderes de referencia en la materia) en la </a:t>
            </a:r>
            <a:r>
              <a:rPr lang="es-ES" sz="1100" u="sng" dirty="0" smtClean="0"/>
              <a:t>elaboración de los cuestionarios</a:t>
            </a:r>
            <a:r>
              <a:rPr lang="es-ES" sz="1100" dirty="0" smtClean="0"/>
              <a:t>, sin implicar al pleno del panel de expertos en esta fase. </a:t>
            </a:r>
          </a:p>
          <a:p>
            <a:pPr lvl="0"/>
            <a:r>
              <a:rPr lang="es-ES" sz="1100" dirty="0" smtClean="0"/>
              <a:t>3 Permitir el uso de </a:t>
            </a:r>
            <a:r>
              <a:rPr lang="es-ES" sz="1100" u="sng" dirty="0" smtClean="0"/>
              <a:t>paneles de expertos más numerosos</a:t>
            </a:r>
            <a:r>
              <a:rPr lang="es-ES" sz="1100" dirty="0" smtClean="0"/>
              <a:t> que la composición habitual usada en el </a:t>
            </a:r>
            <a:r>
              <a:rPr lang="es-ES" sz="1100" dirty="0" err="1" smtClean="0"/>
              <a:t>Delphi</a:t>
            </a:r>
            <a:r>
              <a:rPr lang="es-ES" sz="1100" dirty="0" smtClean="0"/>
              <a:t> modificado (en general 8-12). </a:t>
            </a:r>
          </a:p>
          <a:p>
            <a:pPr lvl="0"/>
            <a:r>
              <a:rPr lang="es-ES" sz="1100" dirty="0" smtClean="0"/>
              <a:t>4 Completar ambas rondas de encuesta </a:t>
            </a:r>
            <a:r>
              <a:rPr lang="es-ES" sz="1100" u="sng" dirty="0" smtClean="0"/>
              <a:t>sin necesidad de reunión presencial </a:t>
            </a:r>
            <a:r>
              <a:rPr lang="es-ES" sz="1100" dirty="0" smtClean="0"/>
              <a:t>de debate, para evitar sesgos de influencia y garantizar  viabilidad  logística del procedimiento con  paneles numerosos.  </a:t>
            </a:r>
          </a:p>
          <a:p>
            <a:pPr lvl="0"/>
            <a:r>
              <a:rPr lang="es-ES" sz="1100" dirty="0" smtClean="0"/>
              <a:t>5 Suplir esa reunión por el ofrecimiento de un </a:t>
            </a:r>
            <a:r>
              <a:rPr lang="es-ES" sz="1100" i="1" u="sng" dirty="0" err="1" smtClean="0"/>
              <a:t>feedback</a:t>
            </a:r>
            <a:r>
              <a:rPr lang="es-ES" sz="1100" u="sng" dirty="0" smtClean="0"/>
              <a:t> informativo detallado</a:t>
            </a:r>
            <a:r>
              <a:rPr lang="es-ES" sz="1100" dirty="0" smtClean="0"/>
              <a:t> entre rondas (resultados obtenidos y opiniones libres de panelistas).</a:t>
            </a:r>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17</a:t>
            </a:fld>
            <a:endParaRPr lang="es-ES"/>
          </a:p>
        </p:txBody>
      </p:sp>
    </p:spTree>
    <p:extLst>
      <p:ext uri="{BB962C8B-B14F-4D97-AF65-F5344CB8AC3E}">
        <p14:creationId xmlns:p14="http://schemas.microsoft.com/office/powerpoint/2010/main" val="185352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r>
              <a:rPr lang="es-ES" dirty="0" smtClean="0"/>
              <a:t>Tras la constitución del </a:t>
            </a:r>
            <a:r>
              <a:rPr lang="es-ES" u="sng" dirty="0" smtClean="0"/>
              <a:t>Grupo Impulsor del Proyecto CCCC</a:t>
            </a:r>
            <a:r>
              <a:rPr lang="es-ES" dirty="0" smtClean="0"/>
              <a:t> (3 miembros, marzo 2013) y en base a una revisión bibliográfica que incluyó los consensos anteriores, guías de habilidades y tareas y marcos de referencia existentes, se desarrolló un primer borrador o propuesta inicial de la batería de 157 ítems.</a:t>
            </a:r>
          </a:p>
          <a:p>
            <a:endParaRPr lang="es-ES" dirty="0" smtClean="0"/>
          </a:p>
          <a:p>
            <a:r>
              <a:rPr lang="es-ES" dirty="0" smtClean="0"/>
              <a:t>Tras esto, se constituyó un </a:t>
            </a:r>
            <a:r>
              <a:rPr lang="es-ES" u="sng" dirty="0" smtClean="0"/>
              <a:t>Comité Científico Internacional del Proyecto CCCC</a:t>
            </a:r>
            <a:r>
              <a:rPr lang="es-ES" dirty="0" smtClean="0"/>
              <a:t> (15 miembros, mayo 2013) mediante elección directa por el Grupo Impulsor de expertos de reconocido prestigio en los diferentes países implicados.  Este grupo se amplió con otros expertos propuestos por los anteriores configurando un comité final  procedente de Argentina, Brasil, Chile, Colombia, España, México y Portugal.</a:t>
            </a:r>
          </a:p>
          <a:p>
            <a:r>
              <a:rPr lang="es-ES" dirty="0" smtClean="0"/>
              <a:t> </a:t>
            </a:r>
          </a:p>
          <a:p>
            <a:r>
              <a:rPr lang="es-ES" dirty="0" smtClean="0"/>
              <a:t>El comité recibió documentación que incluía el marco conceptual propuesto, y un dossier con la bibliografía consultada y una versión preliminar de los ítems de encuesta a propuesta del Grupo Impulsor.  La primera tarea del comité fue revisar estos materiales y proponer los cambios considerados pertinentes en la formulación inicial de los ítems de encuesta.  </a:t>
            </a:r>
          </a:p>
          <a:p>
            <a:endParaRPr lang="es-ES" dirty="0" smtClean="0"/>
          </a:p>
          <a:p>
            <a:pPr defTabSz="914310">
              <a:defRPr/>
            </a:pPr>
            <a:r>
              <a:rPr lang="es-ES" dirty="0" smtClean="0"/>
              <a:t>Los  miembros del Comité Científico realizaron 227 comentarios al listado inicial de 157 resultados de aprendizaje, que tras su recepción y estudio por el Grupo Impulsor provocaron  una reducción de 14 ítems pasando la propuesta a  143.  </a:t>
            </a:r>
          </a:p>
          <a:p>
            <a:pPr defTabSz="914310">
              <a:defRPr/>
            </a:pPr>
            <a:endParaRPr lang="es-ES" dirty="0" smtClean="0"/>
          </a:p>
          <a:p>
            <a:r>
              <a:rPr lang="es-ES" dirty="0" smtClean="0"/>
              <a:t>El proceso </a:t>
            </a:r>
            <a:r>
              <a:rPr lang="es-ES" dirty="0" err="1" smtClean="0"/>
              <a:t>Delphi</a:t>
            </a:r>
            <a:r>
              <a:rPr lang="es-ES" dirty="0" smtClean="0"/>
              <a:t> generó 734 comentarios de los panelistas, 695 en la 1ª ronda y 39 en la 2ª.  Tras ello el CC realizó un análisis de los mismos siguiendo la metodología cualitativa anteriormente descrita  que sirvió para identificar categorías resultantes de los comentarios. </a:t>
            </a:r>
          </a:p>
          <a:p>
            <a:r>
              <a:rPr lang="es-ES" dirty="0" smtClean="0"/>
              <a:t>			</a:t>
            </a:r>
          </a:p>
          <a:p>
            <a:endParaRPr lang="es-ES" dirty="0" smtClean="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18</a:t>
            </a:fld>
            <a:endParaRPr lang="es-ES"/>
          </a:p>
        </p:txBody>
      </p:sp>
    </p:spTree>
    <p:extLst>
      <p:ext uri="{BB962C8B-B14F-4D97-AF65-F5344CB8AC3E}">
        <p14:creationId xmlns:p14="http://schemas.microsoft.com/office/powerpoint/2010/main" val="386568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Para la  selección del  </a:t>
            </a:r>
            <a:r>
              <a:rPr lang="es-ES" u="sng" dirty="0" smtClean="0"/>
              <a:t>Panel de Expertos</a:t>
            </a:r>
            <a:r>
              <a:rPr lang="es-ES" dirty="0" smtClean="0"/>
              <a:t> internacional (51 miembros, octubre 2013) se emplea la técnica de muestreo en arrastre o bola de nieve </a:t>
            </a:r>
            <a:r>
              <a:rPr lang="es-ES_tradnl" dirty="0" smtClean="0"/>
              <a:t>de acuerdo a la propuesta original de </a:t>
            </a:r>
            <a:r>
              <a:rPr lang="es-ES_tradnl" dirty="0" err="1" smtClean="0"/>
              <a:t>Goodman</a:t>
            </a:r>
            <a:r>
              <a:rPr lang="es-ES_tradnl" dirty="0" smtClean="0"/>
              <a:t> y Coleman , iniciada a partir de los contactos personales de los miembros del Comité, quienes, a su vez han de proponer nuevos candidatos referentes en el tema, llegando así a reclutar un total de 104 participantes.  </a:t>
            </a:r>
            <a:r>
              <a:rPr lang="es-ES" dirty="0" smtClean="0"/>
              <a:t>Con el objeto de reducir el tamaño final de este panel y seleccionar a los candidatos idóneos</a:t>
            </a:r>
            <a:r>
              <a:rPr lang="es-ES_tradnl" dirty="0" smtClean="0"/>
              <a:t>, se solicita a cada uno de ellos nominar de entre los 104, a aquellos que consideren </a:t>
            </a:r>
            <a:r>
              <a:rPr lang="es-ES" dirty="0" smtClean="0"/>
              <a:t>referentes de reconocido prestigio en este ámbito del conocimiento avalados por su trayectoria curricular (liderazgo académico, publicaciones de impacto, experiencia investigadora…). Para ello se pidió que clasificaran, en base a su criterio personal, a cada candidato como:</a:t>
            </a:r>
          </a:p>
          <a:p>
            <a:pPr lvl="0"/>
            <a:r>
              <a:rPr lang="es-ES" dirty="0" smtClean="0"/>
              <a:t>- Debería ser seleccionado como experto incuestionable.</a:t>
            </a:r>
          </a:p>
          <a:p>
            <a:pPr lvl="0"/>
            <a:r>
              <a:rPr lang="es-ES" dirty="0" smtClean="0"/>
              <a:t>- Podría ser incluido como experto en el panel.</a:t>
            </a:r>
          </a:p>
          <a:p>
            <a:pPr lvl="0">
              <a:buFontTx/>
              <a:buChar char="-"/>
            </a:pPr>
            <a:r>
              <a:rPr lang="es-ES" dirty="0" smtClean="0"/>
              <a:t> No tengo criterio sobre este candidato.</a:t>
            </a:r>
          </a:p>
          <a:p>
            <a:pPr lvl="0">
              <a:buFontTx/>
              <a:buNone/>
            </a:pPr>
            <a:endParaRPr lang="es-ES" dirty="0" smtClean="0"/>
          </a:p>
          <a:p>
            <a:r>
              <a:rPr lang="es-ES_tradnl" dirty="0" smtClean="0"/>
              <a:t>Posteriormente se eligió a aquellos que resultan más votados, reduciéndose el grupo inicial a un panel de 51 expertos. </a:t>
            </a:r>
            <a:r>
              <a:rPr lang="es-ES" dirty="0" smtClean="0"/>
              <a:t>Los miembros provienen de Argentina, Brasil, Chile, Colombia, España, México, Perú y Portugal </a:t>
            </a:r>
            <a:r>
              <a:rPr lang="es-ES" sz="1200" kern="1200" dirty="0" smtClean="0">
                <a:solidFill>
                  <a:schemeClr val="tx1"/>
                </a:solidFill>
                <a:latin typeface="+mn-lt"/>
                <a:ea typeface="+mn-ea"/>
                <a:cs typeface="+mn-cs"/>
              </a:rPr>
              <a:t>), 46 de los cuales completaron el proceso de consenso integrando el grupo constituyente del panel</a:t>
            </a:r>
            <a:endParaRPr lang="es-ES" dirty="0" smtClean="0"/>
          </a:p>
          <a:p>
            <a:endParaRPr lang="es-ES" dirty="0" smtClean="0"/>
          </a:p>
          <a:p>
            <a:r>
              <a:rPr lang="es-ES" dirty="0" smtClean="0"/>
              <a:t> </a:t>
            </a:r>
            <a:endParaRPr lang="es-ES" dirty="0"/>
          </a:p>
        </p:txBody>
      </p:sp>
      <p:sp>
        <p:nvSpPr>
          <p:cNvPr id="4" name="3 Marcador de número de diapositiva"/>
          <p:cNvSpPr>
            <a:spLocks noGrp="1"/>
          </p:cNvSpPr>
          <p:nvPr>
            <p:ph type="sldNum" sz="quarter" idx="10"/>
          </p:nvPr>
        </p:nvSpPr>
        <p:spPr/>
        <p:txBody>
          <a:bodyPr/>
          <a:lstStyle/>
          <a:p>
            <a:fld id="{E3C8A16C-137B-4B77-ACF6-B8291E058796}" type="slidenum">
              <a:rPr lang="es-ES" smtClean="0"/>
              <a:pPr/>
              <a:t>20</a:t>
            </a:fld>
            <a:endParaRPr lang="es-ES"/>
          </a:p>
        </p:txBody>
      </p:sp>
    </p:spTree>
    <p:extLst>
      <p:ext uri="{BB962C8B-B14F-4D97-AF65-F5344CB8AC3E}">
        <p14:creationId xmlns:p14="http://schemas.microsoft.com/office/powerpoint/2010/main" val="2642582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14310">
              <a:defRPr/>
            </a:pPr>
            <a:r>
              <a:rPr lang="es-ES" dirty="0" smtClean="0"/>
              <a:t>Web cuestionario electrónico (ejemplo de la escala   valorativa ordinal tipo </a:t>
            </a:r>
            <a:r>
              <a:rPr lang="es-ES" dirty="0" err="1" smtClean="0"/>
              <a:t>Likert</a:t>
            </a:r>
            <a:r>
              <a:rPr lang="es-ES" dirty="0" smtClean="0"/>
              <a:t> con apartado para aportaciones libres)</a:t>
            </a:r>
          </a:p>
          <a:p>
            <a:pPr defTabSz="914310">
              <a:defRPr/>
            </a:pPr>
            <a:r>
              <a:rPr lang="es-ES" dirty="0" smtClean="0"/>
              <a:t>El cuestionario ofrecía la posibilidad de que los participantes incluyesen observaciones libres . Los ítems no puntuados se trataron como casos perdidos a efectos estadísticos.</a:t>
            </a:r>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21</a:t>
            </a:fld>
            <a:endParaRPr lang="es-ES"/>
          </a:p>
        </p:txBody>
      </p:sp>
    </p:spTree>
    <p:extLst>
      <p:ext uri="{BB962C8B-B14F-4D97-AF65-F5344CB8AC3E}">
        <p14:creationId xmlns:p14="http://schemas.microsoft.com/office/powerpoint/2010/main" val="1750831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14310">
              <a:defRPr/>
            </a:pPr>
            <a:r>
              <a:rPr lang="es-ES" dirty="0" smtClean="0"/>
              <a:t>La valoración de los ítems por los panelistas se realizó mediante una escala ordinal tipo </a:t>
            </a:r>
            <a:r>
              <a:rPr lang="es-ES" dirty="0" err="1" smtClean="0"/>
              <a:t>Likert</a:t>
            </a:r>
            <a:r>
              <a:rPr lang="es-ES" dirty="0" smtClean="0"/>
              <a:t> de 9 niveles, </a:t>
            </a:r>
            <a:r>
              <a:rPr lang="es-ES_tradnl" dirty="0" smtClean="0"/>
              <a:t>según el formato desarrollado en UCLA-Rand </a:t>
            </a:r>
            <a:r>
              <a:rPr lang="es-ES_tradnl" dirty="0" err="1" smtClean="0"/>
              <a:t>Corporation</a:t>
            </a:r>
            <a:r>
              <a:rPr lang="es-ES_tradnl" dirty="0" smtClean="0"/>
              <a:t> para el método de evaluación del uso apropiado de tecnología sanitaria .  Las categorías de respuesta en esta escala se describen mediante descriptores semánticos en tres regiones (1-3=“desacuerdo”; 4-6=“ni acuerdo, ni desacuerdo”; 7-9=“acuerdo”). En cad</a:t>
            </a:r>
            <a:r>
              <a:rPr lang="es-ES_tradnl" b="0" dirty="0" smtClean="0"/>
              <a:t>a caso, el encuestado pudo discriminar con detalle su opinión particular, eligiendo uno de los tres puntos contenidos en cada región</a:t>
            </a:r>
            <a:r>
              <a:rPr lang="es-ES" b="0" dirty="0" smtClean="0"/>
              <a:t>.</a:t>
            </a:r>
          </a:p>
          <a:p>
            <a:r>
              <a:rPr lang="es-ES_tradnl" b="0" dirty="0" smtClean="0"/>
              <a:t>Para analizar la opinión grupal y el tipo de consenso alcanzado se empleó la posición de la mediana de las puntuaciones del grupo y el nivel de concordancia alcanzado por los encuestados.</a:t>
            </a:r>
            <a:endParaRPr lang="es-ES" b="0" dirty="0" smtClean="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22</a:t>
            </a:fld>
            <a:endParaRPr lang="es-ES"/>
          </a:p>
        </p:txBody>
      </p:sp>
    </p:spTree>
    <p:extLst>
      <p:ext uri="{BB962C8B-B14F-4D97-AF65-F5344CB8AC3E}">
        <p14:creationId xmlns:p14="http://schemas.microsoft.com/office/powerpoint/2010/main" val="36491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14310">
              <a:defRPr/>
            </a:pPr>
            <a:r>
              <a:rPr lang="es-ES" b="1" dirty="0" smtClean="0"/>
              <a:t>El cálculo de la media aritmética de las puntuaciones obtenidas en cada ítem (entre 1 y 9) puede proporcionar la base para la construcción de un ranking orientador de la prioridad relativa concedida por los expertos a cada ítem </a:t>
            </a:r>
            <a:r>
              <a:rPr lang="es-ES" dirty="0" smtClean="0"/>
              <a:t>(126).  </a:t>
            </a:r>
          </a:p>
          <a:p>
            <a:pPr defTabSz="914310">
              <a:defRPr/>
            </a:pPr>
            <a:r>
              <a:rPr lang="es-ES" dirty="0" smtClean="0"/>
              <a:t>En tal caso, 34 de los 136 ítems consensuados suponen el 25% superior de la distribución de las puntuaciones medias de todo el cuestionario (todos ellos con media &gt; 8,34, valor que representa al percentil 75 de dicha distribución).  Estos 34 ítems, recogidos en la tabla 7,  podrían conformar un núcleo central de las competencias comunicacionales que los graduados médicos deberían adquirir prioritariamente durante sus estudios, en consonancia con la opinión colegiada mayoritaria de los panelistas de este estudio. </a:t>
            </a:r>
          </a:p>
          <a:p>
            <a:pPr defTabSz="914310">
              <a:defRPr/>
            </a:pPr>
            <a:r>
              <a:rPr lang="es-ES" dirty="0" smtClean="0"/>
              <a:t>Como se ve en la tabla 7, 24 de los 34 ítems (70,5%) pertenecen a la categoría A, lo que supone un 37% del total de ítems de esta categoría, porcentaje sustancialmente mayor que en el resto de categorías, en las cuales el porcentaje de ítems perteneciente a este núcleo es de 25% en la B, 7% en la C, 16% en la D y 21% en la F.  Ningún ítem del núcleo central pertenece a la categoría E.</a:t>
            </a:r>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26</a:t>
            </a:fld>
            <a:endParaRPr lang="es-ES"/>
          </a:p>
        </p:txBody>
      </p:sp>
    </p:spTree>
    <p:extLst>
      <p:ext uri="{BB962C8B-B14F-4D97-AF65-F5344CB8AC3E}">
        <p14:creationId xmlns:p14="http://schemas.microsoft.com/office/powerpoint/2010/main" val="301618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B8A80-095B-4FB6-A5C0-929F67ECE30D}" type="slidenum">
              <a:rPr lang="es-ES_tradnl"/>
              <a:pPr/>
              <a:t>28</a:t>
            </a:fld>
            <a:endParaRPr lang="es-ES_tradnl"/>
          </a:p>
        </p:txBody>
      </p:sp>
      <p:sp>
        <p:nvSpPr>
          <p:cNvPr id="437250" name="Rectangle 2"/>
          <p:cNvSpPr>
            <a:spLocks noGrp="1" noRot="1" noChangeAspect="1" noChangeArrowheads="1" noTextEdit="1"/>
          </p:cNvSpPr>
          <p:nvPr>
            <p:ph type="sldImg"/>
          </p:nvPr>
        </p:nvSpPr>
        <p:spPr>
          <a:xfrm>
            <a:off x="1125538" y="701675"/>
            <a:ext cx="4581525" cy="3435350"/>
          </a:xfrm>
          <a:ln/>
        </p:spPr>
      </p:sp>
      <p:sp>
        <p:nvSpPr>
          <p:cNvPr id="437251" name="Rectangle 3"/>
          <p:cNvSpPr>
            <a:spLocks noGrp="1" noChangeArrowheads="1"/>
          </p:cNvSpPr>
          <p:nvPr>
            <p:ph type="body" idx="1"/>
          </p:nvPr>
        </p:nvSpPr>
        <p:spPr>
          <a:xfrm>
            <a:off x="920751" y="4346575"/>
            <a:ext cx="4991100" cy="4135438"/>
          </a:xfrm>
        </p:spPr>
        <p:txBody>
          <a:bodyPr/>
          <a:lstStyle/>
          <a:p>
            <a:pPr marL="0" marR="0" indent="0" algn="l" defTabSz="914310" rtl="0" eaLnBrk="1" fontAlgn="auto" latinLnBrk="0" hangingPunct="1">
              <a:lnSpc>
                <a:spcPct val="100000"/>
              </a:lnSpc>
              <a:spcBef>
                <a:spcPts val="0"/>
              </a:spcBef>
              <a:spcAft>
                <a:spcPts val="0"/>
              </a:spcAft>
              <a:buClrTx/>
              <a:buSzTx/>
              <a:buFontTx/>
              <a:buNone/>
              <a:tabLst/>
              <a:defRPr/>
            </a:pPr>
            <a:r>
              <a:rPr lang="es-ES" dirty="0" smtClean="0"/>
              <a:t>Respecto a los </a:t>
            </a:r>
            <a:r>
              <a:rPr lang="es-ES" b="1" dirty="0" smtClean="0"/>
              <a:t>ítems no consensuados</a:t>
            </a:r>
            <a:r>
              <a:rPr lang="es-ES" dirty="0" smtClean="0"/>
              <a:t>, o a aquellos que a pesar de estarlo la proporción de expertos que se posicionaron en puntuaciones fuera de región de la mediana fue muy próxima a un tercio de los participantes ,</a:t>
            </a:r>
            <a:r>
              <a:rPr lang="es-ES" baseline="0" dirty="0" smtClean="0"/>
              <a:t> </a:t>
            </a:r>
            <a:r>
              <a:rPr lang="es-ES" dirty="0" smtClean="0"/>
              <a:t>todos ellos presentan una  puntuación media menor a 7,5.</a:t>
            </a:r>
          </a:p>
          <a:p>
            <a:pPr marL="0" marR="0" indent="0" algn="l" defTabSz="914310" rtl="0" eaLnBrk="1" fontAlgn="auto" latinLnBrk="0" hangingPunct="1">
              <a:lnSpc>
                <a:spcPct val="100000"/>
              </a:lnSpc>
              <a:spcBef>
                <a:spcPts val="0"/>
              </a:spcBef>
              <a:spcAft>
                <a:spcPts val="0"/>
              </a:spcAft>
              <a:buClrTx/>
              <a:buSzTx/>
              <a:buFontTx/>
              <a:buNone/>
              <a:tabLst/>
              <a:defRPr/>
            </a:pPr>
            <a:endParaRPr lang="es-ES" dirty="0" smtClean="0"/>
          </a:p>
          <a:p>
            <a:pPr defTabSz="914310">
              <a:defRPr/>
            </a:pPr>
            <a:r>
              <a:rPr lang="es-ES" dirty="0" smtClean="0"/>
              <a:t>Con 37,2% de expertos en contra y una media de 6,07 tras la 2ª ronda, las opiniones coinciden en considerarlo inadecuado para el grado: “Creo que es más bien una competencia para los residentes de medicina familiar, no de pregrado”.  Hay opiniones que apuntan hacia que el modelo sistémico corresponde a una teoría muy definida: “Implica alinearse en una perspectiva teórica, lo que puede provocar algún rechazo de profesionales que puedan adscribir a otras corrientes. Lo eliminaría y trabajaría con los conceptos propios de la teoría sin aludirla directamente. Por ejemplo, se dejaría fuera aportes de otras corrientes, tal como el psicoanálisis, o las teorías conductuales cognitivas, que aunque no son de mi línea, también tienen aportes en lo familiar”, “El modelo sistémico corresponde a una teoría muy definida, que no es la única que existe, porque hay otras clínicamente valiosas. El abordaje familiar para un egresado de una escuela de Medicina debe ser más amplio y general”.</a:t>
            </a:r>
          </a:p>
          <a:p>
            <a:endParaRPr lang="es-ES" dirty="0"/>
          </a:p>
        </p:txBody>
      </p:sp>
    </p:spTree>
    <p:extLst>
      <p:ext uri="{BB962C8B-B14F-4D97-AF65-F5344CB8AC3E}">
        <p14:creationId xmlns:p14="http://schemas.microsoft.com/office/powerpoint/2010/main" val="11083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B8A80-095B-4FB6-A5C0-929F67ECE30D}" type="slidenum">
              <a:rPr lang="es-ES_tradnl"/>
              <a:pPr/>
              <a:t>29</a:t>
            </a:fld>
            <a:endParaRPr lang="es-ES_tradnl"/>
          </a:p>
        </p:txBody>
      </p:sp>
      <p:sp>
        <p:nvSpPr>
          <p:cNvPr id="437250" name="Rectangle 2"/>
          <p:cNvSpPr>
            <a:spLocks noGrp="1" noRot="1" noChangeAspect="1" noChangeArrowheads="1" noTextEdit="1"/>
          </p:cNvSpPr>
          <p:nvPr>
            <p:ph type="sldImg"/>
          </p:nvPr>
        </p:nvSpPr>
        <p:spPr>
          <a:xfrm>
            <a:off x="1125538" y="701675"/>
            <a:ext cx="4581525" cy="3435350"/>
          </a:xfrm>
          <a:ln/>
        </p:spPr>
      </p:sp>
      <p:sp>
        <p:nvSpPr>
          <p:cNvPr id="437251" name="Rectangle 3"/>
          <p:cNvSpPr>
            <a:spLocks noGrp="1" noChangeArrowheads="1"/>
          </p:cNvSpPr>
          <p:nvPr>
            <p:ph type="body" idx="1"/>
          </p:nvPr>
        </p:nvSpPr>
        <p:spPr>
          <a:xfrm>
            <a:off x="920751" y="4346575"/>
            <a:ext cx="4991100" cy="4135438"/>
          </a:xfrm>
        </p:spPr>
        <p:txBody>
          <a:bodyPr/>
          <a:lstStyle/>
          <a:p>
            <a:pPr defTabSz="914310">
              <a:defRPr/>
            </a:pPr>
            <a:r>
              <a:rPr lang="es-ES" dirty="0" smtClean="0"/>
              <a:t>Con 39,5% de expertos en contra y una media de 6,56 tras la 2ª ronda.  Entre los comentarios realizados por los panelistas, cabe destacar: “Identificar me parece adecuado, aplicarlas ya me parece que puede que no sea pertinente para todo alumno”, “No está especificado qué se quiere decir con aplicar las competencias básicas de liderazgo en los alumnos del grado”, “El enunciado no está claro. ¿Qué es liderazgo, y qué significa para un estudiante?”. </a:t>
            </a:r>
          </a:p>
          <a:p>
            <a:endParaRPr lang="es-ES" dirty="0"/>
          </a:p>
        </p:txBody>
      </p:sp>
    </p:spTree>
    <p:extLst>
      <p:ext uri="{BB962C8B-B14F-4D97-AF65-F5344CB8AC3E}">
        <p14:creationId xmlns:p14="http://schemas.microsoft.com/office/powerpoint/2010/main" val="248036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30B46C-B5CF-4ECB-89D4-A3240EB399D8}"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APLICABILIDAD</a:t>
            </a:r>
            <a:endParaRPr lang="es-ES" dirty="0"/>
          </a:p>
        </p:txBody>
      </p:sp>
      <p:sp>
        <p:nvSpPr>
          <p:cNvPr id="4" name="3 Marcador de número de diapositiva"/>
          <p:cNvSpPr>
            <a:spLocks noGrp="1"/>
          </p:cNvSpPr>
          <p:nvPr>
            <p:ph type="sldNum" sz="quarter" idx="10"/>
          </p:nvPr>
        </p:nvSpPr>
        <p:spPr/>
        <p:txBody>
          <a:bodyPr/>
          <a:lstStyle/>
          <a:p>
            <a:fld id="{E3C8A16C-137B-4B77-ACF6-B8291E058796}" type="slidenum">
              <a:rPr lang="es-ES" smtClean="0"/>
              <a:pPr/>
              <a:t>30</a:t>
            </a:fld>
            <a:endParaRPr lang="es-ES"/>
          </a:p>
        </p:txBody>
      </p:sp>
    </p:spTree>
    <p:extLst>
      <p:ext uri="{BB962C8B-B14F-4D97-AF65-F5344CB8AC3E}">
        <p14:creationId xmlns:p14="http://schemas.microsoft.com/office/powerpoint/2010/main" val="553691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30B46C-B5CF-4ECB-89D4-A3240EB399D8}" type="slidenum">
              <a:rPr lang="es-ES" smtClean="0"/>
              <a:pPr/>
              <a:t>31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pPr defTabSz="844083">
              <a:buFontTx/>
              <a:buNone/>
              <a:defRPr/>
            </a:pPr>
            <a:r>
              <a:rPr lang="es-ES" sz="1100" dirty="0" smtClean="0"/>
              <a:t>VALOR DIFERENCIAL:</a:t>
            </a:r>
          </a:p>
          <a:p>
            <a:pPr defTabSz="844083">
              <a:buFontTx/>
              <a:buNone/>
              <a:defRPr/>
            </a:pPr>
            <a:r>
              <a:rPr lang="es-ES" sz="1100" dirty="0" smtClean="0"/>
              <a:t>1. En primer lugar, el presente trabajo trata de ofrecer </a:t>
            </a:r>
            <a:r>
              <a:rPr lang="es-ES" sz="1100" u="sng" dirty="0" smtClean="0"/>
              <a:t>resultados de aprendizaje comunicacionales nucleares para estudiantes de medicina</a:t>
            </a:r>
            <a:r>
              <a:rPr lang="es-ES" sz="1100" dirty="0" smtClean="0"/>
              <a:t>. Por lo tanto, a diferencia de los ya existentes, excluye competencias distintas a las exclusivamente comunicacionales dentro del marco de la relación médico-paciente-profesional, se limita al nivel de grado y se diseña específicamente para aplicarse en la formación del futuro médico.  </a:t>
            </a:r>
          </a:p>
          <a:p>
            <a:pPr defTabSz="844083">
              <a:buFontTx/>
              <a:buNone/>
              <a:defRPr/>
            </a:pPr>
            <a:r>
              <a:rPr lang="es-ES" sz="1100" u="sng" dirty="0" smtClean="0"/>
              <a:t>2. El número de panelistas</a:t>
            </a:r>
            <a:r>
              <a:rPr lang="es-ES" sz="1100" dirty="0" smtClean="0"/>
              <a:t> que en los otros consensos mencionados se mantuvo a lo largo de todas las rondas del proceso fue mucho menor que en el nuestro en el europeo (22,3%) y ninguno en el alemán,  incluyendo en la última ronda un grueso de nuevos panelistas que no pudieron participar en la tarea deliberativa y de interacción efectuada  en las fases previas.  Este matiz supone una diferencia crucial de este estudio (en general de toda la familia de técnicas </a:t>
            </a:r>
            <a:r>
              <a:rPr lang="es-ES" sz="1100" dirty="0" err="1" smtClean="0"/>
              <a:t>Delphi</a:t>
            </a:r>
            <a:r>
              <a:rPr lang="es-ES" sz="1100" dirty="0" smtClean="0"/>
              <a:t>) al preservar el tamaño y composición del panel a lo largo de todo el proceso para garantizar la posibilidad de reconsideración de opiniones y aproximación de posturas que se requiere esencialmente en todo proceso de consenso. </a:t>
            </a:r>
          </a:p>
          <a:p>
            <a:pPr defTabSz="844083">
              <a:buFontTx/>
              <a:buNone/>
              <a:defRPr/>
            </a:pPr>
            <a:r>
              <a:rPr lang="es-ES" sz="1100" u="sng" dirty="0" smtClean="0"/>
              <a:t>3. Naturaleza virtual y confidencial del proceso. </a:t>
            </a:r>
            <a:r>
              <a:rPr lang="es-ES" sz="1100" dirty="0" smtClean="0"/>
              <a:t>Otro aspecto metodológicamente relevante inherente en la modalidad de </a:t>
            </a:r>
            <a:r>
              <a:rPr lang="es-ES" sz="1100" dirty="0" err="1" smtClean="0"/>
              <a:t>Delphi</a:t>
            </a:r>
            <a:r>
              <a:rPr lang="es-ES" sz="1100" dirty="0" smtClean="0"/>
              <a:t> usada por nosotros  (REMODE) es la ausencia de una sesión presencial. La aplicación rigurosa de esta metodología y la adherencia a  sus principios nos ha permitido evitar algunas de las restricciones y limitaciones evidentes en otros proyectos desarrollados con mayor libertad metodológica, como por ejemplo la dominancia del proceso por unos pocos líderes de opinión o las dificultades para alcanzar un consenso significativo. </a:t>
            </a:r>
          </a:p>
          <a:p>
            <a:pPr defTabSz="844083">
              <a:buFontTx/>
              <a:buNone/>
              <a:defRPr/>
            </a:pPr>
            <a:r>
              <a:rPr lang="es-ES" sz="1100" u="sng" dirty="0" smtClean="0"/>
              <a:t>4. Nivel de acuerdo. </a:t>
            </a:r>
            <a:r>
              <a:rPr lang="es-ES" sz="1100" dirty="0" smtClean="0"/>
              <a:t>Por último, disponer de criterios preestablecidos para la valoración estadística del grado de acuerdo profesional alcanzado, </a:t>
            </a:r>
          </a:p>
          <a:p>
            <a:pPr defTabSz="844083">
              <a:buFontTx/>
              <a:buNone/>
              <a:defRPr/>
            </a:pPr>
            <a:r>
              <a:rPr lang="es-ES" sz="1100" dirty="0" smtClean="0"/>
              <a:t>5. Otro aspecto diferenciador de nuestro consenso en comparación con los otros existentes es el número de objetivos de aprendizaje en relación con el </a:t>
            </a:r>
            <a:r>
              <a:rPr lang="es-ES" sz="1100" u="sng" dirty="0" smtClean="0"/>
              <a:t>área de comunicación con la familia.  </a:t>
            </a:r>
            <a:r>
              <a:rPr lang="es-ES" sz="1100" dirty="0" smtClean="0"/>
              <a:t>Hasta 12 objetivos están referidos directamente a esta competencia (que es identificada como una de las seis generales) y dos más se encuentran repartidos en otras tantas, revelándose así la importancia de la misma en nuestro contexto sociosanitario y marcando algunas diferencias con los otros consensos, especialmente el canadiense, alemán y el europeo. </a:t>
            </a:r>
            <a:r>
              <a:rPr lang="es-ES" sz="1100" i="1" dirty="0" smtClean="0"/>
              <a:t>En el primero, uno de sus 27 elementos  es el de “Relaciones terapéuticas con pacientes, familias y cuidadores” lo que se concreta que los objetivos particulares 1.2 “Establecer relaciones terapéuticas positivas con los pacientes y sus familias que se caracterizan por la comprensión, la confianza, el respeto, la honestidad y empatía”, 2.2 “Obtener y sintetizar información relevante de otras fuentes, tales como la familia del paciente, cuidadores y otros profesionales”, 3.1 “Entregar información a un paciente y su familia, colegas y otros profesionales de una manera humana y de una manera tal que es comprensible, alienta el debate y la participación en la toma de decisiones”  y 4.4 “Implicar a pacientes y familia…en la toma de decisiones para desarrollar un plan” . En el Consenso Alemán no existen objetivos donde se haga mención explícita a la familia, aunque podría entenderse como una referencia amplia a tal necesidad comunicacional el objetivo B 4.2.2 “Ofrecer al paciente la opción de incluir a otras personas en el proceso de toma de decisiones” como relacionado con esta área.  El Consenso Europeo considera también de forma más o menos implícita este aspecto en los objetivos 18 “Proporciona información de manera centrada en el paciente y lo comparte con su consentimiento (por ejemplo, colegas, familia y otros),  23 “Busca y sintetiza información relevante de otras fuentes (</a:t>
            </a:r>
            <a:r>
              <a:rPr lang="es-ES" sz="1100" i="1" dirty="0" err="1" smtClean="0"/>
              <a:t>p.e.</a:t>
            </a:r>
            <a:r>
              <a:rPr lang="es-ES" sz="1100" i="1" dirty="0" smtClean="0"/>
              <a:t> la familia del paciente,…)”, 30 “Ofrece al paciente la opción de incluir a otras personas en el proceso de toma de decisiones…” y 31 “Discute las decisiones con colegas, pacientes y sus familiares,…”. </a:t>
            </a:r>
          </a:p>
          <a:p>
            <a:pPr defTabSz="844083">
              <a:defRPr/>
            </a:pPr>
            <a:r>
              <a:rPr lang="es-ES" sz="1100" dirty="0" smtClean="0"/>
              <a:t>El papel de la familia en las sociedades mediterráneas y latinoamericanas es de una importancia primordial, en especial en el ámbito de la salud, por lo que resulta lógico esperar que nuestros estudiantes alcancen algunos objetivos de este área competencial y ésto sea un aspecto diferencial con otro tipo de sociedades más centradas en el individuo.</a:t>
            </a:r>
          </a:p>
          <a:p>
            <a:pPr defTabSz="844083">
              <a:buFontTx/>
              <a:buChar char="-"/>
              <a:defRPr/>
            </a:pPr>
            <a:endParaRPr lang="es-ES" sz="1100"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32</a:t>
            </a:fld>
            <a:endParaRPr lang="es-ES"/>
          </a:p>
        </p:txBody>
      </p:sp>
    </p:spTree>
    <p:extLst>
      <p:ext uri="{BB962C8B-B14F-4D97-AF65-F5344CB8AC3E}">
        <p14:creationId xmlns:p14="http://schemas.microsoft.com/office/powerpoint/2010/main" val="55975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lvl="0"/>
            <a:r>
              <a:rPr lang="es-ES" sz="1200" kern="1200" dirty="0" smtClean="0">
                <a:solidFill>
                  <a:schemeClr val="tx1"/>
                </a:solidFill>
                <a:latin typeface="+mn-lt"/>
                <a:ea typeface="+mn-ea"/>
                <a:cs typeface="+mn-cs"/>
              </a:rPr>
              <a:t>USO</a:t>
            </a:r>
            <a:r>
              <a:rPr lang="es-ES" sz="1200" kern="1200" baseline="0" dirty="0" smtClean="0">
                <a:solidFill>
                  <a:schemeClr val="tx1"/>
                </a:solidFill>
                <a:latin typeface="+mn-lt"/>
                <a:ea typeface="+mn-ea"/>
                <a:cs typeface="+mn-cs"/>
              </a:rPr>
              <a:t> EN OTROS CENTROS:</a:t>
            </a:r>
            <a:endParaRPr lang="es-ES"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El disponer de un CCCC debería de servir para que </a:t>
            </a:r>
            <a:r>
              <a:rPr lang="es-ES" sz="1200" b="1" kern="1200" dirty="0" smtClean="0">
                <a:solidFill>
                  <a:schemeClr val="tx1"/>
                </a:solidFill>
                <a:latin typeface="+mn-lt"/>
                <a:ea typeface="+mn-ea"/>
                <a:cs typeface="+mn-cs"/>
              </a:rPr>
              <a:t>cada facultad decida en función de sus características propias y del perfil del tipo de egresado </a:t>
            </a:r>
            <a:r>
              <a:rPr lang="es-ES" sz="1200" kern="1200" dirty="0" smtClean="0">
                <a:solidFill>
                  <a:schemeClr val="tx1"/>
                </a:solidFill>
                <a:latin typeface="+mn-lt"/>
                <a:ea typeface="+mn-ea"/>
                <a:cs typeface="+mn-cs"/>
              </a:rPr>
              <a:t> que ha declarado, qué competencias desea que sus estudiantes adquieran, para así incluirlos en su propio plan docente y definir los métodos didácticos y evaluativos a aplicar.</a:t>
            </a:r>
          </a:p>
          <a:p>
            <a:pPr lvl="0"/>
            <a:r>
              <a:rPr lang="es-ES" sz="1200" kern="1200" dirty="0" smtClean="0">
                <a:solidFill>
                  <a:schemeClr val="tx1"/>
                </a:solidFill>
                <a:latin typeface="+mn-lt"/>
                <a:ea typeface="+mn-ea"/>
                <a:cs typeface="+mn-cs"/>
              </a:rPr>
              <a:t>  Una posibilidad interesante podría ser su </a:t>
            </a:r>
            <a:r>
              <a:rPr lang="es-ES" sz="1200" b="1" kern="1200" dirty="0" smtClean="0">
                <a:solidFill>
                  <a:schemeClr val="tx1"/>
                </a:solidFill>
                <a:latin typeface="+mn-lt"/>
                <a:ea typeface="+mn-ea"/>
                <a:cs typeface="+mn-cs"/>
              </a:rPr>
              <a:t>adaptación a otras carreras sanitarias</a:t>
            </a:r>
            <a:r>
              <a:rPr lang="es-ES" sz="1200" kern="1200" dirty="0" smtClean="0">
                <a:solidFill>
                  <a:schemeClr val="tx1"/>
                </a:solidFill>
                <a:latin typeface="+mn-lt"/>
                <a:ea typeface="+mn-ea"/>
                <a:cs typeface="+mn-cs"/>
              </a:rPr>
              <a:t> (enfermeras, fisioterapeutas,…) a través de un procedimiento técnico que garantizase su acomodación a las peculiaridades de cada profesión.  Para ello se podría utilizar como listado inicial el utilizado en este proyecto, manteniendo aquellas competencias comunicacionales comunes y modificando o introduciendo aquellas específicas del colectivo a  estudio, para posteriormente seguir un procedimiento de consenso con un nuevo panel experto.</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Salvo algunas excepciones de ciertas universidades y escuelas de medicina de los diferentes países participantes que definen con un mayor grado de concreción los objetivos comunicacionales en el grado estos, en su gran mayoría, se caracterizan por: </a:t>
            </a:r>
          </a:p>
          <a:p>
            <a:r>
              <a:rPr lang="es-ES" sz="1200" kern="1200" dirty="0" smtClean="0">
                <a:solidFill>
                  <a:schemeClr val="tx1"/>
                </a:solidFill>
                <a:latin typeface="+mn-lt"/>
                <a:ea typeface="+mn-ea"/>
                <a:cs typeface="+mn-cs"/>
              </a:rPr>
              <a:t>1. Ser muy escasos en número.</a:t>
            </a:r>
          </a:p>
          <a:p>
            <a:r>
              <a:rPr lang="es-ES" sz="1200" kern="1200" dirty="0" smtClean="0">
                <a:solidFill>
                  <a:schemeClr val="tx1"/>
                </a:solidFill>
                <a:latin typeface="+mn-lt"/>
                <a:ea typeface="+mn-ea"/>
                <a:cs typeface="+mn-cs"/>
              </a:rPr>
              <a:t>2. Ser muy heterogéneos en su naturaleza (difícil de distinguir si son propiamente comunicacionales o no) mezclados con objetivos de otros dominios o impartidos en otras áreas de conocimiento diferentes (psicología, ética, búsqueda de información científica y habilidades de presentación científica,…)</a:t>
            </a:r>
          </a:p>
          <a:p>
            <a:r>
              <a:rPr lang="es-ES" sz="1200" kern="1200" dirty="0" smtClean="0">
                <a:solidFill>
                  <a:schemeClr val="tx1"/>
                </a:solidFill>
                <a:latin typeface="+mn-lt"/>
                <a:ea typeface="+mn-ea"/>
                <a:cs typeface="+mn-cs"/>
              </a:rPr>
              <a:t>3. Estar abordados de una forma imprecisa como declaraciones de intención en vez de definir unos objetivos docentes metodológicamente robustos de los que pueda derivarse la metodología docente y evaluativa adecuada. </a:t>
            </a:r>
          </a:p>
          <a:p>
            <a:r>
              <a:rPr lang="es-ES" sz="1200" kern="1200" dirty="0" smtClean="0">
                <a:solidFill>
                  <a:schemeClr val="tx1"/>
                </a:solidFill>
                <a:latin typeface="+mn-lt"/>
                <a:ea typeface="+mn-ea"/>
                <a:cs typeface="+mn-cs"/>
              </a:rPr>
              <a:t>4. Relegar la comunicación a un segundo plano de las prioridades de enseñanza, en general, en el ámbito exclusivo de las prácticas de los estudiantes en los centros clínicos, sin un entrenamiento específico virtual o simulado y sin requisitos evaluativos.</a:t>
            </a:r>
          </a:p>
          <a:p>
            <a:r>
              <a:rPr lang="es-ES" sz="1200" kern="1200" dirty="0" smtClean="0">
                <a:solidFill>
                  <a:schemeClr val="tx1"/>
                </a:solidFill>
                <a:latin typeface="+mn-lt"/>
                <a:ea typeface="+mn-ea"/>
                <a:cs typeface="+mn-cs"/>
              </a:rPr>
              <a:t>5. No ser generalmente objeto de evaluación formal.</a:t>
            </a:r>
          </a:p>
          <a:p>
            <a:r>
              <a:rPr lang="es-ES" sz="1200" kern="1200" dirty="0" smtClean="0">
                <a:solidFill>
                  <a:schemeClr val="tx1"/>
                </a:solidFill>
                <a:latin typeface="+mn-lt"/>
                <a:ea typeface="+mn-ea"/>
                <a:cs typeface="+mn-cs"/>
              </a:rPr>
              <a:t>6. Predominar los objetivos de conocimiento frente a los conductuales o actitudinales.</a:t>
            </a:r>
          </a:p>
          <a:p>
            <a:r>
              <a:rPr lang="es-ES" sz="1200" kern="1200" dirty="0" smtClean="0">
                <a:solidFill>
                  <a:schemeClr val="tx1"/>
                </a:solidFill>
                <a:latin typeface="+mn-lt"/>
                <a:ea typeface="+mn-ea"/>
                <a:cs typeface="+mn-cs"/>
              </a:rPr>
              <a:t>7. Impartirse de forma aislada, es decir puntualmente en un estadio o asignatura concreta del </a:t>
            </a:r>
            <a:r>
              <a:rPr lang="es-ES" sz="1200" kern="1200" dirty="0" err="1" smtClean="0">
                <a:solidFill>
                  <a:schemeClr val="tx1"/>
                </a:solidFill>
                <a:latin typeface="+mn-lt"/>
                <a:ea typeface="+mn-ea"/>
                <a:cs typeface="+mn-cs"/>
              </a:rPr>
              <a:t>curriculum</a:t>
            </a:r>
            <a:r>
              <a:rPr lang="es-ES" sz="1200" kern="1200" dirty="0" smtClean="0">
                <a:solidFill>
                  <a:schemeClr val="tx1"/>
                </a:solidFill>
                <a:latin typeface="+mn-lt"/>
                <a:ea typeface="+mn-ea"/>
                <a:cs typeface="+mn-cs"/>
              </a:rPr>
              <a:t> (86, 165)</a:t>
            </a:r>
          </a:p>
          <a:p>
            <a:r>
              <a:rPr lang="es-ES" sz="1200" kern="1200" dirty="0" smtClean="0">
                <a:solidFill>
                  <a:schemeClr val="tx1"/>
                </a:solidFill>
                <a:latin typeface="+mn-lt"/>
                <a:ea typeface="+mn-ea"/>
                <a:cs typeface="+mn-cs"/>
              </a:rPr>
              <a:t>8. Ser abordadas sobre todo en los primeros años del mismo donde aun los alumnos no han tenido contacto con la clínica y los pacientes.</a:t>
            </a:r>
          </a:p>
          <a:p>
            <a:endParaRPr lang="es-ES"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E3C8A16C-137B-4B77-ACF6-B8291E058796}" type="slidenum">
              <a:rPr lang="es-ES" smtClean="0"/>
              <a:pPr/>
              <a:t>33</a:t>
            </a:fld>
            <a:endParaRPr lang="es-ES"/>
          </a:p>
        </p:txBody>
      </p:sp>
    </p:spTree>
    <p:extLst>
      <p:ext uri="{BB962C8B-B14F-4D97-AF65-F5344CB8AC3E}">
        <p14:creationId xmlns:p14="http://schemas.microsoft.com/office/powerpoint/2010/main" val="1587935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lvl="0"/>
            <a:r>
              <a:rPr lang="es-ES" sz="1200" kern="1200" dirty="0" smtClean="0">
                <a:solidFill>
                  <a:schemeClr val="tx1"/>
                </a:solidFill>
                <a:latin typeface="+mn-lt"/>
                <a:ea typeface="+mn-ea"/>
                <a:cs typeface="+mn-cs"/>
              </a:rPr>
              <a:t>USO</a:t>
            </a:r>
            <a:r>
              <a:rPr lang="es-ES" sz="1200" kern="1200" baseline="0" dirty="0" smtClean="0">
                <a:solidFill>
                  <a:schemeClr val="tx1"/>
                </a:solidFill>
                <a:latin typeface="+mn-lt"/>
                <a:ea typeface="+mn-ea"/>
                <a:cs typeface="+mn-cs"/>
              </a:rPr>
              <a:t> EN OTROS CENTROS:</a:t>
            </a:r>
            <a:endParaRPr lang="es-ES"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El disponer de un CCCC debería de servir para que </a:t>
            </a:r>
            <a:r>
              <a:rPr lang="es-ES" sz="1200" b="1" kern="1200" dirty="0" smtClean="0">
                <a:solidFill>
                  <a:schemeClr val="tx1"/>
                </a:solidFill>
                <a:latin typeface="+mn-lt"/>
                <a:ea typeface="+mn-ea"/>
                <a:cs typeface="+mn-cs"/>
              </a:rPr>
              <a:t>cada facultad decida en función de sus características propias y del perfil del tipo de egresado </a:t>
            </a:r>
            <a:r>
              <a:rPr lang="es-ES" sz="1200" kern="1200" dirty="0" smtClean="0">
                <a:solidFill>
                  <a:schemeClr val="tx1"/>
                </a:solidFill>
                <a:latin typeface="+mn-lt"/>
                <a:ea typeface="+mn-ea"/>
                <a:cs typeface="+mn-cs"/>
              </a:rPr>
              <a:t> que ha declarado, qué competencias desea que sus estudiantes adquieran, para así incluirlos en su propio plan docente y definir los métodos didácticos y evaluativos a aplicar.</a:t>
            </a:r>
          </a:p>
          <a:p>
            <a:pPr lvl="0"/>
            <a:r>
              <a:rPr lang="es-ES" sz="1200" kern="1200" dirty="0" smtClean="0">
                <a:solidFill>
                  <a:schemeClr val="tx1"/>
                </a:solidFill>
                <a:latin typeface="+mn-lt"/>
                <a:ea typeface="+mn-ea"/>
                <a:cs typeface="+mn-cs"/>
              </a:rPr>
              <a:t>  Una posibilidad interesante podría ser su </a:t>
            </a:r>
            <a:r>
              <a:rPr lang="es-ES" sz="1200" b="1" kern="1200" dirty="0" smtClean="0">
                <a:solidFill>
                  <a:schemeClr val="tx1"/>
                </a:solidFill>
                <a:latin typeface="+mn-lt"/>
                <a:ea typeface="+mn-ea"/>
                <a:cs typeface="+mn-cs"/>
              </a:rPr>
              <a:t>adaptación a otras carreras sanitarias</a:t>
            </a:r>
            <a:r>
              <a:rPr lang="es-ES" sz="1200" kern="1200" dirty="0" smtClean="0">
                <a:solidFill>
                  <a:schemeClr val="tx1"/>
                </a:solidFill>
                <a:latin typeface="+mn-lt"/>
                <a:ea typeface="+mn-ea"/>
                <a:cs typeface="+mn-cs"/>
              </a:rPr>
              <a:t> (enfermeras, fisioterapeutas,…) a través de un procedimiento técnico que garantizase su acomodación a las peculiaridades de cada profesión.  Para ello se podría utilizar como listado inicial el utilizado en este proyecto, manteniendo aquellas competencias comunicacionales comunes y modificando o introduciendo aquellas específicas del colectivo a  estudio, para posteriormente seguir un procedimiento de consenso con un nuevo panel experto.</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Salvo algunas excepciones de ciertas universidades y escuelas de medicina de los diferentes países participantes que definen con un mayor grado de concreción los objetivos comunicacionales en el grado estos, en su gran mayoría, se caracterizan por: </a:t>
            </a:r>
          </a:p>
          <a:p>
            <a:r>
              <a:rPr lang="es-ES" sz="1200" kern="1200" dirty="0" smtClean="0">
                <a:solidFill>
                  <a:schemeClr val="tx1"/>
                </a:solidFill>
                <a:latin typeface="+mn-lt"/>
                <a:ea typeface="+mn-ea"/>
                <a:cs typeface="+mn-cs"/>
              </a:rPr>
              <a:t>1. Ser muy escasos en número.</a:t>
            </a:r>
          </a:p>
          <a:p>
            <a:r>
              <a:rPr lang="es-ES" sz="1200" kern="1200" dirty="0" smtClean="0">
                <a:solidFill>
                  <a:schemeClr val="tx1"/>
                </a:solidFill>
                <a:latin typeface="+mn-lt"/>
                <a:ea typeface="+mn-ea"/>
                <a:cs typeface="+mn-cs"/>
              </a:rPr>
              <a:t>2. Ser muy heterogéneos en su naturaleza (difícil de distinguir si son propiamente comunicacionales o no) mezclados con objetivos de otros dominios o impartidos en otras áreas de conocimiento diferentes (psicología, ética, búsqueda de información científica y habilidades de presentación científica,…)</a:t>
            </a:r>
          </a:p>
          <a:p>
            <a:r>
              <a:rPr lang="es-ES" sz="1200" kern="1200" dirty="0" smtClean="0">
                <a:solidFill>
                  <a:schemeClr val="tx1"/>
                </a:solidFill>
                <a:latin typeface="+mn-lt"/>
                <a:ea typeface="+mn-ea"/>
                <a:cs typeface="+mn-cs"/>
              </a:rPr>
              <a:t>3. Estar abordados de una forma imprecisa como declaraciones de intención en vez de definir unos objetivos docentes metodológicamente robustos de los que pueda derivarse la metodología docente y evaluativa adecuada. </a:t>
            </a:r>
          </a:p>
          <a:p>
            <a:r>
              <a:rPr lang="es-ES" sz="1200" kern="1200" dirty="0" smtClean="0">
                <a:solidFill>
                  <a:schemeClr val="tx1"/>
                </a:solidFill>
                <a:latin typeface="+mn-lt"/>
                <a:ea typeface="+mn-ea"/>
                <a:cs typeface="+mn-cs"/>
              </a:rPr>
              <a:t>4. Relegar la comunicación a un segundo plano de las prioridades de enseñanza, en general, en el ámbito exclusivo de las prácticas de los estudiantes en los centros clínicos, sin un entrenamiento específico virtual o simulado y sin requisitos evaluativos.</a:t>
            </a:r>
          </a:p>
          <a:p>
            <a:r>
              <a:rPr lang="es-ES" sz="1200" kern="1200" dirty="0" smtClean="0">
                <a:solidFill>
                  <a:schemeClr val="tx1"/>
                </a:solidFill>
                <a:latin typeface="+mn-lt"/>
                <a:ea typeface="+mn-ea"/>
                <a:cs typeface="+mn-cs"/>
              </a:rPr>
              <a:t>5. No ser generalmente objeto de evaluación formal.</a:t>
            </a:r>
          </a:p>
          <a:p>
            <a:r>
              <a:rPr lang="es-ES" sz="1200" kern="1200" dirty="0" smtClean="0">
                <a:solidFill>
                  <a:schemeClr val="tx1"/>
                </a:solidFill>
                <a:latin typeface="+mn-lt"/>
                <a:ea typeface="+mn-ea"/>
                <a:cs typeface="+mn-cs"/>
              </a:rPr>
              <a:t>6. Predominar los objetivos de conocimiento frente a los conductuales o actitudinales.</a:t>
            </a:r>
          </a:p>
          <a:p>
            <a:r>
              <a:rPr lang="es-ES" sz="1200" kern="1200" dirty="0" smtClean="0">
                <a:solidFill>
                  <a:schemeClr val="tx1"/>
                </a:solidFill>
                <a:latin typeface="+mn-lt"/>
                <a:ea typeface="+mn-ea"/>
                <a:cs typeface="+mn-cs"/>
              </a:rPr>
              <a:t>7. Impartirse de forma aislada, es decir puntualmente en un estadio o asignatura concreta del </a:t>
            </a:r>
            <a:r>
              <a:rPr lang="es-ES" sz="1200" kern="1200" dirty="0" err="1" smtClean="0">
                <a:solidFill>
                  <a:schemeClr val="tx1"/>
                </a:solidFill>
                <a:latin typeface="+mn-lt"/>
                <a:ea typeface="+mn-ea"/>
                <a:cs typeface="+mn-cs"/>
              </a:rPr>
              <a:t>curriculum</a:t>
            </a:r>
            <a:r>
              <a:rPr lang="es-ES" sz="1200" kern="1200" dirty="0" smtClean="0">
                <a:solidFill>
                  <a:schemeClr val="tx1"/>
                </a:solidFill>
                <a:latin typeface="+mn-lt"/>
                <a:ea typeface="+mn-ea"/>
                <a:cs typeface="+mn-cs"/>
              </a:rPr>
              <a:t> (86, 165)</a:t>
            </a:r>
          </a:p>
          <a:p>
            <a:r>
              <a:rPr lang="es-ES" sz="1200" kern="1200" dirty="0" smtClean="0">
                <a:solidFill>
                  <a:schemeClr val="tx1"/>
                </a:solidFill>
                <a:latin typeface="+mn-lt"/>
                <a:ea typeface="+mn-ea"/>
                <a:cs typeface="+mn-cs"/>
              </a:rPr>
              <a:t>8. Ser abordadas sobre todo en los primeros años del mismo donde aun los alumnos no han tenido contacto con la clínica y los pacientes.</a:t>
            </a:r>
          </a:p>
          <a:p>
            <a:endParaRPr lang="es-ES"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E3C8A16C-137B-4B77-ACF6-B8291E058796}" type="slidenum">
              <a:rPr lang="es-ES" smtClean="0"/>
              <a:pPr/>
              <a:t>34</a:t>
            </a:fld>
            <a:endParaRPr lang="es-ES"/>
          </a:p>
        </p:txBody>
      </p:sp>
    </p:spTree>
    <p:extLst>
      <p:ext uri="{BB962C8B-B14F-4D97-AF65-F5344CB8AC3E}">
        <p14:creationId xmlns:p14="http://schemas.microsoft.com/office/powerpoint/2010/main" val="1587935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844083">
              <a:defRPr/>
            </a:pPr>
            <a:r>
              <a:rPr lang="es-ES" sz="1100" dirty="0" smtClean="0"/>
              <a:t>FUTURO E INVESTIGACIÓN:</a:t>
            </a:r>
          </a:p>
          <a:p>
            <a:pPr defTabSz="844083">
              <a:defRPr/>
            </a:pPr>
            <a:r>
              <a:rPr lang="es-ES" sz="1100" dirty="0" smtClean="0"/>
              <a:t>Un objetivo adicional  o una nueva tarea que continuase nuestra línea de investigación  podría ser el complementar estos objetivos con propuestas concretas para su enseñanza y evaluación, así como con sugerencias para la elaboración de programas de entrenamiento para profesores y clínicos docentes.</a:t>
            </a:r>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36</a:t>
            </a:fld>
            <a:endParaRPr lang="es-ES"/>
          </a:p>
        </p:txBody>
      </p:sp>
    </p:spTree>
    <p:extLst>
      <p:ext uri="{BB962C8B-B14F-4D97-AF65-F5344CB8AC3E}">
        <p14:creationId xmlns:p14="http://schemas.microsoft.com/office/powerpoint/2010/main" val="3222556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buFontTx/>
              <a:buChar char="-"/>
            </a:pPr>
            <a:r>
              <a:rPr lang="es-ES" sz="1100" dirty="0" smtClean="0"/>
              <a:t>La </a:t>
            </a:r>
            <a:r>
              <a:rPr lang="es-ES" sz="1100" u="sng" dirty="0" smtClean="0"/>
              <a:t>aplicabilidad práctica </a:t>
            </a:r>
            <a:r>
              <a:rPr lang="es-ES" sz="1100" dirty="0" smtClean="0"/>
              <a:t>de este consenso no puede predecirse en el momento actual. </a:t>
            </a:r>
          </a:p>
          <a:p>
            <a:pPr lvl="0">
              <a:buFontTx/>
              <a:buNone/>
            </a:pPr>
            <a:r>
              <a:rPr lang="es-ES" sz="1100" dirty="0" smtClean="0"/>
              <a:t>a. Un análisis sencillo trascurrido un tiempo prudencial desde la difusión generalizada de este consenso en publicación internacional, sería estudiar la </a:t>
            </a:r>
            <a:r>
              <a:rPr lang="es-ES" sz="1100" b="1" dirty="0" smtClean="0"/>
              <a:t>información suministrada por  una muestra representativa de responsables en docencia médica</a:t>
            </a:r>
            <a:r>
              <a:rPr lang="es-ES" sz="1100" dirty="0" smtClean="0"/>
              <a:t> sobre el grado de aplicabilidad alcanzado por estas recomendaciones expertas. Un estudio observacional basado en un número suficiente y bien distribuido de encuestas podría describir fiablemente dichas opiniones. </a:t>
            </a:r>
          </a:p>
          <a:p>
            <a:pPr lvl="0"/>
            <a:r>
              <a:rPr lang="es-ES" sz="1100" dirty="0" smtClean="0"/>
              <a:t>b. Confirmar la </a:t>
            </a:r>
            <a:r>
              <a:rPr lang="es-ES" sz="1100" b="1" dirty="0" smtClean="0"/>
              <a:t>mejora objetiva en competencias comunicacionales en nuestros alumnos de grado </a:t>
            </a:r>
            <a:r>
              <a:rPr lang="es-ES" sz="1100" dirty="0" smtClean="0"/>
              <a:t>a resultas de la inclusión de este </a:t>
            </a:r>
            <a:r>
              <a:rPr lang="es-ES" sz="1100" dirty="0" err="1" smtClean="0"/>
              <a:t>curriculum</a:t>
            </a:r>
            <a:r>
              <a:rPr lang="es-ES" sz="1100" dirty="0" smtClean="0"/>
              <a:t> en sus facultades es otro resultado que contribuiría a validar esta propuesta, ya que son ellos el colectivo al que se destinan las conclusiones de los estudios, sus “usuarios finales”.  </a:t>
            </a:r>
          </a:p>
          <a:p>
            <a:pPr lvl="0"/>
            <a:r>
              <a:rPr lang="es-ES" sz="1100" dirty="0" smtClean="0"/>
              <a:t>c. Finalmente y aunque más dificultoso y a largo plazo, sería de enorme interés comprobar el nivel </a:t>
            </a:r>
            <a:r>
              <a:rPr lang="es-ES" sz="1100" b="1" dirty="0" smtClean="0"/>
              <a:t>de competencia comunicacional alcanzado en el desempeño clínico futuro de los alumnos formados en </a:t>
            </a:r>
            <a:r>
              <a:rPr lang="es-ES" sz="1100" b="1" dirty="0" err="1" smtClean="0"/>
              <a:t>curricula</a:t>
            </a:r>
            <a:r>
              <a:rPr lang="es-ES" sz="1100" b="1" dirty="0" smtClean="0"/>
              <a:t> adaptados </a:t>
            </a:r>
            <a:r>
              <a:rPr lang="es-ES" sz="1100" dirty="0" smtClean="0"/>
              <a:t>a las recomendaciones de este consenso, cuando ellos sean responsables de la atención clínica a pacientes como médicos en ejercicio en el escenario real de la consulta médica, ocupando el lugar del médico porque ya sea ésta su dedicación.  </a:t>
            </a:r>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37</a:t>
            </a:fld>
            <a:endParaRPr lang="es-ES"/>
          </a:p>
        </p:txBody>
      </p:sp>
    </p:spTree>
    <p:extLst>
      <p:ext uri="{BB962C8B-B14F-4D97-AF65-F5344CB8AC3E}">
        <p14:creationId xmlns:p14="http://schemas.microsoft.com/office/powerpoint/2010/main" val="928135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844083">
              <a:defRPr/>
            </a:pPr>
            <a:r>
              <a:rPr lang="es-ES" sz="1100" dirty="0" smtClean="0"/>
              <a:t>MOVILIDAD:</a:t>
            </a:r>
          </a:p>
          <a:p>
            <a:pPr defTabSz="844083">
              <a:defRPr/>
            </a:pPr>
            <a:r>
              <a:rPr lang="es-ES" sz="1100" dirty="0" smtClean="0"/>
              <a:t>El desarrollo de criterios comunes en cuanto a objetivos docentes en habilidades inter/</a:t>
            </a:r>
            <a:r>
              <a:rPr lang="es-ES" sz="1100" dirty="0" err="1" smtClean="0"/>
              <a:t>intrapersonales</a:t>
            </a:r>
            <a:r>
              <a:rPr lang="es-ES" sz="1100" dirty="0" smtClean="0"/>
              <a:t>, como en el resto de las competencias médicas, debe de contribuir a fomentar la </a:t>
            </a:r>
            <a:r>
              <a:rPr lang="es-ES" sz="1100" dirty="0" err="1" smtClean="0"/>
              <a:t>comparabilidad</a:t>
            </a:r>
            <a:r>
              <a:rPr lang="es-ES" sz="1100" dirty="0" smtClean="0"/>
              <a:t> entre distintas instituciones de enseñanza y la compatibilidad de sus programas </a:t>
            </a:r>
            <a:r>
              <a:rPr lang="es-ES" sz="1100" dirty="0" err="1" smtClean="0"/>
              <a:t>fesional</a:t>
            </a:r>
            <a:r>
              <a:rPr lang="es-ES" sz="1100" dirty="0" smtClean="0"/>
              <a:t> entre los diferentes países, que debe de dar la oportunidad de disponer de un marco de referencia en esta materia en la línea de la filosofía de la declaración de Bolonia para los países implicados.</a:t>
            </a:r>
          </a:p>
          <a:p>
            <a:r>
              <a:rPr lang="es-ES" sz="1100" dirty="0" smtClean="0"/>
              <a:t> Fomentar en </a:t>
            </a:r>
            <a:r>
              <a:rPr lang="es-ES" sz="1100" dirty="0" err="1" smtClean="0"/>
              <a:t>Iberoamerica</a:t>
            </a:r>
            <a:r>
              <a:rPr lang="es-ES" sz="1100" dirty="0" smtClean="0"/>
              <a:t>, en la línea que el </a:t>
            </a:r>
            <a:r>
              <a:rPr lang="es-ES" sz="1100" b="1" dirty="0" smtClean="0"/>
              <a:t>espíritu de Bolonia</a:t>
            </a:r>
            <a:r>
              <a:rPr lang="es-ES" sz="1100" dirty="0" smtClean="0"/>
              <a:t> lo hace en Europa, la necesidad de compartir objetivos docentes comunes en países de habla española y portuguesa en materia de comunicación, participando en la creación de un sistema universitario en el que las titulaciones puedan ser homologables</a:t>
            </a:r>
            <a:r>
              <a:rPr lang="es-ES_tradnl" sz="1100" dirty="0" smtClean="0"/>
              <a:t>.  </a:t>
            </a:r>
            <a:r>
              <a:rPr lang="es-ES" sz="1100" dirty="0" smtClean="0"/>
              <a:t>Con ello trataremos de fomentar la cooperación entre las universidades, la movilidad de estudiantes y profesores, y la mejora de la calidad de la investigación y la enseñanza universitaria. </a:t>
            </a:r>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38</a:t>
            </a:fld>
            <a:endParaRPr lang="es-ES"/>
          </a:p>
        </p:txBody>
      </p:sp>
    </p:spTree>
    <p:extLst>
      <p:ext uri="{BB962C8B-B14F-4D97-AF65-F5344CB8AC3E}">
        <p14:creationId xmlns:p14="http://schemas.microsoft.com/office/powerpoint/2010/main" val="130974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30B46C-B5CF-4ECB-89D4-A3240EB399D8}" type="slidenum">
              <a:rPr lang="es-ES" smtClean="0"/>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14310">
              <a:defRPr/>
            </a:pPr>
            <a:r>
              <a:rPr lang="es-ES" dirty="0" smtClean="0"/>
              <a:t>Estas propuestas realizadas por asociaciones o grupos de expertos más amplios (de carácter internacional e interprofesional) suponen declaraciones consensuadas con diferentes propósitos y alcances, pero con el objetivo común de definir los contenidos docentes relevantes en materia de relación médico-paciente en el contexto del encuentro clínico y de servir de base para su uso en la planificación, diseño de programas docentes y evaluación de la comunicación asistencial.  Entre éstos destaca el </a:t>
            </a:r>
            <a:r>
              <a:rPr lang="es-ES" b="1" u="sng" dirty="0" smtClean="0"/>
              <a:t>Consenso de Toronto</a:t>
            </a:r>
            <a:r>
              <a:rPr lang="es-ES" b="1" dirty="0" smtClean="0"/>
              <a:t> </a:t>
            </a:r>
            <a:r>
              <a:rPr lang="es-ES" dirty="0" smtClean="0"/>
              <a:t>, y de </a:t>
            </a:r>
            <a:r>
              <a:rPr lang="es-ES" b="1" u="sng" dirty="0" smtClean="0"/>
              <a:t>Kalamazoo</a:t>
            </a:r>
            <a:r>
              <a:rPr lang="es-ES" dirty="0" smtClean="0"/>
              <a:t>.  En el primero de ellos, se aborda la importancia de la comunicación clínica, estrategias de mejora  y dificultades para su desarrollo.  En el de Kalamazoo, se presentaron los 5 modelos en uso de comunicación médico-paciente y se trabajaron semejanzas y diferencias entre ellos, para así llegar a proponer un modelo de comunicación basado en tareas propio. </a:t>
            </a:r>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6</a:t>
            </a:fld>
            <a:endParaRPr lang="es-ES"/>
          </a:p>
        </p:txBody>
      </p:sp>
    </p:spTree>
    <p:extLst>
      <p:ext uri="{BB962C8B-B14F-4D97-AF65-F5344CB8AC3E}">
        <p14:creationId xmlns:p14="http://schemas.microsoft.com/office/powerpoint/2010/main" val="402827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pPr defTabSz="457200" eaLnBrk="1" hangingPunct="1"/>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14310">
              <a:defRPr/>
            </a:pPr>
            <a:r>
              <a:rPr lang="es-ES" dirty="0" smtClean="0"/>
              <a:t>En el ámbito europeo destaca el  </a:t>
            </a:r>
            <a:r>
              <a:rPr lang="es-ES" b="1" u="sng" dirty="0" smtClean="0"/>
              <a:t>Consenso Británico</a:t>
            </a:r>
            <a:r>
              <a:rPr lang="es-ES" dirty="0" smtClean="0"/>
              <a:t> (</a:t>
            </a:r>
            <a:r>
              <a:rPr lang="es-ES" i="1" dirty="0" smtClean="0"/>
              <a:t>UK </a:t>
            </a:r>
            <a:r>
              <a:rPr lang="es-ES" i="1" dirty="0" err="1" smtClean="0"/>
              <a:t>Consensus</a:t>
            </a:r>
            <a:r>
              <a:rPr lang="es-ES" i="1" dirty="0" smtClean="0"/>
              <a:t> </a:t>
            </a:r>
            <a:r>
              <a:rPr lang="es-ES" i="1" dirty="0" err="1" smtClean="0"/>
              <a:t>Statement</a:t>
            </a:r>
            <a:r>
              <a:rPr lang="es-ES" i="1" dirty="0" smtClean="0"/>
              <a:t>, 2008</a:t>
            </a:r>
            <a:r>
              <a:rPr lang="es-ES" dirty="0" smtClean="0"/>
              <a:t>) , documento desarrollado por 33 escuelas de medicina británicas, para ayudar a los planificadores curriculares en el diseño, implementación y revisión de los </a:t>
            </a:r>
            <a:r>
              <a:rPr lang="es-ES" dirty="0" err="1" smtClean="0"/>
              <a:t>curricula</a:t>
            </a:r>
            <a:r>
              <a:rPr lang="es-ES" dirty="0" smtClean="0"/>
              <a:t> médicos de comunicación en el Reino Unido. El documento está específicamente diseñado para la educación médica </a:t>
            </a:r>
            <a:r>
              <a:rPr lang="es-ES" dirty="0" err="1" smtClean="0"/>
              <a:t>pregraduada</a:t>
            </a:r>
            <a:r>
              <a:rPr lang="es-ES" dirty="0" smtClean="0"/>
              <a:t>, pero pretende también ser de utilidad en la educación de otros profesionales sanitarios y servir de base para las iniciativas de desarrollo profesional postgraduado. Sus objetivos además no sólo están enfocados a habilidades clínicas comunicacionales, sino que describen un marco de referencia: </a:t>
            </a:r>
            <a:r>
              <a:rPr lang="es-ES" i="1" dirty="0" smtClean="0"/>
              <a:t>“la rueda curricular de comunicación” </a:t>
            </a:r>
            <a:r>
              <a:rPr lang="es-ES" dirty="0" smtClean="0"/>
              <a:t>, que contiene los siguientes dominios: respeto por los otros (como componente central), teoría y evidencia de las habilidades comunicacionales, tareas y habilidades de la entrevista clínica, temas específicos, comunicación de masas, y comunicación con los que no son pacientes. El documento a su vez define una serie de principios generales que enmarcan lo anterior: la práctica reflexiva, el profesionalismo, el marco ético-legal, y la práctica basada en pruebas científicas.</a:t>
            </a:r>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8</a:t>
            </a:fld>
            <a:endParaRPr lang="es-ES"/>
          </a:p>
        </p:txBody>
      </p:sp>
    </p:spTree>
    <p:extLst>
      <p:ext uri="{BB962C8B-B14F-4D97-AF65-F5344CB8AC3E}">
        <p14:creationId xmlns:p14="http://schemas.microsoft.com/office/powerpoint/2010/main" val="408745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14310">
              <a:defRPr/>
            </a:pPr>
            <a:r>
              <a:rPr lang="es-ES" dirty="0" smtClean="0"/>
              <a:t>El </a:t>
            </a:r>
            <a:r>
              <a:rPr lang="es-ES" b="1" u="sng" dirty="0" smtClean="0"/>
              <a:t>Consenso de Basilea</a:t>
            </a:r>
            <a:r>
              <a:rPr lang="es-ES" dirty="0" smtClean="0"/>
              <a:t> (</a:t>
            </a:r>
            <a:r>
              <a:rPr lang="es-ES" i="1" dirty="0" err="1" smtClean="0"/>
              <a:t>Basel</a:t>
            </a:r>
            <a:r>
              <a:rPr lang="es-ES" i="1" dirty="0" smtClean="0"/>
              <a:t> </a:t>
            </a:r>
            <a:r>
              <a:rPr lang="es-ES" i="1" dirty="0" err="1" smtClean="0"/>
              <a:t>Consensus</a:t>
            </a:r>
            <a:r>
              <a:rPr lang="es-ES" i="1" dirty="0" smtClean="0"/>
              <a:t> </a:t>
            </a:r>
            <a:r>
              <a:rPr lang="es-ES" i="1" dirty="0" err="1" smtClean="0"/>
              <a:t>Statement</a:t>
            </a:r>
            <a:r>
              <a:rPr lang="es-ES" i="1" dirty="0" smtClean="0"/>
              <a:t>, 2010</a:t>
            </a:r>
            <a:r>
              <a:rPr lang="es-ES" dirty="0" smtClean="0"/>
              <a:t>) es un consenso de expertos sobre habilidades comunicacionales y competencias sociales para </a:t>
            </a:r>
            <a:r>
              <a:rPr lang="es-ES" dirty="0" err="1" smtClean="0"/>
              <a:t>pregraduados</a:t>
            </a:r>
            <a:r>
              <a:rPr lang="es-ES" dirty="0" smtClean="0"/>
              <a:t> médicos de los países de ámbito germánico (Alemania, Austria y Suiza). Su objetivo es similar al británico, incluyendo también el contribuir a resaltar la significación de las competencias comunicativas y sociales, pero a diferencia de los anteriores, éste llega a concretar un total de 131 objetivos específicos. En comparación con los consensos de Toronto y Kalamazoo este consenso de Basilea incluye un más amplio número de temas y objetivos, entre los que se encuentran el trabajo en equipo, la responsabilidad social y el desarrollo personal y profesional. </a:t>
            </a:r>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9</a:t>
            </a:fld>
            <a:endParaRPr lang="es-ES"/>
          </a:p>
        </p:txBody>
      </p:sp>
    </p:spTree>
    <p:extLst>
      <p:ext uri="{BB962C8B-B14F-4D97-AF65-F5344CB8AC3E}">
        <p14:creationId xmlns:p14="http://schemas.microsoft.com/office/powerpoint/2010/main" val="136147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14310">
              <a:defRPr/>
            </a:pPr>
            <a:r>
              <a:rPr lang="es-ES" dirty="0" smtClean="0"/>
              <a:t>En la misma línea, la “</a:t>
            </a:r>
            <a:r>
              <a:rPr lang="es-ES" dirty="0" err="1" smtClean="0"/>
              <a:t>European</a:t>
            </a:r>
            <a:r>
              <a:rPr lang="es-ES" dirty="0" smtClean="0"/>
              <a:t> </a:t>
            </a:r>
            <a:r>
              <a:rPr lang="es-ES" dirty="0" err="1" smtClean="0"/>
              <a:t>Association</a:t>
            </a:r>
            <a:r>
              <a:rPr lang="es-ES" dirty="0" smtClean="0"/>
              <a:t> in </a:t>
            </a:r>
            <a:r>
              <a:rPr lang="es-ES" dirty="0" err="1" smtClean="0"/>
              <a:t>Communication</a:t>
            </a:r>
            <a:r>
              <a:rPr lang="es-ES" dirty="0" smtClean="0"/>
              <a:t> and </a:t>
            </a:r>
            <a:r>
              <a:rPr lang="es-ES" dirty="0" err="1" smtClean="0"/>
              <a:t>Health</a:t>
            </a:r>
            <a:r>
              <a:rPr lang="es-ES" dirty="0" smtClean="0"/>
              <a:t>” (EACH) ha definido un </a:t>
            </a:r>
            <a:r>
              <a:rPr lang="es-ES" b="1" u="sng" dirty="0" smtClean="0"/>
              <a:t>Consenso Europeo</a:t>
            </a:r>
            <a:r>
              <a:rPr lang="es-ES" dirty="0" smtClean="0"/>
              <a:t> sobre el “núcleo curricular en comunicación” </a:t>
            </a:r>
            <a:r>
              <a:rPr lang="es-ES" i="1" dirty="0" smtClean="0"/>
              <a:t>(</a:t>
            </a:r>
            <a:r>
              <a:rPr lang="es-ES" i="1" dirty="0" err="1" smtClean="0"/>
              <a:t>European</a:t>
            </a:r>
            <a:r>
              <a:rPr lang="es-ES" i="1" dirty="0" smtClean="0"/>
              <a:t> </a:t>
            </a:r>
            <a:r>
              <a:rPr lang="es-ES" i="1" dirty="0" err="1" smtClean="0"/>
              <a:t>Consensus</a:t>
            </a:r>
            <a:r>
              <a:rPr lang="es-ES" i="1" dirty="0" smtClean="0"/>
              <a:t> </a:t>
            </a:r>
            <a:r>
              <a:rPr lang="es-ES" i="1" dirty="0" err="1" smtClean="0"/>
              <a:t>on</a:t>
            </a:r>
            <a:r>
              <a:rPr lang="es-ES" i="1" dirty="0" smtClean="0"/>
              <a:t> </a:t>
            </a:r>
            <a:r>
              <a:rPr lang="es-ES" i="1" dirty="0" err="1" smtClean="0"/>
              <a:t>learning</a:t>
            </a:r>
            <a:r>
              <a:rPr lang="es-ES" i="1" dirty="0" smtClean="0"/>
              <a:t> </a:t>
            </a:r>
            <a:r>
              <a:rPr lang="es-ES" i="1" dirty="0" err="1" smtClean="0"/>
              <a:t>objectives</a:t>
            </a:r>
            <a:r>
              <a:rPr lang="es-ES" i="1" dirty="0" smtClean="0"/>
              <a:t> </a:t>
            </a:r>
            <a:r>
              <a:rPr lang="es-ES" i="1" dirty="0" err="1" smtClean="0"/>
              <a:t>for</a:t>
            </a:r>
            <a:r>
              <a:rPr lang="es-ES" i="1" dirty="0" smtClean="0"/>
              <a:t> a </a:t>
            </a:r>
            <a:r>
              <a:rPr lang="es-ES" i="1" dirty="0" err="1" smtClean="0"/>
              <a:t>core</a:t>
            </a:r>
            <a:r>
              <a:rPr lang="es-ES" i="1" dirty="0" smtClean="0"/>
              <a:t> </a:t>
            </a:r>
            <a:r>
              <a:rPr lang="es-ES" i="1" dirty="0" err="1" smtClean="0"/>
              <a:t>communicational</a:t>
            </a:r>
            <a:r>
              <a:rPr lang="es-ES" i="1" dirty="0" smtClean="0"/>
              <a:t> </a:t>
            </a:r>
            <a:r>
              <a:rPr lang="es-ES" i="1" dirty="0" err="1" smtClean="0"/>
              <a:t>curriculum</a:t>
            </a:r>
            <a:r>
              <a:rPr lang="es-ES" i="1" dirty="0" smtClean="0"/>
              <a:t> in </a:t>
            </a:r>
            <a:r>
              <a:rPr lang="es-ES" i="1" dirty="0" err="1" smtClean="0"/>
              <a:t>health</a:t>
            </a:r>
            <a:r>
              <a:rPr lang="es-ES" i="1" dirty="0" smtClean="0"/>
              <a:t> </a:t>
            </a:r>
            <a:r>
              <a:rPr lang="es-ES" i="1" dirty="0" err="1" smtClean="0"/>
              <a:t>care</a:t>
            </a:r>
            <a:r>
              <a:rPr lang="es-ES" i="1" dirty="0" smtClean="0"/>
              <a:t> </a:t>
            </a:r>
            <a:r>
              <a:rPr lang="es-ES" i="1" dirty="0" err="1" smtClean="0"/>
              <a:t>professions</a:t>
            </a:r>
            <a:r>
              <a:rPr lang="es-ES" i="1" dirty="0" smtClean="0"/>
              <a:t>, 2012</a:t>
            </a:r>
            <a:r>
              <a:rPr lang="es-ES" dirty="0" smtClean="0"/>
              <a:t>) con la pretensión de que sirva de guía en los diseños curriculares de diversas profesiones sanitarias, con carácter </a:t>
            </a:r>
            <a:r>
              <a:rPr lang="es-ES" dirty="0" err="1" smtClean="0"/>
              <a:t>multi</a:t>
            </a:r>
            <a:r>
              <a:rPr lang="es-ES" dirty="0" smtClean="0"/>
              <a:t> e interprofesional, en el marco de actuación de los diferentes países europeos adscritos al proceso de Bolonia. Este consenso supone básicamente una adaptación de la taxonomía de objetivos del Consenso de Basilea y proporciona 61 objetivos de aprendizaje focalizados tanto en la “comunicación con pacientes” como en la “comunicación en equipos profesionales”, incluyendo también contenidos como “la reflexión y el profesionalismo”.      </a:t>
            </a:r>
          </a:p>
          <a:p>
            <a:endParaRPr lang="es-ES" dirty="0"/>
          </a:p>
        </p:txBody>
      </p:sp>
      <p:sp>
        <p:nvSpPr>
          <p:cNvPr id="4" name="3 Marcador de número de diapositiva"/>
          <p:cNvSpPr>
            <a:spLocks noGrp="1"/>
          </p:cNvSpPr>
          <p:nvPr>
            <p:ph type="sldNum" sz="quarter" idx="10"/>
          </p:nvPr>
        </p:nvSpPr>
        <p:spPr/>
        <p:txBody>
          <a:bodyPr/>
          <a:lstStyle/>
          <a:p>
            <a:fld id="{D46C7C31-74C5-45E0-B9B0-FD0F6878E5A6}" type="slidenum">
              <a:rPr lang="es-ES" smtClean="0"/>
              <a:pPr/>
              <a:t>10</a:t>
            </a:fld>
            <a:endParaRPr lang="es-ES"/>
          </a:p>
        </p:txBody>
      </p:sp>
    </p:spTree>
    <p:extLst>
      <p:ext uri="{BB962C8B-B14F-4D97-AF65-F5344CB8AC3E}">
        <p14:creationId xmlns:p14="http://schemas.microsoft.com/office/powerpoint/2010/main" val="140567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3C8A16C-137B-4B77-ACF6-B8291E058796}" type="slidenum">
              <a:rPr lang="es-ES" smtClean="0"/>
              <a:pPr/>
              <a:t>14</a:t>
            </a:fld>
            <a:endParaRPr lang="es-ES"/>
          </a:p>
        </p:txBody>
      </p:sp>
    </p:spTree>
    <p:extLst>
      <p:ext uri="{BB962C8B-B14F-4D97-AF65-F5344CB8AC3E}">
        <p14:creationId xmlns:p14="http://schemas.microsoft.com/office/powerpoint/2010/main" val="3037151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45AB267-1236-4DA3-8823-4B8905EA7E37}" type="datetimeFigureOut">
              <a:rPr lang="es-ES" smtClean="0"/>
              <a:pPr/>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7A27E4D-9E5C-49EF-A139-C8BB84EDE284}"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5AB267-1236-4DA3-8823-4B8905EA7E37}" type="datetimeFigureOut">
              <a:rPr lang="es-ES" smtClean="0"/>
              <a:pPr/>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7A27E4D-9E5C-49EF-A139-C8BB84EDE284}"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5AB267-1236-4DA3-8823-4B8905EA7E37}" type="datetimeFigureOut">
              <a:rPr lang="es-ES" smtClean="0"/>
              <a:pPr/>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7A27E4D-9E5C-49EF-A139-C8BB84EDE284}"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45AB267-1236-4DA3-8823-4B8905EA7E37}" type="datetimeFigureOut">
              <a:rPr lang="es-ES" smtClean="0"/>
              <a:pPr/>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7A27E4D-9E5C-49EF-A139-C8BB84EDE284}"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45AB267-1236-4DA3-8823-4B8905EA7E37}" type="datetimeFigureOut">
              <a:rPr lang="es-ES" smtClean="0"/>
              <a:pPr/>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7A27E4D-9E5C-49EF-A139-C8BB84EDE284}"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45AB267-1236-4DA3-8823-4B8905EA7E37}" type="datetimeFigureOut">
              <a:rPr lang="es-ES" smtClean="0"/>
              <a:pPr/>
              <a:t>15/06/2016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7A27E4D-9E5C-49EF-A139-C8BB84EDE284}"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45AB267-1236-4DA3-8823-4B8905EA7E37}" type="datetimeFigureOut">
              <a:rPr lang="es-ES" smtClean="0"/>
              <a:pPr/>
              <a:t>15/06/2016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7A27E4D-9E5C-49EF-A139-C8BB84EDE284}"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45AB267-1236-4DA3-8823-4B8905EA7E37}" type="datetimeFigureOut">
              <a:rPr lang="es-ES" smtClean="0"/>
              <a:pPr/>
              <a:t>15/06/2016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7A27E4D-9E5C-49EF-A139-C8BB84EDE284}"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5AB267-1236-4DA3-8823-4B8905EA7E37}" type="datetimeFigureOut">
              <a:rPr lang="es-ES" smtClean="0"/>
              <a:pPr/>
              <a:t>15/06/2016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7A27E4D-9E5C-49EF-A139-C8BB84EDE284}"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5AB267-1236-4DA3-8823-4B8905EA7E37}" type="datetimeFigureOut">
              <a:rPr lang="es-ES" smtClean="0"/>
              <a:pPr/>
              <a:t>15/06/2016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7A27E4D-9E5C-49EF-A139-C8BB84EDE284}"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5AB267-1236-4DA3-8823-4B8905EA7E37}" type="datetimeFigureOut">
              <a:rPr lang="es-ES" smtClean="0"/>
              <a:pPr/>
              <a:t>15/06/2016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7A27E4D-9E5C-49EF-A139-C8BB84EDE284}"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AB267-1236-4DA3-8823-4B8905EA7E37}" type="datetimeFigureOut">
              <a:rPr lang="es-ES" smtClean="0"/>
              <a:pPr/>
              <a:t>15/06/2016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27E4D-9E5C-49EF-A139-C8BB84EDE284}"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PowerPoint_Slide1.sldx"/></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2285984" y="5429264"/>
            <a:ext cx="6343672" cy="1066792"/>
          </a:xfrm>
        </p:spPr>
        <p:txBody>
          <a:bodyPr>
            <a:normAutofit fontScale="70000" lnSpcReduction="20000"/>
          </a:bodyPr>
          <a:lstStyle/>
          <a:p>
            <a:pPr algn="r"/>
            <a:r>
              <a:rPr lang="es-MX" b="1" dirty="0" smtClean="0">
                <a:solidFill>
                  <a:schemeClr val="tx2">
                    <a:lumMod val="75000"/>
                  </a:schemeClr>
                </a:solidFill>
              </a:rPr>
              <a:t>Cristina García de Leonardo</a:t>
            </a:r>
          </a:p>
          <a:p>
            <a:pPr algn="r"/>
            <a:r>
              <a:rPr lang="es-MX" b="1" dirty="0" smtClean="0">
                <a:solidFill>
                  <a:schemeClr val="tx2">
                    <a:lumMod val="75000"/>
                  </a:schemeClr>
                </a:solidFill>
              </a:rPr>
              <a:t>Roger Ruiz del Moral</a:t>
            </a:r>
          </a:p>
          <a:p>
            <a:pPr algn="r"/>
            <a:r>
              <a:rPr lang="es-MX" b="1" dirty="0" smtClean="0">
                <a:solidFill>
                  <a:schemeClr val="tx2">
                    <a:lumMod val="75000"/>
                  </a:schemeClr>
                </a:solidFill>
              </a:rPr>
              <a:t>Ma. Teresa Cortés </a:t>
            </a:r>
          </a:p>
          <a:p>
            <a:endParaRPr lang="es-ES" dirty="0"/>
          </a:p>
        </p:txBody>
      </p:sp>
      <p:sp>
        <p:nvSpPr>
          <p:cNvPr id="7" name="Título 1"/>
          <p:cNvSpPr>
            <a:spLocks noGrp="1"/>
          </p:cNvSpPr>
          <p:nvPr>
            <p:ph type="ctrTitle"/>
          </p:nvPr>
        </p:nvSpPr>
        <p:spPr>
          <a:xfrm>
            <a:off x="785786" y="3000372"/>
            <a:ext cx="6357982" cy="1714512"/>
          </a:xfrm>
        </p:spPr>
        <p:txBody>
          <a:bodyPr>
            <a:normAutofit/>
          </a:bodyPr>
          <a:lstStyle/>
          <a:p>
            <a:r>
              <a:rPr lang="es-MX" sz="2800" b="1" dirty="0" smtClean="0"/>
              <a:t>Consenso Iberoamericano sobre un </a:t>
            </a:r>
            <a:r>
              <a:rPr lang="es-MX" sz="2800" b="1" dirty="0" err="1" smtClean="0"/>
              <a:t>Core</a:t>
            </a:r>
            <a:r>
              <a:rPr lang="es-MX" sz="2800" b="1" dirty="0" smtClean="0"/>
              <a:t> </a:t>
            </a:r>
            <a:r>
              <a:rPr lang="es-MX" sz="2800" b="1" dirty="0" err="1" smtClean="0"/>
              <a:t>Curriculum</a:t>
            </a:r>
            <a:r>
              <a:rPr lang="es-MX" sz="2800" b="1" dirty="0" smtClean="0"/>
              <a:t> de Competencias Comunicacionales en Medicina (CCCC)</a:t>
            </a:r>
          </a:p>
        </p:txBody>
      </p:sp>
      <p:pic>
        <p:nvPicPr>
          <p:cNvPr id="8" name="Shape 155"/>
          <p:cNvPicPr>
            <a:picLocks noChangeAspect="1" noChangeArrowheads="1"/>
          </p:cNvPicPr>
          <p:nvPr/>
        </p:nvPicPr>
        <p:blipFill>
          <a:blip r:embed="rId3"/>
          <a:srcRect/>
          <a:stretch>
            <a:fillRect/>
          </a:stretch>
        </p:blipFill>
        <p:spPr bwMode="auto">
          <a:xfrm>
            <a:off x="7114788" y="3286124"/>
            <a:ext cx="1386294" cy="1152526"/>
          </a:xfrm>
          <a:prstGeom prst="rect">
            <a:avLst/>
          </a:prstGeom>
          <a:noFill/>
          <a:ln w="9525">
            <a:noFill/>
            <a:miter lim="800000"/>
            <a:headEnd/>
            <a:tailEnd/>
          </a:ln>
        </p:spPr>
      </p:pic>
      <p:pic>
        <p:nvPicPr>
          <p:cNvPr id="9" name="8 Imagen" descr="header"/>
          <p:cNvPicPr/>
          <p:nvPr/>
        </p:nvPicPr>
        <p:blipFill>
          <a:blip r:embed="rId4"/>
          <a:srcRect/>
          <a:stretch>
            <a:fillRect/>
          </a:stretch>
        </p:blipFill>
        <p:spPr bwMode="auto">
          <a:xfrm>
            <a:off x="857224" y="615884"/>
            <a:ext cx="7572428" cy="142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l="20750" t="21282" r="18372" b="34422"/>
          <a:stretch>
            <a:fillRect/>
          </a:stretch>
        </p:blipFill>
        <p:spPr bwMode="auto">
          <a:xfrm>
            <a:off x="251520" y="1052736"/>
            <a:ext cx="8640960"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42910" y="1428736"/>
            <a:ext cx="7772400" cy="1470025"/>
          </a:xfrm>
        </p:spPr>
        <p:txBody>
          <a:bodyPr>
            <a:normAutofit fontScale="90000"/>
          </a:bodyPr>
          <a:lstStyle/>
          <a:p>
            <a:r>
              <a:rPr lang="es-ES" dirty="0" smtClean="0">
                <a:solidFill>
                  <a:srgbClr val="002060"/>
                </a:solidFill>
              </a:rPr>
              <a:t/>
            </a:r>
            <a:br>
              <a:rPr lang="es-ES" dirty="0" smtClean="0">
                <a:solidFill>
                  <a:srgbClr val="002060"/>
                </a:solidFill>
              </a:rPr>
            </a:br>
            <a:r>
              <a:rPr lang="es-ES" dirty="0" smtClean="0">
                <a:solidFill>
                  <a:srgbClr val="002060"/>
                </a:solidFill>
              </a:rPr>
              <a:t/>
            </a:r>
            <a:br>
              <a:rPr lang="es-ES" dirty="0" smtClean="0">
                <a:solidFill>
                  <a:srgbClr val="002060"/>
                </a:solidFill>
              </a:rPr>
            </a:br>
            <a:r>
              <a:rPr lang="es-ES" dirty="0" smtClean="0">
                <a:solidFill>
                  <a:srgbClr val="002060"/>
                </a:solidFill>
              </a:rPr>
              <a:t/>
            </a:r>
            <a:br>
              <a:rPr lang="es-ES" dirty="0" smtClean="0">
                <a:solidFill>
                  <a:srgbClr val="002060"/>
                </a:solidFill>
              </a:rPr>
            </a:br>
            <a:r>
              <a:rPr lang="es-ES" b="1" dirty="0" smtClean="0">
                <a:solidFill>
                  <a:srgbClr val="002060"/>
                </a:solidFill>
              </a:rPr>
              <a:t>Países de habla hispana y portuguesa</a:t>
            </a:r>
            <a:br>
              <a:rPr lang="es-ES" b="1" dirty="0" smtClean="0">
                <a:solidFill>
                  <a:srgbClr val="002060"/>
                </a:solidFill>
              </a:rPr>
            </a:br>
            <a:r>
              <a:rPr lang="es-ES" dirty="0" smtClean="0"/>
              <a:t/>
            </a:r>
            <a:br>
              <a:rPr lang="es-ES" dirty="0" smtClean="0"/>
            </a:br>
            <a:endParaRPr lang="es-MX" dirty="0"/>
          </a:p>
        </p:txBody>
      </p:sp>
      <p:sp>
        <p:nvSpPr>
          <p:cNvPr id="7" name="6 Subtítulo"/>
          <p:cNvSpPr>
            <a:spLocks noGrp="1"/>
          </p:cNvSpPr>
          <p:nvPr>
            <p:ph type="subTitle" idx="1"/>
          </p:nvPr>
        </p:nvSpPr>
        <p:spPr/>
        <p:txBody>
          <a:bodyPr/>
          <a:lstStyle/>
          <a:p>
            <a:r>
              <a:rPr lang="es-ES" dirty="0" smtClean="0">
                <a:solidFill>
                  <a:srgbClr val="002060"/>
                </a:solidFill>
              </a:rPr>
              <a:t>No existía  una propuesta adaptada a nuestro grado y a nuestro contexto.</a:t>
            </a:r>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785880" y="142920"/>
            <a:ext cx="8229240" cy="1142640"/>
          </a:xfrm>
          <a:prstGeom prst="rect">
            <a:avLst/>
          </a:prstGeom>
        </p:spPr>
        <p:txBody>
          <a:bodyPr anchor="ctr"/>
          <a:lstStyle/>
          <a:p>
            <a:pPr>
              <a:lnSpc>
                <a:spcPct val="100000"/>
              </a:lnSpc>
            </a:pPr>
            <a:r>
              <a:rPr lang="es-AR" sz="4000" b="1" dirty="0" smtClean="0">
                <a:solidFill>
                  <a:srgbClr val="395E8A"/>
                </a:solidFill>
                <a:latin typeface="+mj-lt"/>
                <a:ea typeface="Arial"/>
              </a:rPr>
              <a:t>OBJETIVOS DEL CONSENSO</a:t>
            </a:r>
            <a:endParaRPr lang="es-AR" sz="4000" dirty="0">
              <a:latin typeface="+mj-lt"/>
            </a:endParaRPr>
          </a:p>
        </p:txBody>
      </p:sp>
      <p:sp>
        <p:nvSpPr>
          <p:cNvPr id="168" name="TextShape 2"/>
          <p:cNvSpPr txBox="1"/>
          <p:nvPr/>
        </p:nvSpPr>
        <p:spPr>
          <a:xfrm>
            <a:off x="428760" y="1206000"/>
            <a:ext cx="8229240" cy="5315760"/>
          </a:xfrm>
          <a:prstGeom prst="rect">
            <a:avLst/>
          </a:prstGeom>
        </p:spPr>
        <p:txBody>
          <a:bodyPr/>
          <a:lstStyle/>
          <a:p>
            <a:pPr marL="342900" indent="-342900">
              <a:lnSpc>
                <a:spcPct val="150000"/>
              </a:lnSpc>
              <a:buFont typeface="+mj-lt"/>
              <a:buAutoNum type="arabicPeriod"/>
            </a:pPr>
            <a:r>
              <a:rPr lang="es-AR" sz="1600" dirty="0">
                <a:solidFill>
                  <a:srgbClr val="002060"/>
                </a:solidFill>
                <a:ea typeface="Arial"/>
              </a:rPr>
              <a:t>Desarrollar </a:t>
            </a:r>
            <a:r>
              <a:rPr lang="es-AR" sz="1600" b="1" dirty="0">
                <a:solidFill>
                  <a:srgbClr val="002060"/>
                </a:solidFill>
                <a:ea typeface="Arial"/>
              </a:rPr>
              <a:t>criterios comunes </a:t>
            </a:r>
            <a:r>
              <a:rPr lang="es-AR" sz="1600" dirty="0">
                <a:solidFill>
                  <a:srgbClr val="002060"/>
                </a:solidFill>
                <a:ea typeface="Arial"/>
              </a:rPr>
              <a:t>en cuanto a objetivos docentes en habilidades inter/</a:t>
            </a:r>
            <a:r>
              <a:rPr lang="es-AR" sz="1600" dirty="0" err="1">
                <a:solidFill>
                  <a:srgbClr val="002060"/>
                </a:solidFill>
                <a:ea typeface="Arial"/>
              </a:rPr>
              <a:t>intrapersonales</a:t>
            </a:r>
            <a:r>
              <a:rPr lang="es-AR" sz="1600" dirty="0">
                <a:solidFill>
                  <a:srgbClr val="002060"/>
                </a:solidFill>
                <a:ea typeface="Arial"/>
              </a:rPr>
              <a:t> enfocados a </a:t>
            </a:r>
            <a:r>
              <a:rPr lang="es-AR" sz="1600" b="1" dirty="0">
                <a:solidFill>
                  <a:srgbClr val="002060"/>
                </a:solidFill>
                <a:ea typeface="Arial"/>
              </a:rPr>
              <a:t>competencias </a:t>
            </a:r>
            <a:r>
              <a:rPr lang="es-AR" sz="1600" dirty="0">
                <a:solidFill>
                  <a:srgbClr val="002060"/>
                </a:solidFill>
                <a:ea typeface="Arial"/>
              </a:rPr>
              <a:t>o resultados de </a:t>
            </a:r>
            <a:r>
              <a:rPr lang="es-AR" sz="1600" dirty="0" smtClean="0">
                <a:solidFill>
                  <a:srgbClr val="002060"/>
                </a:solidFill>
                <a:ea typeface="Arial"/>
              </a:rPr>
              <a:t>aprendizaje.</a:t>
            </a:r>
            <a:endParaRPr sz="1600">
              <a:solidFill>
                <a:srgbClr val="002060"/>
              </a:solidFill>
            </a:endParaRPr>
          </a:p>
          <a:p>
            <a:pPr marL="342900" indent="-342900">
              <a:lnSpc>
                <a:spcPct val="150000"/>
              </a:lnSpc>
              <a:buFont typeface="+mj-lt"/>
              <a:buAutoNum type="arabicPeriod"/>
            </a:pPr>
            <a:r>
              <a:rPr lang="es-AR" sz="1600" dirty="0">
                <a:solidFill>
                  <a:srgbClr val="002060"/>
                </a:solidFill>
                <a:ea typeface="Arial"/>
              </a:rPr>
              <a:t>Garantizar la </a:t>
            </a:r>
            <a:r>
              <a:rPr lang="es-AR" sz="1600" b="1" dirty="0" err="1">
                <a:solidFill>
                  <a:srgbClr val="002060"/>
                </a:solidFill>
                <a:ea typeface="Arial"/>
              </a:rPr>
              <a:t>comparabilidad</a:t>
            </a:r>
            <a:r>
              <a:rPr lang="es-AR" sz="1600" b="1" dirty="0">
                <a:solidFill>
                  <a:srgbClr val="002060"/>
                </a:solidFill>
                <a:ea typeface="Arial"/>
              </a:rPr>
              <a:t> </a:t>
            </a:r>
            <a:r>
              <a:rPr lang="es-AR" sz="1600" dirty="0">
                <a:solidFill>
                  <a:srgbClr val="002060"/>
                </a:solidFill>
                <a:ea typeface="Arial"/>
              </a:rPr>
              <a:t>entre distintas instituciones de enseñanza y su compatibilidad para la formación académica de grado.</a:t>
            </a:r>
            <a:endParaRPr sz="1600">
              <a:solidFill>
                <a:srgbClr val="002060"/>
              </a:solidFill>
            </a:endParaRPr>
          </a:p>
          <a:p>
            <a:pPr marL="342900" indent="-342900">
              <a:lnSpc>
                <a:spcPct val="150000"/>
              </a:lnSpc>
              <a:buFont typeface="+mj-lt"/>
              <a:buAutoNum type="arabicPeriod"/>
            </a:pPr>
            <a:r>
              <a:rPr lang="es-AR" sz="1600" dirty="0">
                <a:solidFill>
                  <a:srgbClr val="002060"/>
                </a:solidFill>
                <a:ea typeface="Arial"/>
              </a:rPr>
              <a:t>Generar un marco </a:t>
            </a:r>
            <a:r>
              <a:rPr lang="es-AR" sz="1600" b="1" dirty="0">
                <a:solidFill>
                  <a:srgbClr val="002060"/>
                </a:solidFill>
                <a:ea typeface="Arial"/>
              </a:rPr>
              <a:t>supranacional de base cultural</a:t>
            </a:r>
            <a:r>
              <a:rPr lang="es-AR" sz="1600" dirty="0">
                <a:solidFill>
                  <a:srgbClr val="002060"/>
                </a:solidFill>
                <a:ea typeface="Arial"/>
              </a:rPr>
              <a:t> que integre </a:t>
            </a:r>
            <a:r>
              <a:rPr lang="es-AR" sz="1600" dirty="0" smtClean="0">
                <a:solidFill>
                  <a:srgbClr val="002060"/>
                </a:solidFill>
                <a:ea typeface="Arial"/>
              </a:rPr>
              <a:t>una </a:t>
            </a:r>
            <a:r>
              <a:rPr lang="es-AR" sz="1600" dirty="0">
                <a:solidFill>
                  <a:srgbClr val="002060"/>
                </a:solidFill>
                <a:ea typeface="Arial"/>
              </a:rPr>
              <a:t>visión homogénea, coherente de países de habla española y portuguesa (de Europa y América</a:t>
            </a:r>
            <a:r>
              <a:rPr lang="es-AR" sz="1600" dirty="0" smtClean="0">
                <a:solidFill>
                  <a:srgbClr val="002060"/>
                </a:solidFill>
                <a:ea typeface="Arial"/>
              </a:rPr>
              <a:t>).</a:t>
            </a:r>
            <a:endParaRPr sz="1600">
              <a:solidFill>
                <a:srgbClr val="002060"/>
              </a:solidFill>
            </a:endParaRPr>
          </a:p>
          <a:p>
            <a:pPr marL="342900" indent="-342900">
              <a:lnSpc>
                <a:spcPct val="150000"/>
              </a:lnSpc>
              <a:buFont typeface="+mj-lt"/>
              <a:buAutoNum type="arabicPeriod"/>
            </a:pPr>
            <a:r>
              <a:rPr lang="es-AR" sz="1600" dirty="0">
                <a:solidFill>
                  <a:srgbClr val="002060"/>
                </a:solidFill>
                <a:ea typeface="Arial"/>
              </a:rPr>
              <a:t>Definir una </a:t>
            </a:r>
            <a:r>
              <a:rPr lang="es-AR" sz="1600" b="1" dirty="0">
                <a:solidFill>
                  <a:srgbClr val="002060"/>
                </a:solidFill>
                <a:ea typeface="Arial"/>
              </a:rPr>
              <a:t>base para la planificación</a:t>
            </a:r>
            <a:r>
              <a:rPr lang="es-AR" sz="1600" dirty="0">
                <a:solidFill>
                  <a:srgbClr val="002060"/>
                </a:solidFill>
                <a:ea typeface="Arial"/>
              </a:rPr>
              <a:t>, diseño de programas docentes y evaluación de la comunicación asistencial.</a:t>
            </a:r>
            <a:endParaRPr sz="1600">
              <a:solidFill>
                <a:srgbClr val="002060"/>
              </a:solidFill>
            </a:endParaRPr>
          </a:p>
          <a:p>
            <a:pPr marL="342900" indent="-342900">
              <a:lnSpc>
                <a:spcPct val="150000"/>
              </a:lnSpc>
              <a:buFont typeface="+mj-lt"/>
              <a:buAutoNum type="arabicPeriod"/>
            </a:pPr>
            <a:r>
              <a:rPr lang="es-AR" sz="1600" dirty="0">
                <a:solidFill>
                  <a:srgbClr val="002060"/>
                </a:solidFill>
                <a:ea typeface="Arial"/>
              </a:rPr>
              <a:t>Proporcionar una mayor</a:t>
            </a:r>
            <a:r>
              <a:rPr lang="es-AR" sz="1600" b="1" dirty="0">
                <a:solidFill>
                  <a:srgbClr val="002060"/>
                </a:solidFill>
                <a:ea typeface="Arial"/>
              </a:rPr>
              <a:t> flexibilidad</a:t>
            </a:r>
            <a:r>
              <a:rPr lang="es-AR" sz="1600" dirty="0">
                <a:solidFill>
                  <a:srgbClr val="002060"/>
                </a:solidFill>
                <a:ea typeface="Arial"/>
              </a:rPr>
              <a:t> entre los diferentes programas y fomentar una mayor capacidad para el intercambio de estudiantes y docentes entre los diferentes países. </a:t>
            </a:r>
            <a:endParaRPr sz="1600">
              <a:solidFill>
                <a:srgbClr val="002060"/>
              </a:solidFill>
            </a:endParaRPr>
          </a:p>
          <a:p>
            <a:pPr marL="342900" indent="-342900">
              <a:lnSpc>
                <a:spcPct val="150000"/>
              </a:lnSpc>
              <a:buFont typeface="+mj-lt"/>
              <a:buAutoNum type="arabicPeriod"/>
            </a:pPr>
            <a:r>
              <a:rPr lang="es-AR" sz="1600" dirty="0">
                <a:solidFill>
                  <a:srgbClr val="002060"/>
                </a:solidFill>
                <a:ea typeface="Arial"/>
              </a:rPr>
              <a:t>Enmarcar al proyecto en la línea de recientes iniciativas similares aparecidas en Europa desde 2008.</a:t>
            </a:r>
            <a:endParaRPr sz="1600">
              <a:solidFill>
                <a:srgbClr val="002060"/>
              </a:solidFill>
            </a:endParaRPr>
          </a:p>
          <a:p>
            <a:pPr marL="342900" indent="-342900">
              <a:lnSpc>
                <a:spcPct val="150000"/>
              </a:lnSpc>
              <a:buFont typeface="+mj-lt"/>
              <a:buAutoNum type="arabicPeriod"/>
            </a:pPr>
            <a:r>
              <a:rPr lang="es-AR" sz="1600" dirty="0">
                <a:solidFill>
                  <a:srgbClr val="002060"/>
                </a:solidFill>
                <a:ea typeface="Arial"/>
              </a:rPr>
              <a:t>Facilitar el proceso particular de </a:t>
            </a:r>
            <a:r>
              <a:rPr lang="es-AR" sz="1600" b="1" dirty="0">
                <a:solidFill>
                  <a:srgbClr val="002060"/>
                </a:solidFill>
                <a:ea typeface="Arial"/>
              </a:rPr>
              <a:t>selección y adaptación </a:t>
            </a:r>
            <a:r>
              <a:rPr lang="es-AR" sz="1600" dirty="0">
                <a:solidFill>
                  <a:srgbClr val="002060"/>
                </a:solidFill>
                <a:ea typeface="Arial"/>
              </a:rPr>
              <a:t>del CCCC resultante desde cada institución según las características, recursos, perfil del estudiante, etc.</a:t>
            </a:r>
            <a:endParaRPr sz="1600">
              <a:solidFill>
                <a:srgbClr val="002060"/>
              </a:solidFill>
            </a:endParaRPr>
          </a:p>
          <a:p>
            <a:pPr>
              <a:lnSpc>
                <a:spcPct val="80000"/>
              </a:lnSpc>
            </a:pPr>
            <a:endParaRPr/>
          </a:p>
        </p:txBody>
      </p:sp>
      <p:pic>
        <p:nvPicPr>
          <p:cNvPr id="169" name="Shape 102"/>
          <p:cNvPicPr/>
          <p:nvPr/>
        </p:nvPicPr>
        <p:blipFill>
          <a:blip r:embed="rId2" cstate="print"/>
          <a:stretch>
            <a:fillRect/>
          </a:stretch>
        </p:blipFill>
        <p:spPr>
          <a:xfrm>
            <a:off x="7800840" y="58680"/>
            <a:ext cx="1213920" cy="1011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572560" cy="1285884"/>
          </a:xfrm>
          <a:solidFill>
            <a:schemeClr val="bg1"/>
          </a:solidFill>
          <a:ln w="28575">
            <a:solidFill>
              <a:srgbClr val="002060"/>
            </a:solidFill>
          </a:ln>
        </p:spPr>
        <p:txBody>
          <a:bodyPr>
            <a:normAutofit fontScale="90000"/>
          </a:bodyPr>
          <a:lstStyle/>
          <a:p>
            <a:pPr algn="l"/>
            <a:r>
              <a:rPr lang="es-ES" sz="2800" b="1" dirty="0" smtClean="0">
                <a:solidFill>
                  <a:srgbClr val="002060"/>
                </a:solidFill>
              </a:rPr>
              <a:t/>
            </a:r>
            <a:br>
              <a:rPr lang="es-ES" sz="2800" b="1" dirty="0" smtClean="0">
                <a:solidFill>
                  <a:srgbClr val="002060"/>
                </a:solidFill>
              </a:rPr>
            </a:br>
            <a:r>
              <a:rPr lang="es-ES" sz="2800" b="1" dirty="0">
                <a:solidFill>
                  <a:srgbClr val="002060"/>
                </a:solidFill>
              </a:rPr>
              <a:t/>
            </a:r>
            <a:br>
              <a:rPr lang="es-ES" sz="2800" b="1" dirty="0">
                <a:solidFill>
                  <a:srgbClr val="002060"/>
                </a:solidFill>
              </a:rPr>
            </a:br>
            <a:r>
              <a:rPr lang="es-ES" sz="2800" b="1" dirty="0" smtClean="0">
                <a:solidFill>
                  <a:srgbClr val="002060"/>
                </a:solidFill>
              </a:rPr>
              <a:t>Consenso Iberoamericano sobre un  </a:t>
            </a:r>
            <a:r>
              <a:rPr lang="es-ES" sz="2800" b="1" dirty="0" err="1" smtClean="0">
                <a:solidFill>
                  <a:srgbClr val="002060"/>
                </a:solidFill>
              </a:rPr>
              <a:t>Core</a:t>
            </a:r>
            <a:r>
              <a:rPr lang="es-ES" sz="2800" b="1" dirty="0" smtClean="0">
                <a:solidFill>
                  <a:srgbClr val="002060"/>
                </a:solidFill>
              </a:rPr>
              <a:t> </a:t>
            </a:r>
            <a:r>
              <a:rPr lang="es-ES" sz="2800" b="1" dirty="0" err="1" smtClean="0">
                <a:solidFill>
                  <a:srgbClr val="002060"/>
                </a:solidFill>
              </a:rPr>
              <a:t>Curriculum</a:t>
            </a:r>
            <a:r>
              <a:rPr lang="es-ES" sz="2800" b="1" dirty="0" smtClean="0">
                <a:solidFill>
                  <a:srgbClr val="002060"/>
                </a:solidFill>
              </a:rPr>
              <a:t> </a:t>
            </a:r>
            <a:br>
              <a:rPr lang="es-ES" sz="2800" b="1" dirty="0" smtClean="0">
                <a:solidFill>
                  <a:srgbClr val="002060"/>
                </a:solidFill>
              </a:rPr>
            </a:br>
            <a:r>
              <a:rPr lang="es-ES" sz="2800" b="1" dirty="0" smtClean="0">
                <a:solidFill>
                  <a:srgbClr val="002060"/>
                </a:solidFill>
              </a:rPr>
              <a:t>de Competencias Comunicacionales en  Medicina(CCCC) </a:t>
            </a:r>
            <a:br>
              <a:rPr lang="es-ES" sz="2800" b="1" dirty="0" smtClean="0">
                <a:solidFill>
                  <a:srgbClr val="002060"/>
                </a:solidFill>
              </a:rPr>
            </a:br>
            <a:r>
              <a:rPr lang="es-ES" sz="2800" b="1" dirty="0" smtClean="0">
                <a:solidFill>
                  <a:srgbClr val="002060"/>
                </a:solidFill>
              </a:rPr>
              <a:t> </a:t>
            </a:r>
            <a:br>
              <a:rPr lang="es-ES" sz="2800" b="1" dirty="0" smtClean="0">
                <a:solidFill>
                  <a:srgbClr val="002060"/>
                </a:solidFill>
              </a:rPr>
            </a:br>
            <a:endParaRPr lang="es-ES" sz="2800" b="1" dirty="0">
              <a:solidFill>
                <a:srgbClr val="002060"/>
              </a:solidFill>
            </a:endParaRPr>
          </a:p>
        </p:txBody>
      </p:sp>
      <p:pic>
        <p:nvPicPr>
          <p:cNvPr id="5" name="Shape 155"/>
          <p:cNvPicPr>
            <a:picLocks noChangeAspect="1" noChangeArrowheads="1"/>
          </p:cNvPicPr>
          <p:nvPr/>
        </p:nvPicPr>
        <p:blipFill>
          <a:blip r:embed="rId2" cstate="print"/>
          <a:srcRect/>
          <a:stretch>
            <a:fillRect/>
          </a:stretch>
        </p:blipFill>
        <p:spPr bwMode="auto">
          <a:xfrm>
            <a:off x="8001024" y="642918"/>
            <a:ext cx="899714" cy="747997"/>
          </a:xfrm>
          <a:prstGeom prst="rect">
            <a:avLst/>
          </a:prstGeom>
          <a:noFill/>
          <a:ln w="9525">
            <a:noFill/>
            <a:miter lim="800000"/>
            <a:headEnd/>
            <a:tailEnd/>
          </a:ln>
        </p:spPr>
      </p:pic>
      <p:pic>
        <p:nvPicPr>
          <p:cNvPr id="6" name="Picture 2" descr="Archivo:Metodologia.jpg"/>
          <p:cNvPicPr>
            <a:picLocks noGrp="1" noChangeAspect="1" noChangeArrowheads="1"/>
          </p:cNvPicPr>
          <p:nvPr>
            <p:ph idx="1"/>
          </p:nvPr>
        </p:nvPicPr>
        <p:blipFill>
          <a:blip r:embed="rId3" cstate="print"/>
          <a:srcRect/>
          <a:stretch>
            <a:fillRect/>
          </a:stretch>
        </p:blipFill>
        <p:spPr bwMode="auto">
          <a:xfrm>
            <a:off x="2285984" y="1577165"/>
            <a:ext cx="4495041" cy="449504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296410315"/>
              </p:ext>
            </p:extLst>
          </p:nvPr>
        </p:nvGraphicFramePr>
        <p:xfrm>
          <a:off x="251520" y="-907256"/>
          <a:ext cx="8640960"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3504680714"/>
              </p:ext>
            </p:extLst>
          </p:nvPr>
        </p:nvGraphicFramePr>
        <p:xfrm>
          <a:off x="251520" y="2564904"/>
          <a:ext cx="8604448" cy="2392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a 4"/>
          <p:cNvGraphicFramePr/>
          <p:nvPr>
            <p:extLst>
              <p:ext uri="{D42A27DB-BD31-4B8C-83A1-F6EECF244321}">
                <p14:modId xmlns:p14="http://schemas.microsoft.com/office/powerpoint/2010/main" val="3699356714"/>
              </p:ext>
            </p:extLst>
          </p:nvPr>
        </p:nvGraphicFramePr>
        <p:xfrm>
          <a:off x="-396552" y="4293096"/>
          <a:ext cx="11449272" cy="20162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7 Elipse"/>
          <p:cNvSpPr/>
          <p:nvPr/>
        </p:nvSpPr>
        <p:spPr>
          <a:xfrm>
            <a:off x="4211960" y="5013176"/>
            <a:ext cx="245160" cy="209693"/>
          </a:xfrm>
          <a:prstGeom prst="ellipse">
            <a:avLst/>
          </a:prstGeom>
          <a:solidFill>
            <a:schemeClr val="accent5">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shade val="50000"/>
              <a:hueOff val="178370"/>
              <a:satOff val="-2846"/>
              <a:lumOff val="27405"/>
              <a:alphaOff val="0"/>
            </a:schemeClr>
          </a:effectRef>
          <a:fontRef idx="minor">
            <a:schemeClr val="lt1"/>
          </a:fontRef>
        </p:style>
      </p:sp>
      <p:sp>
        <p:nvSpPr>
          <p:cNvPr id="9" name="8 Elipse"/>
          <p:cNvSpPr/>
          <p:nvPr/>
        </p:nvSpPr>
        <p:spPr>
          <a:xfrm>
            <a:off x="2195736" y="5445224"/>
            <a:ext cx="245160" cy="209693"/>
          </a:xfrm>
          <a:prstGeom prst="ellipse">
            <a:avLst/>
          </a:prstGeom>
          <a:solidFill>
            <a:schemeClr val="accent5">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shade val="50000"/>
              <a:hueOff val="178370"/>
              <a:satOff val="-2846"/>
              <a:lumOff val="27405"/>
              <a:alphaOff val="0"/>
            </a:schemeClr>
          </a:effectRef>
          <a:fontRef idx="minor">
            <a:schemeClr val="lt1"/>
          </a:fontRef>
        </p:style>
      </p:sp>
      <p:pic>
        <p:nvPicPr>
          <p:cNvPr id="10" name="Picture 2" descr="C:\Users\cristina.garcia\AppData\Local\Microsoft\Windows\Temporary Internet Files\Content.Outlook\6MKP8TRZ\logo_4c (3).jpg"/>
          <p:cNvPicPr>
            <a:picLocks noChangeAspect="1" noChangeArrowheads="1"/>
          </p:cNvPicPr>
          <p:nvPr/>
        </p:nvPicPr>
        <p:blipFill>
          <a:blip r:embed="rId18" cstate="print"/>
          <a:srcRect/>
          <a:stretch>
            <a:fillRect/>
          </a:stretch>
        </p:blipFill>
        <p:spPr bwMode="auto">
          <a:xfrm>
            <a:off x="7630658" y="260648"/>
            <a:ext cx="1266520" cy="1224136"/>
          </a:xfrm>
          <a:prstGeom prst="rect">
            <a:avLst/>
          </a:prstGeom>
          <a:noFill/>
        </p:spPr>
      </p:pic>
    </p:spTree>
    <p:extLst>
      <p:ext uri="{BB962C8B-B14F-4D97-AF65-F5344CB8AC3E}">
        <p14:creationId xmlns:p14="http://schemas.microsoft.com/office/powerpoint/2010/main" val="427486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cstate="print"/>
          <a:srcRect l="31265" t="13407" r="29722" b="41313"/>
          <a:stretch>
            <a:fillRect/>
          </a:stretch>
        </p:blipFill>
        <p:spPr bwMode="auto">
          <a:xfrm>
            <a:off x="611560" y="548679"/>
            <a:ext cx="8136904" cy="53097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Oval 3"/>
          <p:cNvSpPr>
            <a:spLocks noChangeArrowheads="1"/>
          </p:cNvSpPr>
          <p:nvPr/>
        </p:nvSpPr>
        <p:spPr bwMode="auto">
          <a:xfrm>
            <a:off x="1500166" y="500042"/>
            <a:ext cx="6072230" cy="5929354"/>
          </a:xfrm>
          <a:prstGeom prst="ellipse">
            <a:avLst/>
          </a:prstGeom>
          <a:solidFill>
            <a:schemeClr val="bg2">
              <a:lumMod val="25000"/>
            </a:schemeClr>
          </a:solidFill>
          <a:ln w="1905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100" b="1"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Oval 3"/>
          <p:cNvSpPr>
            <a:spLocks noChangeArrowheads="1"/>
          </p:cNvSpPr>
          <p:nvPr/>
        </p:nvSpPr>
        <p:spPr bwMode="auto">
          <a:xfrm>
            <a:off x="2143108" y="1285860"/>
            <a:ext cx="4714908" cy="4429157"/>
          </a:xfrm>
          <a:prstGeom prst="ellipse">
            <a:avLst/>
          </a:prstGeom>
          <a:solidFill>
            <a:srgbClr val="777777"/>
          </a:solidFill>
          <a:ln w="1905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100" b="1"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Oval 3"/>
          <p:cNvSpPr>
            <a:spLocks noChangeArrowheads="1"/>
          </p:cNvSpPr>
          <p:nvPr/>
        </p:nvSpPr>
        <p:spPr bwMode="auto">
          <a:xfrm>
            <a:off x="2928926" y="2071678"/>
            <a:ext cx="3071834" cy="2876568"/>
          </a:xfrm>
          <a:prstGeom prst="ellipse">
            <a:avLst/>
          </a:prstGeom>
          <a:solidFill>
            <a:schemeClr val="bg2">
              <a:lumMod val="50000"/>
            </a:schemeClr>
          </a:solidFill>
          <a:ln w="1905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100" b="1"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Oval 5"/>
          <p:cNvSpPr>
            <a:spLocks noChangeArrowheads="1"/>
          </p:cNvSpPr>
          <p:nvPr/>
        </p:nvSpPr>
        <p:spPr bwMode="auto">
          <a:xfrm>
            <a:off x="5705383" y="2437265"/>
            <a:ext cx="2279445" cy="2277619"/>
          </a:xfrm>
          <a:prstGeom prst="ellipse">
            <a:avLst/>
          </a:prstGeom>
          <a:solidFill>
            <a:srgbClr val="FF9900"/>
          </a:solidFill>
          <a:ln w="1905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pPr marR="0" lvl="0" indent="0" fontAlgn="base">
              <a:lnSpc>
                <a:spcPct val="100000"/>
              </a:lnSpc>
              <a:spcBef>
                <a:spcPct val="0"/>
              </a:spcBef>
              <a:spcAft>
                <a:spcPts val="1000"/>
              </a:spcAft>
              <a:buClrTx/>
              <a:buSzTx/>
              <a:buFontTx/>
              <a:buNone/>
              <a:tabLst/>
            </a:pPr>
            <a:endParaRPr lang="es-ES" sz="1100" b="1" dirty="0">
              <a:latin typeface="Calibri" pitchFamily="34" charset="0"/>
              <a:cs typeface="Arial" pitchFamily="34" charset="0"/>
            </a:endParaRPr>
          </a:p>
          <a:p>
            <a:pPr marR="0" lvl="0" indent="0" fontAlgn="base">
              <a:lnSpc>
                <a:spcPct val="100000"/>
              </a:lnSpc>
              <a:spcBef>
                <a:spcPct val="0"/>
              </a:spcBef>
              <a:spcAft>
                <a:spcPts val="1000"/>
              </a:spcAft>
              <a:buClrTx/>
              <a:buSzTx/>
              <a:buFontTx/>
              <a:buNone/>
              <a:tabLst/>
            </a:pPr>
            <a:endParaRPr lang="es-ES" sz="1100" b="1" dirty="0">
              <a:latin typeface="Calibri" pitchFamily="34" charset="0"/>
              <a:cs typeface="Arial" pitchFamily="34" charset="0"/>
            </a:endParaRPr>
          </a:p>
          <a:p>
            <a:pPr marR="0" lvl="0" indent="0" fontAlgn="base">
              <a:lnSpc>
                <a:spcPct val="100000"/>
              </a:lnSpc>
              <a:spcBef>
                <a:spcPct val="0"/>
              </a:spcBef>
              <a:spcAft>
                <a:spcPts val="1000"/>
              </a:spcAft>
              <a:buClrTx/>
              <a:buSzTx/>
              <a:buFontTx/>
              <a:buNone/>
              <a:tabLst/>
            </a:pPr>
            <a:endParaRPr lang="es-ES" sz="1100" b="1" dirty="0">
              <a:latin typeface="Calibri" pitchFamily="34" charset="0"/>
              <a:cs typeface="Arial" pitchFamily="34" charset="0"/>
            </a:endParaRPr>
          </a:p>
          <a:p>
            <a:pPr marR="0" lvl="0" indent="0" fontAlgn="base">
              <a:lnSpc>
                <a:spcPct val="100000"/>
              </a:lnSpc>
              <a:spcBef>
                <a:spcPct val="0"/>
              </a:spcBef>
              <a:spcAft>
                <a:spcPts val="1000"/>
              </a:spcAft>
              <a:buClrTx/>
              <a:buSzTx/>
              <a:buFontTx/>
              <a:buNone/>
              <a:tabLst/>
            </a:pPr>
            <a:endParaRPr lang="es-ES" sz="1100" b="1" dirty="0">
              <a:latin typeface="Calibri" pitchFamily="34" charset="0"/>
              <a:cs typeface="Arial" pitchFamily="34" charset="0"/>
            </a:endParaRPr>
          </a:p>
          <a:p>
            <a:pPr marR="0" lvl="0" indent="0" fontAlgn="base">
              <a:lnSpc>
                <a:spcPct val="100000"/>
              </a:lnSpc>
              <a:spcBef>
                <a:spcPct val="0"/>
              </a:spcBef>
              <a:spcAft>
                <a:spcPts val="1000"/>
              </a:spcAft>
              <a:buClrTx/>
              <a:buSzTx/>
              <a:buFontTx/>
              <a:buNone/>
              <a:tabLst/>
            </a:pPr>
            <a:endParaRPr lang="es-ES" sz="1100" b="1" dirty="0">
              <a:latin typeface="Calibri" pitchFamily="34" charset="0"/>
              <a:cs typeface="Arial" pitchFamily="34" charset="0"/>
            </a:endParaRPr>
          </a:p>
          <a:p>
            <a:pPr marR="0" lvl="0" indent="0" fontAlgn="base">
              <a:lnSpc>
                <a:spcPct val="100000"/>
              </a:lnSpc>
              <a:spcBef>
                <a:spcPct val="0"/>
              </a:spcBef>
              <a:spcAft>
                <a:spcPts val="1000"/>
              </a:spcAft>
              <a:buClrTx/>
              <a:buSzTx/>
              <a:buFontTx/>
              <a:buNone/>
              <a:tabLst/>
            </a:pPr>
            <a:r>
              <a:rPr lang="es-ES" sz="1100" b="1" dirty="0">
                <a:latin typeface="Calibri" pitchFamily="34" charset="0"/>
                <a:cs typeface="Arial" pitchFamily="34" charset="0"/>
              </a:rPr>
              <a:t>    </a:t>
            </a:r>
          </a:p>
          <a:p>
            <a:pPr marR="0" lvl="0" indent="0" fontAlgn="base">
              <a:lnSpc>
                <a:spcPct val="100000"/>
              </a:lnSpc>
              <a:spcBef>
                <a:spcPct val="0"/>
              </a:spcBef>
              <a:spcAft>
                <a:spcPts val="1000"/>
              </a:spcAft>
              <a:buClrTx/>
              <a:buSzTx/>
              <a:buFontTx/>
              <a:buNone/>
              <a:tabLst/>
            </a:pPr>
            <a:endParaRPr lang="es-ES" sz="1100" b="1" dirty="0">
              <a:latin typeface="Calibri" pitchFamily="34" charset="0"/>
              <a:cs typeface="Arial" pitchFamily="34" charset="0"/>
            </a:endParaRPr>
          </a:p>
          <a:p>
            <a:pPr marR="0" lvl="0" indent="0" fontAlgn="base">
              <a:lnSpc>
                <a:spcPct val="100000"/>
              </a:lnSpc>
              <a:spcBef>
                <a:spcPct val="0"/>
              </a:spcBef>
              <a:spcAft>
                <a:spcPts val="1000"/>
              </a:spcAft>
              <a:buClrTx/>
              <a:buSzTx/>
              <a:buFontTx/>
              <a:buNone/>
              <a:tabLst/>
            </a:pPr>
            <a:r>
              <a:rPr lang="es-ES" sz="1100" b="1" dirty="0">
                <a:latin typeface="Calibri" pitchFamily="34" charset="0"/>
                <a:cs typeface="Arial" pitchFamily="34" charset="0"/>
              </a:rPr>
              <a:t>    </a:t>
            </a:r>
          </a:p>
        </p:txBody>
      </p:sp>
      <p:sp>
        <p:nvSpPr>
          <p:cNvPr id="1030" name="Oval 6"/>
          <p:cNvSpPr>
            <a:spLocks noChangeArrowheads="1"/>
          </p:cNvSpPr>
          <p:nvPr/>
        </p:nvSpPr>
        <p:spPr bwMode="auto">
          <a:xfrm>
            <a:off x="6257603" y="2953504"/>
            <a:ext cx="1214480" cy="1244264"/>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1000"/>
              </a:spcAft>
            </a:pPr>
            <a:endParaRPr lang="es-ES" dirty="0"/>
          </a:p>
          <a:p>
            <a:pPr algn="ctr" fontAlgn="base">
              <a:spcBef>
                <a:spcPct val="0"/>
              </a:spcBef>
              <a:spcAft>
                <a:spcPts val="1000"/>
              </a:spcAft>
            </a:pPr>
            <a:r>
              <a:rPr lang="es-ES" dirty="0"/>
              <a:t>    </a:t>
            </a:r>
          </a:p>
        </p:txBody>
      </p:sp>
      <p:sp>
        <p:nvSpPr>
          <p:cNvPr id="12" name="Oval 5"/>
          <p:cNvSpPr>
            <a:spLocks noChangeArrowheads="1"/>
          </p:cNvSpPr>
          <p:nvPr/>
        </p:nvSpPr>
        <p:spPr bwMode="auto">
          <a:xfrm>
            <a:off x="1078109" y="2365827"/>
            <a:ext cx="2279445" cy="2277619"/>
          </a:xfrm>
          <a:prstGeom prst="ellipse">
            <a:avLst/>
          </a:prstGeom>
          <a:solidFill>
            <a:srgbClr val="FF9900"/>
          </a:solidFill>
          <a:ln w="1905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endParaRPr lang="es-ES" sz="1100" b="1" dirty="0">
              <a:latin typeface="Calibri" pitchFamily="34" charset="0"/>
              <a:cs typeface="Arial" pitchFamily="34" charset="0"/>
            </a:endParaRPr>
          </a:p>
          <a:p>
            <a:pPr fontAlgn="base">
              <a:spcBef>
                <a:spcPct val="0"/>
              </a:spcBef>
              <a:spcAft>
                <a:spcPts val="1000"/>
              </a:spcAft>
            </a:pPr>
            <a:endParaRPr lang="es-ES" sz="1100" b="1" dirty="0">
              <a:latin typeface="Calibri" pitchFamily="34" charset="0"/>
              <a:cs typeface="Arial" pitchFamily="34" charset="0"/>
            </a:endParaRPr>
          </a:p>
          <a:p>
            <a:pPr fontAlgn="base">
              <a:spcBef>
                <a:spcPct val="0"/>
              </a:spcBef>
              <a:spcAft>
                <a:spcPts val="1000"/>
              </a:spcAft>
            </a:pPr>
            <a:endParaRPr lang="es-ES" sz="1100" b="1" dirty="0">
              <a:latin typeface="Calibri" pitchFamily="34" charset="0"/>
              <a:cs typeface="Arial" pitchFamily="34" charset="0"/>
            </a:endParaRPr>
          </a:p>
          <a:p>
            <a:pPr fontAlgn="base">
              <a:spcBef>
                <a:spcPct val="0"/>
              </a:spcBef>
              <a:spcAft>
                <a:spcPts val="1000"/>
              </a:spcAft>
            </a:pPr>
            <a:endParaRPr lang="es-ES" sz="1100" b="1" dirty="0">
              <a:latin typeface="Calibri" pitchFamily="34" charset="0"/>
              <a:cs typeface="Arial" pitchFamily="34" charset="0"/>
            </a:endParaRPr>
          </a:p>
          <a:p>
            <a:pPr fontAlgn="base">
              <a:spcBef>
                <a:spcPct val="0"/>
              </a:spcBef>
              <a:spcAft>
                <a:spcPts val="1000"/>
              </a:spcAft>
            </a:pPr>
            <a:endParaRPr lang="es-ES" sz="1100" b="1" dirty="0">
              <a:latin typeface="Calibri" pitchFamily="34" charset="0"/>
              <a:cs typeface="Arial" pitchFamily="34" charset="0"/>
            </a:endParaRPr>
          </a:p>
          <a:p>
            <a:pPr fontAlgn="base">
              <a:spcBef>
                <a:spcPct val="0"/>
              </a:spcBef>
              <a:spcAft>
                <a:spcPts val="1000"/>
              </a:spcAft>
            </a:pPr>
            <a:r>
              <a:rPr lang="es-ES" sz="1100" b="1" dirty="0">
                <a:latin typeface="Calibri" pitchFamily="34" charset="0"/>
                <a:cs typeface="Arial" pitchFamily="34" charset="0"/>
              </a:rPr>
              <a:t>    </a:t>
            </a:r>
          </a:p>
          <a:p>
            <a:pPr fontAlgn="base">
              <a:spcBef>
                <a:spcPct val="0"/>
              </a:spcBef>
              <a:spcAft>
                <a:spcPts val="1000"/>
              </a:spcAft>
            </a:pPr>
            <a:endParaRPr lang="es-ES" sz="1100" b="1" dirty="0">
              <a:latin typeface="Calibri" pitchFamily="34" charset="0"/>
              <a:cs typeface="Arial" pitchFamily="34" charset="0"/>
            </a:endParaRPr>
          </a:p>
          <a:p>
            <a:pPr fontAlgn="base">
              <a:spcBef>
                <a:spcPct val="0"/>
              </a:spcBef>
              <a:spcAft>
                <a:spcPts val="1000"/>
              </a:spcAft>
            </a:pPr>
            <a:r>
              <a:rPr lang="es-ES" sz="1100" b="1" dirty="0">
                <a:latin typeface="Calibri" pitchFamily="34" charset="0"/>
                <a:cs typeface="Arial" pitchFamily="34" charset="0"/>
              </a:rPr>
              <a:t>    </a:t>
            </a:r>
          </a:p>
        </p:txBody>
      </p:sp>
      <p:sp>
        <p:nvSpPr>
          <p:cNvPr id="13" name="Oval 6"/>
          <p:cNvSpPr>
            <a:spLocks noChangeArrowheads="1"/>
          </p:cNvSpPr>
          <p:nvPr/>
        </p:nvSpPr>
        <p:spPr bwMode="auto">
          <a:xfrm>
            <a:off x="1591532" y="2865651"/>
            <a:ext cx="1208206" cy="1244264"/>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1000"/>
              </a:spcAft>
            </a:pPr>
            <a:endParaRPr lang="es-ES" dirty="0"/>
          </a:p>
          <a:p>
            <a:pPr algn="ctr" fontAlgn="base">
              <a:spcBef>
                <a:spcPct val="0"/>
              </a:spcBef>
              <a:spcAft>
                <a:spcPts val="1000"/>
              </a:spcAft>
            </a:pPr>
            <a:r>
              <a:rPr lang="es-ES" dirty="0"/>
              <a:t>   </a:t>
            </a:r>
          </a:p>
        </p:txBody>
      </p:sp>
      <p:sp>
        <p:nvSpPr>
          <p:cNvPr id="15" name="14 Rectángulo"/>
          <p:cNvSpPr/>
          <p:nvPr/>
        </p:nvSpPr>
        <p:spPr>
          <a:xfrm>
            <a:off x="2928926" y="928670"/>
            <a:ext cx="3214710" cy="1571636"/>
          </a:xfrm>
          <a:prstGeom prst="rect">
            <a:avLst/>
          </a:prstGeom>
          <a:noFill/>
        </p:spPr>
        <p:txBody>
          <a:bodyPr wrap="none" lIns="91440" tIns="45720" rIns="91440" bIns="45720">
            <a:prstTxWarp prst="textArchUp">
              <a:avLst/>
            </a:prstTxWarp>
            <a:spAutoFit/>
          </a:bodyPr>
          <a:lstStyle/>
          <a:p>
            <a:pPr algn="ct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CANALES COMUNICACIONALES</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2928926" y="1714488"/>
            <a:ext cx="3214710" cy="2286016"/>
          </a:xfrm>
          <a:prstGeom prst="rect">
            <a:avLst/>
          </a:prstGeom>
          <a:noFill/>
        </p:spPr>
        <p:txBody>
          <a:bodyPr wrap="none" lIns="91440" tIns="45720" rIns="91440" bIns="45720">
            <a:prstTxWarp prst="textArchUp">
              <a:avLst/>
            </a:prstTxWarp>
            <a:spAutoFit/>
          </a:bodyPr>
          <a:lstStyle/>
          <a:p>
            <a:pPr algn="ct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SITUACIONES ESPECÍFICAS</a:t>
            </a:r>
          </a:p>
          <a:p>
            <a:pPr algn="ct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16 Rectángulo"/>
          <p:cNvSpPr/>
          <p:nvPr/>
        </p:nvSpPr>
        <p:spPr>
          <a:xfrm>
            <a:off x="1714480" y="-3571924"/>
            <a:ext cx="5500726" cy="8786874"/>
          </a:xfrm>
          <a:prstGeom prst="rect">
            <a:avLst/>
          </a:prstGeom>
          <a:noFill/>
        </p:spPr>
        <p:txBody>
          <a:bodyPr wrap="none" lIns="91440" tIns="45720" rIns="91440" bIns="45720">
            <a:prstTxWarp prst="textArchDown">
              <a:avLst/>
            </a:prstTxWarp>
            <a:spAutoFit/>
          </a:bodyPr>
          <a:lstStyle/>
          <a:p>
            <a:pPr algn="ctr"/>
            <a:r>
              <a:rPr lang="es-ES" sz="1100" dirty="0" smtClean="0">
                <a:ln w="18415" cmpd="sng">
                  <a:noFill/>
                  <a:prstDash val="solid"/>
                </a:ln>
                <a:solidFill>
                  <a:srgbClr val="FFFFFF"/>
                </a:solidFill>
              </a:rPr>
              <a:t>Situaciones sensibles          Emociones         </a:t>
            </a:r>
            <a:r>
              <a:rPr lang="es-ES" sz="1100" dirty="0">
                <a:ln w="18415" cmpd="sng">
                  <a:noFill/>
                  <a:prstDash val="solid"/>
                </a:ln>
                <a:solidFill>
                  <a:srgbClr val="FFFFFF"/>
                </a:solidFill>
              </a:rPr>
              <a:t>D</a:t>
            </a:r>
            <a:r>
              <a:rPr lang="es-ES" sz="1100" dirty="0" smtClean="0">
                <a:ln w="18415" cmpd="sng">
                  <a:noFill/>
                  <a:prstDash val="solid"/>
                </a:ln>
                <a:solidFill>
                  <a:srgbClr val="FFFFFF"/>
                </a:solidFill>
              </a:rPr>
              <a:t>iversidad cultural</a:t>
            </a:r>
          </a:p>
          <a:p>
            <a:pPr algn="ctr"/>
            <a:endParaRPr lang="es-ES"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21" name="20 Rectángulo"/>
          <p:cNvSpPr/>
          <p:nvPr/>
        </p:nvSpPr>
        <p:spPr>
          <a:xfrm>
            <a:off x="1714480" y="-2071726"/>
            <a:ext cx="5500726" cy="7500990"/>
          </a:xfrm>
          <a:prstGeom prst="rect">
            <a:avLst/>
          </a:prstGeom>
          <a:noFill/>
        </p:spPr>
        <p:txBody>
          <a:bodyPr wrap="none" lIns="91440" tIns="45720" rIns="91440" bIns="45720">
            <a:prstTxWarp prst="textArchDown">
              <a:avLst/>
            </a:prstTxWarp>
            <a:spAutoFit/>
          </a:bodyPr>
          <a:lstStyle/>
          <a:p>
            <a:pPr algn="ctr"/>
            <a:r>
              <a:rPr lang="es-ES" sz="1100" dirty="0" smtClean="0">
                <a:ln w="18415" cmpd="sng">
                  <a:noFill/>
                  <a:prstDash val="solid"/>
                </a:ln>
                <a:solidFill>
                  <a:srgbClr val="FFFFFF"/>
                </a:solidFill>
              </a:rPr>
              <a:t>Promoción de la salud      Patologías específicas       Grupos de edad</a:t>
            </a:r>
          </a:p>
          <a:p>
            <a:pPr algn="ctr"/>
            <a:endParaRPr lang="es-ES"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22" name="21 Rectángulo"/>
          <p:cNvSpPr/>
          <p:nvPr/>
        </p:nvSpPr>
        <p:spPr>
          <a:xfrm>
            <a:off x="1785918" y="928670"/>
            <a:ext cx="5500726" cy="5143536"/>
          </a:xfrm>
          <a:prstGeom prst="rect">
            <a:avLst/>
          </a:prstGeom>
          <a:noFill/>
        </p:spPr>
        <p:txBody>
          <a:bodyPr wrap="none" lIns="91440" tIns="45720" rIns="91440" bIns="45720">
            <a:prstTxWarp prst="textArchDown">
              <a:avLst/>
            </a:prstTxWarp>
            <a:spAutoFit/>
          </a:bodyPr>
          <a:lstStyle/>
          <a:p>
            <a:pPr algn="ctr"/>
            <a:r>
              <a:rPr lang="es-ES" sz="1400" dirty="0" smtClean="0">
                <a:ln w="18415" cmpd="sng">
                  <a:noFill/>
                  <a:prstDash val="solid"/>
                </a:ln>
                <a:solidFill>
                  <a:srgbClr val="FFFFFF"/>
                </a:solidFill>
              </a:rPr>
              <a:t>Cara a Cara                 Escrito    </a:t>
            </a:r>
            <a:r>
              <a:rPr lang="es-ES" sz="1400" dirty="0">
                <a:ln w="18415" cmpd="sng">
                  <a:noFill/>
                  <a:prstDash val="solid"/>
                </a:ln>
                <a:solidFill>
                  <a:srgbClr val="FFFFFF"/>
                </a:solidFill>
              </a:rPr>
              <a:t> </a:t>
            </a:r>
            <a:r>
              <a:rPr lang="es-ES" sz="1400" dirty="0" smtClean="0">
                <a:ln w="18415" cmpd="sng">
                  <a:noFill/>
                  <a:prstDash val="solid"/>
                </a:ln>
                <a:solidFill>
                  <a:srgbClr val="FFFFFF"/>
                </a:solidFill>
              </a:rPr>
              <a:t>         Electrónico             Telefónico</a:t>
            </a:r>
            <a:endParaRPr lang="es-ES" sz="2400"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23" name="22 CuadroTexto"/>
          <p:cNvSpPr txBox="1"/>
          <p:nvPr/>
        </p:nvSpPr>
        <p:spPr>
          <a:xfrm>
            <a:off x="1594917" y="3314999"/>
            <a:ext cx="1227965" cy="523220"/>
          </a:xfrm>
          <a:prstGeom prst="rect">
            <a:avLst/>
          </a:prstGeom>
          <a:noFill/>
        </p:spPr>
        <p:txBody>
          <a:bodyPr wrap="none" rtlCol="0">
            <a:spAutoFit/>
          </a:bodyPr>
          <a:lstStyle/>
          <a:p>
            <a:r>
              <a:rPr lang="es-ES" sz="1400" b="1" dirty="0" smtClean="0">
                <a:solidFill>
                  <a:schemeClr val="bg1"/>
                </a:solidFill>
              </a:rPr>
              <a:t>PROFESIONAL</a:t>
            </a:r>
          </a:p>
          <a:p>
            <a:pPr algn="ctr"/>
            <a:r>
              <a:rPr lang="es-ES" sz="1400" dirty="0" smtClean="0">
                <a:solidFill>
                  <a:schemeClr val="bg1"/>
                </a:solidFill>
              </a:rPr>
              <a:t>persona</a:t>
            </a:r>
            <a:endParaRPr lang="es-ES" sz="1400" dirty="0">
              <a:solidFill>
                <a:schemeClr val="bg1"/>
              </a:solidFill>
            </a:endParaRPr>
          </a:p>
        </p:txBody>
      </p:sp>
      <p:sp>
        <p:nvSpPr>
          <p:cNvPr id="24" name="23 CuadroTexto"/>
          <p:cNvSpPr txBox="1"/>
          <p:nvPr/>
        </p:nvSpPr>
        <p:spPr>
          <a:xfrm>
            <a:off x="6429388" y="3429000"/>
            <a:ext cx="901337" cy="523220"/>
          </a:xfrm>
          <a:prstGeom prst="rect">
            <a:avLst/>
          </a:prstGeom>
          <a:noFill/>
        </p:spPr>
        <p:txBody>
          <a:bodyPr wrap="none" rtlCol="0">
            <a:spAutoFit/>
          </a:bodyPr>
          <a:lstStyle/>
          <a:p>
            <a:r>
              <a:rPr lang="es-ES" sz="1400" b="1" dirty="0" smtClean="0">
                <a:solidFill>
                  <a:schemeClr val="bg1"/>
                </a:solidFill>
              </a:rPr>
              <a:t>PACIENTE</a:t>
            </a:r>
          </a:p>
          <a:p>
            <a:pPr algn="ctr"/>
            <a:r>
              <a:rPr lang="es-ES" sz="1400" dirty="0" smtClean="0">
                <a:solidFill>
                  <a:schemeClr val="bg1"/>
                </a:solidFill>
              </a:rPr>
              <a:t>persona</a:t>
            </a:r>
            <a:endParaRPr lang="es-ES" sz="1400" dirty="0">
              <a:solidFill>
                <a:schemeClr val="bg1"/>
              </a:solidFill>
            </a:endParaRPr>
          </a:p>
        </p:txBody>
      </p:sp>
      <p:sp>
        <p:nvSpPr>
          <p:cNvPr id="25" name="24 Rectángulo"/>
          <p:cNvSpPr/>
          <p:nvPr/>
        </p:nvSpPr>
        <p:spPr>
          <a:xfrm>
            <a:off x="1347766" y="2562220"/>
            <a:ext cx="1724036" cy="1795474"/>
          </a:xfrm>
          <a:prstGeom prst="rect">
            <a:avLst/>
          </a:prstGeom>
          <a:noFill/>
        </p:spPr>
        <p:txBody>
          <a:bodyPr wrap="none" lIns="91440" tIns="45720" rIns="91440" bIns="45720">
            <a:prstTxWarp prst="textArchDown">
              <a:avLst/>
            </a:prstTxWarp>
            <a:spAutoFit/>
          </a:bodyPr>
          <a:lstStyle/>
          <a:p>
            <a:pPr algn="ctr"/>
            <a:r>
              <a:rPr lang="es-ES" sz="1600" b="1" dirty="0">
                <a:ln w="18415" cmpd="sng">
                  <a:noFill/>
                  <a:prstDash val="solid"/>
                </a:ln>
                <a:solidFill>
                  <a:schemeClr val="tx1">
                    <a:lumMod val="65000"/>
                    <a:lumOff val="35000"/>
                  </a:schemeClr>
                </a:solidFill>
              </a:rPr>
              <a:t>Contexto</a:t>
            </a:r>
            <a:r>
              <a:rPr lang="es-ES" sz="3200" b="1" dirty="0" smtClean="0">
                <a:ln w="18415" cmpd="sng">
                  <a:noFill/>
                  <a:prstDash val="solid"/>
                </a:ln>
                <a:solidFill>
                  <a:schemeClr val="tx1">
                    <a:lumMod val="65000"/>
                    <a:lumOff val="35000"/>
                  </a:schemeClr>
                </a:solidFill>
                <a:effectLst>
                  <a:outerShdw blurRad="63500" dir="3600000" algn="tl" rotWithShape="0">
                    <a:srgbClr val="000000">
                      <a:alpha val="70000"/>
                    </a:srgbClr>
                  </a:outerShdw>
                </a:effectLst>
              </a:rPr>
              <a:t> </a:t>
            </a:r>
            <a:r>
              <a:rPr lang="es-ES" sz="1600" b="1" dirty="0">
                <a:ln w="18415" cmpd="sng">
                  <a:noFill/>
                  <a:prstDash val="solid"/>
                </a:ln>
                <a:solidFill>
                  <a:schemeClr val="tx1">
                    <a:lumMod val="65000"/>
                    <a:lumOff val="35000"/>
                  </a:schemeClr>
                </a:solidFill>
              </a:rPr>
              <a:t>profesional</a:t>
            </a:r>
          </a:p>
        </p:txBody>
      </p:sp>
      <p:sp>
        <p:nvSpPr>
          <p:cNvPr id="26" name="25 Rectángulo"/>
          <p:cNvSpPr/>
          <p:nvPr/>
        </p:nvSpPr>
        <p:spPr>
          <a:xfrm>
            <a:off x="6000760" y="2643182"/>
            <a:ext cx="1724036" cy="1795474"/>
          </a:xfrm>
          <a:prstGeom prst="rect">
            <a:avLst/>
          </a:prstGeom>
          <a:noFill/>
        </p:spPr>
        <p:txBody>
          <a:bodyPr wrap="none" lIns="91440" tIns="45720" rIns="91440" bIns="45720">
            <a:prstTxWarp prst="textArchDown">
              <a:avLst/>
            </a:prstTxWarp>
            <a:spAutoFit/>
          </a:bodyPr>
          <a:lstStyle/>
          <a:p>
            <a:pPr algn="ctr"/>
            <a:r>
              <a:rPr lang="es-ES" sz="1600" b="1" dirty="0">
                <a:ln w="18415" cmpd="sng">
                  <a:noFill/>
                  <a:prstDash val="solid"/>
                </a:ln>
                <a:solidFill>
                  <a:schemeClr val="tx1">
                    <a:lumMod val="65000"/>
                    <a:lumOff val="35000"/>
                  </a:schemeClr>
                </a:solidFill>
              </a:rPr>
              <a:t>Contexto</a:t>
            </a:r>
            <a:r>
              <a:rPr lang="es-ES" sz="3200" b="1" dirty="0" smtClean="0">
                <a:ln w="18415" cmpd="sng">
                  <a:noFill/>
                  <a:prstDash val="solid"/>
                </a:ln>
                <a:solidFill>
                  <a:schemeClr val="tx1">
                    <a:lumMod val="65000"/>
                    <a:lumOff val="35000"/>
                  </a:schemeClr>
                </a:solidFill>
                <a:effectLst>
                  <a:outerShdw blurRad="63500" dir="3600000" algn="tl" rotWithShape="0">
                    <a:srgbClr val="000000">
                      <a:alpha val="70000"/>
                    </a:srgbClr>
                  </a:outerShdw>
                </a:effectLst>
              </a:rPr>
              <a:t> </a:t>
            </a:r>
            <a:r>
              <a:rPr lang="es-ES" sz="1600" b="1" dirty="0" smtClean="0">
                <a:ln w="18415" cmpd="sng">
                  <a:noFill/>
                  <a:prstDash val="solid"/>
                </a:ln>
                <a:solidFill>
                  <a:schemeClr val="tx1">
                    <a:lumMod val="65000"/>
                    <a:lumOff val="35000"/>
                  </a:schemeClr>
                </a:solidFill>
              </a:rPr>
              <a:t>familiar</a:t>
            </a:r>
          </a:p>
          <a:p>
            <a:pPr algn="ctr"/>
            <a:endParaRPr lang="es-ES" sz="1600" b="1" dirty="0">
              <a:ln w="18415" cmpd="sng">
                <a:noFill/>
                <a:prstDash val="solid"/>
              </a:ln>
              <a:solidFill>
                <a:schemeClr val="tx1">
                  <a:lumMod val="65000"/>
                  <a:lumOff val="35000"/>
                </a:schemeClr>
              </a:solidFill>
            </a:endParaRPr>
          </a:p>
        </p:txBody>
      </p:sp>
      <p:sp>
        <p:nvSpPr>
          <p:cNvPr id="27" name="26 Rectángulo"/>
          <p:cNvSpPr/>
          <p:nvPr/>
        </p:nvSpPr>
        <p:spPr>
          <a:xfrm>
            <a:off x="2867113" y="2519556"/>
            <a:ext cx="3214710" cy="3429024"/>
          </a:xfrm>
          <a:prstGeom prst="rect">
            <a:avLst/>
          </a:prstGeom>
          <a:noFill/>
        </p:spPr>
        <p:txBody>
          <a:bodyPr wrap="none" lIns="91440" tIns="45720" rIns="91440" bIns="45720">
            <a:prstTxWarp prst="textArchUp">
              <a:avLst/>
            </a:prstTxWarp>
            <a:spAutoFit/>
          </a:bodyPr>
          <a:lstStyle/>
          <a:p>
            <a:pPr algn="ct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TAREAS</a:t>
            </a:r>
          </a:p>
          <a:p>
            <a:pPr algn="ct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27 Rectángulo"/>
          <p:cNvSpPr/>
          <p:nvPr/>
        </p:nvSpPr>
        <p:spPr>
          <a:xfrm>
            <a:off x="2857488" y="671793"/>
            <a:ext cx="3214710" cy="3857652"/>
          </a:xfrm>
          <a:prstGeom prst="rect">
            <a:avLst/>
          </a:prstGeom>
          <a:noFill/>
        </p:spPr>
        <p:txBody>
          <a:bodyPr wrap="none" lIns="91440" tIns="45720" rIns="91440" bIns="45720">
            <a:prstTxWarp prst="textArchDown">
              <a:avLst/>
            </a:prstTxWarp>
            <a:spAutoFit/>
          </a:bodyPr>
          <a:lstStyle/>
          <a:p>
            <a:pPr algn="ct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COMUNICACIONALES</a:t>
            </a:r>
          </a:p>
          <a:p>
            <a:pPr algn="ct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29 Flecha izquierda y derecha"/>
          <p:cNvSpPr/>
          <p:nvPr/>
        </p:nvSpPr>
        <p:spPr>
          <a:xfrm>
            <a:off x="3257240" y="2834183"/>
            <a:ext cx="2600644" cy="1237759"/>
          </a:xfrm>
          <a:prstGeom prst="leftRightArrow">
            <a:avLst>
              <a:gd name="adj1" fmla="val 55826"/>
              <a:gd name="adj2" fmla="val 44760"/>
            </a:avLst>
          </a:prstGeom>
          <a:solidFill>
            <a:schemeClr val="bg2">
              <a:lumMod val="50000"/>
            </a:schemeClr>
          </a:solidFill>
          <a:ln w="19050">
            <a:solidFill>
              <a:srgbClr val="FF9900"/>
            </a:solidFill>
            <a:round/>
            <a:headEnd/>
            <a:tailEnd/>
          </a:ln>
        </p:spPr>
        <p:txBody>
          <a:bodyPr vert="horz" wrap="square" lIns="91440" tIns="45720" rIns="91440" bIns="45720" numCol="1" anchor="t" anchorCtr="0" compatLnSpc="1">
            <a:prstTxWarp prst="textNoShape">
              <a:avLst/>
            </a:prstTxWarp>
          </a:bodyPr>
          <a:lstStyle/>
          <a:p>
            <a:pPr fontAlgn="base">
              <a:spcBef>
                <a:spcPct val="0"/>
              </a:spcBef>
            </a:pPr>
            <a:endParaRPr lang="es-ES" sz="1100" b="1">
              <a:solidFill>
                <a:schemeClr val="tx1"/>
              </a:solidFill>
              <a:latin typeface="Calibri" pitchFamily="34" charset="0"/>
              <a:cs typeface="Arial" pitchFamily="34" charset="0"/>
            </a:endParaRPr>
          </a:p>
        </p:txBody>
      </p:sp>
      <p:sp>
        <p:nvSpPr>
          <p:cNvPr id="29" name="28 CuadroTexto"/>
          <p:cNvSpPr txBox="1"/>
          <p:nvPr/>
        </p:nvSpPr>
        <p:spPr>
          <a:xfrm>
            <a:off x="3419475" y="3071810"/>
            <a:ext cx="2224095" cy="738664"/>
          </a:xfrm>
          <a:prstGeom prst="rect">
            <a:avLst/>
          </a:prstGeom>
          <a:noFill/>
        </p:spPr>
        <p:txBody>
          <a:bodyPr wrap="square" rtlCol="0">
            <a:spAutoFit/>
          </a:bodyPr>
          <a:lstStyle/>
          <a:p>
            <a:pPr algn="ctr"/>
            <a:r>
              <a:rPr lang="es-ES" sz="1400" dirty="0" smtClean="0">
                <a:solidFill>
                  <a:schemeClr val="bg1"/>
                </a:solidFill>
              </a:rPr>
              <a:t>Conectar</a:t>
            </a:r>
          </a:p>
          <a:p>
            <a:pPr algn="ctr"/>
            <a:r>
              <a:rPr lang="es-ES" sz="1400" dirty="0" smtClean="0">
                <a:solidFill>
                  <a:schemeClr val="bg1"/>
                </a:solidFill>
              </a:rPr>
              <a:t>Identificar y Comprender</a:t>
            </a:r>
          </a:p>
          <a:p>
            <a:pPr algn="ctr"/>
            <a:r>
              <a:rPr lang="es-ES" sz="1400" dirty="0" smtClean="0">
                <a:solidFill>
                  <a:schemeClr val="bg1"/>
                </a:solidFill>
              </a:rPr>
              <a:t>Acordar y Ayudar</a:t>
            </a:r>
            <a:endParaRPr lang="es-ES" sz="14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1163043" y="405245"/>
            <a:ext cx="667990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pPr>
            <a:r>
              <a:rPr kumimoji="0" lang="es-ES" sz="2800" b="1" i="0" u="none" strike="noStrike" cap="none" normalizeH="0" baseline="0" dirty="0" smtClean="0">
                <a:ln>
                  <a:noFill/>
                </a:ln>
                <a:solidFill>
                  <a:srgbClr val="002060"/>
                </a:solidFill>
                <a:effectLst/>
                <a:ea typeface="Times New Roman" pitchFamily="18" charset="0"/>
                <a:cs typeface="Arial" pitchFamily="34" charset="0"/>
              </a:rPr>
              <a:t>DISEÑO METODOLÓGICO DEL PROYECTO</a:t>
            </a:r>
          </a:p>
          <a:p>
            <a:pPr marL="457200" marR="0" lvl="1" indent="0" algn="just" defTabSz="914400" rtl="0" eaLnBrk="1" fontAlgn="base" latinLnBrk="0" hangingPunct="1">
              <a:lnSpc>
                <a:spcPct val="100000"/>
              </a:lnSpc>
              <a:spcBef>
                <a:spcPct val="0"/>
              </a:spcBef>
              <a:spcAft>
                <a:spcPct val="0"/>
              </a:spcAft>
              <a:buClrTx/>
              <a:buSzTx/>
              <a:tabLst/>
            </a:pPr>
            <a:r>
              <a:rPr kumimoji="0" lang="es-ES" sz="2800" b="1" i="0" u="none" strike="noStrike" cap="none" normalizeH="0" baseline="0" dirty="0" smtClean="0">
                <a:ln>
                  <a:noFill/>
                </a:ln>
                <a:solidFill>
                  <a:srgbClr val="006600"/>
                </a:solidFill>
                <a:effectLst/>
                <a:latin typeface="Verdana" pitchFamily="34" charset="0"/>
                <a:ea typeface="Times New Roman" pitchFamily="18" charset="0"/>
                <a:cs typeface="Arial" pitchFamily="34" charset="0"/>
              </a:rPr>
              <a:t> </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4931" name="Picture 3"/>
          <p:cNvPicPr>
            <a:picLocks noChangeAspect="1" noChangeArrowheads="1"/>
          </p:cNvPicPr>
          <p:nvPr/>
        </p:nvPicPr>
        <p:blipFill>
          <a:blip r:embed="rId3" cstate="print"/>
          <a:srcRect t="4193" b="18871"/>
          <a:stretch>
            <a:fillRect/>
          </a:stretch>
        </p:blipFill>
        <p:spPr bwMode="auto">
          <a:xfrm>
            <a:off x="755576" y="1412776"/>
            <a:ext cx="7704856" cy="5256584"/>
          </a:xfrm>
          <a:prstGeom prst="rect">
            <a:avLst/>
          </a:prstGeom>
          <a:noFill/>
          <a:ln w="25400">
            <a:solidFill>
              <a:srgbClr val="006600"/>
            </a:solidFill>
            <a:miter lim="800000"/>
            <a:headEnd/>
            <a:tailEnd/>
          </a:ln>
        </p:spPr>
      </p:pic>
      <p:sp>
        <p:nvSpPr>
          <p:cNvPr id="7" name="6 Rectángulo"/>
          <p:cNvSpPr/>
          <p:nvPr/>
        </p:nvSpPr>
        <p:spPr>
          <a:xfrm>
            <a:off x="1907704" y="836712"/>
            <a:ext cx="5727850" cy="523220"/>
          </a:xfrm>
          <a:prstGeom prst="rect">
            <a:avLst/>
          </a:prstGeom>
        </p:spPr>
        <p:txBody>
          <a:bodyPr wrap="none">
            <a:spAutoFit/>
          </a:bodyPr>
          <a:lstStyle/>
          <a:p>
            <a:r>
              <a:rPr lang="es-ES" sz="2800" b="1" dirty="0" err="1" smtClean="0">
                <a:solidFill>
                  <a:srgbClr val="002060"/>
                </a:solidFill>
              </a:rPr>
              <a:t>Remote</a:t>
            </a:r>
            <a:r>
              <a:rPr lang="es-ES" sz="2800" b="1" dirty="0" smtClean="0">
                <a:solidFill>
                  <a:srgbClr val="002060"/>
                </a:solidFill>
              </a:rPr>
              <a:t>  </a:t>
            </a:r>
            <a:r>
              <a:rPr lang="es-ES" sz="2800" b="1" dirty="0" err="1" smtClean="0">
                <a:solidFill>
                  <a:srgbClr val="002060"/>
                </a:solidFill>
              </a:rPr>
              <a:t>Modified</a:t>
            </a:r>
            <a:r>
              <a:rPr lang="es-ES" sz="2800" b="1" dirty="0" smtClean="0">
                <a:solidFill>
                  <a:srgbClr val="002060"/>
                </a:solidFill>
              </a:rPr>
              <a:t>  </a:t>
            </a:r>
            <a:r>
              <a:rPr lang="es-ES" sz="2800" b="1" dirty="0" err="1" smtClean="0">
                <a:solidFill>
                  <a:srgbClr val="002060"/>
                </a:solidFill>
              </a:rPr>
              <a:t>Delphi</a:t>
            </a:r>
            <a:r>
              <a:rPr lang="es-ES" sz="2800" b="1" dirty="0" smtClean="0">
                <a:solidFill>
                  <a:srgbClr val="002060"/>
                </a:solidFill>
              </a:rPr>
              <a:t> (REMODE)</a:t>
            </a:r>
            <a:endParaRPr lang="es-ES" sz="2800"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146" name="Object 2"/>
          <p:cNvGraphicFramePr>
            <a:graphicFrameLocks noChangeAspect="1"/>
          </p:cNvGraphicFramePr>
          <p:nvPr/>
        </p:nvGraphicFramePr>
        <p:xfrm>
          <a:off x="1181100" y="393700"/>
          <a:ext cx="7213600" cy="6108700"/>
        </p:xfrm>
        <a:graphic>
          <a:graphicData uri="http://schemas.openxmlformats.org/presentationml/2006/ole">
            <mc:AlternateContent xmlns:mc="http://schemas.openxmlformats.org/markup-compatibility/2006">
              <mc:Choice xmlns:v="urn:schemas-microsoft-com:vml" Requires="v">
                <p:oleObj spid="_x0000_s2052" name="Diapositiva" r:id="rId4" imgW="4570530" imgH="3427616" progId="PowerPoint.Slide.12">
                  <p:embed/>
                </p:oleObj>
              </mc:Choice>
              <mc:Fallback>
                <p:oleObj name="Diapositiva" r:id="rId4" imgW="4570530" imgH="3427616" progId="PowerPoint.Slide.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393700"/>
                        <a:ext cx="7213600" cy="6108700"/>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1"/>
          <p:cNvSpPr>
            <a:spLocks noGrp="1"/>
          </p:cNvSpPr>
          <p:nvPr>
            <p:ph type="title"/>
          </p:nvPr>
        </p:nvSpPr>
        <p:spPr/>
        <p:txBody>
          <a:bodyPr/>
          <a:lstStyle/>
          <a:p>
            <a:endParaRPr lang="es-ES" smtClean="0"/>
          </a:p>
        </p:txBody>
      </p:sp>
      <p:sp>
        <p:nvSpPr>
          <p:cNvPr id="3" name="Marcador de contenido 2"/>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endParaRPr lang="es-MX" dirty="0" smtClean="0"/>
          </a:p>
          <a:p>
            <a:pPr fontAlgn="auto">
              <a:spcAft>
                <a:spcPts val="0"/>
              </a:spcAft>
              <a:buFont typeface="Arial" panose="020B0604020202020204" pitchFamily="34" charset="0"/>
              <a:buChar char="•"/>
              <a:defRPr/>
            </a:pPr>
            <a:endParaRPr lang="es-MX" dirty="0"/>
          </a:p>
          <a:p>
            <a:pPr fontAlgn="auto">
              <a:spcAft>
                <a:spcPts val="0"/>
              </a:spcAft>
              <a:buFont typeface="Arial" panose="020B0604020202020204" pitchFamily="34" charset="0"/>
              <a:buChar char="•"/>
              <a:defRPr/>
            </a:pPr>
            <a:endParaRPr lang="es-MX" dirty="0" smtClean="0"/>
          </a:p>
          <a:p>
            <a:pPr fontAlgn="auto">
              <a:spcAft>
                <a:spcPts val="0"/>
              </a:spcAft>
              <a:buFont typeface="Arial" panose="020B0604020202020204" pitchFamily="34" charset="0"/>
              <a:buChar char="•"/>
              <a:defRPr/>
            </a:pPr>
            <a:endParaRPr lang="es-MX" dirty="0"/>
          </a:p>
          <a:p>
            <a:pPr fontAlgn="auto">
              <a:spcAft>
                <a:spcPts val="0"/>
              </a:spcAft>
              <a:buFont typeface="Arial" panose="020B0604020202020204" pitchFamily="34" charset="0"/>
              <a:buChar char="•"/>
              <a:defRPr/>
            </a:pPr>
            <a:endParaRPr lang="es-MX" dirty="0" smtClean="0"/>
          </a:p>
          <a:p>
            <a:pPr fontAlgn="auto">
              <a:spcAft>
                <a:spcPts val="0"/>
              </a:spcAft>
              <a:buFont typeface="Arial" panose="020B0604020202020204" pitchFamily="34" charset="0"/>
              <a:buChar char="•"/>
              <a:defRPr/>
            </a:pPr>
            <a:endParaRPr lang="es-MX" dirty="0"/>
          </a:p>
          <a:p>
            <a:pPr fontAlgn="auto">
              <a:spcAft>
                <a:spcPts val="0"/>
              </a:spcAft>
              <a:buFont typeface="Arial" panose="020B0604020202020204" pitchFamily="34" charset="0"/>
              <a:buChar char="•"/>
              <a:defRPr/>
            </a:pPr>
            <a:endParaRPr lang="es-MX" dirty="0" smtClean="0"/>
          </a:p>
          <a:p>
            <a:pPr fontAlgn="auto">
              <a:spcAft>
                <a:spcPts val="0"/>
              </a:spcAft>
              <a:buFont typeface="Arial" panose="020B0604020202020204" pitchFamily="34" charset="0"/>
              <a:buChar char="•"/>
              <a:defRPr/>
            </a:pPr>
            <a:endParaRPr lang="es-MX" dirty="0"/>
          </a:p>
          <a:p>
            <a:pPr marL="0" indent="0" fontAlgn="auto">
              <a:spcAft>
                <a:spcPts val="0"/>
              </a:spcAft>
              <a:buFont typeface="Arial" panose="020B0604020202020204" pitchFamily="34" charset="0"/>
              <a:buNone/>
              <a:defRPr/>
            </a:pPr>
            <a:r>
              <a:rPr lang="es-MX" dirty="0" smtClean="0"/>
              <a:t>[elimine el texto y numeración]							6</a:t>
            </a:r>
          </a:p>
          <a:p>
            <a:pPr marL="0" indent="0" fontAlgn="auto">
              <a:spcAft>
                <a:spcPts val="0"/>
              </a:spcAft>
              <a:buFont typeface="Arial" panose="020B0604020202020204" pitchFamily="34" charset="0"/>
              <a:buNone/>
              <a:defRPr/>
            </a:pPr>
            <a:endParaRPr lang="es-MX" dirty="0"/>
          </a:p>
        </p:txBody>
      </p:sp>
      <p:pic>
        <p:nvPicPr>
          <p:cNvPr id="23556" name="Shape 121"/>
          <p:cNvPicPr>
            <a:picLocks noChangeAspect="1" noChangeArrowheads="1"/>
          </p:cNvPicPr>
          <p:nvPr/>
        </p:nvPicPr>
        <p:blipFill>
          <a:blip r:embed="rId2"/>
          <a:srcRect/>
          <a:stretch>
            <a:fillRect/>
          </a:stretch>
        </p:blipFill>
        <p:spPr bwMode="auto">
          <a:xfrm>
            <a:off x="0" y="1"/>
            <a:ext cx="9144000" cy="7215214"/>
          </a:xfrm>
          <a:prstGeom prst="rect">
            <a:avLst/>
          </a:prstGeom>
          <a:noFill/>
          <a:ln w="9525">
            <a:noFill/>
            <a:miter lim="800000"/>
            <a:headEnd/>
            <a:tailEnd/>
          </a:ln>
        </p:spPr>
      </p:pic>
    </p:spTree>
  </p:cSld>
  <p:clrMapOvr>
    <a:masterClrMapping/>
  </p:clrMapOvr>
  <p:transition advClick="0" advTm="20000">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572560" cy="1285884"/>
          </a:xfrm>
          <a:solidFill>
            <a:schemeClr val="bg1"/>
          </a:solidFill>
          <a:ln w="28575">
            <a:solidFill>
              <a:srgbClr val="002060"/>
            </a:solidFill>
          </a:ln>
        </p:spPr>
        <p:txBody>
          <a:bodyPr>
            <a:normAutofit fontScale="90000"/>
          </a:bodyPr>
          <a:lstStyle/>
          <a:p>
            <a:pPr algn="l"/>
            <a:r>
              <a:rPr lang="es-ES" sz="2800" b="1" dirty="0" smtClean="0">
                <a:solidFill>
                  <a:srgbClr val="002060"/>
                </a:solidFill>
              </a:rPr>
              <a:t/>
            </a:r>
            <a:br>
              <a:rPr lang="es-ES" sz="2800" b="1" dirty="0" smtClean="0">
                <a:solidFill>
                  <a:srgbClr val="002060"/>
                </a:solidFill>
              </a:rPr>
            </a:br>
            <a:r>
              <a:rPr lang="es-ES" sz="2800" b="1" dirty="0">
                <a:solidFill>
                  <a:srgbClr val="002060"/>
                </a:solidFill>
              </a:rPr>
              <a:t/>
            </a:r>
            <a:br>
              <a:rPr lang="es-ES" sz="2800" b="1" dirty="0">
                <a:solidFill>
                  <a:srgbClr val="002060"/>
                </a:solidFill>
              </a:rPr>
            </a:br>
            <a:r>
              <a:rPr lang="es-ES" sz="2800" b="1" dirty="0" smtClean="0">
                <a:solidFill>
                  <a:srgbClr val="002060"/>
                </a:solidFill>
              </a:rPr>
              <a:t>Consenso Iberoamericano sobre un  </a:t>
            </a:r>
            <a:r>
              <a:rPr lang="es-ES" sz="2800" b="1" dirty="0" err="1" smtClean="0">
                <a:solidFill>
                  <a:srgbClr val="002060"/>
                </a:solidFill>
              </a:rPr>
              <a:t>Core</a:t>
            </a:r>
            <a:r>
              <a:rPr lang="es-ES" sz="2800" b="1" dirty="0" smtClean="0">
                <a:solidFill>
                  <a:srgbClr val="002060"/>
                </a:solidFill>
              </a:rPr>
              <a:t> </a:t>
            </a:r>
            <a:r>
              <a:rPr lang="es-ES" sz="2800" b="1" dirty="0" err="1" smtClean="0">
                <a:solidFill>
                  <a:srgbClr val="002060"/>
                </a:solidFill>
              </a:rPr>
              <a:t>Curriculum</a:t>
            </a:r>
            <a:r>
              <a:rPr lang="es-ES" sz="2800" b="1" dirty="0" smtClean="0">
                <a:solidFill>
                  <a:srgbClr val="002060"/>
                </a:solidFill>
              </a:rPr>
              <a:t> </a:t>
            </a:r>
            <a:br>
              <a:rPr lang="es-ES" sz="2800" b="1" dirty="0" smtClean="0">
                <a:solidFill>
                  <a:srgbClr val="002060"/>
                </a:solidFill>
              </a:rPr>
            </a:br>
            <a:r>
              <a:rPr lang="es-ES" sz="2800" b="1" dirty="0" smtClean="0">
                <a:solidFill>
                  <a:srgbClr val="002060"/>
                </a:solidFill>
              </a:rPr>
              <a:t>de Competencias Comunicacionales en  Medicina(CCCC) </a:t>
            </a:r>
            <a:br>
              <a:rPr lang="es-ES" sz="2800" b="1" dirty="0" smtClean="0">
                <a:solidFill>
                  <a:srgbClr val="002060"/>
                </a:solidFill>
              </a:rPr>
            </a:br>
            <a:r>
              <a:rPr lang="es-ES" sz="2800" b="1" dirty="0" smtClean="0">
                <a:solidFill>
                  <a:srgbClr val="002060"/>
                </a:solidFill>
              </a:rPr>
              <a:t> </a:t>
            </a:r>
            <a:br>
              <a:rPr lang="es-ES" sz="2800" b="1" dirty="0" smtClean="0">
                <a:solidFill>
                  <a:srgbClr val="002060"/>
                </a:solidFill>
              </a:rPr>
            </a:br>
            <a:endParaRPr lang="es-ES" sz="2800" b="1" dirty="0">
              <a:solidFill>
                <a:srgbClr val="002060"/>
              </a:solidFill>
            </a:endParaRPr>
          </a:p>
        </p:txBody>
      </p:sp>
      <p:pic>
        <p:nvPicPr>
          <p:cNvPr id="5" name="Shape 155"/>
          <p:cNvPicPr>
            <a:picLocks noChangeAspect="1" noChangeArrowheads="1"/>
          </p:cNvPicPr>
          <p:nvPr/>
        </p:nvPicPr>
        <p:blipFill>
          <a:blip r:embed="rId3" cstate="print"/>
          <a:srcRect/>
          <a:stretch>
            <a:fillRect/>
          </a:stretch>
        </p:blipFill>
        <p:spPr bwMode="auto">
          <a:xfrm>
            <a:off x="8001024" y="642918"/>
            <a:ext cx="899714" cy="747997"/>
          </a:xfrm>
          <a:prstGeom prst="rect">
            <a:avLst/>
          </a:prstGeom>
          <a:noFill/>
          <a:ln w="9525">
            <a:noFill/>
            <a:miter lim="800000"/>
            <a:headEnd/>
            <a:tailEnd/>
          </a:ln>
        </p:spPr>
      </p:pic>
      <p:sp>
        <p:nvSpPr>
          <p:cNvPr id="8" name="2 Subtítulo"/>
          <p:cNvSpPr>
            <a:spLocks noGrp="1"/>
          </p:cNvSpPr>
          <p:nvPr>
            <p:ph idx="1"/>
          </p:nvPr>
        </p:nvSpPr>
        <p:spPr>
          <a:xfrm>
            <a:off x="1714480" y="1928802"/>
            <a:ext cx="7086592" cy="4597401"/>
          </a:xfrm>
        </p:spPr>
        <p:txBody>
          <a:bodyPr>
            <a:normAutofit lnSpcReduction="10000"/>
          </a:bodyPr>
          <a:lstStyle/>
          <a:p>
            <a:pPr lvl="1" algn="just">
              <a:buClr>
                <a:srgbClr val="002060"/>
              </a:buClr>
              <a:buNone/>
            </a:pPr>
            <a:r>
              <a:rPr lang="es-ES" sz="3600" b="1" dirty="0" smtClean="0">
                <a:solidFill>
                  <a:srgbClr val="002060"/>
                </a:solidFill>
              </a:rPr>
              <a:t>Contenido.</a:t>
            </a:r>
          </a:p>
          <a:p>
            <a:pPr lvl="4" algn="just">
              <a:buClr>
                <a:srgbClr val="002060"/>
              </a:buClr>
              <a:buFont typeface="Arial" pitchFamily="34" charset="0"/>
              <a:buChar char="•"/>
            </a:pPr>
            <a:r>
              <a:rPr lang="es-ES" sz="3200" dirty="0" smtClean="0">
                <a:solidFill>
                  <a:srgbClr val="002060"/>
                </a:solidFill>
              </a:rPr>
              <a:t>Justificación</a:t>
            </a:r>
          </a:p>
          <a:p>
            <a:pPr lvl="4" algn="just">
              <a:buClr>
                <a:srgbClr val="002060"/>
              </a:buClr>
              <a:buFont typeface="Arial" pitchFamily="34" charset="0"/>
              <a:buChar char="•"/>
            </a:pPr>
            <a:r>
              <a:rPr lang="es-ES" sz="3200" dirty="0" smtClean="0">
                <a:solidFill>
                  <a:srgbClr val="002060"/>
                </a:solidFill>
              </a:rPr>
              <a:t>Antecedentes</a:t>
            </a:r>
          </a:p>
          <a:p>
            <a:pPr lvl="4" algn="just">
              <a:buClr>
                <a:srgbClr val="002060"/>
              </a:buClr>
              <a:buFont typeface="Arial" pitchFamily="34" charset="0"/>
              <a:buChar char="•"/>
            </a:pPr>
            <a:r>
              <a:rPr lang="es-ES" sz="3200" dirty="0" smtClean="0">
                <a:solidFill>
                  <a:srgbClr val="002060"/>
                </a:solidFill>
              </a:rPr>
              <a:t>Objetivos</a:t>
            </a:r>
          </a:p>
          <a:p>
            <a:pPr lvl="4" algn="just">
              <a:buClr>
                <a:srgbClr val="002060"/>
              </a:buClr>
              <a:buFont typeface="Arial" pitchFamily="34" charset="0"/>
              <a:buChar char="•"/>
            </a:pPr>
            <a:r>
              <a:rPr lang="es-ES" sz="3200" dirty="0" smtClean="0">
                <a:solidFill>
                  <a:srgbClr val="002060"/>
                </a:solidFill>
              </a:rPr>
              <a:t>Metodología</a:t>
            </a:r>
          </a:p>
          <a:p>
            <a:pPr lvl="4" algn="just">
              <a:buClr>
                <a:srgbClr val="002060"/>
              </a:buClr>
              <a:buFont typeface="Arial" pitchFamily="34" charset="0"/>
              <a:buChar char="•"/>
            </a:pPr>
            <a:r>
              <a:rPr lang="es-ES" sz="3200" dirty="0" smtClean="0">
                <a:solidFill>
                  <a:srgbClr val="002060"/>
                </a:solidFill>
              </a:rPr>
              <a:t>Resultados</a:t>
            </a:r>
          </a:p>
          <a:p>
            <a:pPr lvl="4" algn="just">
              <a:buClr>
                <a:srgbClr val="002060"/>
              </a:buClr>
              <a:buFont typeface="Arial" pitchFamily="34" charset="0"/>
              <a:buChar char="•"/>
            </a:pPr>
            <a:r>
              <a:rPr lang="es-ES" sz="3200" dirty="0" smtClean="0">
                <a:solidFill>
                  <a:srgbClr val="002060"/>
                </a:solidFill>
              </a:rPr>
              <a:t>Conclusiones</a:t>
            </a:r>
          </a:p>
          <a:p>
            <a:pPr lvl="4" algn="just">
              <a:buClr>
                <a:srgbClr val="002060"/>
              </a:buClr>
              <a:buFont typeface="Arial" pitchFamily="34" charset="0"/>
              <a:buChar char="•"/>
            </a:pPr>
            <a:r>
              <a:rPr lang="es-ES" sz="3200" dirty="0" smtClean="0">
                <a:solidFill>
                  <a:srgbClr val="002060"/>
                </a:solidFill>
              </a:rPr>
              <a:t>Aplicación </a:t>
            </a:r>
          </a:p>
          <a:p>
            <a:pPr lvl="1" algn="just">
              <a:buClr>
                <a:srgbClr val="002060"/>
              </a:buClr>
              <a:buFont typeface="Arial" pitchFamily="34" charset="0"/>
              <a:buChar char="•"/>
            </a:pPr>
            <a:endParaRPr lang="es-ES" dirty="0" smtClean="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s://hispanoamericaunida.files.wordpress.com/2013/06/america-hispanohablante.jpg"/>
          <p:cNvPicPr>
            <a:picLocks noChangeAspect="1" noChangeArrowheads="1"/>
          </p:cNvPicPr>
          <p:nvPr/>
        </p:nvPicPr>
        <p:blipFill>
          <a:blip r:embed="rId3" cstate="print"/>
          <a:srcRect/>
          <a:stretch>
            <a:fillRect/>
          </a:stretch>
        </p:blipFill>
        <p:spPr bwMode="auto">
          <a:xfrm>
            <a:off x="1857356" y="260648"/>
            <a:ext cx="6099020" cy="6408712"/>
          </a:xfrm>
          <a:prstGeom prst="rect">
            <a:avLst/>
          </a:prstGeom>
          <a:noFill/>
        </p:spPr>
      </p:pic>
      <p:sp>
        <p:nvSpPr>
          <p:cNvPr id="27" name="26 Estrella de 5 puntas"/>
          <p:cNvSpPr/>
          <p:nvPr/>
        </p:nvSpPr>
        <p:spPr>
          <a:xfrm>
            <a:off x="5508104" y="5661248"/>
            <a:ext cx="285752" cy="285752"/>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strella de 5 puntas"/>
          <p:cNvSpPr/>
          <p:nvPr/>
        </p:nvSpPr>
        <p:spPr>
          <a:xfrm>
            <a:off x="5148064" y="4653136"/>
            <a:ext cx="285752" cy="285752"/>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strella de 5 puntas"/>
          <p:cNvSpPr/>
          <p:nvPr/>
        </p:nvSpPr>
        <p:spPr>
          <a:xfrm>
            <a:off x="4788024" y="2780928"/>
            <a:ext cx="285752" cy="285752"/>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strella de 5 puntas"/>
          <p:cNvSpPr/>
          <p:nvPr/>
        </p:nvSpPr>
        <p:spPr>
          <a:xfrm>
            <a:off x="6372200" y="3861048"/>
            <a:ext cx="285752" cy="285752"/>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strella de 5 puntas"/>
          <p:cNvSpPr/>
          <p:nvPr/>
        </p:nvSpPr>
        <p:spPr>
          <a:xfrm>
            <a:off x="2786050" y="1571612"/>
            <a:ext cx="285752" cy="285752"/>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strella de 5 puntas"/>
          <p:cNvSpPr/>
          <p:nvPr/>
        </p:nvSpPr>
        <p:spPr>
          <a:xfrm>
            <a:off x="6804248" y="1124744"/>
            <a:ext cx="285752" cy="285752"/>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strella de 5 puntas"/>
          <p:cNvSpPr/>
          <p:nvPr/>
        </p:nvSpPr>
        <p:spPr>
          <a:xfrm>
            <a:off x="6444208" y="1052736"/>
            <a:ext cx="285752" cy="285752"/>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strella de 5 puntas"/>
          <p:cNvSpPr/>
          <p:nvPr/>
        </p:nvSpPr>
        <p:spPr>
          <a:xfrm>
            <a:off x="4644008" y="3573016"/>
            <a:ext cx="285752" cy="285752"/>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3" grpId="0" animBg="1"/>
      <p:bldP spid="22" grpId="0" animBg="1"/>
      <p:bldP spid="24" grpId="0" animBg="1"/>
      <p:bldP spid="17" grpId="0" animBg="1"/>
      <p:bldP spid="1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3" cstate="print"/>
          <a:srcRect l="29605" t="34078" r="27781" b="16704"/>
          <a:stretch>
            <a:fillRect/>
          </a:stretch>
        </p:blipFill>
        <p:spPr bwMode="auto">
          <a:xfrm>
            <a:off x="323528" y="260647"/>
            <a:ext cx="8568952" cy="6597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Imagen 151"/>
          <p:cNvPicPr>
            <a:picLocks noChangeAspect="1" noChangeArrowheads="1"/>
          </p:cNvPicPr>
          <p:nvPr/>
        </p:nvPicPr>
        <p:blipFill>
          <a:blip r:embed="rId3" cstate="print">
            <a:clrChange>
              <a:clrFrom>
                <a:srgbClr val="C9DCEB"/>
              </a:clrFrom>
              <a:clrTo>
                <a:srgbClr val="C9DCEB">
                  <a:alpha val="0"/>
                </a:srgbClr>
              </a:clrTo>
            </a:clrChange>
          </a:blip>
          <a:srcRect/>
          <a:stretch>
            <a:fillRect/>
          </a:stretch>
        </p:blipFill>
        <p:spPr bwMode="auto">
          <a:xfrm>
            <a:off x="395536" y="548680"/>
            <a:ext cx="8309563"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572560" cy="1285884"/>
          </a:xfrm>
          <a:solidFill>
            <a:schemeClr val="bg1"/>
          </a:solidFill>
          <a:ln w="28575">
            <a:solidFill>
              <a:srgbClr val="002060"/>
            </a:solidFill>
          </a:ln>
        </p:spPr>
        <p:txBody>
          <a:bodyPr>
            <a:normAutofit fontScale="90000"/>
          </a:bodyPr>
          <a:lstStyle/>
          <a:p>
            <a:pPr algn="l"/>
            <a:r>
              <a:rPr lang="es-ES" sz="2800" b="1" dirty="0" smtClean="0">
                <a:solidFill>
                  <a:srgbClr val="002060"/>
                </a:solidFill>
              </a:rPr>
              <a:t/>
            </a:r>
            <a:br>
              <a:rPr lang="es-ES" sz="2800" b="1" dirty="0" smtClean="0">
                <a:solidFill>
                  <a:srgbClr val="002060"/>
                </a:solidFill>
              </a:rPr>
            </a:br>
            <a:r>
              <a:rPr lang="es-ES" sz="2800" b="1" dirty="0">
                <a:solidFill>
                  <a:srgbClr val="002060"/>
                </a:solidFill>
              </a:rPr>
              <a:t/>
            </a:r>
            <a:br>
              <a:rPr lang="es-ES" sz="2800" b="1" dirty="0">
                <a:solidFill>
                  <a:srgbClr val="002060"/>
                </a:solidFill>
              </a:rPr>
            </a:br>
            <a:r>
              <a:rPr lang="es-ES" sz="2800" b="1" dirty="0" smtClean="0">
                <a:solidFill>
                  <a:srgbClr val="002060"/>
                </a:solidFill>
              </a:rPr>
              <a:t>Consenso Iberoamericano sobre un  </a:t>
            </a:r>
            <a:r>
              <a:rPr lang="es-ES" sz="2800" b="1" dirty="0" err="1" smtClean="0">
                <a:solidFill>
                  <a:srgbClr val="002060"/>
                </a:solidFill>
              </a:rPr>
              <a:t>Core</a:t>
            </a:r>
            <a:r>
              <a:rPr lang="es-ES" sz="2800" b="1" dirty="0" smtClean="0">
                <a:solidFill>
                  <a:srgbClr val="002060"/>
                </a:solidFill>
              </a:rPr>
              <a:t> </a:t>
            </a:r>
            <a:r>
              <a:rPr lang="es-ES" sz="2800" b="1" dirty="0" err="1" smtClean="0">
                <a:solidFill>
                  <a:srgbClr val="002060"/>
                </a:solidFill>
              </a:rPr>
              <a:t>Curriculum</a:t>
            </a:r>
            <a:r>
              <a:rPr lang="es-ES" sz="2800" b="1" dirty="0" smtClean="0">
                <a:solidFill>
                  <a:srgbClr val="002060"/>
                </a:solidFill>
              </a:rPr>
              <a:t> </a:t>
            </a:r>
            <a:br>
              <a:rPr lang="es-ES" sz="2800" b="1" dirty="0" smtClean="0">
                <a:solidFill>
                  <a:srgbClr val="002060"/>
                </a:solidFill>
              </a:rPr>
            </a:br>
            <a:r>
              <a:rPr lang="es-ES" sz="2800" b="1" dirty="0" smtClean="0">
                <a:solidFill>
                  <a:srgbClr val="002060"/>
                </a:solidFill>
              </a:rPr>
              <a:t>de Competencias Comunicacionales en  Medicina(CCCC) </a:t>
            </a:r>
            <a:br>
              <a:rPr lang="es-ES" sz="2800" b="1" dirty="0" smtClean="0">
                <a:solidFill>
                  <a:srgbClr val="002060"/>
                </a:solidFill>
              </a:rPr>
            </a:br>
            <a:r>
              <a:rPr lang="es-ES" sz="2800" b="1" dirty="0" smtClean="0">
                <a:solidFill>
                  <a:srgbClr val="002060"/>
                </a:solidFill>
              </a:rPr>
              <a:t> </a:t>
            </a:r>
            <a:br>
              <a:rPr lang="es-ES" sz="2800" b="1" dirty="0" smtClean="0">
                <a:solidFill>
                  <a:srgbClr val="002060"/>
                </a:solidFill>
              </a:rPr>
            </a:br>
            <a:endParaRPr lang="es-ES" sz="2800" b="1" dirty="0">
              <a:solidFill>
                <a:srgbClr val="002060"/>
              </a:solidFill>
            </a:endParaRPr>
          </a:p>
        </p:txBody>
      </p:sp>
      <p:pic>
        <p:nvPicPr>
          <p:cNvPr id="5" name="Shape 155"/>
          <p:cNvPicPr>
            <a:picLocks noChangeAspect="1" noChangeArrowheads="1"/>
          </p:cNvPicPr>
          <p:nvPr/>
        </p:nvPicPr>
        <p:blipFill>
          <a:blip r:embed="rId2" cstate="print"/>
          <a:srcRect/>
          <a:stretch>
            <a:fillRect/>
          </a:stretch>
        </p:blipFill>
        <p:spPr bwMode="auto">
          <a:xfrm>
            <a:off x="8001024" y="642918"/>
            <a:ext cx="899714" cy="747997"/>
          </a:xfrm>
          <a:prstGeom prst="rect">
            <a:avLst/>
          </a:prstGeom>
          <a:noFill/>
          <a:ln w="9525">
            <a:noFill/>
            <a:miter lim="800000"/>
            <a:headEnd/>
            <a:tailEnd/>
          </a:ln>
        </p:spPr>
      </p:pic>
      <p:pic>
        <p:nvPicPr>
          <p:cNvPr id="6" name="Picture 2" descr="http://2.bp.blogspot.com/-CqV1dWvQc_8/ULISFo551lI/AAAAAAAACx0/oXm0_8jf7ac/s1600/arrow2a.png"/>
          <p:cNvPicPr>
            <a:picLocks noGrp="1" noChangeAspect="1" noChangeArrowheads="1"/>
          </p:cNvPicPr>
          <p:nvPr>
            <p:ph idx="1"/>
          </p:nvPr>
        </p:nvPicPr>
        <p:blipFill>
          <a:blip r:embed="rId3" cstate="print"/>
          <a:srcRect/>
          <a:stretch>
            <a:fillRect/>
          </a:stretch>
        </p:blipFill>
        <p:spPr bwMode="auto">
          <a:xfrm>
            <a:off x="1969991" y="2143116"/>
            <a:ext cx="5727552" cy="378621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572560" cy="1285884"/>
          </a:xfrm>
          <a:solidFill>
            <a:schemeClr val="bg1"/>
          </a:solidFill>
          <a:ln w="28575">
            <a:solidFill>
              <a:srgbClr val="002060"/>
            </a:solidFill>
          </a:ln>
        </p:spPr>
        <p:txBody>
          <a:bodyPr>
            <a:normAutofit fontScale="90000"/>
          </a:bodyPr>
          <a:lstStyle/>
          <a:p>
            <a:pPr algn="l"/>
            <a:r>
              <a:rPr lang="es-ES" sz="2800" b="1" dirty="0" smtClean="0">
                <a:solidFill>
                  <a:srgbClr val="002060"/>
                </a:solidFill>
              </a:rPr>
              <a:t/>
            </a:r>
            <a:br>
              <a:rPr lang="es-ES" sz="2800" b="1" dirty="0" smtClean="0">
                <a:solidFill>
                  <a:srgbClr val="002060"/>
                </a:solidFill>
              </a:rPr>
            </a:br>
            <a:r>
              <a:rPr lang="es-ES" sz="2800" b="1" dirty="0">
                <a:solidFill>
                  <a:srgbClr val="002060"/>
                </a:solidFill>
              </a:rPr>
              <a:t/>
            </a:r>
            <a:br>
              <a:rPr lang="es-ES" sz="2800" b="1" dirty="0">
                <a:solidFill>
                  <a:srgbClr val="002060"/>
                </a:solidFill>
              </a:rPr>
            </a:br>
            <a:r>
              <a:rPr lang="es-ES" sz="2800" b="1" dirty="0" smtClean="0">
                <a:solidFill>
                  <a:srgbClr val="002060"/>
                </a:solidFill>
              </a:rPr>
              <a:t>Consenso Iberoamericano sobre un  </a:t>
            </a:r>
            <a:r>
              <a:rPr lang="es-ES" sz="2800" b="1" dirty="0" err="1" smtClean="0">
                <a:solidFill>
                  <a:srgbClr val="002060"/>
                </a:solidFill>
              </a:rPr>
              <a:t>Core</a:t>
            </a:r>
            <a:r>
              <a:rPr lang="es-ES" sz="2800" b="1" dirty="0" smtClean="0">
                <a:solidFill>
                  <a:srgbClr val="002060"/>
                </a:solidFill>
              </a:rPr>
              <a:t> </a:t>
            </a:r>
            <a:r>
              <a:rPr lang="es-ES" sz="2800" b="1" dirty="0" err="1" smtClean="0">
                <a:solidFill>
                  <a:srgbClr val="002060"/>
                </a:solidFill>
              </a:rPr>
              <a:t>Curriculum</a:t>
            </a:r>
            <a:r>
              <a:rPr lang="es-ES" sz="2800" b="1" dirty="0" smtClean="0">
                <a:solidFill>
                  <a:srgbClr val="002060"/>
                </a:solidFill>
              </a:rPr>
              <a:t> </a:t>
            </a:r>
            <a:br>
              <a:rPr lang="es-ES" sz="2800" b="1" dirty="0" smtClean="0">
                <a:solidFill>
                  <a:srgbClr val="002060"/>
                </a:solidFill>
              </a:rPr>
            </a:br>
            <a:r>
              <a:rPr lang="es-ES" sz="2800" b="1" dirty="0" smtClean="0">
                <a:solidFill>
                  <a:srgbClr val="002060"/>
                </a:solidFill>
              </a:rPr>
              <a:t>de Competencias Comunicacionales en  Medicina(CCCC) </a:t>
            </a:r>
            <a:br>
              <a:rPr lang="es-ES" sz="2800" b="1" dirty="0" smtClean="0">
                <a:solidFill>
                  <a:srgbClr val="002060"/>
                </a:solidFill>
              </a:rPr>
            </a:br>
            <a:r>
              <a:rPr lang="es-ES" sz="2800" b="1" dirty="0" smtClean="0">
                <a:solidFill>
                  <a:srgbClr val="002060"/>
                </a:solidFill>
              </a:rPr>
              <a:t> </a:t>
            </a:r>
            <a:br>
              <a:rPr lang="es-ES" sz="2800" b="1" dirty="0" smtClean="0">
                <a:solidFill>
                  <a:srgbClr val="002060"/>
                </a:solidFill>
              </a:rPr>
            </a:br>
            <a:endParaRPr lang="es-ES" sz="2800" b="1" dirty="0">
              <a:solidFill>
                <a:srgbClr val="002060"/>
              </a:solidFill>
            </a:endParaRPr>
          </a:p>
        </p:txBody>
      </p:sp>
      <p:pic>
        <p:nvPicPr>
          <p:cNvPr id="5" name="Shape 155"/>
          <p:cNvPicPr>
            <a:picLocks noChangeAspect="1" noChangeArrowheads="1"/>
          </p:cNvPicPr>
          <p:nvPr/>
        </p:nvPicPr>
        <p:blipFill>
          <a:blip r:embed="rId2" cstate="print"/>
          <a:srcRect/>
          <a:stretch>
            <a:fillRect/>
          </a:stretch>
        </p:blipFill>
        <p:spPr bwMode="auto">
          <a:xfrm>
            <a:off x="8001024" y="642918"/>
            <a:ext cx="899714" cy="747997"/>
          </a:xfrm>
          <a:prstGeom prst="rect">
            <a:avLst/>
          </a:prstGeom>
          <a:noFill/>
          <a:ln w="9525">
            <a:noFill/>
            <a:miter lim="800000"/>
            <a:headEnd/>
            <a:tailEnd/>
          </a:ln>
        </p:spPr>
      </p:pic>
      <p:sp>
        <p:nvSpPr>
          <p:cNvPr id="6" name="5 Marcador de contenido"/>
          <p:cNvSpPr>
            <a:spLocks noGrp="1"/>
          </p:cNvSpPr>
          <p:nvPr>
            <p:ph idx="1"/>
          </p:nvPr>
        </p:nvSpPr>
        <p:spPr>
          <a:xfrm>
            <a:off x="457200" y="1600200"/>
            <a:ext cx="8229600" cy="4745915"/>
          </a:xfrm>
          <a:prstGeom prst="rect">
            <a:avLst/>
          </a:prstGeom>
        </p:spPr>
        <p:txBody>
          <a:bodyPr wrap="square">
            <a:spAutoFit/>
          </a:bodyPr>
          <a:lstStyle/>
          <a:p>
            <a:pPr algn="just">
              <a:defRPr/>
            </a:pPr>
            <a:endParaRPr lang="es-ES" sz="2800" dirty="0" smtClean="0">
              <a:solidFill>
                <a:srgbClr val="002060"/>
              </a:solidFill>
            </a:endParaRPr>
          </a:p>
          <a:p>
            <a:pPr algn="just">
              <a:defRPr/>
            </a:pPr>
            <a:endParaRPr lang="es-ES" sz="2800" dirty="0">
              <a:solidFill>
                <a:srgbClr val="002060"/>
              </a:solidFill>
            </a:endParaRPr>
          </a:p>
          <a:p>
            <a:pPr algn="just">
              <a:defRPr/>
            </a:pPr>
            <a:endParaRPr lang="es-ES" sz="2800" dirty="0" smtClean="0">
              <a:solidFill>
                <a:srgbClr val="002060"/>
              </a:solidFill>
            </a:endParaRPr>
          </a:p>
          <a:p>
            <a:pPr algn="just">
              <a:defRPr/>
            </a:pPr>
            <a:endParaRPr lang="es-ES" sz="2800" dirty="0">
              <a:solidFill>
                <a:srgbClr val="002060"/>
              </a:solidFill>
            </a:endParaRPr>
          </a:p>
          <a:p>
            <a:pPr algn="just">
              <a:defRPr/>
            </a:pPr>
            <a:r>
              <a:rPr lang="es-ES" sz="2800" dirty="0" smtClean="0">
                <a:solidFill>
                  <a:srgbClr val="002060"/>
                </a:solidFill>
              </a:rPr>
              <a:t>Tras el estudio se logró alcanzar un consenso entre estos 46 expertos de 8 países de habla española y portuguesa,  que define 136 competencias comunicacionales que deberían adquirir los graduados médicos al finalizar sus estudios, priorizadas  en base al grado de acuerdo alcanzado.</a:t>
            </a:r>
          </a:p>
        </p:txBody>
      </p:sp>
      <p:pic>
        <p:nvPicPr>
          <p:cNvPr id="7" name="Picture 4" descr="http://www.incedogroup.com/wp-content/uploads/2010/05/ConsensusBuilding.jpg"/>
          <p:cNvPicPr>
            <a:picLocks noChangeAspect="1" noChangeArrowheads="1"/>
          </p:cNvPicPr>
          <p:nvPr/>
        </p:nvPicPr>
        <p:blipFill>
          <a:blip r:embed="rId3" cstate="print"/>
          <a:srcRect/>
          <a:stretch>
            <a:fillRect/>
          </a:stretch>
        </p:blipFill>
        <p:spPr bwMode="auto">
          <a:xfrm rot="20533576">
            <a:off x="3464926" y="1823512"/>
            <a:ext cx="1746397" cy="16723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714348" y="1785926"/>
            <a:ext cx="7905960" cy="4595040"/>
          </a:xfrm>
          <a:prstGeom prst="rect">
            <a:avLst/>
          </a:prstGeom>
          <a:noFill/>
          <a:ln>
            <a:noFill/>
          </a:ln>
        </p:spPr>
        <p:txBody>
          <a:bodyPr lIns="63360" tIns="25560" rIns="63360" bIns="25560"/>
          <a:lstStyle/>
          <a:p>
            <a:pPr>
              <a:lnSpc>
                <a:spcPct val="100000"/>
              </a:lnSpc>
            </a:pPr>
            <a:endParaRPr/>
          </a:p>
          <a:p>
            <a:pPr marL="457200" indent="-457200">
              <a:lnSpc>
                <a:spcPct val="100000"/>
              </a:lnSpc>
              <a:buFont typeface="+mj-lt"/>
              <a:buAutoNum type="alphaUcPeriod"/>
            </a:pPr>
            <a:r>
              <a:rPr lang="es-AR" sz="2400" dirty="0">
                <a:solidFill>
                  <a:srgbClr val="002060"/>
                </a:solidFill>
                <a:latin typeface="Arial"/>
                <a:ea typeface="Arial"/>
              </a:rPr>
              <a:t>Comunicación con el paciente (diada) </a:t>
            </a:r>
            <a:r>
              <a:rPr lang="es-AR" sz="2400" b="1" dirty="0">
                <a:solidFill>
                  <a:srgbClr val="002060"/>
                </a:solidFill>
                <a:latin typeface="Arial"/>
                <a:ea typeface="Arial"/>
              </a:rPr>
              <a:t>65</a:t>
            </a:r>
            <a:endParaRPr>
              <a:solidFill>
                <a:srgbClr val="002060"/>
              </a:solidFill>
            </a:endParaRPr>
          </a:p>
          <a:p>
            <a:pPr marL="342900" indent="-342900">
              <a:lnSpc>
                <a:spcPct val="100000"/>
              </a:lnSpc>
              <a:buFont typeface="+mj-lt"/>
              <a:buAutoNum type="alphaUcPeriod"/>
            </a:pPr>
            <a:endParaRPr>
              <a:solidFill>
                <a:srgbClr val="002060"/>
              </a:solidFill>
            </a:endParaRPr>
          </a:p>
          <a:p>
            <a:pPr marL="457200" indent="-457200">
              <a:lnSpc>
                <a:spcPct val="100000"/>
              </a:lnSpc>
              <a:buFont typeface="+mj-lt"/>
              <a:buAutoNum type="alphaUcPeriod"/>
            </a:pPr>
            <a:r>
              <a:rPr lang="es-AR" sz="2400" dirty="0">
                <a:solidFill>
                  <a:srgbClr val="002060"/>
                </a:solidFill>
                <a:latin typeface="Arial"/>
                <a:ea typeface="Arial"/>
              </a:rPr>
              <a:t>Comunicación con la familia del paciente </a:t>
            </a:r>
            <a:r>
              <a:rPr lang="es-AR" sz="2400" b="1" dirty="0">
                <a:solidFill>
                  <a:srgbClr val="002060"/>
                </a:solidFill>
                <a:latin typeface="Arial"/>
                <a:ea typeface="Arial"/>
              </a:rPr>
              <a:t>12</a:t>
            </a:r>
            <a:endParaRPr>
              <a:solidFill>
                <a:srgbClr val="002060"/>
              </a:solidFill>
            </a:endParaRPr>
          </a:p>
          <a:p>
            <a:pPr marL="342900" indent="-342900">
              <a:lnSpc>
                <a:spcPct val="100000"/>
              </a:lnSpc>
              <a:buFont typeface="+mj-lt"/>
              <a:buAutoNum type="alphaUcPeriod"/>
            </a:pPr>
            <a:endParaRPr>
              <a:solidFill>
                <a:srgbClr val="002060"/>
              </a:solidFill>
            </a:endParaRPr>
          </a:p>
          <a:p>
            <a:pPr marL="457200" indent="-457200">
              <a:lnSpc>
                <a:spcPct val="100000"/>
              </a:lnSpc>
              <a:buFont typeface="+mj-lt"/>
              <a:buAutoNum type="alphaUcPeriod"/>
            </a:pPr>
            <a:r>
              <a:rPr lang="es-AR" sz="2400" dirty="0">
                <a:solidFill>
                  <a:srgbClr val="002060"/>
                </a:solidFill>
                <a:latin typeface="Arial"/>
                <a:ea typeface="Arial"/>
              </a:rPr>
              <a:t>Comunicación </a:t>
            </a:r>
            <a:r>
              <a:rPr lang="es-AR" sz="2400" dirty="0" err="1">
                <a:solidFill>
                  <a:srgbClr val="002060"/>
                </a:solidFill>
                <a:latin typeface="Arial"/>
                <a:ea typeface="Arial"/>
              </a:rPr>
              <a:t>intrapersonal</a:t>
            </a:r>
            <a:r>
              <a:rPr lang="es-AR" sz="2400" dirty="0">
                <a:solidFill>
                  <a:srgbClr val="002060"/>
                </a:solidFill>
                <a:latin typeface="Arial"/>
                <a:ea typeface="Arial"/>
              </a:rPr>
              <a:t> (</a:t>
            </a:r>
            <a:r>
              <a:rPr lang="es-AR" sz="2400" dirty="0" err="1">
                <a:solidFill>
                  <a:srgbClr val="002060"/>
                </a:solidFill>
                <a:latin typeface="Arial"/>
                <a:ea typeface="Arial"/>
              </a:rPr>
              <a:t>autopercepción</a:t>
            </a:r>
            <a:r>
              <a:rPr lang="es-AR" sz="2400" dirty="0">
                <a:solidFill>
                  <a:srgbClr val="002060"/>
                </a:solidFill>
                <a:latin typeface="Arial"/>
                <a:ea typeface="Arial"/>
              </a:rPr>
              <a:t>) </a:t>
            </a:r>
            <a:r>
              <a:rPr lang="es-AR" sz="2400" b="1" dirty="0">
                <a:solidFill>
                  <a:srgbClr val="002060"/>
                </a:solidFill>
                <a:latin typeface="Arial"/>
                <a:ea typeface="Arial"/>
              </a:rPr>
              <a:t>13</a:t>
            </a:r>
            <a:endParaRPr>
              <a:solidFill>
                <a:srgbClr val="002060"/>
              </a:solidFill>
            </a:endParaRPr>
          </a:p>
          <a:p>
            <a:pPr marL="342900" indent="-342900">
              <a:lnSpc>
                <a:spcPct val="100000"/>
              </a:lnSpc>
              <a:buFont typeface="+mj-lt"/>
              <a:buAutoNum type="alphaUcPeriod"/>
            </a:pPr>
            <a:endParaRPr>
              <a:solidFill>
                <a:srgbClr val="002060"/>
              </a:solidFill>
            </a:endParaRPr>
          </a:p>
          <a:p>
            <a:pPr marL="457200" indent="-457200">
              <a:lnSpc>
                <a:spcPct val="100000"/>
              </a:lnSpc>
              <a:buFont typeface="+mj-lt"/>
              <a:buAutoNum type="alphaUcPeriod"/>
            </a:pPr>
            <a:r>
              <a:rPr lang="es-AR" sz="2400" dirty="0">
                <a:solidFill>
                  <a:srgbClr val="002060"/>
                </a:solidFill>
                <a:latin typeface="Arial"/>
                <a:ea typeface="Arial"/>
              </a:rPr>
              <a:t>Comunicación Inter-</a:t>
            </a:r>
            <a:r>
              <a:rPr lang="es-AR" sz="2400" dirty="0" err="1">
                <a:solidFill>
                  <a:srgbClr val="002060"/>
                </a:solidFill>
                <a:latin typeface="Arial"/>
                <a:ea typeface="Arial"/>
              </a:rPr>
              <a:t>intra</a:t>
            </a:r>
            <a:r>
              <a:rPr lang="es-AR" sz="2400" dirty="0">
                <a:solidFill>
                  <a:srgbClr val="002060"/>
                </a:solidFill>
                <a:latin typeface="Arial"/>
                <a:ea typeface="Arial"/>
              </a:rPr>
              <a:t> profesional </a:t>
            </a:r>
            <a:r>
              <a:rPr lang="es-AR" sz="2400" b="1" dirty="0">
                <a:solidFill>
                  <a:srgbClr val="002060"/>
                </a:solidFill>
                <a:latin typeface="Arial"/>
                <a:ea typeface="Arial"/>
              </a:rPr>
              <a:t>19</a:t>
            </a:r>
            <a:endParaRPr>
              <a:solidFill>
                <a:srgbClr val="002060"/>
              </a:solidFill>
            </a:endParaRPr>
          </a:p>
          <a:p>
            <a:pPr marL="342900" indent="-342900">
              <a:lnSpc>
                <a:spcPct val="100000"/>
              </a:lnSpc>
              <a:buFont typeface="+mj-lt"/>
              <a:buAutoNum type="alphaUcPeriod"/>
            </a:pPr>
            <a:endParaRPr>
              <a:solidFill>
                <a:srgbClr val="002060"/>
              </a:solidFill>
            </a:endParaRPr>
          </a:p>
          <a:p>
            <a:pPr marL="457200" indent="-457200">
              <a:lnSpc>
                <a:spcPct val="100000"/>
              </a:lnSpc>
              <a:buFont typeface="+mj-lt"/>
              <a:buAutoNum type="alphaUcPeriod"/>
            </a:pPr>
            <a:r>
              <a:rPr lang="es-AR" sz="2400" dirty="0">
                <a:solidFill>
                  <a:srgbClr val="002060"/>
                </a:solidFill>
                <a:latin typeface="Arial"/>
                <a:ea typeface="Arial"/>
              </a:rPr>
              <a:t>Comunicación por diferentes canales </a:t>
            </a:r>
            <a:r>
              <a:rPr lang="es-AR" sz="2400" b="1" dirty="0">
                <a:solidFill>
                  <a:srgbClr val="002060"/>
                </a:solidFill>
                <a:latin typeface="Arial"/>
                <a:ea typeface="Arial"/>
              </a:rPr>
              <a:t>14</a:t>
            </a:r>
            <a:endParaRPr>
              <a:solidFill>
                <a:srgbClr val="002060"/>
              </a:solidFill>
            </a:endParaRPr>
          </a:p>
          <a:p>
            <a:pPr marL="342900" indent="-342900">
              <a:lnSpc>
                <a:spcPct val="100000"/>
              </a:lnSpc>
              <a:buFont typeface="+mj-lt"/>
              <a:buAutoNum type="alphaUcPeriod"/>
            </a:pPr>
            <a:endParaRPr>
              <a:solidFill>
                <a:srgbClr val="002060"/>
              </a:solidFill>
            </a:endParaRPr>
          </a:p>
          <a:p>
            <a:pPr marL="457200" indent="-457200">
              <a:lnSpc>
                <a:spcPct val="100000"/>
              </a:lnSpc>
              <a:buFont typeface="+mj-lt"/>
              <a:buAutoNum type="alphaUcPeriod"/>
            </a:pPr>
            <a:r>
              <a:rPr lang="es-AR" sz="2400" dirty="0">
                <a:solidFill>
                  <a:srgbClr val="002060"/>
                </a:solidFill>
                <a:latin typeface="Arial"/>
                <a:ea typeface="Arial"/>
              </a:rPr>
              <a:t>Comunicación en situaciones específicas </a:t>
            </a:r>
            <a:r>
              <a:rPr lang="es-AR" sz="2400" b="1" dirty="0">
                <a:solidFill>
                  <a:srgbClr val="002060"/>
                </a:solidFill>
                <a:latin typeface="Arial"/>
                <a:ea typeface="Arial"/>
              </a:rPr>
              <a:t>13</a:t>
            </a:r>
            <a:endParaRPr>
              <a:solidFill>
                <a:srgbClr val="002060"/>
              </a:solidFill>
            </a:endParaRPr>
          </a:p>
        </p:txBody>
      </p:sp>
      <p:sp>
        <p:nvSpPr>
          <p:cNvPr id="210" name="CustomShape 2"/>
          <p:cNvSpPr/>
          <p:nvPr/>
        </p:nvSpPr>
        <p:spPr>
          <a:xfrm>
            <a:off x="285720" y="357166"/>
            <a:ext cx="7490880" cy="1413360"/>
          </a:xfrm>
          <a:prstGeom prst="rect">
            <a:avLst/>
          </a:prstGeom>
          <a:noFill/>
          <a:ln>
            <a:noFill/>
          </a:ln>
        </p:spPr>
        <p:txBody>
          <a:bodyPr/>
          <a:lstStyle/>
          <a:p>
            <a:pPr algn="ctr">
              <a:lnSpc>
                <a:spcPct val="100000"/>
              </a:lnSpc>
            </a:pPr>
            <a:r>
              <a:rPr lang="es-AR" sz="2800" b="1" dirty="0">
                <a:solidFill>
                  <a:srgbClr val="002060"/>
                </a:solidFill>
                <a:latin typeface="Arial"/>
                <a:ea typeface="Arial"/>
              </a:rPr>
              <a:t>Resultados de Aprendizaje incluidos </a:t>
            </a:r>
            <a:endParaRPr>
              <a:solidFill>
                <a:srgbClr val="002060"/>
              </a:solidFill>
            </a:endParaRPr>
          </a:p>
          <a:p>
            <a:pPr algn="ctr">
              <a:lnSpc>
                <a:spcPct val="100000"/>
              </a:lnSpc>
            </a:pPr>
            <a:r>
              <a:rPr lang="es-AR" sz="2800" b="1" dirty="0">
                <a:solidFill>
                  <a:srgbClr val="002060"/>
                </a:solidFill>
                <a:latin typeface="Arial"/>
                <a:ea typeface="Arial"/>
              </a:rPr>
              <a:t>en cada una de las Competencias </a:t>
            </a:r>
            <a:r>
              <a:rPr lang="es-AR" sz="2800" b="1" dirty="0" smtClean="0">
                <a:solidFill>
                  <a:srgbClr val="002060"/>
                </a:solidFill>
                <a:latin typeface="Arial"/>
                <a:ea typeface="Arial"/>
              </a:rPr>
              <a:t>Generales</a:t>
            </a:r>
            <a:r>
              <a:rPr lang="es-ES" b="1" dirty="0" smtClean="0">
                <a:solidFill>
                  <a:srgbClr val="002060"/>
                </a:solidFill>
              </a:rPr>
              <a:t> </a:t>
            </a:r>
            <a:endParaRPr/>
          </a:p>
        </p:txBody>
      </p:sp>
      <p:pic>
        <p:nvPicPr>
          <p:cNvPr id="211" name="Shape 172"/>
          <p:cNvPicPr/>
          <p:nvPr/>
        </p:nvPicPr>
        <p:blipFill>
          <a:blip r:embed="rId2" cstate="print"/>
          <a:stretch>
            <a:fillRect/>
          </a:stretch>
        </p:blipFill>
        <p:spPr>
          <a:xfrm>
            <a:off x="7929720" y="145080"/>
            <a:ext cx="1213920" cy="1011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5536" y="188628"/>
          <a:ext cx="8280920" cy="6369552"/>
        </p:xfrm>
        <a:graphic>
          <a:graphicData uri="http://schemas.openxmlformats.org/drawingml/2006/table">
            <a:tbl>
              <a:tblPr/>
              <a:tblGrid>
                <a:gridCol w="489487"/>
                <a:gridCol w="487771"/>
                <a:gridCol w="7303662"/>
              </a:tblGrid>
              <a:tr h="260965">
                <a:tc>
                  <a:txBody>
                    <a:bodyPr/>
                    <a:lstStyle/>
                    <a:p>
                      <a:pPr algn="ctr">
                        <a:lnSpc>
                          <a:spcPct val="150000"/>
                        </a:lnSpc>
                        <a:spcAft>
                          <a:spcPts val="0"/>
                        </a:spcAft>
                      </a:pPr>
                      <a:r>
                        <a:rPr lang="es-ES" sz="1800" b="1" dirty="0">
                          <a:latin typeface="Arial Narrow"/>
                          <a:ea typeface="Calibri"/>
                        </a:rPr>
                        <a:t>Nº</a:t>
                      </a:r>
                      <a:endParaRPr lang="es-ES" sz="1800" dirty="0">
                        <a:latin typeface="Times New Roman"/>
                        <a:ea typeface="Times New Roman"/>
                      </a:endParaRPr>
                    </a:p>
                  </a:txBody>
                  <a:tcPr marL="16182" marR="16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 sz="1800" b="1">
                          <a:latin typeface="Arial Narrow"/>
                          <a:ea typeface="Calibri"/>
                        </a:rPr>
                        <a:t>CAT</a:t>
                      </a:r>
                      <a:endParaRPr lang="es-ES" sz="1800">
                        <a:latin typeface="Times New Roman"/>
                        <a:ea typeface="Times New Roman"/>
                      </a:endParaRPr>
                    </a:p>
                  </a:txBody>
                  <a:tcPr marL="16182" marR="16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 sz="1800" b="1" dirty="0">
                          <a:latin typeface="Arial Narrow"/>
                          <a:ea typeface="Calibri"/>
                        </a:rPr>
                        <a:t>ITEMS  </a:t>
                      </a:r>
                      <a:r>
                        <a:rPr lang="es-ES" sz="1800" b="1" dirty="0" smtClean="0">
                          <a:latin typeface="Arial Narrow"/>
                          <a:ea typeface="Calibri"/>
                        </a:rPr>
                        <a:t>CONSENSUADOS </a:t>
                      </a:r>
                      <a:r>
                        <a:rPr lang="es-ES" sz="1800" b="1" dirty="0">
                          <a:latin typeface="Arial Narrow"/>
                          <a:ea typeface="Calibri"/>
                        </a:rPr>
                        <a:t>CON </a:t>
                      </a:r>
                      <a:r>
                        <a:rPr lang="es-ES" sz="1800" b="1" dirty="0">
                          <a:latin typeface="Arial Narrow"/>
                          <a:ea typeface="Times New Roman"/>
                        </a:rPr>
                        <a:t>PUNTUACIÓN MEDIA &gt;8,34</a:t>
                      </a:r>
                      <a:endParaRPr lang="es-ES" sz="1800" dirty="0">
                        <a:latin typeface="Times New Roman"/>
                        <a:ea typeface="Times New Roman"/>
                      </a:endParaRPr>
                    </a:p>
                  </a:txBody>
                  <a:tcPr marL="16182" marR="16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200207">
                <a:tc>
                  <a:txBody>
                    <a:bodyPr/>
                    <a:lstStyle/>
                    <a:p>
                      <a:pPr algn="ctr">
                        <a:spcAft>
                          <a:spcPts val="0"/>
                        </a:spcAft>
                      </a:pPr>
                      <a:r>
                        <a:rPr lang="es-ES" sz="1100" dirty="0">
                          <a:solidFill>
                            <a:srgbClr val="000000"/>
                          </a:solidFill>
                          <a:latin typeface="Arial Narrow"/>
                          <a:ea typeface="Calibri"/>
                        </a:rPr>
                        <a:t>8</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a:solidFill>
                            <a:srgbClr val="000000"/>
                          </a:solidFill>
                          <a:latin typeface="Arial Narrow"/>
                          <a:ea typeface="Calibri"/>
                        </a:rPr>
                        <a:t>Realizar una entrevista médica integrando sus contenidos (anamnesis, exploración, diagnóstico, plan terapéutico y evolución) con el proceso (habilidades comunicacionales o de relación).</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207">
                <a:tc>
                  <a:txBody>
                    <a:bodyPr/>
                    <a:lstStyle/>
                    <a:p>
                      <a:pPr algn="ctr">
                        <a:spcAft>
                          <a:spcPts val="0"/>
                        </a:spcAft>
                      </a:pPr>
                      <a:r>
                        <a:rPr lang="es-ES" sz="1100">
                          <a:solidFill>
                            <a:srgbClr val="000000"/>
                          </a:solidFill>
                          <a:latin typeface="Arial Narrow"/>
                          <a:ea typeface="Calibri"/>
                        </a:rPr>
                        <a:t>10</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dirty="0">
                          <a:latin typeface="Arial Narrow"/>
                          <a:ea typeface="Calibri"/>
                        </a:rPr>
                        <a:t>A</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a:solidFill>
                            <a:srgbClr val="000000"/>
                          </a:solidFill>
                          <a:latin typeface="Arial Narrow"/>
                          <a:ea typeface="Calibri"/>
                        </a:rPr>
                        <a:t>Mostrar disposición para involucrar al paciente en la interacción, estableciendo una relación terapéutica usando una aproximación centrada en el paciente.</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658">
                <a:tc>
                  <a:txBody>
                    <a:bodyPr/>
                    <a:lstStyle/>
                    <a:p>
                      <a:pPr algn="ctr">
                        <a:spcAft>
                          <a:spcPts val="0"/>
                        </a:spcAft>
                      </a:pPr>
                      <a:r>
                        <a:rPr lang="es-ES" sz="1100">
                          <a:solidFill>
                            <a:srgbClr val="000000"/>
                          </a:solidFill>
                          <a:latin typeface="Arial Narrow"/>
                          <a:ea typeface="Calibri"/>
                        </a:rPr>
                        <a:t>11</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Conocer los aspectos más relevantes de la comunicación no verbal (contacto visual-facial, gestos, expresiones faciales, </a:t>
                      </a:r>
                      <a:r>
                        <a:rPr lang="es-ES" sz="1100" dirty="0" err="1">
                          <a:solidFill>
                            <a:srgbClr val="000000"/>
                          </a:solidFill>
                          <a:latin typeface="Arial Narrow"/>
                          <a:ea typeface="Calibri"/>
                        </a:rPr>
                        <a:t>proxémica</a:t>
                      </a:r>
                      <a:r>
                        <a:rPr lang="es-ES" sz="1100" dirty="0">
                          <a:solidFill>
                            <a:srgbClr val="000000"/>
                          </a:solidFill>
                          <a:latin typeface="Arial Narrow"/>
                          <a:ea typeface="Calibri"/>
                        </a:rPr>
                        <a:t>, </a:t>
                      </a:r>
                      <a:r>
                        <a:rPr lang="es-ES" sz="1100" dirty="0" err="1">
                          <a:solidFill>
                            <a:srgbClr val="000000"/>
                          </a:solidFill>
                          <a:latin typeface="Arial Narrow"/>
                          <a:ea typeface="Calibri"/>
                        </a:rPr>
                        <a:t>paralenguaje</a:t>
                      </a:r>
                      <a:r>
                        <a:rPr lang="es-ES" sz="1100" dirty="0">
                          <a:solidFill>
                            <a:srgbClr val="000000"/>
                          </a:solidFill>
                          <a:latin typeface="Arial Narrow"/>
                          <a:ea typeface="Calibri"/>
                        </a:rPr>
                        <a:t>…) y su influencia en el establecimiento de una relación efectiva. </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207">
                <a:tc>
                  <a:txBody>
                    <a:bodyPr/>
                    <a:lstStyle/>
                    <a:p>
                      <a:pPr algn="ctr">
                        <a:spcAft>
                          <a:spcPts val="0"/>
                        </a:spcAft>
                      </a:pPr>
                      <a:r>
                        <a:rPr lang="es-ES" sz="1100">
                          <a:solidFill>
                            <a:srgbClr val="000000"/>
                          </a:solidFill>
                          <a:latin typeface="Arial Narrow"/>
                          <a:ea typeface="Calibri"/>
                        </a:rPr>
                        <a:t>12</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Comprobar que el paciente se siente atendido y escuchado, mediante técnicas tales como  escucha activa, preguntas, comprobaciones, etc.</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0521">
                <a:tc>
                  <a:txBody>
                    <a:bodyPr/>
                    <a:lstStyle/>
                    <a:p>
                      <a:pPr algn="ctr">
                        <a:spcAft>
                          <a:spcPts val="0"/>
                        </a:spcAft>
                      </a:pPr>
                      <a:r>
                        <a:rPr lang="es-ES" sz="1100">
                          <a:solidFill>
                            <a:srgbClr val="000000"/>
                          </a:solidFill>
                          <a:latin typeface="Arial Narrow"/>
                          <a:ea typeface="Calibri"/>
                        </a:rPr>
                        <a:t>13</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Percibir el lenguaje no verbal del paciente  y responder de forma adecuada al contexto.</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49">
                <a:tc>
                  <a:txBody>
                    <a:bodyPr/>
                    <a:lstStyle/>
                    <a:p>
                      <a:pPr algn="ctr">
                        <a:spcAft>
                          <a:spcPts val="0"/>
                        </a:spcAft>
                      </a:pPr>
                      <a:r>
                        <a:rPr lang="es-ES" sz="1100">
                          <a:solidFill>
                            <a:srgbClr val="000000"/>
                          </a:solidFill>
                          <a:latin typeface="Arial Narrow"/>
                          <a:ea typeface="Calibri"/>
                        </a:rPr>
                        <a:t>15</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Aplicar habilidades sociales comunicacionales para recibir a los pacientes que fomentan el mantenimiento de una relación efectiva (saludar, llamar por su nombre al paciente, acomodarlo…).</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49">
                <a:tc>
                  <a:txBody>
                    <a:bodyPr/>
                    <a:lstStyle/>
                    <a:p>
                      <a:pPr algn="ctr">
                        <a:spcAft>
                          <a:spcPts val="0"/>
                        </a:spcAft>
                      </a:pPr>
                      <a:r>
                        <a:rPr lang="es-ES" sz="1100">
                          <a:solidFill>
                            <a:srgbClr val="000000"/>
                          </a:solidFill>
                          <a:latin typeface="Arial Narrow"/>
                          <a:ea typeface="Calibri"/>
                        </a:rPr>
                        <a:t>16</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Aplicar habilidades sociales comunicacionales para despedir a los pacientes que fomentan el mantenimiento de una relación efectiva (despedir, acompañar…).</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256">
                <a:tc>
                  <a:txBody>
                    <a:bodyPr/>
                    <a:lstStyle/>
                    <a:p>
                      <a:pPr algn="ctr">
                        <a:spcAft>
                          <a:spcPts val="0"/>
                        </a:spcAft>
                      </a:pPr>
                      <a:r>
                        <a:rPr lang="es-ES" sz="1100">
                          <a:solidFill>
                            <a:srgbClr val="000000"/>
                          </a:solidFill>
                          <a:latin typeface="Arial Narrow"/>
                          <a:ea typeface="Calibri"/>
                        </a:rPr>
                        <a:t>17</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a:solidFill>
                            <a:srgbClr val="000000"/>
                          </a:solidFill>
                          <a:latin typeface="Arial Narrow"/>
                          <a:ea typeface="Calibri"/>
                        </a:rPr>
                        <a:t>Mostrar empatía en los momentos oportunos (aparición de emociones, situaciones difíciles…).</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658">
                <a:tc>
                  <a:txBody>
                    <a:bodyPr/>
                    <a:lstStyle/>
                    <a:p>
                      <a:pPr algn="ctr">
                        <a:spcAft>
                          <a:spcPts val="0"/>
                        </a:spcAft>
                      </a:pPr>
                      <a:r>
                        <a:rPr lang="es-ES" sz="1100">
                          <a:solidFill>
                            <a:srgbClr val="000000"/>
                          </a:solidFill>
                          <a:latin typeface="Arial Narrow"/>
                          <a:ea typeface="Calibri"/>
                        </a:rPr>
                        <a:t>18</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Reconocer situaciones difíciles y desafíos comunicacionales (llanto, emociones fuertes, interrupciones, agresiones, enfado, ansiedad, temas sensibles o embarazosos, dificultades cognitivas, malas noticias, primer encuentro…).</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49">
                <a:tc>
                  <a:txBody>
                    <a:bodyPr/>
                    <a:lstStyle/>
                    <a:p>
                      <a:pPr algn="ctr">
                        <a:spcAft>
                          <a:spcPts val="0"/>
                        </a:spcAft>
                      </a:pPr>
                      <a:r>
                        <a:rPr lang="es-ES" sz="1100">
                          <a:solidFill>
                            <a:srgbClr val="000000"/>
                          </a:solidFill>
                          <a:latin typeface="Arial Narrow"/>
                          <a:ea typeface="Calibri"/>
                        </a:rPr>
                        <a:t>19</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Usar técnicas para afrontar con sensibilidad y de forma constructiva situaciones difíciles y desafíos comunicacionales.</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49">
                <a:tc>
                  <a:txBody>
                    <a:bodyPr/>
                    <a:lstStyle/>
                    <a:p>
                      <a:pPr algn="ctr">
                        <a:spcAft>
                          <a:spcPts val="0"/>
                        </a:spcAft>
                      </a:pPr>
                      <a:r>
                        <a:rPr lang="es-ES" sz="1100">
                          <a:solidFill>
                            <a:srgbClr val="000000"/>
                          </a:solidFill>
                          <a:latin typeface="Arial Narrow"/>
                          <a:ea typeface="Calibri"/>
                        </a:rPr>
                        <a:t>20</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Relacionarse con el paciente de manera respetuosa teniendo en cuenta sus derechos (confidencialidad, privacidad, autonomía, respeto a valores y creencias).</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106">
                <a:tc>
                  <a:txBody>
                    <a:bodyPr/>
                    <a:lstStyle/>
                    <a:p>
                      <a:pPr algn="ctr">
                        <a:spcAft>
                          <a:spcPts val="0"/>
                        </a:spcAft>
                      </a:pPr>
                      <a:r>
                        <a:rPr lang="es-ES" sz="1100">
                          <a:solidFill>
                            <a:srgbClr val="000000"/>
                          </a:solidFill>
                          <a:latin typeface="Arial Narrow"/>
                          <a:ea typeface="Times New Roman"/>
                          <a:cs typeface="Calibri"/>
                        </a:rPr>
                        <a:t>24</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Times New Roman"/>
                          <a:cs typeface="Calibri"/>
                        </a:rPr>
                        <a:t>Diferenciar dolencia (</a:t>
                      </a:r>
                      <a:r>
                        <a:rPr lang="es-ES" sz="1100" dirty="0" err="1">
                          <a:solidFill>
                            <a:srgbClr val="000000"/>
                          </a:solidFill>
                          <a:latin typeface="Arial Narrow"/>
                          <a:ea typeface="Times New Roman"/>
                          <a:cs typeface="Calibri"/>
                        </a:rPr>
                        <a:t>illness</a:t>
                      </a:r>
                      <a:r>
                        <a:rPr lang="es-ES" sz="1100" dirty="0">
                          <a:solidFill>
                            <a:srgbClr val="000000"/>
                          </a:solidFill>
                          <a:latin typeface="Arial Narrow"/>
                          <a:ea typeface="Times New Roman"/>
                          <a:cs typeface="Calibri"/>
                        </a:rPr>
                        <a:t>) y enfermedad (</a:t>
                      </a:r>
                      <a:r>
                        <a:rPr lang="es-ES" sz="1100" dirty="0" err="1">
                          <a:solidFill>
                            <a:srgbClr val="000000"/>
                          </a:solidFill>
                          <a:latin typeface="Arial Narrow"/>
                          <a:ea typeface="Times New Roman"/>
                          <a:cs typeface="Calibri"/>
                        </a:rPr>
                        <a:t>disease</a:t>
                      </a:r>
                      <a:r>
                        <a:rPr lang="es-ES" sz="1100" dirty="0">
                          <a:solidFill>
                            <a:srgbClr val="000000"/>
                          </a:solidFill>
                          <a:latin typeface="Arial Narrow"/>
                          <a:ea typeface="Times New Roman"/>
                          <a:cs typeface="Calibri"/>
                        </a:rPr>
                        <a:t>), reconociendo la importancia de explorar ambas  perspectivas.</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106">
                <a:tc>
                  <a:txBody>
                    <a:bodyPr/>
                    <a:lstStyle/>
                    <a:p>
                      <a:pPr algn="ctr">
                        <a:spcAft>
                          <a:spcPts val="0"/>
                        </a:spcAft>
                      </a:pPr>
                      <a:r>
                        <a:rPr lang="es-ES" sz="1100">
                          <a:solidFill>
                            <a:srgbClr val="000000"/>
                          </a:solidFill>
                          <a:latin typeface="Arial Narrow"/>
                          <a:ea typeface="Times New Roman"/>
                          <a:cs typeface="Calibri"/>
                        </a:rPr>
                        <a:t>26</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Times New Roman"/>
                          <a:cs typeface="Calibri"/>
                        </a:rPr>
                        <a:t>Delimitar de manera precisa el/los motivo/s de consulta del paciente (pregunta abierta, sin interrumpir, explorando diferentes motivos…).</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106">
                <a:tc>
                  <a:txBody>
                    <a:bodyPr/>
                    <a:lstStyle/>
                    <a:p>
                      <a:pPr algn="ctr">
                        <a:spcAft>
                          <a:spcPts val="0"/>
                        </a:spcAft>
                      </a:pPr>
                      <a:r>
                        <a:rPr lang="es-ES" sz="1100">
                          <a:solidFill>
                            <a:srgbClr val="000000"/>
                          </a:solidFill>
                          <a:latin typeface="Arial Narrow"/>
                          <a:ea typeface="Calibri"/>
                        </a:rPr>
                        <a:t>30</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Utilizar técnicas verbales y no verbales de escucha activa (reflexión, captar pistas del paciente, parafrasear, facilitar, resumir…).</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9565">
                <a:tc>
                  <a:txBody>
                    <a:bodyPr/>
                    <a:lstStyle/>
                    <a:p>
                      <a:pPr algn="ctr">
                        <a:spcAft>
                          <a:spcPts val="0"/>
                        </a:spcAft>
                      </a:pPr>
                      <a:r>
                        <a:rPr lang="es-ES" sz="1100" dirty="0">
                          <a:solidFill>
                            <a:srgbClr val="000000"/>
                          </a:solidFill>
                          <a:latin typeface="Arial Narrow"/>
                          <a:ea typeface="Calibri"/>
                        </a:rPr>
                        <a:t>32</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Valorar  como afecta al paciente su dolencia en la vida diaria, entorno </a:t>
                      </a:r>
                      <a:r>
                        <a:rPr lang="es-ES" sz="1100" dirty="0" err="1">
                          <a:solidFill>
                            <a:srgbClr val="000000"/>
                          </a:solidFill>
                          <a:latin typeface="Arial Narrow"/>
                          <a:ea typeface="Calibri"/>
                        </a:rPr>
                        <a:t>sociofamiliar</a:t>
                      </a:r>
                      <a:r>
                        <a:rPr lang="es-ES" sz="1100" dirty="0">
                          <a:solidFill>
                            <a:srgbClr val="000000"/>
                          </a:solidFill>
                          <a:latin typeface="Arial Narrow"/>
                          <a:ea typeface="Calibri"/>
                        </a:rPr>
                        <a:t> o laboral.</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106">
                <a:tc>
                  <a:txBody>
                    <a:bodyPr/>
                    <a:lstStyle/>
                    <a:p>
                      <a:pPr algn="ctr">
                        <a:spcAft>
                          <a:spcPts val="0"/>
                        </a:spcAft>
                      </a:pPr>
                      <a:r>
                        <a:rPr lang="es-ES" sz="1100" dirty="0">
                          <a:solidFill>
                            <a:srgbClr val="000000"/>
                          </a:solidFill>
                          <a:latin typeface="Arial Narrow"/>
                          <a:ea typeface="Calibri"/>
                        </a:rPr>
                        <a:t>33</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dirty="0">
                          <a:latin typeface="Arial Narrow"/>
                          <a:ea typeface="Calibri"/>
                        </a:rPr>
                        <a:t>A</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a:solidFill>
                            <a:srgbClr val="000000"/>
                          </a:solidFill>
                          <a:latin typeface="Arial Narrow"/>
                          <a:ea typeface="Calibri"/>
                        </a:rPr>
                        <a:t>Considerar otros factores que puedan influir en las necesidades del paciente cuando consulta  (ideas, temores, sentimientos, preferencias, experiencias previas…).</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106">
                <a:tc>
                  <a:txBody>
                    <a:bodyPr/>
                    <a:lstStyle/>
                    <a:p>
                      <a:pPr algn="ctr">
                        <a:spcAft>
                          <a:spcPts val="0"/>
                        </a:spcAft>
                      </a:pPr>
                      <a:r>
                        <a:rPr lang="es-ES" sz="1100">
                          <a:solidFill>
                            <a:srgbClr val="000000"/>
                          </a:solidFill>
                          <a:latin typeface="Arial Narrow"/>
                          <a:ea typeface="Calibri"/>
                        </a:rPr>
                        <a:t>34</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dirty="0">
                          <a:latin typeface="Arial Narrow"/>
                          <a:ea typeface="Calibri"/>
                        </a:rPr>
                        <a:t>A</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Establecer un acompañamiento adecuado de la exploración física (pidiendo permiso, explicando lo que se va a hacer y por qué, compartiendo los hallazgos con el paciente…).</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106">
                <a:tc>
                  <a:txBody>
                    <a:bodyPr/>
                    <a:lstStyle/>
                    <a:p>
                      <a:pPr algn="ctr">
                        <a:spcAft>
                          <a:spcPts val="0"/>
                        </a:spcAft>
                      </a:pPr>
                      <a:r>
                        <a:rPr lang="es-ES" sz="1100">
                          <a:solidFill>
                            <a:srgbClr val="000000"/>
                          </a:solidFill>
                          <a:latin typeface="Arial Narrow"/>
                          <a:ea typeface="Calibri"/>
                        </a:rPr>
                        <a:t>35</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Reconocer las divergencias entre los valores y normas del médico y los del paciente, respetándolos sin juzgarlos.</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106">
                <a:tc>
                  <a:txBody>
                    <a:bodyPr/>
                    <a:lstStyle/>
                    <a:p>
                      <a:pPr algn="ctr">
                        <a:spcAft>
                          <a:spcPts val="0"/>
                        </a:spcAft>
                      </a:pPr>
                      <a:r>
                        <a:rPr lang="es-ES" sz="1100">
                          <a:solidFill>
                            <a:srgbClr val="000000"/>
                          </a:solidFill>
                          <a:latin typeface="Arial Narrow"/>
                          <a:ea typeface="Calibri"/>
                        </a:rPr>
                        <a:t>41</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Estimar el nivel de conocimiento del paciente sobre su problema y hasta dónde desea saber, para  entregar la información que realmente requiere.</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9565">
                <a:tc>
                  <a:txBody>
                    <a:bodyPr/>
                    <a:lstStyle/>
                    <a:p>
                      <a:pPr algn="ctr">
                        <a:spcAft>
                          <a:spcPts val="0"/>
                        </a:spcAft>
                      </a:pPr>
                      <a:r>
                        <a:rPr lang="es-ES" sz="1100">
                          <a:solidFill>
                            <a:srgbClr val="000000"/>
                          </a:solidFill>
                          <a:latin typeface="Arial Narrow"/>
                          <a:ea typeface="Calibri"/>
                        </a:rPr>
                        <a:t>43</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Adaptar la comunicación al nivel de comprensión y lenguaje del paciente, evitando jerga médica.</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106">
                <a:tc>
                  <a:txBody>
                    <a:bodyPr/>
                    <a:lstStyle/>
                    <a:p>
                      <a:pPr algn="ctr">
                        <a:spcAft>
                          <a:spcPts val="0"/>
                        </a:spcAft>
                      </a:pPr>
                      <a:r>
                        <a:rPr lang="es-ES" sz="1100">
                          <a:solidFill>
                            <a:srgbClr val="000000"/>
                          </a:solidFill>
                          <a:latin typeface="Arial Narrow"/>
                          <a:ea typeface="Calibri"/>
                        </a:rPr>
                        <a:t>44</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Proporcionar información centrada en el paciente, incorporando su perspectiva y haciéndola significativa para él.</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106">
                <a:tc>
                  <a:txBody>
                    <a:bodyPr/>
                    <a:lstStyle/>
                    <a:p>
                      <a:pPr algn="ctr">
                        <a:spcAft>
                          <a:spcPts val="0"/>
                        </a:spcAft>
                      </a:pPr>
                      <a:r>
                        <a:rPr lang="es-ES" sz="1100">
                          <a:solidFill>
                            <a:srgbClr val="000000"/>
                          </a:solidFill>
                          <a:latin typeface="Arial Narrow"/>
                          <a:ea typeface="Calibri"/>
                        </a:rPr>
                        <a:t>46</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Comprobar que el paciente ha entendido la información suministrada, facilitando la expresión de dudas.</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3962">
                <a:tc>
                  <a:txBody>
                    <a:bodyPr/>
                    <a:lstStyle/>
                    <a:p>
                      <a:pPr algn="ctr">
                        <a:spcAft>
                          <a:spcPts val="0"/>
                        </a:spcAft>
                      </a:pPr>
                      <a:r>
                        <a:rPr lang="es-ES" sz="1100">
                          <a:solidFill>
                            <a:srgbClr val="000000"/>
                          </a:solidFill>
                          <a:latin typeface="Arial Narrow"/>
                          <a:ea typeface="Calibri"/>
                        </a:rPr>
                        <a:t>62</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Adaptar el plan / intervención a los recursos y fortalezas del paciente.</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658">
                <a:tc>
                  <a:txBody>
                    <a:bodyPr/>
                    <a:lstStyle/>
                    <a:p>
                      <a:pPr algn="ctr">
                        <a:spcAft>
                          <a:spcPts val="0"/>
                        </a:spcAft>
                      </a:pPr>
                      <a:r>
                        <a:rPr lang="es-ES" sz="1100">
                          <a:solidFill>
                            <a:srgbClr val="000000"/>
                          </a:solidFill>
                          <a:latin typeface="Arial Narrow"/>
                          <a:ea typeface="Calibri"/>
                        </a:rPr>
                        <a:t>63</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Calibri"/>
                        </a:rPr>
                        <a:t>A</a:t>
                      </a:r>
                      <a:endParaRPr lang="es-ES" sz="11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ES" sz="1100" dirty="0">
                          <a:solidFill>
                            <a:srgbClr val="000000"/>
                          </a:solidFill>
                          <a:latin typeface="Arial Narrow"/>
                          <a:ea typeface="Calibri"/>
                        </a:rPr>
                        <a:t>Cerrar el proceso al final de la consulta utilizando las estrategias comunicacionales adecuadas (resumiendo, resaltando aspectos claves, anticipando posibles evoluciones y orientando al respecto…).</a:t>
                      </a:r>
                      <a:endParaRPr lang="es-ES" sz="11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5536" y="548682"/>
          <a:ext cx="8424936" cy="5775960"/>
        </p:xfrm>
        <a:graphic>
          <a:graphicData uri="http://schemas.openxmlformats.org/drawingml/2006/table">
            <a:tbl>
              <a:tblPr/>
              <a:tblGrid>
                <a:gridCol w="498000"/>
                <a:gridCol w="496254"/>
                <a:gridCol w="7430682"/>
              </a:tblGrid>
              <a:tr h="335111">
                <a:tc>
                  <a:txBody>
                    <a:bodyPr/>
                    <a:lstStyle/>
                    <a:p>
                      <a:pPr algn="ctr">
                        <a:lnSpc>
                          <a:spcPct val="150000"/>
                        </a:lnSpc>
                        <a:spcAft>
                          <a:spcPts val="0"/>
                        </a:spcAft>
                      </a:pPr>
                      <a:r>
                        <a:rPr lang="es-ES" sz="1800" b="1" dirty="0">
                          <a:latin typeface="Arial Narrow"/>
                          <a:ea typeface="Calibri"/>
                        </a:rPr>
                        <a:t>Nº</a:t>
                      </a:r>
                      <a:endParaRPr lang="es-ES" sz="1800" dirty="0">
                        <a:latin typeface="Times New Roman"/>
                        <a:ea typeface="Times New Roman"/>
                      </a:endParaRPr>
                    </a:p>
                  </a:txBody>
                  <a:tcPr marL="16182" marR="16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 sz="1800" b="1">
                          <a:latin typeface="Arial Narrow"/>
                          <a:ea typeface="Calibri"/>
                        </a:rPr>
                        <a:t>CAT</a:t>
                      </a:r>
                      <a:endParaRPr lang="es-ES" sz="1800">
                        <a:latin typeface="Times New Roman"/>
                        <a:ea typeface="Times New Roman"/>
                      </a:endParaRPr>
                    </a:p>
                  </a:txBody>
                  <a:tcPr marL="16182" marR="16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Aft>
                          <a:spcPts val="0"/>
                        </a:spcAft>
                      </a:pPr>
                      <a:r>
                        <a:rPr lang="es-ES" sz="1800" b="1" dirty="0">
                          <a:latin typeface="Arial Narrow"/>
                          <a:ea typeface="Calibri"/>
                        </a:rPr>
                        <a:t>ITEMS  </a:t>
                      </a:r>
                      <a:r>
                        <a:rPr lang="es-ES" sz="1800" b="1" dirty="0" smtClean="0">
                          <a:latin typeface="Arial Narrow"/>
                          <a:ea typeface="Calibri"/>
                        </a:rPr>
                        <a:t>CONSENSUADOS </a:t>
                      </a:r>
                      <a:r>
                        <a:rPr lang="es-ES" sz="1800" b="1" dirty="0">
                          <a:latin typeface="Arial Narrow"/>
                          <a:ea typeface="Calibri"/>
                        </a:rPr>
                        <a:t>CON </a:t>
                      </a:r>
                      <a:r>
                        <a:rPr lang="es-ES" sz="1800" b="1" dirty="0">
                          <a:latin typeface="Arial Narrow"/>
                          <a:ea typeface="Times New Roman"/>
                        </a:rPr>
                        <a:t>PUNTUACIÓN MEDIA &gt;8,34</a:t>
                      </a:r>
                      <a:endParaRPr lang="es-ES" sz="1800" dirty="0">
                        <a:latin typeface="Times New Roman"/>
                        <a:ea typeface="Times New Roman"/>
                      </a:endParaRPr>
                    </a:p>
                  </a:txBody>
                  <a:tcPr marL="16182" marR="16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446815">
                <a:tc>
                  <a:txBody>
                    <a:bodyPr/>
                    <a:lstStyle/>
                    <a:p>
                      <a:pPr algn="ctr">
                        <a:spcAft>
                          <a:spcPts val="0"/>
                        </a:spcAft>
                      </a:pPr>
                      <a:r>
                        <a:rPr lang="es-ES" sz="1600" dirty="0">
                          <a:solidFill>
                            <a:srgbClr val="000000"/>
                          </a:solidFill>
                          <a:latin typeface="Arial Narrow"/>
                          <a:ea typeface="Calibri"/>
                        </a:rPr>
                        <a:t>72</a:t>
                      </a:r>
                      <a:endParaRPr lang="es-ES" sz="16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Arial Narrow"/>
                          <a:ea typeface="Calibri"/>
                        </a:rPr>
                        <a:t>B</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600" dirty="0">
                          <a:solidFill>
                            <a:srgbClr val="000000"/>
                          </a:solidFill>
                          <a:latin typeface="Arial Narrow"/>
                          <a:ea typeface="Calibri"/>
                        </a:rPr>
                        <a:t>Establecer una comunicación efectiva con el paciente y su familia para la identificación de los problemas, detección de los recursos y puesta en marcha de los planes de actuación en beneficio del paciente.</a:t>
                      </a:r>
                      <a:endParaRPr lang="es-ES" sz="16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6815">
                <a:tc>
                  <a:txBody>
                    <a:bodyPr/>
                    <a:lstStyle/>
                    <a:p>
                      <a:pPr algn="ctr">
                        <a:spcAft>
                          <a:spcPts val="0"/>
                        </a:spcAft>
                      </a:pPr>
                      <a:r>
                        <a:rPr lang="es-ES" sz="1600">
                          <a:solidFill>
                            <a:srgbClr val="000000"/>
                          </a:solidFill>
                          <a:latin typeface="Arial Narrow"/>
                          <a:ea typeface="Calibri"/>
                        </a:rPr>
                        <a:t>73</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Arial Narrow"/>
                          <a:ea typeface="Calibri"/>
                        </a:rPr>
                        <a:t>B</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600">
                          <a:solidFill>
                            <a:srgbClr val="000000"/>
                          </a:solidFill>
                          <a:latin typeface="Arial Narrow"/>
                          <a:ea typeface="Calibri"/>
                        </a:rPr>
                        <a:t>Ayudar a la familia a tomar decisiones cuando el paciente es menor de edad o se encuentra incapacitado (demencias, pacientes en coma, problemas mentales incapacitantes…).</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6815">
                <a:tc>
                  <a:txBody>
                    <a:bodyPr/>
                    <a:lstStyle/>
                    <a:p>
                      <a:pPr algn="ctr">
                        <a:spcAft>
                          <a:spcPts val="0"/>
                        </a:spcAft>
                      </a:pPr>
                      <a:r>
                        <a:rPr lang="es-ES" sz="1600">
                          <a:solidFill>
                            <a:srgbClr val="000000"/>
                          </a:solidFill>
                          <a:latin typeface="Arial Narrow"/>
                          <a:ea typeface="Calibri"/>
                        </a:rPr>
                        <a:t>74</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Arial Narrow"/>
                          <a:ea typeface="Calibri"/>
                        </a:rPr>
                        <a:t>B</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600" dirty="0">
                          <a:solidFill>
                            <a:srgbClr val="000000"/>
                          </a:solidFill>
                          <a:latin typeface="Arial Narrow"/>
                          <a:ea typeface="Calibri"/>
                        </a:rPr>
                        <a:t>Reconocer retos comunicacionales específicos con familiares (la confidencialidad, el secretismo, el acompañante enfermo… </a:t>
                      </a:r>
                      <a:endParaRPr lang="es-ES" sz="16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6815">
                <a:tc>
                  <a:txBody>
                    <a:bodyPr/>
                    <a:lstStyle/>
                    <a:p>
                      <a:pPr algn="ctr">
                        <a:spcAft>
                          <a:spcPts val="0"/>
                        </a:spcAft>
                      </a:pPr>
                      <a:r>
                        <a:rPr lang="es-ES" sz="1600">
                          <a:solidFill>
                            <a:srgbClr val="000000"/>
                          </a:solidFill>
                          <a:latin typeface="Arial Narrow"/>
                          <a:ea typeface="Calibri"/>
                        </a:rPr>
                        <a:t>87</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Arial Narrow"/>
                          <a:ea typeface="Calibri"/>
                        </a:rPr>
                        <a:t>C</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600">
                          <a:solidFill>
                            <a:srgbClr val="000000"/>
                          </a:solidFill>
                          <a:latin typeface="Arial Narrow"/>
                          <a:ea typeface="Calibri"/>
                        </a:rPr>
                        <a:t>Reconocer errores propios (y ajenos), asumirlos como parte constitutiva del trabajo y buscar soluciones a los mismos (asistencia de superiores…). </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6815">
                <a:tc>
                  <a:txBody>
                    <a:bodyPr/>
                    <a:lstStyle/>
                    <a:p>
                      <a:pPr algn="ctr">
                        <a:spcAft>
                          <a:spcPts val="0"/>
                        </a:spcAft>
                      </a:pPr>
                      <a:r>
                        <a:rPr lang="es-ES" sz="1600">
                          <a:solidFill>
                            <a:srgbClr val="000000"/>
                          </a:solidFill>
                          <a:latin typeface="Arial Narrow"/>
                          <a:ea typeface="Calibri"/>
                        </a:rPr>
                        <a:t>103</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Arial Narrow"/>
                          <a:ea typeface="Calibri"/>
                        </a:rPr>
                        <a:t>D</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600" dirty="0">
                          <a:solidFill>
                            <a:srgbClr val="000000"/>
                          </a:solidFill>
                          <a:latin typeface="Arial Narrow"/>
                          <a:ea typeface="Calibri"/>
                        </a:rPr>
                        <a:t>Contribuir a crear una atmósfera de trabajo positiva (apoyar e integrar a los diferentes miembros del equipo, mencionar el lado positivo de los aspectos desagradables, valorar el éxito del equipo…).</a:t>
                      </a:r>
                      <a:endParaRPr lang="es-ES" sz="16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6815">
                <a:tc>
                  <a:txBody>
                    <a:bodyPr/>
                    <a:lstStyle/>
                    <a:p>
                      <a:pPr algn="ctr">
                        <a:spcAft>
                          <a:spcPts val="0"/>
                        </a:spcAft>
                      </a:pPr>
                      <a:r>
                        <a:rPr lang="es-ES" sz="1600">
                          <a:solidFill>
                            <a:srgbClr val="000000"/>
                          </a:solidFill>
                          <a:latin typeface="Arial Narrow"/>
                          <a:ea typeface="Calibri"/>
                        </a:rPr>
                        <a:t>104</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Arial Narrow"/>
                          <a:ea typeface="Calibri"/>
                        </a:rPr>
                        <a:t>D</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600">
                          <a:solidFill>
                            <a:srgbClr val="000000"/>
                          </a:solidFill>
                          <a:latin typeface="Arial Narrow"/>
                          <a:ea typeface="Calibri"/>
                        </a:rPr>
                        <a:t>Respetar la individualidad, la percepción subjetiva de los miembros del equipo y la maestría (pericia) de los diferentes profesionales de salud.</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408">
                <a:tc>
                  <a:txBody>
                    <a:bodyPr/>
                    <a:lstStyle/>
                    <a:p>
                      <a:pPr algn="ctr">
                        <a:spcAft>
                          <a:spcPts val="0"/>
                        </a:spcAft>
                      </a:pPr>
                      <a:r>
                        <a:rPr lang="es-ES" sz="1600">
                          <a:solidFill>
                            <a:srgbClr val="000000"/>
                          </a:solidFill>
                          <a:latin typeface="Arial Narrow"/>
                          <a:ea typeface="Calibri"/>
                        </a:rPr>
                        <a:t>105</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Arial Narrow"/>
                          <a:ea typeface="Calibri"/>
                        </a:rPr>
                        <a:t>D</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600">
                          <a:solidFill>
                            <a:srgbClr val="000000"/>
                          </a:solidFill>
                          <a:latin typeface="Arial Narrow"/>
                          <a:ea typeface="Calibri"/>
                        </a:rPr>
                        <a:t>Mantener la confidencialidad sobre las decisiones tomadas en el equipo.</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0223">
                <a:tc>
                  <a:txBody>
                    <a:bodyPr/>
                    <a:lstStyle/>
                    <a:p>
                      <a:pPr algn="ctr">
                        <a:spcAft>
                          <a:spcPts val="0"/>
                        </a:spcAft>
                      </a:pPr>
                      <a:r>
                        <a:rPr lang="es-ES" sz="1600">
                          <a:solidFill>
                            <a:srgbClr val="000000"/>
                          </a:solidFill>
                          <a:latin typeface="Arial Narrow"/>
                          <a:ea typeface="Calibri"/>
                        </a:rPr>
                        <a:t>123</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Arial Narrow"/>
                          <a:ea typeface="Calibri"/>
                        </a:rPr>
                        <a:t>F</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600">
                          <a:solidFill>
                            <a:srgbClr val="000000"/>
                          </a:solidFill>
                          <a:latin typeface="Arial Narrow"/>
                          <a:ea typeface="Calibri"/>
                        </a:rPr>
                        <a:t>Reconocer situaciones delicadas que representen retos comunicacionales (del tipo de dar malas noticias, afrontar temas sobre el final de la vida, situaciones de duelo, historia sexual, violencia de género, maltrato infantil, infección VIH, explicar situaciones de incertidumbre clínica…). </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6815">
                <a:tc>
                  <a:txBody>
                    <a:bodyPr/>
                    <a:lstStyle/>
                    <a:p>
                      <a:pPr algn="ctr">
                        <a:spcAft>
                          <a:spcPts val="0"/>
                        </a:spcAft>
                      </a:pPr>
                      <a:r>
                        <a:rPr lang="es-ES" sz="1600">
                          <a:solidFill>
                            <a:srgbClr val="000000"/>
                          </a:solidFill>
                          <a:latin typeface="Arial Narrow"/>
                          <a:ea typeface="Calibri"/>
                        </a:rPr>
                        <a:t>128</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Arial Narrow"/>
                          <a:ea typeface="Calibri"/>
                        </a:rPr>
                        <a:t>F</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600">
                          <a:solidFill>
                            <a:srgbClr val="000000"/>
                          </a:solidFill>
                          <a:latin typeface="Arial Narrow"/>
                          <a:ea typeface="Calibri"/>
                        </a:rPr>
                        <a:t>Reconocer la diversidad cultural y social de los pacientes (etnicidad, nacionalidad, estatus socioeconómico, idioma, religión, género, valores, sexualidad…) y las dificultades comunicacionales que esto conlleva. </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6815">
                <a:tc>
                  <a:txBody>
                    <a:bodyPr/>
                    <a:lstStyle/>
                    <a:p>
                      <a:pPr algn="ctr">
                        <a:spcAft>
                          <a:spcPts val="0"/>
                        </a:spcAft>
                      </a:pPr>
                      <a:r>
                        <a:rPr lang="es-ES" sz="1600">
                          <a:solidFill>
                            <a:srgbClr val="000000"/>
                          </a:solidFill>
                          <a:latin typeface="Arial Narrow"/>
                          <a:ea typeface="Times New Roman"/>
                          <a:cs typeface="Calibri"/>
                        </a:rPr>
                        <a:t>134</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600">
                          <a:latin typeface="Arial Narrow"/>
                          <a:ea typeface="Calibri"/>
                        </a:rPr>
                        <a:t>F</a:t>
                      </a:r>
                      <a:endParaRPr lang="es-ES" sz="160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600" dirty="0">
                          <a:solidFill>
                            <a:srgbClr val="000000"/>
                          </a:solidFill>
                          <a:latin typeface="Arial Narrow"/>
                          <a:ea typeface="Times New Roman"/>
                          <a:cs typeface="Calibri"/>
                        </a:rPr>
                        <a:t>Asumir un enfoque preventivo y de promoción de la salud en la atención a pacientes y emplear conductas adecuadas para ello.</a:t>
                      </a:r>
                      <a:endParaRPr lang="es-ES" sz="1600" dirty="0">
                        <a:latin typeface="Times New Roman"/>
                        <a:ea typeface="Times New Roman"/>
                      </a:endParaRPr>
                    </a:p>
                  </a:txBody>
                  <a:tcPr marL="16182" marR="16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827584" y="642918"/>
            <a:ext cx="7848872" cy="402291"/>
          </a:xfrm>
          <a:prstGeom prst="rect">
            <a:avLst/>
          </a:prstGeom>
          <a:gradFill rotWithShape="1">
            <a:gsLst>
              <a:gs pos="0">
                <a:srgbClr val="376FA7">
                  <a:alpha val="17000"/>
                </a:srgbClr>
              </a:gs>
              <a:gs pos="100000">
                <a:schemeClr val="bg1">
                  <a:alpha val="50999"/>
                </a:schemeClr>
              </a:gs>
            </a:gsLst>
            <a:lin ang="5400000" scaled="1"/>
          </a:gradFill>
          <a:ln w="9525" algn="ctr">
            <a:noFill/>
            <a:miter lim="800000"/>
            <a:headEnd/>
            <a:tailEnd/>
          </a:ln>
          <a:effectLst/>
        </p:spPr>
        <p:txBody>
          <a:bodyPr wrap="square" lIns="90000" tIns="46800" rIns="90000" bIns="46800">
            <a:spAutoFit/>
          </a:bodyPr>
          <a:lstStyle/>
          <a:p>
            <a:pPr algn="just" fontAlgn="b">
              <a:spcBef>
                <a:spcPct val="50000"/>
              </a:spcBef>
            </a:pPr>
            <a:r>
              <a:rPr lang="es-ES_tradnl" sz="2000" dirty="0" smtClean="0">
                <a:solidFill>
                  <a:srgbClr val="002060"/>
                </a:solidFill>
                <a:latin typeface="Verdana" pitchFamily="34" charset="0"/>
                <a:ea typeface="Verdana" pitchFamily="34" charset="0"/>
                <a:cs typeface="Verdana" pitchFamily="34" charset="0"/>
              </a:rPr>
              <a:t>71. Utilizar el modelo sistémico para abordar familias</a:t>
            </a:r>
            <a:endParaRPr lang="es-ES" sz="2000" dirty="0">
              <a:solidFill>
                <a:srgbClr val="002060"/>
              </a:solidFill>
              <a:latin typeface="Verdana" pitchFamily="34" charset="0"/>
              <a:ea typeface="Verdana" pitchFamily="34" charset="0"/>
              <a:cs typeface="Verdana" pitchFamily="34" charset="0"/>
            </a:endParaRPr>
          </a:p>
        </p:txBody>
      </p:sp>
      <p:sp>
        <p:nvSpPr>
          <p:cNvPr id="436228" name="Text Box 4"/>
          <p:cNvSpPr txBox="1">
            <a:spLocks noChangeArrowheads="1"/>
          </p:cNvSpPr>
          <p:nvPr/>
        </p:nvSpPr>
        <p:spPr bwMode="auto">
          <a:xfrm>
            <a:off x="827088" y="1449388"/>
            <a:ext cx="3240087" cy="371513"/>
          </a:xfrm>
          <a:prstGeom prst="rect">
            <a:avLst/>
          </a:prstGeom>
          <a:gradFill rotWithShape="1">
            <a:gsLst>
              <a:gs pos="0">
                <a:srgbClr val="376FA7">
                  <a:alpha val="17000"/>
                </a:srgbClr>
              </a:gs>
              <a:gs pos="100000">
                <a:schemeClr val="bg1"/>
              </a:gs>
            </a:gsLst>
            <a:lin ang="5400000" scaled="1"/>
          </a:gradFill>
          <a:ln w="19050" cap="rnd" algn="ctr">
            <a:solidFill>
              <a:srgbClr val="376FA7"/>
            </a:solidFill>
            <a:prstDash val="sysDot"/>
            <a:miter lim="800000"/>
            <a:headEnd/>
            <a:tailEnd/>
          </a:ln>
          <a:effectLst/>
        </p:spPr>
        <p:txBody>
          <a:bodyPr lIns="90000" tIns="46800" rIns="90000" bIns="46800">
            <a:spAutoFit/>
          </a:bodyPr>
          <a:lstStyle/>
          <a:p>
            <a:pPr marL="355600" indent="-355600" algn="ctr" fontAlgn="b">
              <a:spcBef>
                <a:spcPct val="50000"/>
              </a:spcBef>
            </a:pPr>
            <a:r>
              <a:rPr lang="es-ES" b="1" dirty="0" smtClean="0">
                <a:solidFill>
                  <a:srgbClr val="002060"/>
                </a:solidFill>
                <a:latin typeface="Verdana" pitchFamily="34" charset="0"/>
                <a:ea typeface="Verdana" pitchFamily="34" charset="0"/>
                <a:cs typeface="Verdana" pitchFamily="34" charset="0"/>
              </a:rPr>
              <a:t>RONDA 1</a:t>
            </a:r>
            <a:endParaRPr lang="es-ES" b="1" dirty="0">
              <a:solidFill>
                <a:srgbClr val="002060"/>
              </a:solidFill>
              <a:latin typeface="Verdana" pitchFamily="34" charset="0"/>
              <a:ea typeface="Verdana" pitchFamily="34" charset="0"/>
              <a:cs typeface="Verdana" pitchFamily="34" charset="0"/>
            </a:endParaRPr>
          </a:p>
        </p:txBody>
      </p:sp>
      <p:sp>
        <p:nvSpPr>
          <p:cNvPr id="436229" name="Text Box 5"/>
          <p:cNvSpPr txBox="1">
            <a:spLocks noChangeArrowheads="1"/>
          </p:cNvSpPr>
          <p:nvPr/>
        </p:nvSpPr>
        <p:spPr bwMode="auto">
          <a:xfrm>
            <a:off x="5004048" y="1412776"/>
            <a:ext cx="3240087" cy="371513"/>
          </a:xfrm>
          <a:prstGeom prst="rect">
            <a:avLst/>
          </a:prstGeom>
          <a:gradFill rotWithShape="1">
            <a:gsLst>
              <a:gs pos="0">
                <a:srgbClr val="376FA7">
                  <a:alpha val="17000"/>
                </a:srgbClr>
              </a:gs>
              <a:gs pos="100000">
                <a:schemeClr val="bg1"/>
              </a:gs>
            </a:gsLst>
            <a:lin ang="5400000" scaled="1"/>
          </a:gradFill>
          <a:ln w="19050" cap="rnd" algn="ctr">
            <a:solidFill>
              <a:srgbClr val="376FA7"/>
            </a:solidFill>
            <a:prstDash val="sysDot"/>
            <a:miter lim="800000"/>
            <a:headEnd/>
            <a:tailEnd/>
          </a:ln>
          <a:effectLst/>
        </p:spPr>
        <p:txBody>
          <a:bodyPr lIns="90000" tIns="46800" rIns="90000" bIns="46800">
            <a:spAutoFit/>
          </a:bodyPr>
          <a:lstStyle/>
          <a:p>
            <a:pPr marL="355600" indent="-355600" algn="ctr" fontAlgn="b">
              <a:spcBef>
                <a:spcPct val="50000"/>
              </a:spcBef>
            </a:pPr>
            <a:r>
              <a:rPr lang="es-ES" b="1" dirty="0" smtClean="0">
                <a:solidFill>
                  <a:srgbClr val="002060"/>
                </a:solidFill>
                <a:latin typeface="Verdana" pitchFamily="34" charset="0"/>
                <a:ea typeface="Verdana" pitchFamily="34" charset="0"/>
                <a:cs typeface="Verdana" pitchFamily="34" charset="0"/>
              </a:rPr>
              <a:t>RONDA 2</a:t>
            </a:r>
            <a:endParaRPr lang="es-ES" b="1" dirty="0">
              <a:solidFill>
                <a:srgbClr val="002060"/>
              </a:solidFill>
              <a:latin typeface="Verdana" pitchFamily="34" charset="0"/>
              <a:ea typeface="Verdana" pitchFamily="34" charset="0"/>
              <a:cs typeface="Verdana" pitchFamily="34" charset="0"/>
            </a:endParaRPr>
          </a:p>
        </p:txBody>
      </p:sp>
      <p:pic>
        <p:nvPicPr>
          <p:cNvPr id="12" name="Grafica f1 71" descr="Grafica f1 71"/>
          <p:cNvPicPr>
            <a:picLocks noChangeAspect="1"/>
          </p:cNvPicPr>
          <p:nvPr/>
        </p:nvPicPr>
        <p:blipFill>
          <a:blip r:embed="rId3" cstate="print"/>
          <a:srcRect/>
          <a:stretch>
            <a:fillRect/>
          </a:stretch>
        </p:blipFill>
        <p:spPr bwMode="auto">
          <a:xfrm>
            <a:off x="827584" y="2060848"/>
            <a:ext cx="3384376" cy="3384376"/>
          </a:xfrm>
          <a:prstGeom prst="rect">
            <a:avLst/>
          </a:prstGeom>
          <a:noFill/>
          <a:ln w="9525">
            <a:noFill/>
            <a:miter lim="800000"/>
            <a:headEnd/>
            <a:tailEnd/>
          </a:ln>
        </p:spPr>
      </p:pic>
      <p:pic>
        <p:nvPicPr>
          <p:cNvPr id="13" name="Grafica f2 71" descr="Grafica f2 71"/>
          <p:cNvPicPr>
            <a:picLocks noChangeAspect="1"/>
          </p:cNvPicPr>
          <p:nvPr/>
        </p:nvPicPr>
        <p:blipFill>
          <a:blip r:embed="rId4" cstate="print"/>
          <a:srcRect/>
          <a:stretch>
            <a:fillRect/>
          </a:stretch>
        </p:blipFill>
        <p:spPr bwMode="auto">
          <a:xfrm>
            <a:off x="5004048" y="2060848"/>
            <a:ext cx="3312368" cy="3312368"/>
          </a:xfrm>
          <a:prstGeom prst="rect">
            <a:avLst/>
          </a:prstGeom>
          <a:noFill/>
          <a:ln w="9525">
            <a:noFill/>
            <a:miter lim="800000"/>
            <a:headEnd/>
            <a:tailEnd/>
          </a:ln>
        </p:spPr>
      </p:pic>
      <p:graphicFrame>
        <p:nvGraphicFramePr>
          <p:cNvPr id="14" name="13 Tabla"/>
          <p:cNvGraphicFramePr>
            <a:graphicFrameLocks noGrp="1"/>
          </p:cNvGraphicFramePr>
          <p:nvPr/>
        </p:nvGraphicFramePr>
        <p:xfrm>
          <a:off x="1907704" y="5517232"/>
          <a:ext cx="5309840" cy="989590"/>
        </p:xfrm>
        <a:graphic>
          <a:graphicData uri="http://schemas.openxmlformats.org/drawingml/2006/table">
            <a:tbl>
              <a:tblPr/>
              <a:tblGrid>
                <a:gridCol w="3939558"/>
                <a:gridCol w="685141"/>
                <a:gridCol w="685141"/>
              </a:tblGrid>
              <a:tr h="226011">
                <a:tc>
                  <a:txBody>
                    <a:bodyPr/>
                    <a:lstStyle/>
                    <a:p>
                      <a:pPr algn="l" fontAlgn="b"/>
                      <a:r>
                        <a:rPr lang="es-ES" sz="1600" b="1" i="0" u="none" strike="noStrike" dirty="0">
                          <a:solidFill>
                            <a:srgbClr val="000000"/>
                          </a:solidFill>
                          <a:latin typeface="Verdana" pitchFamily="34" charset="0"/>
                          <a:ea typeface="Verdana" pitchFamily="34" charset="0"/>
                          <a:cs typeface="Verdana" pitchFamily="34" charset="0"/>
                        </a:rPr>
                        <a:t>Media</a:t>
                      </a:r>
                    </a:p>
                  </a:txBody>
                  <a:tcPr marL="0" marR="0" marT="0" marB="0" anchor="b">
                    <a:lnL>
                      <a:noFill/>
                    </a:lnL>
                    <a:lnR>
                      <a:noFill/>
                    </a:lnR>
                    <a:lnT>
                      <a:noFill/>
                    </a:lnT>
                    <a:lnB>
                      <a:noFill/>
                    </a:lnB>
                  </a:tcPr>
                </a:tc>
                <a:tc>
                  <a:txBody>
                    <a:bodyPr/>
                    <a:lstStyle/>
                    <a:p>
                      <a:pPr algn="r" fontAlgn="b"/>
                      <a:r>
                        <a:rPr lang="es-ES" sz="1600" b="0" i="0" u="none" strike="noStrike" dirty="0">
                          <a:solidFill>
                            <a:srgbClr val="000000"/>
                          </a:solidFill>
                          <a:latin typeface="Verdana" pitchFamily="34" charset="0"/>
                          <a:ea typeface="Verdana" pitchFamily="34" charset="0"/>
                          <a:cs typeface="Verdana" pitchFamily="34" charset="0"/>
                        </a:rPr>
                        <a:t>6,95</a:t>
                      </a:r>
                    </a:p>
                  </a:txBody>
                  <a:tcPr marL="0" marR="0" marT="0" marB="0" anchor="b">
                    <a:lnL>
                      <a:noFill/>
                    </a:lnL>
                    <a:lnR>
                      <a:noFill/>
                    </a:lnR>
                    <a:lnT>
                      <a:noFill/>
                    </a:lnT>
                    <a:lnB>
                      <a:noFill/>
                    </a:lnB>
                  </a:tcPr>
                </a:tc>
                <a:tc>
                  <a:txBody>
                    <a:bodyPr/>
                    <a:lstStyle/>
                    <a:p>
                      <a:pPr algn="r" fontAlgn="b"/>
                      <a:r>
                        <a:rPr lang="es-ES" sz="1600" b="0" i="0" u="none" strike="noStrike">
                          <a:solidFill>
                            <a:srgbClr val="000000"/>
                          </a:solidFill>
                          <a:latin typeface="Verdana" pitchFamily="34" charset="0"/>
                          <a:ea typeface="Verdana" pitchFamily="34" charset="0"/>
                          <a:cs typeface="Verdana" pitchFamily="34" charset="0"/>
                        </a:rPr>
                        <a:t>6,07</a:t>
                      </a:r>
                    </a:p>
                  </a:txBody>
                  <a:tcPr marL="0" marR="0" marT="0" marB="0" anchor="b">
                    <a:lnL>
                      <a:noFill/>
                    </a:lnL>
                    <a:lnR>
                      <a:noFill/>
                    </a:lnR>
                    <a:lnT>
                      <a:noFill/>
                    </a:lnT>
                    <a:lnB>
                      <a:noFill/>
                    </a:lnB>
                  </a:tcPr>
                </a:tc>
              </a:tr>
              <a:tr h="226011">
                <a:tc>
                  <a:txBody>
                    <a:bodyPr/>
                    <a:lstStyle/>
                    <a:p>
                      <a:pPr algn="l" fontAlgn="b"/>
                      <a:r>
                        <a:rPr lang="es-ES" sz="1600" b="1" i="0" u="none" strike="noStrike" dirty="0">
                          <a:solidFill>
                            <a:srgbClr val="000000"/>
                          </a:solidFill>
                          <a:latin typeface="Verdana" pitchFamily="34" charset="0"/>
                          <a:ea typeface="Verdana" pitchFamily="34" charset="0"/>
                          <a:cs typeface="Verdana" pitchFamily="34" charset="0"/>
                        </a:rPr>
                        <a:t>Mediana</a:t>
                      </a:r>
                    </a:p>
                  </a:txBody>
                  <a:tcPr marL="0" marR="0" marT="0" marB="0" anchor="b">
                    <a:lnL>
                      <a:noFill/>
                    </a:lnL>
                    <a:lnR>
                      <a:noFill/>
                    </a:lnR>
                    <a:lnT>
                      <a:noFill/>
                    </a:lnT>
                    <a:lnB>
                      <a:noFill/>
                    </a:lnB>
                  </a:tcPr>
                </a:tc>
                <a:tc>
                  <a:txBody>
                    <a:bodyPr/>
                    <a:lstStyle/>
                    <a:p>
                      <a:pPr algn="r" fontAlgn="b"/>
                      <a:r>
                        <a:rPr lang="es-ES" sz="1600" b="0" i="0" u="none" strike="noStrike" dirty="0">
                          <a:solidFill>
                            <a:srgbClr val="000000"/>
                          </a:solidFill>
                          <a:latin typeface="Verdana" pitchFamily="34" charset="0"/>
                          <a:ea typeface="Verdana" pitchFamily="34" charset="0"/>
                          <a:cs typeface="Verdana" pitchFamily="34" charset="0"/>
                        </a:rPr>
                        <a:t>7</a:t>
                      </a:r>
                    </a:p>
                  </a:txBody>
                  <a:tcPr marL="0" marR="0" marT="0" marB="0" anchor="b">
                    <a:lnL>
                      <a:noFill/>
                    </a:lnL>
                    <a:lnR>
                      <a:noFill/>
                    </a:lnR>
                    <a:lnT>
                      <a:noFill/>
                    </a:lnT>
                    <a:lnB>
                      <a:noFill/>
                    </a:lnB>
                  </a:tcPr>
                </a:tc>
                <a:tc>
                  <a:txBody>
                    <a:bodyPr/>
                    <a:lstStyle/>
                    <a:p>
                      <a:pPr algn="r" fontAlgn="b"/>
                      <a:r>
                        <a:rPr lang="es-ES" sz="1600" b="0" i="0" u="none" strike="noStrike">
                          <a:solidFill>
                            <a:srgbClr val="000000"/>
                          </a:solidFill>
                          <a:latin typeface="Verdana" pitchFamily="34" charset="0"/>
                          <a:ea typeface="Verdana" pitchFamily="34" charset="0"/>
                          <a:cs typeface="Verdana" pitchFamily="34" charset="0"/>
                        </a:rPr>
                        <a:t>7</a:t>
                      </a:r>
                    </a:p>
                  </a:txBody>
                  <a:tcPr marL="0" marR="0" marT="0" marB="0" anchor="b">
                    <a:lnL>
                      <a:noFill/>
                    </a:lnL>
                    <a:lnR>
                      <a:noFill/>
                    </a:lnR>
                    <a:lnT>
                      <a:noFill/>
                    </a:lnT>
                    <a:lnB>
                      <a:noFill/>
                    </a:lnB>
                  </a:tcPr>
                </a:tc>
              </a:tr>
              <a:tr h="226011">
                <a:tc>
                  <a:txBody>
                    <a:bodyPr/>
                    <a:lstStyle/>
                    <a:p>
                      <a:pPr algn="l" fontAlgn="b"/>
                      <a:r>
                        <a:rPr lang="es-ES" sz="1600" b="1" i="0" u="none" strike="noStrike" dirty="0" smtClean="0">
                          <a:solidFill>
                            <a:srgbClr val="000000"/>
                          </a:solidFill>
                          <a:latin typeface="Verdana" pitchFamily="34" charset="0"/>
                          <a:ea typeface="Verdana" pitchFamily="34" charset="0"/>
                          <a:cs typeface="Verdana" pitchFamily="34" charset="0"/>
                        </a:rPr>
                        <a:t>Rango </a:t>
                      </a:r>
                      <a:r>
                        <a:rPr lang="es-ES" sz="1600" b="1" i="0" u="none" strike="noStrike" dirty="0">
                          <a:solidFill>
                            <a:srgbClr val="000000"/>
                          </a:solidFill>
                          <a:latin typeface="Verdana" pitchFamily="34" charset="0"/>
                          <a:ea typeface="Verdana" pitchFamily="34" charset="0"/>
                          <a:cs typeface="Verdana" pitchFamily="34" charset="0"/>
                        </a:rPr>
                        <a:t>intercuartilico</a:t>
                      </a:r>
                    </a:p>
                  </a:txBody>
                  <a:tcPr marL="0" marR="0" marT="0" marB="0" anchor="b">
                    <a:lnL>
                      <a:noFill/>
                    </a:lnL>
                    <a:lnR>
                      <a:noFill/>
                    </a:lnR>
                    <a:lnT>
                      <a:noFill/>
                    </a:lnT>
                    <a:lnB>
                      <a:noFill/>
                    </a:lnB>
                  </a:tcPr>
                </a:tc>
                <a:tc>
                  <a:txBody>
                    <a:bodyPr/>
                    <a:lstStyle/>
                    <a:p>
                      <a:pPr algn="r" fontAlgn="b"/>
                      <a:r>
                        <a:rPr lang="es-ES" sz="1600" b="0" i="0" u="none" strike="noStrike" dirty="0">
                          <a:solidFill>
                            <a:srgbClr val="000000"/>
                          </a:solidFill>
                          <a:latin typeface="Verdana" pitchFamily="34" charset="0"/>
                          <a:ea typeface="Verdana" pitchFamily="34" charset="0"/>
                          <a:cs typeface="Verdana" pitchFamily="34" charset="0"/>
                        </a:rPr>
                        <a:t>3,5</a:t>
                      </a:r>
                    </a:p>
                  </a:txBody>
                  <a:tcPr marL="0" marR="0" marT="0" marB="0" anchor="b">
                    <a:lnL>
                      <a:noFill/>
                    </a:lnL>
                    <a:lnR>
                      <a:noFill/>
                    </a:lnR>
                    <a:lnT>
                      <a:noFill/>
                    </a:lnT>
                    <a:lnB>
                      <a:noFill/>
                    </a:lnB>
                  </a:tcPr>
                </a:tc>
                <a:tc>
                  <a:txBody>
                    <a:bodyPr/>
                    <a:lstStyle/>
                    <a:p>
                      <a:pPr algn="r" fontAlgn="b"/>
                      <a:r>
                        <a:rPr lang="es-ES" sz="1600" b="0" i="0" u="none" strike="noStrike" dirty="0">
                          <a:solidFill>
                            <a:srgbClr val="000000"/>
                          </a:solidFill>
                          <a:latin typeface="Verdana" pitchFamily="34" charset="0"/>
                          <a:ea typeface="Verdana" pitchFamily="34" charset="0"/>
                          <a:cs typeface="Verdana" pitchFamily="34" charset="0"/>
                        </a:rPr>
                        <a:t>6</a:t>
                      </a:r>
                    </a:p>
                  </a:txBody>
                  <a:tcPr marL="0" marR="0" marT="0" marB="0" anchor="b">
                    <a:lnL>
                      <a:noFill/>
                    </a:lnL>
                    <a:lnR>
                      <a:noFill/>
                    </a:lnR>
                    <a:lnT>
                      <a:noFill/>
                    </a:lnT>
                    <a:lnB>
                      <a:noFill/>
                    </a:lnB>
                  </a:tcPr>
                </a:tc>
              </a:tr>
              <a:tr h="258070">
                <a:tc>
                  <a:txBody>
                    <a:bodyPr/>
                    <a:lstStyle/>
                    <a:p>
                      <a:pPr algn="l" fontAlgn="b"/>
                      <a:r>
                        <a:rPr lang="es-ES" sz="1600" b="1" i="0" u="none" strike="noStrike" dirty="0">
                          <a:solidFill>
                            <a:srgbClr val="000000"/>
                          </a:solidFill>
                          <a:latin typeface="Verdana" pitchFamily="34" charset="0"/>
                          <a:ea typeface="Verdana" pitchFamily="34" charset="0"/>
                          <a:cs typeface="Verdana" pitchFamily="34" charset="0"/>
                        </a:rPr>
                        <a:t>Porcentaje Fuera de la Mediana</a:t>
                      </a:r>
                    </a:p>
                  </a:txBody>
                  <a:tcPr marL="0" marR="0" marT="0" marB="0" anchor="b">
                    <a:lnL>
                      <a:noFill/>
                    </a:lnL>
                    <a:lnR>
                      <a:noFill/>
                    </a:lnR>
                    <a:lnT>
                      <a:noFill/>
                    </a:lnT>
                    <a:lnB>
                      <a:noFill/>
                    </a:lnB>
                  </a:tcPr>
                </a:tc>
                <a:tc>
                  <a:txBody>
                    <a:bodyPr/>
                    <a:lstStyle/>
                    <a:p>
                      <a:pPr algn="r" fontAlgn="b"/>
                      <a:r>
                        <a:rPr lang="es-ES" sz="1600" b="0" i="0" u="none" strike="noStrike" dirty="0">
                          <a:solidFill>
                            <a:srgbClr val="000000"/>
                          </a:solidFill>
                          <a:latin typeface="Verdana" pitchFamily="34" charset="0"/>
                          <a:ea typeface="Verdana" pitchFamily="34" charset="0"/>
                          <a:cs typeface="Verdana" pitchFamily="34" charset="0"/>
                        </a:rPr>
                        <a:t>36,36</a:t>
                      </a:r>
                    </a:p>
                  </a:txBody>
                  <a:tcPr marL="0" marR="0" marT="0" marB="0" anchor="b">
                    <a:lnL>
                      <a:noFill/>
                    </a:lnL>
                    <a:lnR>
                      <a:noFill/>
                    </a:lnR>
                    <a:lnT>
                      <a:noFill/>
                    </a:lnT>
                    <a:lnB>
                      <a:noFill/>
                    </a:lnB>
                  </a:tcPr>
                </a:tc>
                <a:tc>
                  <a:txBody>
                    <a:bodyPr/>
                    <a:lstStyle/>
                    <a:p>
                      <a:pPr algn="r" fontAlgn="b"/>
                      <a:r>
                        <a:rPr lang="es-ES" sz="1600" b="0" i="0" u="none" strike="noStrike" dirty="0">
                          <a:solidFill>
                            <a:srgbClr val="000000"/>
                          </a:solidFill>
                          <a:latin typeface="Verdana" pitchFamily="34" charset="0"/>
                          <a:ea typeface="Verdana" pitchFamily="34" charset="0"/>
                          <a:cs typeface="Verdana" pitchFamily="34" charset="0"/>
                        </a:rPr>
                        <a:t>37,21</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827584" y="642918"/>
            <a:ext cx="7848872" cy="710067"/>
          </a:xfrm>
          <a:prstGeom prst="rect">
            <a:avLst/>
          </a:prstGeom>
          <a:gradFill rotWithShape="1">
            <a:gsLst>
              <a:gs pos="0">
                <a:srgbClr val="376FA7">
                  <a:alpha val="17000"/>
                </a:srgbClr>
              </a:gs>
              <a:gs pos="100000">
                <a:schemeClr val="bg1">
                  <a:alpha val="50999"/>
                </a:schemeClr>
              </a:gs>
            </a:gsLst>
            <a:lin ang="5400000" scaled="1"/>
          </a:gradFill>
          <a:ln w="9525" algn="ctr">
            <a:noFill/>
            <a:miter lim="800000"/>
            <a:headEnd/>
            <a:tailEnd/>
          </a:ln>
          <a:effectLst/>
        </p:spPr>
        <p:txBody>
          <a:bodyPr wrap="square" lIns="90000" tIns="46800" rIns="90000" bIns="46800">
            <a:spAutoFit/>
          </a:bodyPr>
          <a:lstStyle/>
          <a:p>
            <a:pPr algn="just" fontAlgn="b">
              <a:spcBef>
                <a:spcPct val="50000"/>
              </a:spcBef>
            </a:pPr>
            <a:r>
              <a:rPr lang="es-ES" sz="2000" dirty="0" smtClean="0">
                <a:solidFill>
                  <a:srgbClr val="002060"/>
                </a:solidFill>
                <a:latin typeface="Verdana" pitchFamily="34" charset="0"/>
                <a:ea typeface="Verdana" pitchFamily="34" charset="0"/>
                <a:cs typeface="Verdana" pitchFamily="34" charset="0"/>
              </a:rPr>
              <a:t>105. Identificar y aplicar las competencias básicas de liderazgo</a:t>
            </a:r>
            <a:endParaRPr lang="es-ES" sz="2000" dirty="0">
              <a:solidFill>
                <a:srgbClr val="002060"/>
              </a:solidFill>
              <a:latin typeface="Verdana" pitchFamily="34" charset="0"/>
              <a:ea typeface="Verdana" pitchFamily="34" charset="0"/>
              <a:cs typeface="Verdana" pitchFamily="34" charset="0"/>
            </a:endParaRPr>
          </a:p>
        </p:txBody>
      </p:sp>
      <p:sp>
        <p:nvSpPr>
          <p:cNvPr id="436228" name="Text Box 4"/>
          <p:cNvSpPr txBox="1">
            <a:spLocks noChangeArrowheads="1"/>
          </p:cNvSpPr>
          <p:nvPr/>
        </p:nvSpPr>
        <p:spPr bwMode="auto">
          <a:xfrm>
            <a:off x="827088" y="1449388"/>
            <a:ext cx="3240087" cy="371513"/>
          </a:xfrm>
          <a:prstGeom prst="rect">
            <a:avLst/>
          </a:prstGeom>
          <a:gradFill rotWithShape="1">
            <a:gsLst>
              <a:gs pos="0">
                <a:srgbClr val="376FA7">
                  <a:alpha val="17000"/>
                </a:srgbClr>
              </a:gs>
              <a:gs pos="100000">
                <a:schemeClr val="bg1"/>
              </a:gs>
            </a:gsLst>
            <a:lin ang="5400000" scaled="1"/>
          </a:gradFill>
          <a:ln w="19050" cap="rnd" algn="ctr">
            <a:solidFill>
              <a:srgbClr val="376FA7"/>
            </a:solidFill>
            <a:prstDash val="sysDot"/>
            <a:miter lim="800000"/>
            <a:headEnd/>
            <a:tailEnd/>
          </a:ln>
          <a:effectLst/>
        </p:spPr>
        <p:txBody>
          <a:bodyPr lIns="90000" tIns="46800" rIns="90000" bIns="46800">
            <a:spAutoFit/>
          </a:bodyPr>
          <a:lstStyle/>
          <a:p>
            <a:pPr marL="355600" indent="-355600" algn="ctr" fontAlgn="b">
              <a:spcBef>
                <a:spcPct val="50000"/>
              </a:spcBef>
            </a:pPr>
            <a:r>
              <a:rPr lang="es-ES" b="1" dirty="0" smtClean="0">
                <a:solidFill>
                  <a:srgbClr val="002060"/>
                </a:solidFill>
                <a:latin typeface="Verdana" pitchFamily="34" charset="0"/>
                <a:ea typeface="Verdana" pitchFamily="34" charset="0"/>
                <a:cs typeface="Verdana" pitchFamily="34" charset="0"/>
              </a:rPr>
              <a:t>RONDA 1</a:t>
            </a:r>
            <a:endParaRPr lang="es-ES" b="1" dirty="0">
              <a:solidFill>
                <a:srgbClr val="002060"/>
              </a:solidFill>
              <a:latin typeface="Verdana" pitchFamily="34" charset="0"/>
              <a:ea typeface="Verdana" pitchFamily="34" charset="0"/>
              <a:cs typeface="Verdana" pitchFamily="34" charset="0"/>
            </a:endParaRPr>
          </a:p>
        </p:txBody>
      </p:sp>
      <p:sp>
        <p:nvSpPr>
          <p:cNvPr id="436229" name="Text Box 5"/>
          <p:cNvSpPr txBox="1">
            <a:spLocks noChangeArrowheads="1"/>
          </p:cNvSpPr>
          <p:nvPr/>
        </p:nvSpPr>
        <p:spPr bwMode="auto">
          <a:xfrm>
            <a:off x="5004048" y="1412776"/>
            <a:ext cx="3240087" cy="371513"/>
          </a:xfrm>
          <a:prstGeom prst="rect">
            <a:avLst/>
          </a:prstGeom>
          <a:gradFill rotWithShape="1">
            <a:gsLst>
              <a:gs pos="0">
                <a:srgbClr val="376FA7">
                  <a:alpha val="17000"/>
                </a:srgbClr>
              </a:gs>
              <a:gs pos="100000">
                <a:schemeClr val="bg1"/>
              </a:gs>
            </a:gsLst>
            <a:lin ang="5400000" scaled="1"/>
          </a:gradFill>
          <a:ln w="19050" cap="rnd" algn="ctr">
            <a:solidFill>
              <a:srgbClr val="376FA7"/>
            </a:solidFill>
            <a:prstDash val="sysDot"/>
            <a:miter lim="800000"/>
            <a:headEnd/>
            <a:tailEnd/>
          </a:ln>
          <a:effectLst/>
        </p:spPr>
        <p:txBody>
          <a:bodyPr lIns="90000" tIns="46800" rIns="90000" bIns="46800">
            <a:spAutoFit/>
          </a:bodyPr>
          <a:lstStyle/>
          <a:p>
            <a:pPr marL="355600" indent="-355600" algn="ctr" fontAlgn="b">
              <a:spcBef>
                <a:spcPct val="50000"/>
              </a:spcBef>
            </a:pPr>
            <a:r>
              <a:rPr lang="es-ES" b="1" dirty="0" smtClean="0">
                <a:solidFill>
                  <a:srgbClr val="002060"/>
                </a:solidFill>
                <a:latin typeface="Verdana" pitchFamily="34" charset="0"/>
                <a:ea typeface="Verdana" pitchFamily="34" charset="0"/>
                <a:cs typeface="Verdana" pitchFamily="34" charset="0"/>
              </a:rPr>
              <a:t>RONDA 2</a:t>
            </a:r>
            <a:endParaRPr lang="es-ES" b="1" dirty="0">
              <a:solidFill>
                <a:srgbClr val="002060"/>
              </a:solidFill>
              <a:latin typeface="Verdana" pitchFamily="34" charset="0"/>
              <a:ea typeface="Verdana" pitchFamily="34" charset="0"/>
              <a:cs typeface="Verdana" pitchFamily="34" charset="0"/>
            </a:endParaRPr>
          </a:p>
        </p:txBody>
      </p:sp>
      <p:graphicFrame>
        <p:nvGraphicFramePr>
          <p:cNvPr id="14" name="13 Tabla"/>
          <p:cNvGraphicFramePr>
            <a:graphicFrameLocks noGrp="1"/>
          </p:cNvGraphicFramePr>
          <p:nvPr/>
        </p:nvGraphicFramePr>
        <p:xfrm>
          <a:off x="2051719" y="5589240"/>
          <a:ext cx="4968554" cy="989590"/>
        </p:xfrm>
        <a:graphic>
          <a:graphicData uri="http://schemas.openxmlformats.org/drawingml/2006/table">
            <a:tbl>
              <a:tblPr/>
              <a:tblGrid>
                <a:gridCol w="3686346"/>
                <a:gridCol w="641104"/>
                <a:gridCol w="641104"/>
              </a:tblGrid>
              <a:tr h="27816">
                <a:tc>
                  <a:txBody>
                    <a:bodyPr/>
                    <a:lstStyle/>
                    <a:p>
                      <a:pPr algn="l" fontAlgn="b"/>
                      <a:r>
                        <a:rPr lang="es-ES" sz="1600" b="1" i="0" u="none" strike="noStrike" dirty="0">
                          <a:solidFill>
                            <a:srgbClr val="000000"/>
                          </a:solidFill>
                          <a:latin typeface="Verdana" pitchFamily="34" charset="0"/>
                          <a:ea typeface="Verdana" pitchFamily="34" charset="0"/>
                          <a:cs typeface="Verdana" pitchFamily="34" charset="0"/>
                        </a:rPr>
                        <a:t>Media</a:t>
                      </a:r>
                    </a:p>
                  </a:txBody>
                  <a:tcPr marL="0" marR="0" marT="0" marB="0" anchor="b">
                    <a:lnL>
                      <a:noFill/>
                    </a:lnL>
                    <a:lnR>
                      <a:noFill/>
                    </a:lnR>
                    <a:lnT>
                      <a:noFill/>
                    </a:lnT>
                    <a:lnB>
                      <a:noFill/>
                    </a:lnB>
                  </a:tcPr>
                </a:tc>
                <a:tc>
                  <a:txBody>
                    <a:bodyPr/>
                    <a:lstStyle/>
                    <a:p>
                      <a:pPr algn="r" fontAlgn="b"/>
                      <a:r>
                        <a:rPr lang="es-ES" sz="1600" b="0" i="0" u="none" strike="noStrike" dirty="0">
                          <a:solidFill>
                            <a:srgbClr val="000000"/>
                          </a:solidFill>
                          <a:latin typeface="Calibri"/>
                        </a:rPr>
                        <a:t>7,18</a:t>
                      </a:r>
                    </a:p>
                  </a:txBody>
                  <a:tcPr marL="0" marR="0" marT="0" marB="0" anchor="b">
                    <a:lnL>
                      <a:noFill/>
                    </a:lnL>
                    <a:lnR>
                      <a:noFill/>
                    </a:lnR>
                    <a:lnT>
                      <a:noFill/>
                    </a:lnT>
                    <a:lnB>
                      <a:noFill/>
                    </a:lnB>
                  </a:tcPr>
                </a:tc>
                <a:tc>
                  <a:txBody>
                    <a:bodyPr/>
                    <a:lstStyle/>
                    <a:p>
                      <a:pPr algn="r" fontAlgn="b"/>
                      <a:r>
                        <a:rPr lang="es-ES" sz="1600" b="0" i="0" u="none" strike="noStrike">
                          <a:solidFill>
                            <a:srgbClr val="000000"/>
                          </a:solidFill>
                          <a:latin typeface="Calibri"/>
                        </a:rPr>
                        <a:t>6,56</a:t>
                      </a:r>
                    </a:p>
                  </a:txBody>
                  <a:tcPr marL="0" marR="0" marT="0" marB="0" anchor="b">
                    <a:lnL>
                      <a:noFill/>
                    </a:lnL>
                    <a:lnR>
                      <a:noFill/>
                    </a:lnR>
                    <a:lnT>
                      <a:noFill/>
                    </a:lnT>
                    <a:lnB>
                      <a:noFill/>
                    </a:lnB>
                  </a:tcPr>
                </a:tc>
              </a:tr>
              <a:tr h="226011">
                <a:tc>
                  <a:txBody>
                    <a:bodyPr/>
                    <a:lstStyle/>
                    <a:p>
                      <a:pPr algn="l" fontAlgn="b"/>
                      <a:r>
                        <a:rPr lang="es-ES" sz="1600" b="1" i="0" u="none" strike="noStrike" dirty="0">
                          <a:solidFill>
                            <a:srgbClr val="000000"/>
                          </a:solidFill>
                          <a:latin typeface="Verdana" pitchFamily="34" charset="0"/>
                          <a:ea typeface="Verdana" pitchFamily="34" charset="0"/>
                          <a:cs typeface="Verdana" pitchFamily="34" charset="0"/>
                        </a:rPr>
                        <a:t>Mediana</a:t>
                      </a:r>
                    </a:p>
                  </a:txBody>
                  <a:tcPr marL="0" marR="0" marT="0" marB="0" anchor="b">
                    <a:lnL>
                      <a:noFill/>
                    </a:lnL>
                    <a:lnR>
                      <a:noFill/>
                    </a:lnR>
                    <a:lnT>
                      <a:noFill/>
                    </a:lnT>
                    <a:lnB>
                      <a:noFill/>
                    </a:lnB>
                  </a:tcPr>
                </a:tc>
                <a:tc>
                  <a:txBody>
                    <a:bodyPr/>
                    <a:lstStyle/>
                    <a:p>
                      <a:pPr algn="r" fontAlgn="b"/>
                      <a:r>
                        <a:rPr lang="es-ES" sz="1600" b="0" i="0" u="none" strike="noStrike" dirty="0">
                          <a:solidFill>
                            <a:srgbClr val="000000"/>
                          </a:solidFill>
                          <a:latin typeface="Calibri"/>
                        </a:rPr>
                        <a:t>7,5</a:t>
                      </a:r>
                    </a:p>
                  </a:txBody>
                  <a:tcPr marL="0" marR="0" marT="0" marB="0" anchor="b">
                    <a:lnL>
                      <a:noFill/>
                    </a:lnL>
                    <a:lnR>
                      <a:noFill/>
                    </a:lnR>
                    <a:lnT>
                      <a:noFill/>
                    </a:lnT>
                    <a:lnB>
                      <a:noFill/>
                    </a:lnB>
                  </a:tcPr>
                </a:tc>
                <a:tc>
                  <a:txBody>
                    <a:bodyPr/>
                    <a:lstStyle/>
                    <a:p>
                      <a:pPr algn="r" fontAlgn="b"/>
                      <a:r>
                        <a:rPr lang="es-ES" sz="1600" b="0" i="0" u="none" strike="noStrike" dirty="0">
                          <a:solidFill>
                            <a:srgbClr val="000000"/>
                          </a:solidFill>
                          <a:latin typeface="Calibri"/>
                        </a:rPr>
                        <a:t>7</a:t>
                      </a:r>
                    </a:p>
                  </a:txBody>
                  <a:tcPr marL="0" marR="0" marT="0" marB="0" anchor="b">
                    <a:lnL>
                      <a:noFill/>
                    </a:lnL>
                    <a:lnR>
                      <a:noFill/>
                    </a:lnR>
                    <a:lnT>
                      <a:noFill/>
                    </a:lnT>
                    <a:lnB>
                      <a:noFill/>
                    </a:lnB>
                  </a:tcPr>
                </a:tc>
              </a:tr>
              <a:tr h="226011">
                <a:tc>
                  <a:txBody>
                    <a:bodyPr/>
                    <a:lstStyle/>
                    <a:p>
                      <a:pPr algn="l" fontAlgn="b"/>
                      <a:r>
                        <a:rPr lang="es-ES" sz="1600" b="1" i="0" u="none" strike="noStrike" dirty="0" smtClean="0">
                          <a:solidFill>
                            <a:srgbClr val="000000"/>
                          </a:solidFill>
                          <a:latin typeface="Verdana" pitchFamily="34" charset="0"/>
                          <a:ea typeface="Verdana" pitchFamily="34" charset="0"/>
                          <a:cs typeface="Verdana" pitchFamily="34" charset="0"/>
                        </a:rPr>
                        <a:t>Rango </a:t>
                      </a:r>
                      <a:r>
                        <a:rPr lang="es-ES" sz="1600" b="1" i="0" u="none" strike="noStrike" dirty="0">
                          <a:solidFill>
                            <a:srgbClr val="000000"/>
                          </a:solidFill>
                          <a:latin typeface="Verdana" pitchFamily="34" charset="0"/>
                          <a:ea typeface="Verdana" pitchFamily="34" charset="0"/>
                          <a:cs typeface="Verdana" pitchFamily="34" charset="0"/>
                        </a:rPr>
                        <a:t>intercuartilico</a:t>
                      </a:r>
                    </a:p>
                  </a:txBody>
                  <a:tcPr marL="0" marR="0" marT="0" marB="0" anchor="b">
                    <a:lnL>
                      <a:noFill/>
                    </a:lnL>
                    <a:lnR>
                      <a:noFill/>
                    </a:lnR>
                    <a:lnT>
                      <a:noFill/>
                    </a:lnT>
                    <a:lnB>
                      <a:noFill/>
                    </a:lnB>
                  </a:tcPr>
                </a:tc>
                <a:tc>
                  <a:txBody>
                    <a:bodyPr/>
                    <a:lstStyle/>
                    <a:p>
                      <a:pPr algn="r" fontAlgn="b"/>
                      <a:r>
                        <a:rPr lang="es-ES" sz="16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s-ES" sz="1600" b="0" i="0" u="none" strike="noStrike" dirty="0">
                          <a:solidFill>
                            <a:srgbClr val="000000"/>
                          </a:solidFill>
                          <a:latin typeface="Calibri"/>
                        </a:rPr>
                        <a:t>4</a:t>
                      </a:r>
                    </a:p>
                  </a:txBody>
                  <a:tcPr marL="0" marR="0" marT="0" marB="0" anchor="b">
                    <a:lnL>
                      <a:noFill/>
                    </a:lnL>
                    <a:lnR>
                      <a:noFill/>
                    </a:lnR>
                    <a:lnT>
                      <a:noFill/>
                    </a:lnT>
                    <a:lnB>
                      <a:noFill/>
                    </a:lnB>
                  </a:tcPr>
                </a:tc>
              </a:tr>
              <a:tr h="258070">
                <a:tc>
                  <a:txBody>
                    <a:bodyPr/>
                    <a:lstStyle/>
                    <a:p>
                      <a:pPr algn="l" fontAlgn="b"/>
                      <a:r>
                        <a:rPr lang="es-ES" sz="1600" b="1" i="0" u="none" strike="noStrike" dirty="0">
                          <a:solidFill>
                            <a:srgbClr val="000000"/>
                          </a:solidFill>
                          <a:latin typeface="Verdana" pitchFamily="34" charset="0"/>
                          <a:ea typeface="Verdana" pitchFamily="34" charset="0"/>
                          <a:cs typeface="Verdana" pitchFamily="34" charset="0"/>
                        </a:rPr>
                        <a:t>Porcentaje Fuera de la Mediana</a:t>
                      </a:r>
                    </a:p>
                  </a:txBody>
                  <a:tcPr marL="0" marR="0" marT="0" marB="0" anchor="b">
                    <a:lnL>
                      <a:noFill/>
                    </a:lnL>
                    <a:lnR>
                      <a:noFill/>
                    </a:lnR>
                    <a:lnT>
                      <a:noFill/>
                    </a:lnT>
                    <a:lnB>
                      <a:noFill/>
                    </a:lnB>
                  </a:tcPr>
                </a:tc>
                <a:tc>
                  <a:txBody>
                    <a:bodyPr/>
                    <a:lstStyle/>
                    <a:p>
                      <a:pPr algn="r" fontAlgn="b"/>
                      <a:r>
                        <a:rPr lang="es-ES" sz="1600" b="0" i="0" u="none" strike="noStrike">
                          <a:solidFill>
                            <a:srgbClr val="000000"/>
                          </a:solidFill>
                          <a:latin typeface="Calibri"/>
                        </a:rPr>
                        <a:t>34,09</a:t>
                      </a:r>
                    </a:p>
                  </a:txBody>
                  <a:tcPr marL="0" marR="0" marT="0" marB="0" anchor="b">
                    <a:lnL>
                      <a:noFill/>
                    </a:lnL>
                    <a:lnR>
                      <a:noFill/>
                    </a:lnR>
                    <a:lnT>
                      <a:noFill/>
                    </a:lnT>
                    <a:lnB>
                      <a:noFill/>
                    </a:lnB>
                  </a:tcPr>
                </a:tc>
                <a:tc>
                  <a:txBody>
                    <a:bodyPr/>
                    <a:lstStyle/>
                    <a:p>
                      <a:pPr algn="r" fontAlgn="b"/>
                      <a:r>
                        <a:rPr lang="es-ES" sz="1600" b="0" i="0" u="none" strike="noStrike" dirty="0">
                          <a:solidFill>
                            <a:srgbClr val="000000"/>
                          </a:solidFill>
                          <a:latin typeface="Calibri"/>
                        </a:rPr>
                        <a:t>39,53</a:t>
                      </a:r>
                    </a:p>
                  </a:txBody>
                  <a:tcPr marL="0" marR="0" marT="0" marB="0" anchor="b">
                    <a:lnL>
                      <a:noFill/>
                    </a:lnL>
                    <a:lnR>
                      <a:noFill/>
                    </a:lnR>
                    <a:lnT>
                      <a:noFill/>
                    </a:lnT>
                    <a:lnB>
                      <a:noFill/>
                    </a:lnB>
                  </a:tcPr>
                </a:tc>
              </a:tr>
            </a:tbl>
          </a:graphicData>
        </a:graphic>
      </p:graphicFrame>
      <p:pic>
        <p:nvPicPr>
          <p:cNvPr id="9" name="Grafica f1 105" descr="Grafica f1 105"/>
          <p:cNvPicPr>
            <a:picLocks noChangeAspect="1"/>
          </p:cNvPicPr>
          <p:nvPr/>
        </p:nvPicPr>
        <p:blipFill>
          <a:blip r:embed="rId3" cstate="print"/>
          <a:srcRect/>
          <a:stretch>
            <a:fillRect/>
          </a:stretch>
        </p:blipFill>
        <p:spPr bwMode="auto">
          <a:xfrm>
            <a:off x="827584" y="1988840"/>
            <a:ext cx="3168352" cy="3240360"/>
          </a:xfrm>
          <a:prstGeom prst="rect">
            <a:avLst/>
          </a:prstGeom>
          <a:noFill/>
          <a:ln w="9525">
            <a:noFill/>
            <a:miter lim="800000"/>
            <a:headEnd/>
            <a:tailEnd/>
          </a:ln>
        </p:spPr>
      </p:pic>
      <p:pic>
        <p:nvPicPr>
          <p:cNvPr id="11" name="Grafica f2 105" descr="Grafica f2 105"/>
          <p:cNvPicPr>
            <a:picLocks noChangeAspect="1"/>
          </p:cNvPicPr>
          <p:nvPr/>
        </p:nvPicPr>
        <p:blipFill>
          <a:blip r:embed="rId4" cstate="print"/>
          <a:srcRect/>
          <a:stretch>
            <a:fillRect/>
          </a:stretch>
        </p:blipFill>
        <p:spPr bwMode="auto">
          <a:xfrm>
            <a:off x="5004048" y="1988840"/>
            <a:ext cx="324036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572560" cy="1285884"/>
          </a:xfrm>
          <a:solidFill>
            <a:schemeClr val="bg1"/>
          </a:solidFill>
          <a:ln w="28575">
            <a:solidFill>
              <a:srgbClr val="002060"/>
            </a:solidFill>
          </a:ln>
        </p:spPr>
        <p:txBody>
          <a:bodyPr>
            <a:normAutofit fontScale="90000"/>
          </a:bodyPr>
          <a:lstStyle/>
          <a:p>
            <a:pPr algn="l"/>
            <a:r>
              <a:rPr lang="es-ES" sz="2800" b="1" dirty="0" smtClean="0">
                <a:solidFill>
                  <a:srgbClr val="002060"/>
                </a:solidFill>
              </a:rPr>
              <a:t/>
            </a:r>
            <a:br>
              <a:rPr lang="es-ES" sz="2800" b="1" dirty="0" smtClean="0">
                <a:solidFill>
                  <a:srgbClr val="002060"/>
                </a:solidFill>
              </a:rPr>
            </a:br>
            <a:r>
              <a:rPr lang="es-ES" sz="2800" b="1" dirty="0">
                <a:solidFill>
                  <a:srgbClr val="002060"/>
                </a:solidFill>
              </a:rPr>
              <a:t/>
            </a:r>
            <a:br>
              <a:rPr lang="es-ES" sz="2800" b="1" dirty="0">
                <a:solidFill>
                  <a:srgbClr val="002060"/>
                </a:solidFill>
              </a:rPr>
            </a:br>
            <a:r>
              <a:rPr lang="es-ES" sz="2800" b="1" dirty="0" smtClean="0">
                <a:solidFill>
                  <a:srgbClr val="002060"/>
                </a:solidFill>
              </a:rPr>
              <a:t>Consenso Iberoamericano sobre un  </a:t>
            </a:r>
            <a:r>
              <a:rPr lang="es-ES" sz="2800" b="1" dirty="0" err="1" smtClean="0">
                <a:solidFill>
                  <a:srgbClr val="002060"/>
                </a:solidFill>
              </a:rPr>
              <a:t>Core</a:t>
            </a:r>
            <a:r>
              <a:rPr lang="es-ES" sz="2800" b="1" dirty="0" smtClean="0">
                <a:solidFill>
                  <a:srgbClr val="002060"/>
                </a:solidFill>
              </a:rPr>
              <a:t> </a:t>
            </a:r>
            <a:r>
              <a:rPr lang="es-ES" sz="2800" b="1" dirty="0" err="1" smtClean="0">
                <a:solidFill>
                  <a:srgbClr val="002060"/>
                </a:solidFill>
              </a:rPr>
              <a:t>Curriculum</a:t>
            </a:r>
            <a:r>
              <a:rPr lang="es-ES" sz="2800" b="1" dirty="0" smtClean="0">
                <a:solidFill>
                  <a:srgbClr val="002060"/>
                </a:solidFill>
              </a:rPr>
              <a:t> </a:t>
            </a:r>
            <a:br>
              <a:rPr lang="es-ES" sz="2800" b="1" dirty="0" smtClean="0">
                <a:solidFill>
                  <a:srgbClr val="002060"/>
                </a:solidFill>
              </a:rPr>
            </a:br>
            <a:r>
              <a:rPr lang="es-ES" sz="2800" b="1" dirty="0" smtClean="0">
                <a:solidFill>
                  <a:srgbClr val="002060"/>
                </a:solidFill>
              </a:rPr>
              <a:t>de Competencias Comunicacionales en  Medicina(CCCC) </a:t>
            </a:r>
            <a:br>
              <a:rPr lang="es-ES" sz="2800" b="1" dirty="0" smtClean="0">
                <a:solidFill>
                  <a:srgbClr val="002060"/>
                </a:solidFill>
              </a:rPr>
            </a:br>
            <a:r>
              <a:rPr lang="es-ES" sz="2800" b="1" dirty="0" smtClean="0">
                <a:solidFill>
                  <a:srgbClr val="002060"/>
                </a:solidFill>
              </a:rPr>
              <a:t> </a:t>
            </a:r>
            <a:br>
              <a:rPr lang="es-ES" sz="2800" b="1" dirty="0" smtClean="0">
                <a:solidFill>
                  <a:srgbClr val="002060"/>
                </a:solidFill>
              </a:rPr>
            </a:br>
            <a:endParaRPr lang="es-ES" sz="2800" b="1" dirty="0">
              <a:solidFill>
                <a:srgbClr val="002060"/>
              </a:solidFill>
            </a:endParaRPr>
          </a:p>
        </p:txBody>
      </p:sp>
      <p:pic>
        <p:nvPicPr>
          <p:cNvPr id="5" name="Shape 155"/>
          <p:cNvPicPr>
            <a:picLocks noChangeAspect="1" noChangeArrowheads="1"/>
          </p:cNvPicPr>
          <p:nvPr/>
        </p:nvPicPr>
        <p:blipFill>
          <a:blip r:embed="rId2" cstate="print"/>
          <a:srcRect/>
          <a:stretch>
            <a:fillRect/>
          </a:stretch>
        </p:blipFill>
        <p:spPr bwMode="auto">
          <a:xfrm>
            <a:off x="8001024" y="642918"/>
            <a:ext cx="899714" cy="747997"/>
          </a:xfrm>
          <a:prstGeom prst="rect">
            <a:avLst/>
          </a:prstGeom>
          <a:noFill/>
          <a:ln w="9525">
            <a:noFill/>
            <a:miter lim="800000"/>
            <a:headEnd/>
            <a:tailEnd/>
          </a:ln>
        </p:spPr>
      </p:pic>
      <p:sp>
        <p:nvSpPr>
          <p:cNvPr id="8" name="2 Subtítulo"/>
          <p:cNvSpPr>
            <a:spLocks noGrp="1"/>
          </p:cNvSpPr>
          <p:nvPr>
            <p:ph idx="1"/>
          </p:nvPr>
        </p:nvSpPr>
        <p:spPr>
          <a:xfrm>
            <a:off x="500034" y="1928802"/>
            <a:ext cx="8229600" cy="4525963"/>
          </a:xfrm>
        </p:spPr>
        <p:txBody>
          <a:bodyPr>
            <a:normAutofit/>
          </a:bodyPr>
          <a:lstStyle/>
          <a:p>
            <a:pPr algn="just">
              <a:buClr>
                <a:srgbClr val="002060"/>
              </a:buClr>
              <a:buNone/>
            </a:pPr>
            <a:r>
              <a:rPr lang="es-ES_tradnl" sz="3900" dirty="0" smtClean="0">
                <a:solidFill>
                  <a:srgbClr val="002060"/>
                </a:solidFill>
              </a:rPr>
              <a:t>JUSTIFICACIÓN</a:t>
            </a:r>
          </a:p>
          <a:p>
            <a:pPr algn="just">
              <a:buClr>
                <a:srgbClr val="002060"/>
              </a:buClr>
            </a:pPr>
            <a:endParaRPr lang="es-ES_tradnl" sz="800" dirty="0" smtClean="0">
              <a:solidFill>
                <a:srgbClr val="002060"/>
              </a:solidFill>
            </a:endParaRPr>
          </a:p>
          <a:p>
            <a:pPr algn="just">
              <a:buClr>
                <a:srgbClr val="002060"/>
              </a:buClr>
              <a:buFont typeface="Wingdings" pitchFamily="2" charset="2"/>
              <a:buChar char="ü"/>
            </a:pPr>
            <a:r>
              <a:rPr lang="es-ES_tradnl" sz="2800" dirty="0" smtClean="0">
                <a:solidFill>
                  <a:srgbClr val="002060"/>
                </a:solidFill>
              </a:rPr>
              <a:t> </a:t>
            </a:r>
            <a:r>
              <a:rPr lang="es-ES_tradnl" sz="3000" dirty="0" smtClean="0">
                <a:solidFill>
                  <a:srgbClr val="002060"/>
                </a:solidFill>
              </a:rPr>
              <a:t>Importancia de la enseñanza y evaluación de las habilidades comunicacionales en la educación médica de grado.</a:t>
            </a:r>
          </a:p>
          <a:p>
            <a:pPr algn="just">
              <a:buClr>
                <a:srgbClr val="002060"/>
              </a:buClr>
              <a:buFont typeface="Wingdings" pitchFamily="2" charset="2"/>
              <a:buChar char="ü"/>
            </a:pPr>
            <a:r>
              <a:rPr lang="es-ES_tradnl" sz="3000" dirty="0" smtClean="0">
                <a:solidFill>
                  <a:srgbClr val="002060"/>
                </a:solidFill>
              </a:rPr>
              <a:t>Falta de criterios homogéneos  entre universidades.</a:t>
            </a:r>
          </a:p>
          <a:p>
            <a:pPr algn="just">
              <a:buClr>
                <a:srgbClr val="002060"/>
              </a:buClr>
              <a:buFont typeface="Wingdings" pitchFamily="2" charset="2"/>
              <a:buChar char="ü"/>
            </a:pPr>
            <a:r>
              <a:rPr lang="es-ES_tradnl" sz="3000" dirty="0" smtClean="0">
                <a:solidFill>
                  <a:srgbClr val="002060"/>
                </a:solidFill>
              </a:rPr>
              <a:t>Poder disponer de objetivos docentes comunes trasnacionales.</a:t>
            </a:r>
          </a:p>
          <a:p>
            <a:pPr lvl="2" algn="just">
              <a:buClr>
                <a:srgbClr val="002060"/>
              </a:buClr>
              <a:buFont typeface="Courier New" pitchFamily="49" charset="0"/>
              <a:buChar char="o"/>
            </a:pP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scontent.cdninstagram.com/hphotos-xpa1/t51.2885-15/e15/923707_1608434489399648_2060609273_n.jpg"/>
          <p:cNvPicPr>
            <a:picLocks noChangeAspect="1" noChangeArrowheads="1"/>
          </p:cNvPicPr>
          <p:nvPr/>
        </p:nvPicPr>
        <p:blipFill>
          <a:blip r:embed="rId3" cstate="print"/>
          <a:srcRect/>
          <a:stretch>
            <a:fillRect/>
          </a:stretch>
        </p:blipFill>
        <p:spPr bwMode="auto">
          <a:xfrm>
            <a:off x="539552" y="332655"/>
            <a:ext cx="5472608" cy="5472609"/>
          </a:xfrm>
          <a:prstGeom prst="rect">
            <a:avLst/>
          </a:prstGeom>
          <a:noFill/>
        </p:spPr>
      </p:pic>
      <p:pic>
        <p:nvPicPr>
          <p:cNvPr id="49156" name="Picture 4" descr="http://www.deperu.com/diccionario/imgpalabra.php?pal=aplicabilidad"/>
          <p:cNvPicPr>
            <a:picLocks noChangeAspect="1" noChangeArrowheads="1"/>
          </p:cNvPicPr>
          <p:nvPr/>
        </p:nvPicPr>
        <p:blipFill>
          <a:blip r:embed="rId4" cstate="print"/>
          <a:srcRect/>
          <a:stretch>
            <a:fillRect/>
          </a:stretch>
        </p:blipFill>
        <p:spPr bwMode="auto">
          <a:xfrm rot="-1080000">
            <a:off x="3136074" y="4106949"/>
            <a:ext cx="5723960" cy="182162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572560" cy="1285884"/>
          </a:xfrm>
          <a:solidFill>
            <a:schemeClr val="bg1"/>
          </a:solidFill>
          <a:ln w="28575">
            <a:solidFill>
              <a:srgbClr val="002060"/>
            </a:solidFill>
          </a:ln>
        </p:spPr>
        <p:txBody>
          <a:bodyPr>
            <a:normAutofit fontScale="90000"/>
          </a:bodyPr>
          <a:lstStyle/>
          <a:p>
            <a:pPr algn="l"/>
            <a:r>
              <a:rPr lang="es-ES" sz="2800" b="1" dirty="0" smtClean="0">
                <a:solidFill>
                  <a:srgbClr val="002060"/>
                </a:solidFill>
              </a:rPr>
              <a:t/>
            </a:r>
            <a:br>
              <a:rPr lang="es-ES" sz="2800" b="1" dirty="0" smtClean="0">
                <a:solidFill>
                  <a:srgbClr val="002060"/>
                </a:solidFill>
              </a:rPr>
            </a:br>
            <a:r>
              <a:rPr lang="es-ES" sz="2800" b="1" dirty="0">
                <a:solidFill>
                  <a:srgbClr val="002060"/>
                </a:solidFill>
              </a:rPr>
              <a:t/>
            </a:r>
            <a:br>
              <a:rPr lang="es-ES" sz="2800" b="1" dirty="0">
                <a:solidFill>
                  <a:srgbClr val="002060"/>
                </a:solidFill>
              </a:rPr>
            </a:br>
            <a:r>
              <a:rPr lang="es-ES" sz="2800" b="1" dirty="0" smtClean="0">
                <a:solidFill>
                  <a:srgbClr val="002060"/>
                </a:solidFill>
              </a:rPr>
              <a:t>Consenso Iberoamericano sobre un  </a:t>
            </a:r>
            <a:r>
              <a:rPr lang="es-ES" sz="2800" b="1" dirty="0" err="1" smtClean="0">
                <a:solidFill>
                  <a:srgbClr val="002060"/>
                </a:solidFill>
              </a:rPr>
              <a:t>Core</a:t>
            </a:r>
            <a:r>
              <a:rPr lang="es-ES" sz="2800" b="1" dirty="0" smtClean="0">
                <a:solidFill>
                  <a:srgbClr val="002060"/>
                </a:solidFill>
              </a:rPr>
              <a:t> </a:t>
            </a:r>
            <a:r>
              <a:rPr lang="es-ES" sz="2800" b="1" dirty="0" err="1" smtClean="0">
                <a:solidFill>
                  <a:srgbClr val="002060"/>
                </a:solidFill>
              </a:rPr>
              <a:t>Curriculum</a:t>
            </a:r>
            <a:r>
              <a:rPr lang="es-ES" sz="2800" b="1" dirty="0" smtClean="0">
                <a:solidFill>
                  <a:srgbClr val="002060"/>
                </a:solidFill>
              </a:rPr>
              <a:t> </a:t>
            </a:r>
            <a:br>
              <a:rPr lang="es-ES" sz="2800" b="1" dirty="0" smtClean="0">
                <a:solidFill>
                  <a:srgbClr val="002060"/>
                </a:solidFill>
              </a:rPr>
            </a:br>
            <a:r>
              <a:rPr lang="es-ES" sz="2800" b="1" dirty="0" smtClean="0">
                <a:solidFill>
                  <a:srgbClr val="002060"/>
                </a:solidFill>
              </a:rPr>
              <a:t>de Competencias Comunicacionales en  Medicina(CCCC) </a:t>
            </a:r>
            <a:br>
              <a:rPr lang="es-ES" sz="2800" b="1" dirty="0" smtClean="0">
                <a:solidFill>
                  <a:srgbClr val="002060"/>
                </a:solidFill>
              </a:rPr>
            </a:br>
            <a:r>
              <a:rPr lang="es-ES" sz="2800" b="1" dirty="0" smtClean="0">
                <a:solidFill>
                  <a:srgbClr val="002060"/>
                </a:solidFill>
              </a:rPr>
              <a:t> </a:t>
            </a:r>
            <a:br>
              <a:rPr lang="es-ES" sz="2800" b="1" dirty="0" smtClean="0">
                <a:solidFill>
                  <a:srgbClr val="002060"/>
                </a:solidFill>
              </a:rPr>
            </a:br>
            <a:endParaRPr lang="es-ES" sz="2800" b="1" dirty="0">
              <a:solidFill>
                <a:srgbClr val="002060"/>
              </a:solidFill>
            </a:endParaRPr>
          </a:p>
        </p:txBody>
      </p:sp>
      <p:pic>
        <p:nvPicPr>
          <p:cNvPr id="5" name="Shape 155"/>
          <p:cNvPicPr>
            <a:picLocks noChangeAspect="1" noChangeArrowheads="1"/>
          </p:cNvPicPr>
          <p:nvPr/>
        </p:nvPicPr>
        <p:blipFill>
          <a:blip r:embed="rId3" cstate="print"/>
          <a:srcRect/>
          <a:stretch>
            <a:fillRect/>
          </a:stretch>
        </p:blipFill>
        <p:spPr bwMode="auto">
          <a:xfrm>
            <a:off x="8001024" y="642918"/>
            <a:ext cx="899714" cy="747997"/>
          </a:xfrm>
          <a:prstGeom prst="rect">
            <a:avLst/>
          </a:prstGeom>
          <a:noFill/>
          <a:ln w="9525">
            <a:noFill/>
            <a:miter lim="800000"/>
            <a:headEnd/>
            <a:tailEnd/>
          </a:ln>
        </p:spPr>
      </p:pic>
      <p:sp>
        <p:nvSpPr>
          <p:cNvPr id="8" name="2 Subtítulo"/>
          <p:cNvSpPr>
            <a:spLocks noGrp="1"/>
          </p:cNvSpPr>
          <p:nvPr>
            <p:ph idx="1"/>
          </p:nvPr>
        </p:nvSpPr>
        <p:spPr>
          <a:xfrm>
            <a:off x="1643042" y="1857364"/>
            <a:ext cx="7086592" cy="4597401"/>
          </a:xfrm>
        </p:spPr>
        <p:txBody>
          <a:bodyPr>
            <a:normAutofit/>
          </a:bodyPr>
          <a:lstStyle/>
          <a:p>
            <a:pPr lvl="1" algn="just">
              <a:buClr>
                <a:srgbClr val="002060"/>
              </a:buClr>
              <a:buNone/>
            </a:pPr>
            <a:r>
              <a:rPr lang="es-ES" sz="3200" b="1" dirty="0" smtClean="0">
                <a:solidFill>
                  <a:srgbClr val="002060"/>
                </a:solidFill>
              </a:rPr>
              <a:t>Contenido.</a:t>
            </a:r>
          </a:p>
          <a:p>
            <a:pPr lvl="4" algn="just">
              <a:buClr>
                <a:srgbClr val="002060"/>
              </a:buClr>
              <a:buFont typeface="Arial" pitchFamily="34" charset="0"/>
              <a:buChar char="•"/>
            </a:pPr>
            <a:r>
              <a:rPr lang="es-ES" sz="2600" dirty="0" smtClean="0">
                <a:solidFill>
                  <a:schemeClr val="tx2">
                    <a:lumMod val="40000"/>
                    <a:lumOff val="60000"/>
                  </a:schemeClr>
                </a:solidFill>
              </a:rPr>
              <a:t>Justificación</a:t>
            </a:r>
          </a:p>
          <a:p>
            <a:pPr lvl="4" algn="just">
              <a:buClr>
                <a:srgbClr val="002060"/>
              </a:buClr>
              <a:buFont typeface="Arial" pitchFamily="34" charset="0"/>
              <a:buChar char="•"/>
            </a:pPr>
            <a:r>
              <a:rPr lang="es-ES" sz="2600" dirty="0" smtClean="0">
                <a:solidFill>
                  <a:schemeClr val="tx2">
                    <a:lumMod val="40000"/>
                    <a:lumOff val="60000"/>
                  </a:schemeClr>
                </a:solidFill>
              </a:rPr>
              <a:t>Antecedentes</a:t>
            </a:r>
          </a:p>
          <a:p>
            <a:pPr lvl="4" algn="just">
              <a:buClr>
                <a:srgbClr val="002060"/>
              </a:buClr>
              <a:buFont typeface="Arial" pitchFamily="34" charset="0"/>
              <a:buChar char="•"/>
            </a:pPr>
            <a:r>
              <a:rPr lang="es-ES" sz="2600" dirty="0" smtClean="0">
                <a:solidFill>
                  <a:schemeClr val="tx2">
                    <a:lumMod val="40000"/>
                    <a:lumOff val="60000"/>
                  </a:schemeClr>
                </a:solidFill>
              </a:rPr>
              <a:t>Objetivos</a:t>
            </a:r>
          </a:p>
          <a:p>
            <a:pPr lvl="4" algn="just">
              <a:buClr>
                <a:srgbClr val="002060"/>
              </a:buClr>
              <a:buFont typeface="Arial" pitchFamily="34" charset="0"/>
              <a:buChar char="•"/>
            </a:pPr>
            <a:r>
              <a:rPr lang="es-ES" sz="2600" dirty="0" smtClean="0">
                <a:solidFill>
                  <a:schemeClr val="tx2">
                    <a:lumMod val="40000"/>
                    <a:lumOff val="60000"/>
                  </a:schemeClr>
                </a:solidFill>
              </a:rPr>
              <a:t>Metodología</a:t>
            </a:r>
          </a:p>
          <a:p>
            <a:pPr lvl="4" algn="just">
              <a:buClr>
                <a:srgbClr val="002060"/>
              </a:buClr>
              <a:buFont typeface="Arial" pitchFamily="34" charset="0"/>
              <a:buChar char="•"/>
            </a:pPr>
            <a:r>
              <a:rPr lang="es-ES" sz="2600" dirty="0" smtClean="0">
                <a:solidFill>
                  <a:schemeClr val="tx2">
                    <a:lumMod val="40000"/>
                    <a:lumOff val="60000"/>
                  </a:schemeClr>
                </a:solidFill>
              </a:rPr>
              <a:t>Resultados</a:t>
            </a:r>
          </a:p>
          <a:p>
            <a:pPr lvl="4" algn="just">
              <a:buClr>
                <a:srgbClr val="002060"/>
              </a:buClr>
              <a:buFont typeface="Wingdings" pitchFamily="2" charset="2"/>
              <a:buChar char="ü"/>
            </a:pPr>
            <a:r>
              <a:rPr lang="es-ES" sz="2600" dirty="0" smtClean="0">
                <a:solidFill>
                  <a:srgbClr val="002060"/>
                </a:solidFill>
              </a:rPr>
              <a:t>Conclusiones</a:t>
            </a:r>
          </a:p>
          <a:p>
            <a:pPr lvl="4" algn="just">
              <a:buClr>
                <a:srgbClr val="002060"/>
              </a:buClr>
              <a:buFont typeface="Arial" pitchFamily="34" charset="0"/>
              <a:buChar char="•"/>
            </a:pPr>
            <a:r>
              <a:rPr lang="es-ES" sz="2600" dirty="0" smtClean="0">
                <a:solidFill>
                  <a:schemeClr val="tx2">
                    <a:lumMod val="40000"/>
                    <a:lumOff val="60000"/>
                  </a:schemeClr>
                </a:solidFill>
              </a:rPr>
              <a:t>Aplicación </a:t>
            </a:r>
          </a:p>
          <a:p>
            <a:pPr lvl="1" algn="just">
              <a:buClr>
                <a:srgbClr val="002060"/>
              </a:buClr>
              <a:buFont typeface="Arial" pitchFamily="34" charset="0"/>
              <a:buChar char="•"/>
            </a:pPr>
            <a:endParaRPr lang="es-ES" dirty="0" smtClean="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395536" y="1196752"/>
            <a:ext cx="8064896" cy="4708981"/>
          </a:xfrm>
          <a:prstGeom prst="rect">
            <a:avLst/>
          </a:prstGeom>
        </p:spPr>
        <p:txBody>
          <a:bodyPr wrap="square">
            <a:spAutoFit/>
          </a:bodyPr>
          <a:lstStyle/>
          <a:p>
            <a:pPr defTabSz="844083">
              <a:buFontTx/>
              <a:buNone/>
              <a:defRPr/>
            </a:pPr>
            <a:r>
              <a:rPr lang="es-ES" sz="3600" b="1" dirty="0" smtClean="0">
                <a:solidFill>
                  <a:srgbClr val="002060"/>
                </a:solidFill>
              </a:rPr>
              <a:t>VALOR DIFERENCIAL DEL CONSENSO:</a:t>
            </a:r>
          </a:p>
          <a:p>
            <a:pPr defTabSz="844083">
              <a:buFontTx/>
              <a:buNone/>
              <a:defRPr/>
            </a:pPr>
            <a:endParaRPr lang="es-ES" sz="800" b="1" dirty="0" smtClean="0">
              <a:solidFill>
                <a:srgbClr val="002060"/>
              </a:solidFill>
            </a:endParaRPr>
          </a:p>
          <a:p>
            <a:pPr algn="just" defTabSz="844083">
              <a:buFontTx/>
              <a:buNone/>
              <a:defRPr/>
            </a:pPr>
            <a:r>
              <a:rPr lang="es-ES" sz="3200" dirty="0" smtClean="0">
                <a:solidFill>
                  <a:srgbClr val="002060"/>
                </a:solidFill>
              </a:rPr>
              <a:t>1. Resultados de aprendizaje comunicacionales </a:t>
            </a:r>
            <a:r>
              <a:rPr lang="es-ES" sz="3200" u="sng" dirty="0" smtClean="0">
                <a:solidFill>
                  <a:srgbClr val="002060"/>
                </a:solidFill>
              </a:rPr>
              <a:t>nucleares</a:t>
            </a:r>
            <a:r>
              <a:rPr lang="es-ES" sz="3200" dirty="0" smtClean="0">
                <a:solidFill>
                  <a:srgbClr val="002060"/>
                </a:solidFill>
              </a:rPr>
              <a:t> para estudiantes de medicina. </a:t>
            </a:r>
          </a:p>
          <a:p>
            <a:pPr algn="just" defTabSz="844083">
              <a:buFontTx/>
              <a:buNone/>
              <a:defRPr/>
            </a:pPr>
            <a:r>
              <a:rPr lang="es-ES" sz="3200" dirty="0" smtClean="0">
                <a:solidFill>
                  <a:srgbClr val="002060"/>
                </a:solidFill>
              </a:rPr>
              <a:t>2. El número de panelistas que se mantuvieron   en todo el proceso. 46 de 51 (90%)</a:t>
            </a:r>
          </a:p>
          <a:p>
            <a:pPr algn="just" defTabSz="844083">
              <a:buFontTx/>
              <a:buNone/>
              <a:defRPr/>
            </a:pPr>
            <a:r>
              <a:rPr lang="es-ES" sz="3200" dirty="0" smtClean="0">
                <a:solidFill>
                  <a:srgbClr val="002060"/>
                </a:solidFill>
              </a:rPr>
              <a:t>3. Naturaleza virtual y confidencial del proceso. </a:t>
            </a:r>
          </a:p>
          <a:p>
            <a:pPr algn="just" defTabSz="844083">
              <a:buFontTx/>
              <a:buNone/>
              <a:defRPr/>
            </a:pPr>
            <a:r>
              <a:rPr lang="es-ES" sz="3200" dirty="0" smtClean="0">
                <a:solidFill>
                  <a:srgbClr val="002060"/>
                </a:solidFill>
              </a:rPr>
              <a:t>4. Nivel de acuerdo. (criterios estadísticos preestablecidos)</a:t>
            </a:r>
          </a:p>
          <a:p>
            <a:pPr algn="just" defTabSz="844083">
              <a:buFontTx/>
              <a:buNone/>
              <a:defRPr/>
            </a:pPr>
            <a:r>
              <a:rPr lang="es-ES" sz="3200" dirty="0" smtClean="0">
                <a:solidFill>
                  <a:srgbClr val="002060"/>
                </a:solidFill>
              </a:rPr>
              <a:t>5. Área de comunicación con la familia</a:t>
            </a:r>
            <a:r>
              <a:rPr lang="es-ES" dirty="0" smtClean="0">
                <a:solidFill>
                  <a:srgbClr val="002060"/>
                </a:solidFill>
              </a:rPr>
              <a:t>.  </a:t>
            </a:r>
          </a:p>
        </p:txBody>
      </p:sp>
      <p:pic>
        <p:nvPicPr>
          <p:cNvPr id="13" name="Picture 2" descr="C:\Users\cristina.garcia\AppData\Local\Microsoft\Windows\Temporary Internet Files\Content.Outlook\6MKP8TRZ\logo_4c (3).jpg"/>
          <p:cNvPicPr>
            <a:picLocks noChangeAspect="1" noChangeArrowheads="1"/>
          </p:cNvPicPr>
          <p:nvPr/>
        </p:nvPicPr>
        <p:blipFill>
          <a:blip r:embed="rId3" cstate="print"/>
          <a:srcRect/>
          <a:stretch>
            <a:fillRect/>
          </a:stretch>
        </p:blipFill>
        <p:spPr bwMode="auto">
          <a:xfrm>
            <a:off x="7500958" y="490352"/>
            <a:ext cx="1266520" cy="122413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620688"/>
            <a:ext cx="8640960" cy="6047809"/>
          </a:xfrm>
          <a:prstGeom prst="rect">
            <a:avLst/>
          </a:prstGeom>
        </p:spPr>
        <p:txBody>
          <a:bodyPr wrap="square">
            <a:spAutoFit/>
          </a:bodyPr>
          <a:lstStyle/>
          <a:p>
            <a:pPr lvl="0"/>
            <a:r>
              <a:rPr lang="es-ES" sz="3200" b="1" dirty="0" smtClean="0">
                <a:solidFill>
                  <a:srgbClr val="002060"/>
                </a:solidFill>
              </a:rPr>
              <a:t>Características actuales de la enseñanza y            los objetivos comunicaciones en las escuelas </a:t>
            </a:r>
          </a:p>
          <a:p>
            <a:pPr lvl="0"/>
            <a:r>
              <a:rPr lang="es-ES" sz="3200" b="1" dirty="0" smtClean="0">
                <a:solidFill>
                  <a:srgbClr val="002060"/>
                </a:solidFill>
              </a:rPr>
              <a:t>de medicina</a:t>
            </a:r>
            <a:r>
              <a:rPr lang="es-ES" sz="3600" b="1" dirty="0" smtClean="0">
                <a:solidFill>
                  <a:srgbClr val="002060"/>
                </a:solidFill>
              </a:rPr>
              <a:t>:</a:t>
            </a:r>
          </a:p>
          <a:p>
            <a:pPr lvl="0"/>
            <a:endParaRPr lang="es-ES" sz="900" b="1" dirty="0" smtClean="0">
              <a:solidFill>
                <a:srgbClr val="002060"/>
              </a:solidFill>
            </a:endParaRPr>
          </a:p>
          <a:p>
            <a:pPr lvl="1" algn="just">
              <a:buFont typeface="Arial" pitchFamily="34" charset="0"/>
              <a:buChar char="•"/>
            </a:pPr>
            <a:r>
              <a:rPr lang="es-ES" sz="2800" dirty="0" smtClean="0">
                <a:solidFill>
                  <a:srgbClr val="002060"/>
                </a:solidFill>
              </a:rPr>
              <a:t>Ser muy escasos en número.</a:t>
            </a:r>
          </a:p>
          <a:p>
            <a:pPr lvl="1" algn="just">
              <a:buFont typeface="Arial" pitchFamily="34" charset="0"/>
              <a:buChar char="•"/>
            </a:pPr>
            <a:r>
              <a:rPr lang="es-ES" sz="2800" dirty="0" smtClean="0">
                <a:solidFill>
                  <a:srgbClr val="002060"/>
                </a:solidFill>
              </a:rPr>
              <a:t>Ser muy heterogéneos en su naturaleza </a:t>
            </a:r>
          </a:p>
          <a:p>
            <a:pPr lvl="1" algn="just">
              <a:buFont typeface="Arial" pitchFamily="34" charset="0"/>
              <a:buChar char="•"/>
            </a:pPr>
            <a:r>
              <a:rPr lang="es-ES" sz="2800" dirty="0" smtClean="0">
                <a:solidFill>
                  <a:srgbClr val="002060"/>
                </a:solidFill>
              </a:rPr>
              <a:t>Estar abordados como declaraciones de intención</a:t>
            </a:r>
          </a:p>
          <a:p>
            <a:pPr lvl="1" algn="just">
              <a:buFont typeface="Arial" pitchFamily="34" charset="0"/>
              <a:buChar char="•"/>
            </a:pPr>
            <a:r>
              <a:rPr lang="es-ES" sz="2800" dirty="0" smtClean="0">
                <a:solidFill>
                  <a:srgbClr val="002060"/>
                </a:solidFill>
              </a:rPr>
              <a:t>Relegar la comunicación a un segundo plano</a:t>
            </a:r>
          </a:p>
          <a:p>
            <a:pPr lvl="1" algn="just">
              <a:buFont typeface="Arial" pitchFamily="34" charset="0"/>
              <a:buChar char="•"/>
            </a:pPr>
            <a:r>
              <a:rPr lang="es-ES" sz="2800" dirty="0" smtClean="0">
                <a:solidFill>
                  <a:srgbClr val="002060"/>
                </a:solidFill>
              </a:rPr>
              <a:t>No ser generalmente objeto de evaluación formal.</a:t>
            </a:r>
          </a:p>
          <a:p>
            <a:pPr lvl="1" algn="just">
              <a:buFont typeface="Arial" pitchFamily="34" charset="0"/>
              <a:buChar char="•"/>
            </a:pPr>
            <a:r>
              <a:rPr lang="es-ES" sz="2800" dirty="0" smtClean="0">
                <a:solidFill>
                  <a:srgbClr val="002060"/>
                </a:solidFill>
              </a:rPr>
              <a:t>Predominar los objetivos de conocimiento</a:t>
            </a:r>
          </a:p>
          <a:p>
            <a:pPr lvl="1" algn="just">
              <a:buFont typeface="Arial" pitchFamily="34" charset="0"/>
              <a:buChar char="•"/>
            </a:pPr>
            <a:r>
              <a:rPr lang="es-ES" sz="2800" dirty="0" smtClean="0">
                <a:solidFill>
                  <a:srgbClr val="002060"/>
                </a:solidFill>
              </a:rPr>
              <a:t>Impartirse de forma aislada</a:t>
            </a:r>
          </a:p>
          <a:p>
            <a:pPr lvl="1" algn="just">
              <a:buFont typeface="Arial" pitchFamily="34" charset="0"/>
              <a:buChar char="•"/>
            </a:pPr>
            <a:r>
              <a:rPr lang="es-ES" sz="2800" dirty="0" smtClean="0">
                <a:solidFill>
                  <a:srgbClr val="002060"/>
                </a:solidFill>
              </a:rPr>
              <a:t>Ser abordadas sobre todo en los primeros años </a:t>
            </a:r>
          </a:p>
          <a:p>
            <a:pPr lvl="1">
              <a:buFont typeface="Arial" pitchFamily="34" charset="0"/>
              <a:buChar char="•"/>
            </a:pPr>
            <a:endParaRPr lang="es-ES" dirty="0" smtClean="0"/>
          </a:p>
          <a:p>
            <a:pPr lvl="1">
              <a:buFont typeface="Arial" pitchFamily="34" charset="0"/>
              <a:buChar char="•"/>
            </a:pPr>
            <a:endParaRPr lang="es-ES" dirty="0" smtClean="0"/>
          </a:p>
          <a:p>
            <a:pPr lvl="1"/>
            <a:endParaRPr lang="es-ES" dirty="0"/>
          </a:p>
        </p:txBody>
      </p:sp>
      <p:pic>
        <p:nvPicPr>
          <p:cNvPr id="5" name="Picture 2" descr="C:\Users\cristina.garcia\AppData\Local\Microsoft\Windows\Temporary Internet Files\Content.Outlook\6MKP8TRZ\logo_4c (3).jpg"/>
          <p:cNvPicPr>
            <a:picLocks noChangeAspect="1" noChangeArrowheads="1"/>
          </p:cNvPicPr>
          <p:nvPr/>
        </p:nvPicPr>
        <p:blipFill>
          <a:blip r:embed="rId3" cstate="print"/>
          <a:srcRect/>
          <a:stretch>
            <a:fillRect/>
          </a:stretch>
        </p:blipFill>
        <p:spPr bwMode="auto">
          <a:xfrm>
            <a:off x="7762557" y="260648"/>
            <a:ext cx="1134620" cy="10966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620688"/>
            <a:ext cx="8640960" cy="5078313"/>
          </a:xfrm>
          <a:prstGeom prst="rect">
            <a:avLst/>
          </a:prstGeom>
        </p:spPr>
        <p:txBody>
          <a:bodyPr wrap="square">
            <a:spAutoFit/>
          </a:bodyPr>
          <a:lstStyle/>
          <a:p>
            <a:pPr lvl="0"/>
            <a:endParaRPr lang="es-ES" sz="3600" b="1" dirty="0" smtClean="0">
              <a:solidFill>
                <a:srgbClr val="002060"/>
              </a:solidFill>
            </a:endParaRPr>
          </a:p>
          <a:p>
            <a:pPr lvl="0"/>
            <a:endParaRPr lang="es-ES" sz="800" b="1" dirty="0" smtClean="0">
              <a:solidFill>
                <a:srgbClr val="002060"/>
              </a:solidFill>
            </a:endParaRPr>
          </a:p>
          <a:p>
            <a:endParaRPr lang="es-ES" sz="2800" dirty="0" smtClean="0">
              <a:solidFill>
                <a:srgbClr val="002060"/>
              </a:solidFill>
            </a:endParaRPr>
          </a:p>
          <a:p>
            <a:r>
              <a:rPr lang="es-ES" sz="2800" dirty="0" smtClean="0">
                <a:solidFill>
                  <a:srgbClr val="002060"/>
                </a:solidFill>
              </a:rPr>
              <a:t>El disponer de un consenso de comunicación debería de servir para que </a:t>
            </a:r>
            <a:r>
              <a:rPr lang="es-ES" sz="2800" b="1" dirty="0" smtClean="0">
                <a:solidFill>
                  <a:srgbClr val="002060"/>
                </a:solidFill>
              </a:rPr>
              <a:t>cada facultad decida en función de sus características propias y del perfil del tipo de egresado </a:t>
            </a:r>
            <a:r>
              <a:rPr lang="es-ES" sz="2800" dirty="0" smtClean="0">
                <a:solidFill>
                  <a:srgbClr val="002060"/>
                </a:solidFill>
              </a:rPr>
              <a:t> que ha declarado:</a:t>
            </a:r>
          </a:p>
          <a:p>
            <a:pPr>
              <a:buFont typeface="Arial" pitchFamily="34" charset="0"/>
              <a:buChar char="•"/>
            </a:pPr>
            <a:r>
              <a:rPr lang="es-ES" sz="2800" dirty="0" smtClean="0">
                <a:solidFill>
                  <a:srgbClr val="002060"/>
                </a:solidFill>
              </a:rPr>
              <a:t>  Qué competencias desea que sus estudiantes   	adquieran, </a:t>
            </a:r>
          </a:p>
          <a:p>
            <a:pPr>
              <a:buFont typeface="Arial" pitchFamily="34" charset="0"/>
              <a:buChar char="•"/>
            </a:pPr>
            <a:r>
              <a:rPr lang="es-ES" sz="2800" dirty="0" smtClean="0">
                <a:solidFill>
                  <a:srgbClr val="002060"/>
                </a:solidFill>
              </a:rPr>
              <a:t>   para así incluirlos en su propio plan docente y </a:t>
            </a:r>
          </a:p>
          <a:p>
            <a:pPr>
              <a:buFont typeface="Arial" pitchFamily="34" charset="0"/>
              <a:buChar char="•"/>
            </a:pPr>
            <a:r>
              <a:rPr lang="es-ES" sz="2800" dirty="0" smtClean="0">
                <a:solidFill>
                  <a:srgbClr val="002060"/>
                </a:solidFill>
              </a:rPr>
              <a:t>   definir los métodos didácticos y evaluativos a aplicar.</a:t>
            </a:r>
          </a:p>
          <a:p>
            <a:pPr lvl="0"/>
            <a:endParaRPr lang="es-ES" sz="2800" b="1" dirty="0" smtClean="0">
              <a:solidFill>
                <a:srgbClr val="002060"/>
              </a:solidFill>
            </a:endParaRPr>
          </a:p>
        </p:txBody>
      </p:sp>
      <p:pic>
        <p:nvPicPr>
          <p:cNvPr id="5" name="Picture 2" descr="C:\Users\cristina.garcia\AppData\Local\Microsoft\Windows\Temporary Internet Files\Content.Outlook\6MKP8TRZ\logo_4c (3).jpg"/>
          <p:cNvPicPr>
            <a:picLocks noChangeAspect="1" noChangeArrowheads="1"/>
          </p:cNvPicPr>
          <p:nvPr/>
        </p:nvPicPr>
        <p:blipFill>
          <a:blip r:embed="rId3" cstate="print"/>
          <a:srcRect/>
          <a:stretch>
            <a:fillRect/>
          </a:stretch>
        </p:blipFill>
        <p:spPr bwMode="auto">
          <a:xfrm>
            <a:off x="7500958" y="785794"/>
            <a:ext cx="1071570" cy="103571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467640" y="1571760"/>
            <a:ext cx="8462078" cy="3928942"/>
          </a:xfrm>
          <a:prstGeom prst="rect">
            <a:avLst/>
          </a:prstGeom>
          <a:noFill/>
          <a:ln>
            <a:noFill/>
          </a:ln>
        </p:spPr>
        <p:txBody>
          <a:bodyPr lIns="63360" tIns="25560" rIns="63360" bIns="25560"/>
          <a:lstStyle/>
          <a:p>
            <a:pPr>
              <a:lnSpc>
                <a:spcPct val="92000"/>
              </a:lnSpc>
              <a:buFont typeface="Arial" pitchFamily="34" charset="0"/>
              <a:buChar char="•"/>
            </a:pPr>
            <a:r>
              <a:rPr lang="es-AR" sz="2300" dirty="0" smtClean="0">
                <a:solidFill>
                  <a:srgbClr val="002060"/>
                </a:solidFill>
                <a:ea typeface="Arial"/>
              </a:rPr>
              <a:t>  </a:t>
            </a:r>
            <a:r>
              <a:rPr lang="es-AR" sz="2800" dirty="0" smtClean="0">
                <a:solidFill>
                  <a:srgbClr val="002060"/>
                </a:solidFill>
                <a:ea typeface="Arial"/>
              </a:rPr>
              <a:t>Incrementar la </a:t>
            </a:r>
            <a:r>
              <a:rPr lang="es-AR" sz="2800" b="1" dirty="0" smtClean="0">
                <a:solidFill>
                  <a:srgbClr val="002060"/>
                </a:solidFill>
                <a:ea typeface="Arial"/>
              </a:rPr>
              <a:t>sensibilización y diseminación </a:t>
            </a:r>
            <a:r>
              <a:rPr lang="es-AR" sz="2800" dirty="0" smtClean="0">
                <a:solidFill>
                  <a:srgbClr val="002060"/>
                </a:solidFill>
                <a:ea typeface="Arial"/>
              </a:rPr>
              <a:t>de la enseñanza de la comunicación médico-paciente</a:t>
            </a:r>
          </a:p>
          <a:p>
            <a:pPr>
              <a:lnSpc>
                <a:spcPct val="92000"/>
              </a:lnSpc>
              <a:buFont typeface="Arial" pitchFamily="34" charset="0"/>
              <a:buChar char="•"/>
            </a:pPr>
            <a:endParaRPr lang="es-AR" sz="2800" dirty="0" smtClean="0">
              <a:solidFill>
                <a:srgbClr val="002060"/>
              </a:solidFill>
              <a:ea typeface="Arial"/>
            </a:endParaRPr>
          </a:p>
          <a:p>
            <a:pPr>
              <a:lnSpc>
                <a:spcPct val="92000"/>
              </a:lnSpc>
              <a:buFont typeface="Arial" pitchFamily="34" charset="0"/>
              <a:buChar char="•"/>
            </a:pPr>
            <a:r>
              <a:rPr lang="es-AR" sz="2800" dirty="0" smtClean="0">
                <a:solidFill>
                  <a:srgbClr val="002060"/>
                </a:solidFill>
                <a:ea typeface="Arial"/>
              </a:rPr>
              <a:t>  Orientar el </a:t>
            </a:r>
            <a:r>
              <a:rPr lang="es-AR" sz="2800" b="1" dirty="0" smtClean="0">
                <a:solidFill>
                  <a:srgbClr val="002060"/>
                </a:solidFill>
                <a:ea typeface="Arial"/>
              </a:rPr>
              <a:t>diseño de programas comunicativos </a:t>
            </a:r>
            <a:r>
              <a:rPr lang="es-AR" sz="2800" dirty="0" smtClean="0">
                <a:solidFill>
                  <a:srgbClr val="002060"/>
                </a:solidFill>
                <a:ea typeface="Arial"/>
              </a:rPr>
              <a:t>durante toda la formación de los estudiantes de medicina </a:t>
            </a:r>
          </a:p>
          <a:p>
            <a:pPr>
              <a:lnSpc>
                <a:spcPct val="92000"/>
              </a:lnSpc>
              <a:buFont typeface="Arial" pitchFamily="34" charset="0"/>
              <a:buChar char="•"/>
            </a:pPr>
            <a:r>
              <a:rPr lang="es-AR" sz="2800" dirty="0">
                <a:solidFill>
                  <a:srgbClr val="002060"/>
                </a:solidFill>
                <a:ea typeface="Arial"/>
              </a:rPr>
              <a:t>
</a:t>
            </a:r>
            <a:r>
              <a:rPr lang="es-AR" sz="2800" dirty="0" smtClean="0">
                <a:solidFill>
                  <a:srgbClr val="002060"/>
                </a:solidFill>
                <a:ea typeface="Arial"/>
              </a:rPr>
              <a:t> Elemento que </a:t>
            </a:r>
            <a:r>
              <a:rPr lang="es-AR" sz="2800" b="1" dirty="0" smtClean="0">
                <a:solidFill>
                  <a:srgbClr val="002060"/>
                </a:solidFill>
                <a:ea typeface="Arial"/>
              </a:rPr>
              <a:t>homogenice contenidos curriculares  </a:t>
            </a:r>
            <a:r>
              <a:rPr lang="es-AR" sz="2800" dirty="0" smtClean="0">
                <a:solidFill>
                  <a:srgbClr val="002060"/>
                </a:solidFill>
                <a:ea typeface="Arial"/>
              </a:rPr>
              <a:t>(en la línea del espíritu de Bolonia)</a:t>
            </a:r>
            <a:endParaRPr lang="es-MX" sz="2800" dirty="0" smtClean="0">
              <a:solidFill>
                <a:srgbClr val="002060"/>
              </a:solidFill>
              <a:ea typeface="Arial"/>
            </a:endParaRPr>
          </a:p>
          <a:p>
            <a:pPr>
              <a:lnSpc>
                <a:spcPct val="92000"/>
              </a:lnSpc>
              <a:buFont typeface="Arial" pitchFamily="34" charset="0"/>
              <a:buChar char="•"/>
            </a:pPr>
            <a:endParaRPr lang="es-MX" sz="2800" dirty="0" smtClean="0">
              <a:solidFill>
                <a:srgbClr val="002060"/>
              </a:solidFill>
              <a:ea typeface="Arial"/>
            </a:endParaRPr>
          </a:p>
          <a:p>
            <a:pPr>
              <a:lnSpc>
                <a:spcPct val="92000"/>
              </a:lnSpc>
              <a:buFont typeface="Arial" pitchFamily="34" charset="0"/>
              <a:buChar char="•"/>
            </a:pPr>
            <a:r>
              <a:rPr lang="es-AR" sz="2800" b="1" dirty="0" smtClean="0">
                <a:solidFill>
                  <a:srgbClr val="002060"/>
                </a:solidFill>
                <a:ea typeface="Arial"/>
              </a:rPr>
              <a:t>Desarrollo </a:t>
            </a:r>
            <a:r>
              <a:rPr lang="es-AR" sz="2800" b="1" dirty="0">
                <a:solidFill>
                  <a:srgbClr val="002060"/>
                </a:solidFill>
                <a:ea typeface="Arial"/>
              </a:rPr>
              <a:t>de estrategias didácticas y de </a:t>
            </a:r>
            <a:r>
              <a:rPr lang="es-AR" sz="2800" b="1" dirty="0" smtClean="0">
                <a:solidFill>
                  <a:srgbClr val="002060"/>
                </a:solidFill>
                <a:ea typeface="Arial"/>
              </a:rPr>
              <a:t>evaluación </a:t>
            </a:r>
            <a:r>
              <a:rPr lang="es-AR" sz="2800" dirty="0" smtClean="0">
                <a:solidFill>
                  <a:srgbClr val="002060"/>
                </a:solidFill>
                <a:ea typeface="Arial"/>
              </a:rPr>
              <a:t>de la comunicación más efectivas</a:t>
            </a:r>
            <a:endParaRPr sz="2800">
              <a:solidFill>
                <a:srgbClr val="002060"/>
              </a:solidFill>
            </a:endParaRPr>
          </a:p>
        </p:txBody>
      </p:sp>
      <p:sp>
        <p:nvSpPr>
          <p:cNvPr id="229" name="CustomShape 2"/>
          <p:cNvSpPr/>
          <p:nvPr/>
        </p:nvSpPr>
        <p:spPr>
          <a:xfrm>
            <a:off x="395640" y="188640"/>
            <a:ext cx="8353080" cy="1158840"/>
          </a:xfrm>
          <a:prstGeom prst="rect">
            <a:avLst/>
          </a:prstGeom>
          <a:noFill/>
          <a:ln>
            <a:noFill/>
          </a:ln>
        </p:spPr>
        <p:txBody>
          <a:bodyPr lIns="63360" tIns="25560" rIns="63360" bIns="25560"/>
          <a:lstStyle/>
          <a:p>
            <a:pPr>
              <a:lnSpc>
                <a:spcPct val="100000"/>
              </a:lnSpc>
            </a:pPr>
            <a:r>
              <a:rPr lang="es-AR" sz="3600" dirty="0">
                <a:solidFill>
                  <a:srgbClr val="FF3300"/>
                </a:solidFill>
                <a:latin typeface="Calibri"/>
                <a:ea typeface="Calibri"/>
              </a:rPr>
              <a:t>
</a:t>
            </a:r>
            <a:r>
              <a:rPr lang="es-AR" sz="3600" b="1" dirty="0">
                <a:solidFill>
                  <a:srgbClr val="002060"/>
                </a:solidFill>
                <a:latin typeface="Arial"/>
                <a:ea typeface="Arial"/>
              </a:rPr>
              <a:t>APLICACIONES PRÁCTICAS </a:t>
            </a:r>
            <a:endParaRPr>
              <a:solidFill>
                <a:srgbClr val="002060"/>
              </a:solidFill>
            </a:endParaRPr>
          </a:p>
        </p:txBody>
      </p:sp>
      <p:sp>
        <p:nvSpPr>
          <p:cNvPr id="230" name="CustomShape 3"/>
          <p:cNvSpPr/>
          <p:nvPr/>
        </p:nvSpPr>
        <p:spPr>
          <a:xfrm>
            <a:off x="0" y="188640"/>
            <a:ext cx="8964360" cy="522720"/>
          </a:xfrm>
          <a:prstGeom prst="rect">
            <a:avLst/>
          </a:prstGeom>
          <a:noFill/>
          <a:ln>
            <a:noFill/>
          </a:ln>
        </p:spPr>
        <p:txBody>
          <a:bodyPr/>
          <a:lstStyle/>
          <a:p>
            <a:pPr algn="ctr">
              <a:lnSpc>
                <a:spcPct val="100000"/>
              </a:lnSpc>
            </a:pPr>
            <a:endParaRPr/>
          </a:p>
        </p:txBody>
      </p:sp>
      <p:pic>
        <p:nvPicPr>
          <p:cNvPr id="231" name="Shape 211"/>
          <p:cNvPicPr/>
          <p:nvPr/>
        </p:nvPicPr>
        <p:blipFill>
          <a:blip r:embed="rId2" cstate="print"/>
          <a:stretch>
            <a:fillRect/>
          </a:stretch>
        </p:blipFill>
        <p:spPr>
          <a:xfrm>
            <a:off x="7839000" y="132480"/>
            <a:ext cx="1213920" cy="1011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4" name="AutoShape 4" descr="data:image/jpeg;base64,/9j/4AAQSkZJRgABAQAAAQABAAD/2wCEAAkGBxQSEhQUEhQVFBUXFBUXFRQUFBcVFhQXFBUWFhgVFBYYHyggGBolHRQUITEhJSkrLi4uGB8zODQsNygtLisBCgoKDg0OGhAQGywkICQtLCw0LCwsLDQsLCwsLCwsLCwsLCwsLCwsLCwsLCwsLCwsLCwsLCwsLCwsLCwsLCwsLP/AABEIAMIBAwMBIgACEQEDEQH/xAAcAAABBQEBAQAAAAAAAAAAAAAAAQIEBQYDBwj/xABFEAABAwIEAwUDBwoGAQUAAAABAAIDBBEFEiExBkFREyJhcZEygaEHFDNCUnKxIzRDYoKSwdHh8BUWJGOi8VNzg5Oywv/EABoBAQADAQEBAAAAAAAAAAAAAAABAgMEBQb/xAAuEQACAgEDAwEHAwUAAAAAAAAAAQIRAxIhMQQTQVEiYXGBobHwBTLhFCNCkdH/2gAMAwEAAhEDEQA/AJ7SlWbocZc3R2o8d1eU1ayT2T7ua+EyYJQ5Pn545R5JCChCxKD4JnMIcxxa4cwtNhfFpFhUD9to/ELLWSXXRg6rJhdwZrizzxv2WeqU1SyQZmEOB5hdgvK6OsfEc0bi08xyPmFuuHscFQ2xs2RvtNv/AMm+C+k6L9Rjn9mSqR6vT9Qsu1Uy7QkQvUOkVCRCkCoQkUWBUJEKQKhIhAKhIhAKhIhAKhIhQAQULnUTtja573BrGguc5xsGgbkk7BSCDisIa0yB7YnNBOdxsyzRe0l9Mthz2XLBcZZUDS2cbgEEebSNx4rFZ5Mek1zxYVG7cXa+uc07dRECP7PszOJcAhhMfYxiJjm2tCTDYjXulli02965M8uzWRceTOctO5vSlWTw/A5ixslNiFS0EaMnEdS0ciLvaJNx9pdzJisW7KOqHMsfJSv/AHXB7fiF0xaatGl3uaVFysz/AJsez85oayH9ZkQqWed4HOIHm0KTR8X0UrsrKqLP/wCN7uyePNklnBWBe9qUJjLEXBBHW6FFkWfOFk6OQt1BXMlAK+do4C6pMbI0fqOvNXlNUteO6b/isSF0inLdQVy5eljLjYwnhT4NwHIWfocdto8X8eauoqhrxdpB/vouGeGUOTmljlHk7XTRK6NwljJD2ajx6tI5g9EXTJZQ0Ek2UY3KMk48lsTlGSceT0XhriBlXFmbYPFhIy/sm3LqDbRXN14JhGNPgmEsZsbkEfVe0n2XActvJez4HjLKqPOw6jR7ObTbY/z5r7Lps+tJS5Pop42lqRa3QmKv4inLKSoc0lpbBK4OBsQQwkEFdS3dGTdFmhee8GVcVR2QNbUunLXF0Wd2TZ19cttBrvuumA8RPhoq0TvLpqR72kuNyS64juTyz3A8LLaWBptXwZrKmb5C88qqmobSUNM2V/zmqdmLy452stnOu4sC2/kVLwbG3yYVUlz3dvTtnje65zBzAS0k73tpf9Uo8Dq781/JKyI3CFjpa9/+CCbO7P8AN2u7TMc18w1zbpuPYg9mCsmEjg8wUx7QOOa7jHc5t9bn1ULE7q/NE619LNokWJ4mr5ZG0VLBI5s0zO0c4Eg5WRX7xGupv+6udNj7pcGllD3CWJhje6/fD2OaLk73LS0+9SsLpO+WR3FbRu0i8xwfFHmaiFNVS1D5A351E5xeyMWbmJ07tru9Br19OVcmNwZMJ6gQDfZCqsRL4byx6tGr4uRHNzPsn4FYTlpVlm6LCqqWRMc+RwYxrS5znEANaBckk7BeaNdJxBL9eLCo32tq2Suew8+bIwR/Z9n0WlqGTsuLOadwRf3OB/BVtRwhRuJc2EQvJBL6dz6d5I2JdEW396mMlJWgnZb0sDY2hjGta1oDWtaLBoGwA5DwWe42dpEOd3H0suxwKoj+gr5h0ZUsjqGaeJDZP+aqMZwzEZCHPZTz5Rb8i90JOv2JbgH9tc/WY5TxOMVuZ5ouUGkW/DNWyOnHaPa3vOIuQNL/APak1HEkA0zFx/VaT8dll6Z9PFb51T1kRvvJAXxi25z05eAPMrS4JiVFJpTS07yNxG9hcPAjcHwIWWGHUKCi6VCCnVDf8be76Knkd0Lu4PO5VFxjiwhp3zVkNPkFgGSNEznvPssY0jUn4b7LXYrXR00T5pnBkbGkuceQHTqeg/mvPOF8PkxipbiNYwspoyfmNM/nr9PINidBbyFtAL7rFJ/ukWUH5ZnaT5M56tgqOyjphKM4gEskfZg7DIxtmm1jbx11QvbuzHghb6S+n3nzYkRdKvnjzxEqRCEhZdIp3N1aSuRKAUr1IZIOKS6/lD5WGby21/BcZKtzrXeXc+8efUX29VHmNiCL9Ljx6lNDiff8f78PRdEIQq0j1sMYaVJJE1so6H36HXZp5FXXD+OvpZBJGdb2e0+zI3oeY67aLOB9tBqPEaj+/Aro2TlzvyGvl4nRX43R0Knsz6DwXF46mISRnQ6Fp3a4btd4/jujiOnMlJUMBALoJWgnYFzHDW3JeOcL8QvpJQ5urTo5t7Ne0a28CNSCvY6WtjqYM8Zu17SPEaahw5EXXodPn1UnycmXHS2MjwXiNTEKelc2nMbe6Xh0naW7xuAWgXuonFvDbpMRsx7Gw1JgNQ0k3d2b7bAW1DRbXclb6ggLGtbYWA35qPUYXnc959ru5T0yrvWVa7RzPHcaZnq7h755ichme5kcUDGQtie5j7mxLrgaDvOGh6KuHDr6eXEYIngwz0biO0e4vbIG7vNtfbfrvqFt6mgzva/UHLZxabH1TYMNAEu5LxluTc28T6eiLK6q/kO0mzE4IKiam/w+U07Yvm72do10hkBa0lriCALXAJ8FBc2rqKdmHSPp2RAsYZwXkuZGRlABFr6N1Nr2XpYoh2PZ2F8tr2TZsOa6ER2GgFtOY3P4qe8ruvP19SO06/P9GSZwuKmvqHTPe1kUcUUDYpHMeGtbqXG3M3On2lWu4ffA3FKaN7TDJGx8edzi5rrtvnOXc5jr4Bb6bDA54ddwu0BxabE2HX0TYsLAZINy/ck3NhtcqO80udth2kY2swR0IwupgMbZo2xxyjUCZhYAdm3P1hqPrDovRlWR4ec0ZdYiMWaBy8T46D0Vg+QAEkgAC5JNgANbk8hoVnOeqjSEaCR4aCToBqSdLAbkk8l5tUYvPjNR2VDI+noYngTVjDZ87x+jpz9nx5+VgeNfXzY7M6mpnOjw2N1qmpboaog/RQk/V03950sD6HhOGRU8LIooxGxgs1g5Dz5k7k87rJl6sw0kVTRyOjgnbfui9QzO0ggWL8hb13Hx2V03GMRh+mw9szft0dQ0nz7OYNPuBUXi63zj9hvnu7+a1eDyF8Mbnblgv57Lzukyf3J4/CMMUvacUUTOP6MHLUGakd0qoJIhf79iz4q+ocShnaHQyxytOt43teLfs3UpzQRY6jodR6FZzEuCqCV2d1NGx979pFeF4PUPiLSvRckuTc0YKr8SwGmqPp4IpeYMkbXEHqHWuD71mJMGdT/m2KzxW+pUGOqj9JO//wAlBpOMK5tU2mLIKxuhkngEkRjaTrmjObMbch1GoVFlg/JGpFziPyd0cwa13b9mHtd2HziV0JLdgY3OIA8rLUsiDQALAAAAAWAA0AHw9FzpKnOPZePvNy+l1IKunatEjUIQlg+a3QW9n0P96LmX230XoGL8DjV1M+3+3IdP2X8vI381jK+jkidklYWHo4b+IOxHiF4+TDKP7kcrxsh3RdI6P7J93L3LmZw32tPde6x0vwZ6ZXSOqFHNW3x9FyfVnl/VXWKTNY9POXg71DiNgfcmx3sRpr4aeiiNkPI/Fdg489Ph/DVdChSPRhDRGh7Qf5W1tbcJWO5ev9fVcjcHe/46deqe14Pn48/eN0aNLJkUliOv4+/ktNwpxI6kkB1Mbj+Uj69HNv8AWHxWPa7X+qkQut/Ic7qu6dobPZn0XRVbJWNkjdma4XBHP+vhyUhpXjPB3FTqV4DruhcbObe5B2zt9LEc167S1DXta5hDmuFwRsQV34MuuNeTnnBxZKunBc7pwctzMfdKCmpyAcVErKkxd4i7PrEbt/WI5hSwVzqHNDSXkBoBJJNgANyT0sqyTa2IYsUocAWkEHYhYj5ScHr6vJFBl+aGxqGRy9nUTC+sbS8ZA23jrzTeHuKaftnNgnZLAXWGU27MknkbG1x8QVu2kHUeqyw5ddp8oiMrRj8M4ipqSOOJ9PUULGNyhskDjG0DmZoszNdTcnW9ytHhuMwVAvBNFMP9uRr/AMCpwKp8S4Wo6h2aamic4bSBoZIPKRtnD1W5Yy2PT555D0OUfs6fjdWdHi85Y1kMIIAADrE7ab6AIk4HDXB1PUzxEbNkyVLPeJWlx88113D8UhsDHSVbesb30sn7jg9p/eC8yHRZFOUtVWc0cDUm75HtpK2T25RGOjd/gP4rs3hlp1klkeeYLrBRv84tZ+dU1VTfrPhMsY85YM7R77Ku4q+UWmgpw+lljqppHdnBFE4PLpDp3gNQASPO4HPTpXSwT3t/E2WNFbxxibKYx0dBE19fPoy/e7Fp/SvJ2OhI8r7DXS8DcIR4dBlB7SV9nTzO1dI+3U6ho5DzO5Krfk94RdSh9TVO7WunOaeQ65L6iJvgNL26DkAtu1brHFbJFqQAISoViRLIQhAZJ0i4VUbJG5Xta9p3a5oI87dfFM7RMMimSTBRV/B0D9Yy6I9B3m+h1+KzeIcGzi9sko/VdY+djst8ZEx0q55dNB8bFdKPGK/BaiInNDLbk7syR6gWVc6W2h0PQ6H0K91+cW5rhUBj9HsY77zWn8QrdnY1U2jxQP5/EpzZR5+ot8V6nU8PUb96dg8WXZ7+7ZVVRwRSu9l0sZ8HBw9HC/xWfaZdZEzBiYef9OZK6Mfc7/w2/FaWo4EP6Odp8HxkfEE/gq+fhGqbsGP+68D32dZVeNovriyAJP6iyfm28+SSXC6hntwyDrZpcB43bcKN21jZ2h03Fjos3Am0WUUnX8PjottwLxQYH9lISYnXPXI4n2m+B5j3rzxk/wDfJS4KnKdPBYT1Q3jyZdRk0wPo6KUEXBuCNCNfiuzXLyrgjjAR2hmPcPsuP1Cf/wA6e5eoxOvY9dj1Xf0+dZVvyc2OakiQCnJgRLK1ou4hoFySdAABcknkNCug0HyShoLnENABJJNgANyTyHivL8QrpsemdBTl0WGxOtPO3R1U4H6OM/Y292p5BNrKqbiCZ0NOXRYZG4CafUOqnN/Rxj7P/Z5BelYTh8dPE2KJgZGwWY0bAfxPO+5QGW4lwKnhhhbFExrGdwANGwF9TuTodfE9VAwPhBro89LVVdI8EgtjlzxX3+iku0DUGwsFoONHdyNv65PoD/NM4LccsvS7fUg6/gvLjNx6xxXDOZOstIhiHGae2WSkrmDlI11NKemrLsv5hL/nl8WlbQVdP1kYwVMQtzzxEkD3LY5kZ16dnSUmEcYUNTpDVROd9guDX+WR9j8Fd7qhxzBqCoH+qhp3+LmtDh5OFnBZKqwalpgX0eIVdIGg91krp4f/AI5QR8Vm82NcshySPTFBkwaB0jZTDGZWm7ZOzbnBIIuHWvsT6rF8BY5iMoc6ra2WIj8i+OMNe/X2nnMGWt0vqd1voHEgEtLT0Nrj0KtGak6QTTHMZZOQhXJBBSppKALoSIQHnz5QuZm0XFyjPqm58l+9a9vBSk3wLJTplzMqjuqRnyX7xF7eC4x1bXOLWkEjceRsVOiVXRFolOkXMyLl27S4sB7wFyPT+YTJp2t0J16c/RNEm6oakdTImGVcI6ljgSDcDfwXP52zQZt9vFT2pb7cDUvUkmdNM65zua0XcbDZDrZc9+7YG/gdlGl1dC0Kakpkswdo4B33gD+KInsc4NDtTsNr+SsGYceiiUHF00FJPgz0uHwOP0DL+Dcv4KM/A43bMc37rj/G62UeFeCnQYWOizeOL5Qavk8/h4UkcfyZI87H+S9W4Pk7KJlPIT2jGjf64ue80ncanTlayKSjA5BLjVGXRh7Lh8feaRva9nWtuNb+5YTxrGtcUUktO6NIHbrzr5SaOvqZI4eykOH3Bn+auY6olA1sWuIOW/IXvv4DZYJiQnjDtnDRw6HqPAhWYK3hNTipIvF2rMtgXE+HRtjgY8UmQZWQVDHUzh7pQMx8QStZFIHC7SCDsQbg+RCj1VGyVuWVjJG82yNDx6OWfk4FpmkupjNRu60kz42++I3jP7quSR+LanNKGj6rfi6x/AD1XHCsaMDCxkeZznE6nfpYDyXKt4UrWuzsnhqddRO18Mj/AP3Iri/jlG2yk0ePuphapw6eAc5YGtq4/wB6LvgebeS8n+kzPM53RzLDPW5WS2VVdL7LQwdS23xdcrq3AJn/AE07vJpP/XwU3CeK6Op0gqYnu5szBrx4FjrOHorhzrLqXRr/ACbZqsSXLsoRw/TRNL36hoLnOe6wAAuSdgF51S0px+r7rOywqmfbujKaqQaDXp+APU6SeJcSlxurOHUbyykiINZUt+vY/RsOxFxp1NzsNfTsHw2OmhZDCwMjYLNaOg5k/WJ3J5krohihHhFlFIkwQNYA1gDWgABoAAAGwA5BdAhC0osKkSppKAcmIQgBCEIDzZzVRcRExGGYbNeGu+67+z6rTFig4zTB0TmubmzWFtd73G3ktMUtMkUmriZ6Ks/Oqnk09nH42sPicvxVfT1IidA6zhfuylzS0d87gne1z6K/OFtNKI8mjX3c27tdSdTe/NScXiZNFky5rltgbi1vEf3qulZIravd8qoxcZc2V1J+ezN6RtP/ANEzDTerqGu9puXL93w92X1UmtwISTOs0ZsrbkveL2aByKdVYAJXNa1gDo2NBfmcDoLWuDc+/VRqj68qvgTUvqVrz/qKkM2bA4uttmsNPx+KhxSF0dO2QBsT3kCQam9yLOvtz/sLWYbhjY2SxdmGuLXZiLnP3bak68+vNMkwljqSOHID3u627tO8db3vz681ZZktvh9uSrg+fzkp8XlaakRvDixjCX5GlxzPGgsPCxXGlqc1BOD7cRAIOhsXtsSDt9Ye5auhpmU80xLe88tObvOLgB43sok+Fsk+dvDNJA0HVwzEEG5F9NvioU4pKPpRLjLn1sp6PM6ekZOBGDGHRObr2ndBAceR0Gnj4rcspgqitwxkgpGZRePI5pu4ZA0N5g3+rz6LTNjWOaeqvzyaY01dnCOALu2JdGxLhimIxUsL5p3BjGC5J5nk1o5uPIf1tgai4jiMVLC+ad4ZGwXLj8Ggblx2AG91hMMw6pxuUVVQ6Wlo23+awxuySPJ07Zx92/uGlyVwfCpcbmbV1rHR0LHXpaU6dtb9JL1B+Ow0uT6jE21gLWA0AFrAeG1lEuA+DzakFZE8tpJo85dlDalpMbrXs0ubqD0I8Oquf84V1P8An2GS5Ra81G4TstpclntNHmoIltNmH/lzf87r0Zq879PyWpRfhmGCVpozWEfKBh9QcrKljH3sY5vyLweln2ufIrTscDYg3B2IOnuPNVeLcP0tV+cU8Uvi9gLh5OtmHqs2fk3ZFrQVdVRHWzWSGSG56xP3HvXpG5ukoWCEuOUo9mlxFgG7T82mPXT2PS6dH8pcEZy11PVUTtBeaEujJ00bIy9x42QGpxbh+lqhaop4pvF7ASPEO3B8iqCu4BaY3x01ZV0rXtLTG2Uyx2O9myXLf2XBaHCccp6kXp5o5hz7N4cR5gaj3hWKApOEeG4cPp2wQDQavefakebXe4jnpa3IacldhCEAt0XSIQBdCEIAQhBQAhJmSIDHdmmvpwbX5aqblRlQEIU418d0gphp4bKdlRlU2KIopxcnmnwwAEnrupIjSiNRYOBhFyeosmspmi1hY9VLDEvZqbZFHEw94HnaycylGUjkd1JaxOa1RZNEeKka03AspLWLo0J7WpYIGM4rFSQumncGMZuep5NA3Ljtb8NxgcGwqbG5m1lawx0TDelpCfpf9yTqD157DTez434KqayeKZssUscRBbRzh7ISQNcz2ElxNuY2sNlYt4tlp7NraCeEDTtacCpgAG2rO8weBCA10bLC2wAsBtYdB0C5V0wZE93RpP8AL42UHBuJaSr/ADeojkP2Q4B482Gzh7wo3F1VlYI+bjc+Tf629Fh1ORQxtlMkqi2ZvDoS+RjOrmg9LX1+AK9IC84op3MeHMHe1tpc69B11KtmUNZP7TnNH67i0fuj+S8jo82hOottnJgnpXG5rJauNntPaPNwVfLxLA29iXfdBPxNlBpuE27yPJ+6LD1N7q2p8HgZtGL9Xd4+pXoaupycJI6E8j9xW/5kc/SKBzvE/wBAbeqynF3GUzJG0QYHVE4yiGNoe5ofpd5Js3S512Aur35ROMWYdAGsaH1Mpy08QFySdM5aNcoPTc2HlVcDcOtw9jq3EZW/PKg3e+Q3Mebvdm09bDW2mgA0C1h082/ak37kSoNbykWXB/AbaFpEbyxzrGQxjVxH1c7rmwufDmtjCzKLXLvF1rn0XMVbOz7XO3s8ufPcZctr5r9LKKzHKcxulEzDG1wa599A42sD46j1W8MWni2XSS8lkCluq2gxunmdkilY91icrTrYEAn4j1XalxGKRrnMka5rCWvIOjSNSCTstHGS5RKaZMui6qIuI6Rzwxs8ZcTYDNudrA7ErrX41TwOyyysY4jMA462JIv8D6JoldURqXNlldISo9FWRytzxPa9vVpBFxy02K5UmKwyvdHHI172XzNabltjY39+ijS/Qm0TEKtq8fponlkkzGOFrtJ1FxcX9xU6nnbI0OY4OadQ5pBBHgQji0raCaZ0QhCgkz+VGVdMqcGoDkGpcq65EZEBzslDV1axLlQHMMTw1PDUuVANATw1AaqfiziWDD4DLMfCOMe1I77Lf4nYelwLloXUBeV8OcUY1PEaoUcU8DnHJHm7KXLyLCT3m8rkEm2ivaL5T6XMI6uOehk2tURuy38HNG3iQEBuLJwUbD6+KduaCVkrT9aN4ePhzUrKgKXGeFKOq+np43u/8gbkk90jLOvp1VHWcCStH+lrJB9llUPnDR4B92vA1O5K3ACVVlBSVMhpPkw9JiFbRC0+GtlYN56F4kJ+9FJZ/wASrXCuOKGd2QTiKTYw1DTBID0Aktc+RK0ZCiYng8FQ3LPDHK3pIxrreRI09yRgoqkgklwTWu0uNuqouMeJ4sPpnTym/wBWNg9qR9tGj+J5fA1n+QWRXNBU1NEdbMZJ2sN//SluPiqmLgKoqK9lTilRHUxwsHYxsYWNLgb3fH7I1sSATmNuQsrEnH5OeGJaiY4riQzTyawRnaBlu6cp2NiMo5DU6lXXymtBbRMI0fWRsPk8EH8Vs2qh4uw5s3zbMHHJUxvFjbVvXQ3C1wy0zTKZFcWjDx4m/sP8K17b57838ewzZy/y39y4PeGYXiIA0ZXhg8mvjA+C2TcNh/xU1GU58uXNfu58mXNltvl7u6gSYDH8zrIy1+WSrMjhn1JzsOhy6DTZdSyr7P5nO4y9fVF/wu2ewM0EETezZkdE7M517e1oLaWK84nrXNwysLbgHECx1vs2B/ENWng4UnyPHaVPejAZ/qycpzscCBbS2X0uOalYVhNPHh8sL4i5rnntGl13SPOWzg7kRYbbZVVTUW3zuizUmq45G8fUFPHhjnNYxuQR9k4AA6uaNHbm4JVLWVsvz6jcIPnEpw2Nzoi4DMSJC72tLjXRd6fhLs+zNQ2aWna4FsT5y5sfS7BuPDTotLNh7DiUVRY5hTloId3cpLz7Nv1jzUKaiqu+RpcvdwZ3hLEmU+HVdYHNuXvd2QBAif7LI7Hxc33WVDw5i0NPUUL2SZnSNMdUO93XSv7pJIsbFzbkfYV/V8NRvZVFrZOxkqWSOYH2Di0vJIGXQXcD6dFc8X08FVTiId452FgZ3XNIuLg200JHvVtcbfv/AOEaZV8DN4tXPjxHES2mFQGwsL2uIsxvZx3flPtW6DVar5OoGtoIi14kDsz7gEAEnVlj0IsfG6TDcOZHXVUrg4l8MbXlzrtIa1gOlvBdOBsMFPA5rA4MdK5zGudmyg2FhoLC4WeSdwr4fYvCLUr+JokIQuU3KmyMqfZFkAlkW8U8JbIBgSp4alyoBlktk+yoeMOK4cOgMsti43EUQPelcOQ6AczyHiQEA7i3ieDDoe1mNybiOMe3K7oByG1zy+B844U4anxmoGIYl9Bf8hAbhrxe4Aadoh13cfDc4R4YnxioGI4mPyN/yMNrNe0G4AHKIervK5PsjIwBYAAbADQADYC3JAJHGGgAAAAWAAsABpoOQTK2ijmaWSsZK0/VkaHt9HaLsnAIDD13yXUbndpTGaik+3TSuaP3Tt7iFwNJjlHfs5YMRjH1ZR2U58A64BPiXFeggJbIDz+H5UI4nBmIU1RQv2u9hfET+q8C5HuWywrGKepbennjmH+24OI8xuPeFLlha9pa9rXNO7XAOB8wVjsW+TDD5nZ443UsnKSmeY7HwZ7PoAgNqEq8yr6PFsMjfMyuiqoIwS5tY3I9rRyEl7knS3e16K5+Tjjh2KMeXUzoRHYGQPzRucfqtvY3A1O9uuyA2iQhKhACZLEHWvyN/RPQgOPzNvvzZr87pTSNs4cibnzXcFKptkUc4ocvMnzN1yNE2xHIuv71JQlsUMmiDhY7Li+jabX5Ny+4KShLJo4spgGlvLp5popG93Qd3bRSEJbIpEaWja4knmu0TMoA6J6FFsmgSJUICBkSWT7osgEypcqdlRZAJZCcmuvytfl58roCg4z4shw2HtJe843EcQNnyO6eDRzPLzsF5zwfwtPjFR/iOJ37K4MMJByvA1aMp9mEert/Ex+J+DMS+eisqYWYlG11+yieWDI3UR9mRcMB5DNfne5Wzwb5UqF7hFOJKKQaFkzC1rbDbM0aD7wHJAbtjAAANhoPIbabBOXKlqGStD43te07OY4OB8iNF2AQAAnBACcgBIlQgBNkeGglxAABJJ0DQBckk9E5eNfKHxPNidSMKw7vNLrTyN2dl9oFw2jbu48yAB4gRcdxObiKuFHSksoonZpJPtWNjI7rfUMb7z4exYJhMVJCyCFoZGwWaB8STzcTckqDwfwxDh9M2CIXO8j7WdI/m534AcgFeIAQhCAEIQgBKCkQgHXRdNQgHAoumoQDiUXTUIB10hKRCAEqRKooEa6EpQFIBCFS4lxZR084p5qiOOUi+V5sAOWZ3stJ5AkIC7QmxyBwDmkOB2cCCD5EaJwQAoWK4LT1TctRDHKP12gkfdduN+RU6yUIDzmq+SpkT+0w2rnopPshxfGfPUOt5ly5HGscoPzqmjr4h+lp9JLdS0DXT9T3r0wBOQGIwP5UqCc5XyOppNiypGSx+/q31IWzhlDgHNIcDsWkEHyI0Kq8c4ZpKwWqYI5TYjMW2eL/AGZG2cPVYub5MJaYl+FV01MbkiKRxdEfA25feDkB6YkuvMv82YxQ6V9CKmMfp6XfbdwFx6hqh8S/LHC6l/0Oc1MncDXsIMN93cw46gAAnXVAdflV42eHDDqDM+plIZI5ntMDv0TDyeb6nkPUaX5OOCWYbBY2dO8NM0g8NQxh+y0+p18qj5KeAzSNNVVjNVyjNdxJdC12pBJ/SG/ePu639HAQCoQhACEIQAhV9ViTmOcOwleBs5jbg90HTne+i5UmM9oRlgmsXZS4taA3vFpLtbi1rnzQFqhVQxd1/wA2nAsSSWjly0J10/BJDi7ybGmmAI0OTwebHkNGtG+7vegLZCppMbc2MPdBI05g3K6wvpmJHO3mN1yj4maRfsn2tcatudNQRfQq6xyatEWXyFSniNmv5OTQH7OtuQ15kWH/AFdo4kbreN+9tMmtyALa+I303U9qXoTZeIVKeIm/+N1vMXsdrIfxGwWtHISQD9UAX5Ek8vBO1Iiy6QqF3Eoy37J97XA7tr+twL+F/Bd2cQMOUZH942Ps93vBuuvjfS+ijty9BZboQhZ2ScEqEKQAXyHXSF807nkucXSEuccxJvuSeaEIDU/JDiEra+KNssjY3XzMa9wY7UbtBsV9KN/v1QhAKlCRCAehCEAg3SoQgDp5rIY9hUHz2hf2MWczG7+zbmNmOIu619CAUqEBrkqVCAEIQgBCEIAQhCAEIQgBBQhQAui6EIAQhCkBdF0IUARKhCh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68646" name="AutoShape 6" descr="data:image/jpeg;base64,/9j/4AAQSkZJRgABAQAAAQABAAD/2wCEAAkGBxQSEhQUEhQVFBUXFBUXFRQUFBcVFhQXFBUWFhgVFBYYHyggGBolHRQUITEhJSkrLi4uGB8zODQsNygtLisBCgoKDg0OGhAQGywkICQtLCw0LCwsLDQsLCwsLCwsLCwsLCwsLCwsLCwsLCwsLCwsLCwsLCwsLCwsLCwsLCwsLP/AABEIAMIBAwMBIgACEQEDEQH/xAAcAAABBQEBAQAAAAAAAAAAAAAAAQIEBQYDBwj/xABFEAABAwIEAwUDBwoGAQUAAAABAAIDBBEFEiExBkFREyJhcZEygaEHFDNCUnKxIzRDYoKSwdHh8BUWJGOi8VNzg5Oywv/EABoBAQADAQEBAAAAAAAAAAAAAAABAgMEBQb/xAAuEQACAgEDAwEHAwUAAAAAAAAAAQIRAxIhMQQTQVEiYXGBobHwBTLhFCNCkdH/2gAMAwEAAhEDEQA/AJ7SlWbocZc3R2o8d1eU1ayT2T7ua+EyYJQ5Pn545R5JCChCxKD4JnMIcxxa4cwtNhfFpFhUD9to/ELLWSXXRg6rJhdwZrizzxv2WeqU1SyQZmEOB5hdgvK6OsfEc0bi08xyPmFuuHscFQ2xs2RvtNv/AMm+C+k6L9Rjn9mSqR6vT9Qsu1Uy7QkQvUOkVCRCkCoQkUWBUJEKQKhIhAKhIhAKhIhAKhIhQAQULnUTtja573BrGguc5xsGgbkk7BSCDisIa0yB7YnNBOdxsyzRe0l9Mthz2XLBcZZUDS2cbgEEebSNx4rFZ5Mek1zxYVG7cXa+uc07dRECP7PszOJcAhhMfYxiJjm2tCTDYjXulli02965M8uzWRceTOctO5vSlWTw/A5ixslNiFS0EaMnEdS0ciLvaJNx9pdzJisW7KOqHMsfJSv/AHXB7fiF0xaatGl3uaVFysz/AJsez85oayH9ZkQqWed4HOIHm0KTR8X0UrsrKqLP/wCN7uyePNklnBWBe9qUJjLEXBBHW6FFkWfOFk6OQt1BXMlAK+do4C6pMbI0fqOvNXlNUteO6b/isSF0inLdQVy5eljLjYwnhT4NwHIWfocdto8X8eauoqhrxdpB/vouGeGUOTmljlHk7XTRK6NwljJD2ajx6tI5g9EXTJZQ0Ek2UY3KMk48lsTlGSceT0XhriBlXFmbYPFhIy/sm3LqDbRXN14JhGNPgmEsZsbkEfVe0n2XActvJez4HjLKqPOw6jR7ObTbY/z5r7Lps+tJS5Pop42lqRa3QmKv4inLKSoc0lpbBK4OBsQQwkEFdS3dGTdFmhee8GVcVR2QNbUunLXF0Wd2TZ19cttBrvuumA8RPhoq0TvLpqR72kuNyS64juTyz3A8LLaWBptXwZrKmb5C88qqmobSUNM2V/zmqdmLy452stnOu4sC2/kVLwbG3yYVUlz3dvTtnje65zBzAS0k73tpf9Uo8Dq781/JKyI3CFjpa9/+CCbO7P8AN2u7TMc18w1zbpuPYg9mCsmEjg8wUx7QOOa7jHc5t9bn1ULE7q/NE619LNokWJ4mr5ZG0VLBI5s0zO0c4Eg5WRX7xGupv+6udNj7pcGllD3CWJhje6/fD2OaLk73LS0+9SsLpO+WR3FbRu0i8xwfFHmaiFNVS1D5A351E5xeyMWbmJ07tru9Br19OVcmNwZMJ6gQDfZCqsRL4byx6tGr4uRHNzPsn4FYTlpVlm6LCqqWRMc+RwYxrS5znEANaBckk7BeaNdJxBL9eLCo32tq2Suew8+bIwR/Z9n0WlqGTsuLOadwRf3OB/BVtRwhRuJc2EQvJBL6dz6d5I2JdEW396mMlJWgnZb0sDY2hjGta1oDWtaLBoGwA5DwWe42dpEOd3H0suxwKoj+gr5h0ZUsjqGaeJDZP+aqMZwzEZCHPZTz5Rb8i90JOv2JbgH9tc/WY5TxOMVuZ5ouUGkW/DNWyOnHaPa3vOIuQNL/APak1HEkA0zFx/VaT8dll6Z9PFb51T1kRvvJAXxi25z05eAPMrS4JiVFJpTS07yNxG9hcPAjcHwIWWGHUKCi6VCCnVDf8be76Knkd0Lu4PO5VFxjiwhp3zVkNPkFgGSNEznvPssY0jUn4b7LXYrXR00T5pnBkbGkuceQHTqeg/mvPOF8PkxipbiNYwspoyfmNM/nr9PINidBbyFtAL7rFJ/ukWUH5ZnaT5M56tgqOyjphKM4gEskfZg7DIxtmm1jbx11QvbuzHghb6S+n3nzYkRdKvnjzxEqRCEhZdIp3N1aSuRKAUr1IZIOKS6/lD5WGby21/BcZKtzrXeXc+8efUX29VHmNiCL9Ljx6lNDiff8f78PRdEIQq0j1sMYaVJJE1so6H36HXZp5FXXD+OvpZBJGdb2e0+zI3oeY67aLOB9tBqPEaj+/Aro2TlzvyGvl4nRX43R0Knsz6DwXF46mISRnQ6Fp3a4btd4/jujiOnMlJUMBALoJWgnYFzHDW3JeOcL8QvpJQ5urTo5t7Ne0a28CNSCvY6WtjqYM8Zu17SPEaahw5EXXodPn1UnycmXHS2MjwXiNTEKelc2nMbe6Xh0naW7xuAWgXuonFvDbpMRsx7Gw1JgNQ0k3d2b7bAW1DRbXclb6ggLGtbYWA35qPUYXnc959ru5T0yrvWVa7RzPHcaZnq7h755ichme5kcUDGQtie5j7mxLrgaDvOGh6KuHDr6eXEYIngwz0biO0e4vbIG7vNtfbfrvqFt6mgzva/UHLZxabH1TYMNAEu5LxluTc28T6eiLK6q/kO0mzE4IKiam/w+U07Yvm72do10hkBa0lriCALXAJ8FBc2rqKdmHSPp2RAsYZwXkuZGRlABFr6N1Nr2XpYoh2PZ2F8tr2TZsOa6ER2GgFtOY3P4qe8ruvP19SO06/P9GSZwuKmvqHTPe1kUcUUDYpHMeGtbqXG3M3On2lWu4ffA3FKaN7TDJGx8edzi5rrtvnOXc5jr4Bb6bDA54ddwu0BxabE2HX0TYsLAZINy/ck3NhtcqO80udth2kY2swR0IwupgMbZo2xxyjUCZhYAdm3P1hqPrDovRlWR4ec0ZdYiMWaBy8T46D0Vg+QAEkgAC5JNgANbk8hoVnOeqjSEaCR4aCToBqSdLAbkk8l5tUYvPjNR2VDI+noYngTVjDZ87x+jpz9nx5+VgeNfXzY7M6mpnOjw2N1qmpboaog/RQk/V03950sD6HhOGRU8LIooxGxgs1g5Dz5k7k87rJl6sw0kVTRyOjgnbfui9QzO0ggWL8hb13Hx2V03GMRh+mw9szft0dQ0nz7OYNPuBUXi63zj9hvnu7+a1eDyF8Mbnblgv57Lzukyf3J4/CMMUvacUUTOP6MHLUGakd0qoJIhf79iz4q+ocShnaHQyxytOt43teLfs3UpzQRY6jodR6FZzEuCqCV2d1NGx979pFeF4PUPiLSvRckuTc0YKr8SwGmqPp4IpeYMkbXEHqHWuD71mJMGdT/m2KzxW+pUGOqj9JO//wAlBpOMK5tU2mLIKxuhkngEkRjaTrmjObMbch1GoVFlg/JGpFziPyd0cwa13b9mHtd2HziV0JLdgY3OIA8rLUsiDQALAAAAAWAA0AHw9FzpKnOPZePvNy+l1IKunatEjUIQlg+a3QW9n0P96LmX230XoGL8DjV1M+3+3IdP2X8vI381jK+jkidklYWHo4b+IOxHiF4+TDKP7kcrxsh3RdI6P7J93L3LmZw32tPde6x0vwZ6ZXSOqFHNW3x9FyfVnl/VXWKTNY9POXg71DiNgfcmx3sRpr4aeiiNkPI/Fdg489Ph/DVdChSPRhDRGh7Qf5W1tbcJWO5ev9fVcjcHe/46deqe14Pn48/eN0aNLJkUliOv4+/ktNwpxI6kkB1Mbj+Uj69HNv8AWHxWPa7X+qkQut/Ic7qu6dobPZn0XRVbJWNkjdma4XBHP+vhyUhpXjPB3FTqV4DruhcbObe5B2zt9LEc167S1DXta5hDmuFwRsQV34MuuNeTnnBxZKunBc7pwctzMfdKCmpyAcVErKkxd4i7PrEbt/WI5hSwVzqHNDSXkBoBJJNgANyT0sqyTa2IYsUocAWkEHYhYj5ScHr6vJFBl+aGxqGRy9nUTC+sbS8ZA23jrzTeHuKaftnNgnZLAXWGU27MknkbG1x8QVu2kHUeqyw5ddp8oiMrRj8M4ipqSOOJ9PUULGNyhskDjG0DmZoszNdTcnW9ytHhuMwVAvBNFMP9uRr/AMCpwKp8S4Wo6h2aamic4bSBoZIPKRtnD1W5Yy2PT555D0OUfs6fjdWdHi85Y1kMIIAADrE7ab6AIk4HDXB1PUzxEbNkyVLPeJWlx88113D8UhsDHSVbesb30sn7jg9p/eC8yHRZFOUtVWc0cDUm75HtpK2T25RGOjd/gP4rs3hlp1klkeeYLrBRv84tZ+dU1VTfrPhMsY85YM7R77Ku4q+UWmgpw+lljqppHdnBFE4PLpDp3gNQASPO4HPTpXSwT3t/E2WNFbxxibKYx0dBE19fPoy/e7Fp/SvJ2OhI8r7DXS8DcIR4dBlB7SV9nTzO1dI+3U6ho5DzO5Krfk94RdSh9TVO7WunOaeQ65L6iJvgNL26DkAtu1brHFbJFqQAISoViRLIQhAZJ0i4VUbJG5Xta9p3a5oI87dfFM7RMMimSTBRV/B0D9Yy6I9B3m+h1+KzeIcGzi9sko/VdY+djst8ZEx0q55dNB8bFdKPGK/BaiInNDLbk7syR6gWVc6W2h0PQ6H0K91+cW5rhUBj9HsY77zWn8QrdnY1U2jxQP5/EpzZR5+ot8V6nU8PUb96dg8WXZ7+7ZVVRwRSu9l0sZ8HBw9HC/xWfaZdZEzBiYef9OZK6Mfc7/w2/FaWo4EP6Odp8HxkfEE/gq+fhGqbsGP+68D32dZVeNovriyAJP6iyfm28+SSXC6hntwyDrZpcB43bcKN21jZ2h03Fjos3Am0WUUnX8PjottwLxQYH9lISYnXPXI4n2m+B5j3rzxk/wDfJS4KnKdPBYT1Q3jyZdRk0wPo6KUEXBuCNCNfiuzXLyrgjjAR2hmPcPsuP1Cf/wA6e5eoxOvY9dj1Xf0+dZVvyc2OakiQCnJgRLK1ou4hoFySdAABcknkNCug0HyShoLnENABJJNgANyTyHivL8QrpsemdBTl0WGxOtPO3R1U4H6OM/Y292p5BNrKqbiCZ0NOXRYZG4CafUOqnN/Rxj7P/Z5BelYTh8dPE2KJgZGwWY0bAfxPO+5QGW4lwKnhhhbFExrGdwANGwF9TuTodfE9VAwPhBro89LVVdI8EgtjlzxX3+iku0DUGwsFoONHdyNv65PoD/NM4LccsvS7fUg6/gvLjNx6xxXDOZOstIhiHGae2WSkrmDlI11NKemrLsv5hL/nl8WlbQVdP1kYwVMQtzzxEkD3LY5kZ16dnSUmEcYUNTpDVROd9guDX+WR9j8Fd7qhxzBqCoH+qhp3+LmtDh5OFnBZKqwalpgX0eIVdIGg91krp4f/AI5QR8Vm82NcshySPTFBkwaB0jZTDGZWm7ZOzbnBIIuHWvsT6rF8BY5iMoc6ra2WIj8i+OMNe/X2nnMGWt0vqd1voHEgEtLT0Nrj0KtGak6QTTHMZZOQhXJBBSppKALoSIQHnz5QuZm0XFyjPqm58l+9a9vBSk3wLJTplzMqjuqRnyX7xF7eC4x1bXOLWkEjceRsVOiVXRFolOkXMyLl27S4sB7wFyPT+YTJp2t0J16c/RNEm6oakdTImGVcI6ljgSDcDfwXP52zQZt9vFT2pb7cDUvUkmdNM65zua0XcbDZDrZc9+7YG/gdlGl1dC0Kakpkswdo4B33gD+KInsc4NDtTsNr+SsGYceiiUHF00FJPgz0uHwOP0DL+Dcv4KM/A43bMc37rj/G62UeFeCnQYWOizeOL5Qavk8/h4UkcfyZI87H+S9W4Pk7KJlPIT2jGjf64ue80ncanTlayKSjA5BLjVGXRh7Lh8feaRva9nWtuNb+5YTxrGtcUUktO6NIHbrzr5SaOvqZI4eykOH3Bn+auY6olA1sWuIOW/IXvv4DZYJiQnjDtnDRw6HqPAhWYK3hNTipIvF2rMtgXE+HRtjgY8UmQZWQVDHUzh7pQMx8QStZFIHC7SCDsQbg+RCj1VGyVuWVjJG82yNDx6OWfk4FpmkupjNRu60kz42++I3jP7quSR+LanNKGj6rfi6x/AD1XHCsaMDCxkeZznE6nfpYDyXKt4UrWuzsnhqddRO18Mj/AP3Iri/jlG2yk0ePuphapw6eAc5YGtq4/wB6LvgebeS8n+kzPM53RzLDPW5WS2VVdL7LQwdS23xdcrq3AJn/AE07vJpP/XwU3CeK6Op0gqYnu5szBrx4FjrOHorhzrLqXRr/ACbZqsSXLsoRw/TRNL36hoLnOe6wAAuSdgF51S0px+r7rOywqmfbujKaqQaDXp+APU6SeJcSlxurOHUbyykiINZUt+vY/RsOxFxp1NzsNfTsHw2OmhZDCwMjYLNaOg5k/WJ3J5krohihHhFlFIkwQNYA1gDWgABoAAAGwA5BdAhC0osKkSppKAcmIQgBCEIDzZzVRcRExGGYbNeGu+67+z6rTFig4zTB0TmubmzWFtd73G3ktMUtMkUmriZ6Ks/Oqnk09nH42sPicvxVfT1IidA6zhfuylzS0d87gne1z6K/OFtNKI8mjX3c27tdSdTe/NScXiZNFky5rltgbi1vEf3qulZIravd8qoxcZc2V1J+ezN6RtP/ANEzDTerqGu9puXL93w92X1UmtwISTOs0ZsrbkveL2aByKdVYAJXNa1gDo2NBfmcDoLWuDc+/VRqj68qvgTUvqVrz/qKkM2bA4uttmsNPx+KhxSF0dO2QBsT3kCQam9yLOvtz/sLWYbhjY2SxdmGuLXZiLnP3bak68+vNMkwljqSOHID3u627tO8db3vz681ZZktvh9uSrg+fzkp8XlaakRvDixjCX5GlxzPGgsPCxXGlqc1BOD7cRAIOhsXtsSDt9Ye5auhpmU80xLe88tObvOLgB43sok+Fsk+dvDNJA0HVwzEEG5F9NvioU4pKPpRLjLn1sp6PM6ekZOBGDGHRObr2ndBAceR0Gnj4rcspgqitwxkgpGZRePI5pu4ZA0N5g3+rz6LTNjWOaeqvzyaY01dnCOALu2JdGxLhimIxUsL5p3BjGC5J5nk1o5uPIf1tgai4jiMVLC+ad4ZGwXLj8Ggblx2AG91hMMw6pxuUVVQ6Wlo23+awxuySPJ07Zx92/uGlyVwfCpcbmbV1rHR0LHXpaU6dtb9JL1B+Ow0uT6jE21gLWA0AFrAeG1lEuA+DzakFZE8tpJo85dlDalpMbrXs0ubqD0I8Oquf84V1P8An2GS5Ra81G4TstpclntNHmoIltNmH/lzf87r0Zq879PyWpRfhmGCVpozWEfKBh9QcrKljH3sY5vyLweln2ufIrTscDYg3B2IOnuPNVeLcP0tV+cU8Uvi9gLh5OtmHqs2fk3ZFrQVdVRHWzWSGSG56xP3HvXpG5ukoWCEuOUo9mlxFgG7T82mPXT2PS6dH8pcEZy11PVUTtBeaEujJ00bIy9x42QGpxbh+lqhaop4pvF7ASPEO3B8iqCu4BaY3x01ZV0rXtLTG2Uyx2O9myXLf2XBaHCccp6kXp5o5hz7N4cR5gaj3hWKApOEeG4cPp2wQDQavefakebXe4jnpa3IacldhCEAt0XSIQBdCEIAQhBQAhJmSIDHdmmvpwbX5aqblRlQEIU418d0gphp4bKdlRlU2KIopxcnmnwwAEnrupIjSiNRYOBhFyeosmspmi1hY9VLDEvZqbZFHEw94HnaycylGUjkd1JaxOa1RZNEeKka03AspLWLo0J7WpYIGM4rFSQumncGMZuep5NA3Ljtb8NxgcGwqbG5m1lawx0TDelpCfpf9yTqD157DTez434KqayeKZssUscRBbRzh7ISQNcz2ElxNuY2sNlYt4tlp7NraCeEDTtacCpgAG2rO8weBCA10bLC2wAsBtYdB0C5V0wZE93RpP8AL42UHBuJaSr/ADeojkP2Q4B482Gzh7wo3F1VlYI+bjc+Tf629Fh1ORQxtlMkqi2ZvDoS+RjOrmg9LX1+AK9IC84op3MeHMHe1tpc69B11KtmUNZP7TnNH67i0fuj+S8jo82hOottnJgnpXG5rJauNntPaPNwVfLxLA29iXfdBPxNlBpuE27yPJ+6LD1N7q2p8HgZtGL9Xd4+pXoaupycJI6E8j9xW/5kc/SKBzvE/wBAbeqynF3GUzJG0QYHVE4yiGNoe5ofpd5Js3S512Aur35ROMWYdAGsaH1Mpy08QFySdM5aNcoPTc2HlVcDcOtw9jq3EZW/PKg3e+Q3Mebvdm09bDW2mgA0C1h082/ak37kSoNbykWXB/AbaFpEbyxzrGQxjVxH1c7rmwufDmtjCzKLXLvF1rn0XMVbOz7XO3s8ufPcZctr5r9LKKzHKcxulEzDG1wa599A42sD46j1W8MWni2XSS8lkCluq2gxunmdkilY91icrTrYEAn4j1XalxGKRrnMka5rCWvIOjSNSCTstHGS5RKaZMui6qIuI6Rzwxs8ZcTYDNudrA7ErrX41TwOyyysY4jMA462JIv8D6JoldURqXNlldISo9FWRytzxPa9vVpBFxy02K5UmKwyvdHHI172XzNabltjY39+ijS/Qm0TEKtq8fponlkkzGOFrtJ1FxcX9xU6nnbI0OY4OadQ5pBBHgQji0raCaZ0QhCgkz+VGVdMqcGoDkGpcq65EZEBzslDV1axLlQHMMTw1PDUuVANATw1AaqfiziWDD4DLMfCOMe1I77Lf4nYelwLloXUBeV8OcUY1PEaoUcU8DnHJHm7KXLyLCT3m8rkEm2ivaL5T6XMI6uOehk2tURuy38HNG3iQEBuLJwUbD6+KduaCVkrT9aN4ePhzUrKgKXGeFKOq+np43u/8gbkk90jLOvp1VHWcCStH+lrJB9llUPnDR4B92vA1O5K3ACVVlBSVMhpPkw9JiFbRC0+GtlYN56F4kJ+9FJZ/wASrXCuOKGd2QTiKTYw1DTBID0Aktc+RK0ZCiYng8FQ3LPDHK3pIxrreRI09yRgoqkgklwTWu0uNuqouMeJ4sPpnTym/wBWNg9qR9tGj+J5fA1n+QWRXNBU1NEdbMZJ2sN//SluPiqmLgKoqK9lTilRHUxwsHYxsYWNLgb3fH7I1sSATmNuQsrEnH5OeGJaiY4riQzTyawRnaBlu6cp2NiMo5DU6lXXymtBbRMI0fWRsPk8EH8Vs2qh4uw5s3zbMHHJUxvFjbVvXQ3C1wy0zTKZFcWjDx4m/sP8K17b57838ewzZy/y39y4PeGYXiIA0ZXhg8mvjA+C2TcNh/xU1GU58uXNfu58mXNltvl7u6gSYDH8zrIy1+WSrMjhn1JzsOhy6DTZdSyr7P5nO4y9fVF/wu2ewM0EETezZkdE7M517e1oLaWK84nrXNwysLbgHECx1vs2B/ENWng4UnyPHaVPejAZ/qycpzscCBbS2X0uOalYVhNPHh8sL4i5rnntGl13SPOWzg7kRYbbZVVTUW3zuizUmq45G8fUFPHhjnNYxuQR9k4AA6uaNHbm4JVLWVsvz6jcIPnEpw2Nzoi4DMSJC72tLjXRd6fhLs+zNQ2aWna4FsT5y5sfS7BuPDTotLNh7DiUVRY5hTloId3cpLz7Nv1jzUKaiqu+RpcvdwZ3hLEmU+HVdYHNuXvd2QBAif7LI7Hxc33WVDw5i0NPUUL2SZnSNMdUO93XSv7pJIsbFzbkfYV/V8NRvZVFrZOxkqWSOYH2Di0vJIGXQXcD6dFc8X08FVTiId452FgZ3XNIuLg200JHvVtcbfv/AOEaZV8DN4tXPjxHES2mFQGwsL2uIsxvZx3flPtW6DVar5OoGtoIi14kDsz7gEAEnVlj0IsfG6TDcOZHXVUrg4l8MbXlzrtIa1gOlvBdOBsMFPA5rA4MdK5zGudmyg2FhoLC4WeSdwr4fYvCLUr+JokIQuU3KmyMqfZFkAlkW8U8JbIBgSp4alyoBlktk+yoeMOK4cOgMsti43EUQPelcOQ6AczyHiQEA7i3ieDDoe1mNybiOMe3K7oByG1zy+B844U4anxmoGIYl9Bf8hAbhrxe4Aadoh13cfDc4R4YnxioGI4mPyN/yMNrNe0G4AHKIervK5PsjIwBYAAbADQADYC3JAJHGGgAAAAWAAsABpoOQTK2ijmaWSsZK0/VkaHt9HaLsnAIDD13yXUbndpTGaik+3TSuaP3Tt7iFwNJjlHfs5YMRjH1ZR2U58A64BPiXFeggJbIDz+H5UI4nBmIU1RQv2u9hfET+q8C5HuWywrGKepbennjmH+24OI8xuPeFLlha9pa9rXNO7XAOB8wVjsW+TDD5nZ443UsnKSmeY7HwZ7PoAgNqEq8yr6PFsMjfMyuiqoIwS5tY3I9rRyEl7knS3e16K5+Tjjh2KMeXUzoRHYGQPzRucfqtvY3A1O9uuyA2iQhKhACZLEHWvyN/RPQgOPzNvvzZr87pTSNs4cibnzXcFKptkUc4ocvMnzN1yNE2xHIuv71JQlsUMmiDhY7Li+jabX5Ny+4KShLJo4spgGlvLp5popG93Qd3bRSEJbIpEaWja4knmu0TMoA6J6FFsmgSJUICBkSWT7osgEypcqdlRZAJZCcmuvytfl58roCg4z4shw2HtJe843EcQNnyO6eDRzPLzsF5zwfwtPjFR/iOJ37K4MMJByvA1aMp9mEert/Ex+J+DMS+eisqYWYlG11+yieWDI3UR9mRcMB5DNfne5Wzwb5UqF7hFOJKKQaFkzC1rbDbM0aD7wHJAbtjAAANhoPIbabBOXKlqGStD43te07OY4OB8iNF2AQAAnBACcgBIlQgBNkeGglxAABJJ0DQBckk9E5eNfKHxPNidSMKw7vNLrTyN2dl9oFw2jbu48yAB4gRcdxObiKuFHSksoonZpJPtWNjI7rfUMb7z4exYJhMVJCyCFoZGwWaB8STzcTckqDwfwxDh9M2CIXO8j7WdI/m534AcgFeIAQhCAEIQgBKCkQgHXRdNQgHAoumoQDiUXTUIB10hKRCAEqRKooEa6EpQFIBCFS4lxZR084p5qiOOUi+V5sAOWZ3stJ5AkIC7QmxyBwDmkOB2cCCD5EaJwQAoWK4LT1TctRDHKP12gkfdduN+RU6yUIDzmq+SpkT+0w2rnopPshxfGfPUOt5ly5HGscoPzqmjr4h+lp9JLdS0DXT9T3r0wBOQGIwP5UqCc5XyOppNiypGSx+/q31IWzhlDgHNIcDsWkEHyI0Kq8c4ZpKwWqYI5TYjMW2eL/AGZG2cPVYub5MJaYl+FV01MbkiKRxdEfA25feDkB6YkuvMv82YxQ6V9CKmMfp6XfbdwFx6hqh8S/LHC6l/0Oc1MncDXsIMN93cw46gAAnXVAdflV42eHDDqDM+plIZI5ntMDv0TDyeb6nkPUaX5OOCWYbBY2dO8NM0g8NQxh+y0+p18qj5KeAzSNNVVjNVyjNdxJdC12pBJ/SG/ePu639HAQCoQhACEIQAhV9ViTmOcOwleBs5jbg90HTne+i5UmM9oRlgmsXZS4taA3vFpLtbi1rnzQFqhVQxd1/wA2nAsSSWjly0J10/BJDi7ybGmmAI0OTwebHkNGtG+7vegLZCppMbc2MPdBI05g3K6wvpmJHO3mN1yj4maRfsn2tcatudNQRfQq6xyatEWXyFSniNmv5OTQH7OtuQ15kWH/AFdo4kbreN+9tMmtyALa+I303U9qXoTZeIVKeIm/+N1vMXsdrIfxGwWtHISQD9UAX5Ek8vBO1Iiy6QqF3Eoy37J97XA7tr+twL+F/Bd2cQMOUZH942Ps93vBuuvjfS+ijty9BZboQhZ2ScEqEKQAXyHXSF807nkucXSEuccxJvuSeaEIDU/JDiEra+KNssjY3XzMa9wY7UbtBsV9KN/v1QhAKlCRCAehCEAg3SoQgDp5rIY9hUHz2hf2MWczG7+zbmNmOIu619CAUqEBrkqVCAEIQgBCEIAQhCAEIQgBBQhQAui6EIAQhCkBdF0IUARKhCh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 name="6 Rectángulo"/>
          <p:cNvSpPr/>
          <p:nvPr/>
        </p:nvSpPr>
        <p:spPr>
          <a:xfrm>
            <a:off x="395536" y="1700808"/>
            <a:ext cx="8352928" cy="2923877"/>
          </a:xfrm>
          <a:prstGeom prst="rect">
            <a:avLst/>
          </a:prstGeom>
        </p:spPr>
        <p:txBody>
          <a:bodyPr wrap="square">
            <a:spAutoFit/>
          </a:bodyPr>
          <a:lstStyle/>
          <a:p>
            <a:pPr algn="just" defTabSz="844083">
              <a:defRPr/>
            </a:pPr>
            <a:r>
              <a:rPr lang="es-ES" sz="3600" b="1" dirty="0" smtClean="0">
                <a:solidFill>
                  <a:srgbClr val="002060"/>
                </a:solidFill>
              </a:rPr>
              <a:t>FUTURO E INVESTIGACIÓN:</a:t>
            </a:r>
          </a:p>
          <a:p>
            <a:pPr algn="just" defTabSz="844083">
              <a:defRPr/>
            </a:pPr>
            <a:endParaRPr lang="es-ES" sz="3600" b="1" dirty="0" smtClean="0">
              <a:solidFill>
                <a:srgbClr val="002060"/>
              </a:solidFill>
            </a:endParaRPr>
          </a:p>
          <a:p>
            <a:pPr algn="just" defTabSz="844083">
              <a:defRPr/>
            </a:pPr>
            <a:r>
              <a:rPr lang="es-ES" sz="2800" dirty="0" smtClean="0">
                <a:solidFill>
                  <a:srgbClr val="002060"/>
                </a:solidFill>
              </a:rPr>
              <a:t>Complementar estos objetivos con propuestas concretas para su enseñanza y evaluación, así como con sugerencias para la elaboración de programas de entrenamiento para profesores y clínicos docentes.</a:t>
            </a:r>
          </a:p>
        </p:txBody>
      </p:sp>
      <p:pic>
        <p:nvPicPr>
          <p:cNvPr id="8" name="Picture 2" descr="C:\Users\cristina.garcia\AppData\Local\Microsoft\Windows\Temporary Internet Files\Content.Outlook\6MKP8TRZ\logo_4c (3).jpg"/>
          <p:cNvPicPr>
            <a:picLocks noChangeAspect="1" noChangeArrowheads="1"/>
          </p:cNvPicPr>
          <p:nvPr/>
        </p:nvPicPr>
        <p:blipFill>
          <a:blip r:embed="rId3" cstate="print"/>
          <a:srcRect/>
          <a:stretch>
            <a:fillRect/>
          </a:stretch>
        </p:blipFill>
        <p:spPr bwMode="auto">
          <a:xfrm>
            <a:off x="7358082" y="857232"/>
            <a:ext cx="1266520" cy="122413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4" name="AutoShape 4" descr="data:image/jpeg;base64,/9j/4AAQSkZJRgABAQAAAQABAAD/2wCEAAkGBxQSEhQUEhQVFBUXFBUXFRQUFBcVFhQXFBUWFhgVFBYYHyggGBolHRQUITEhJSkrLi4uGB8zODQsNygtLisBCgoKDg0OGhAQGywkICQtLCw0LCwsLDQsLCwsLCwsLCwsLCwsLCwsLCwsLCwsLCwsLCwsLCwsLCwsLCwsLCwsLP/AABEIAMIBAwMBIgACEQEDEQH/xAAcAAABBQEBAQAAAAAAAAAAAAAAAQIEBQYDBwj/xABFEAABAwIEAwUDBwoGAQUAAAABAAIDBBEFEiExBkFREyJhcZEygaEHFDNCUnKxIzRDYoKSwdHh8BUWJGOi8VNzg5Oywv/EABoBAQADAQEBAAAAAAAAAAAAAAABAgMEBQb/xAAuEQACAgEDAwEHAwUAAAAAAAAAAQIRAxIhMQQTQVEiYXGBobHwBTLhFCNCkdH/2gAMAwEAAhEDEQA/AJ7SlWbocZc3R2o8d1eU1ayT2T7ua+EyYJQ5Pn545R5JCChCxKD4JnMIcxxa4cwtNhfFpFhUD9to/ELLWSXXRg6rJhdwZrizzxv2WeqU1SyQZmEOB5hdgvK6OsfEc0bi08xyPmFuuHscFQ2xs2RvtNv/AMm+C+k6L9Rjn9mSqR6vT9Qsu1Uy7QkQvUOkVCRCkCoQkUWBUJEKQKhIhAKhIhAKhIhAKhIhQAQULnUTtja573BrGguc5xsGgbkk7BSCDisIa0yB7YnNBOdxsyzRe0l9Mthz2XLBcZZUDS2cbgEEebSNx4rFZ5Mek1zxYVG7cXa+uc07dRECP7PszOJcAhhMfYxiJjm2tCTDYjXulli02965M8uzWRceTOctO5vSlWTw/A5ixslNiFS0EaMnEdS0ciLvaJNx9pdzJisW7KOqHMsfJSv/AHXB7fiF0xaatGl3uaVFysz/AJsez85oayH9ZkQqWed4HOIHm0KTR8X0UrsrKqLP/wCN7uyePNklnBWBe9qUJjLEXBBHW6FFkWfOFk6OQt1BXMlAK+do4C6pMbI0fqOvNXlNUteO6b/isSF0inLdQVy5eljLjYwnhT4NwHIWfocdto8X8eauoqhrxdpB/vouGeGUOTmljlHk7XTRK6NwljJD2ajx6tI5g9EXTJZQ0Ek2UY3KMk48lsTlGSceT0XhriBlXFmbYPFhIy/sm3LqDbRXN14JhGNPgmEsZsbkEfVe0n2XActvJez4HjLKqPOw6jR7ObTbY/z5r7Lps+tJS5Pop42lqRa3QmKv4inLKSoc0lpbBK4OBsQQwkEFdS3dGTdFmhee8GVcVR2QNbUunLXF0Wd2TZ19cttBrvuumA8RPhoq0TvLpqR72kuNyS64juTyz3A8LLaWBptXwZrKmb5C88qqmobSUNM2V/zmqdmLy452stnOu4sC2/kVLwbG3yYVUlz3dvTtnje65zBzAS0k73tpf9Uo8Dq781/JKyI3CFjpa9/+CCbO7P8AN2u7TMc18w1zbpuPYg9mCsmEjg8wUx7QOOa7jHc5t9bn1ULE7q/NE619LNokWJ4mr5ZG0VLBI5s0zO0c4Eg5WRX7xGupv+6udNj7pcGllD3CWJhje6/fD2OaLk73LS0+9SsLpO+WR3FbRu0i8xwfFHmaiFNVS1D5A351E5xeyMWbmJ07tru9Br19OVcmNwZMJ6gQDfZCqsRL4byx6tGr4uRHNzPsn4FYTlpVlm6LCqqWRMc+RwYxrS5znEANaBckk7BeaNdJxBL9eLCo32tq2Suew8+bIwR/Z9n0WlqGTsuLOadwRf3OB/BVtRwhRuJc2EQvJBL6dz6d5I2JdEW396mMlJWgnZb0sDY2hjGta1oDWtaLBoGwA5DwWe42dpEOd3H0suxwKoj+gr5h0ZUsjqGaeJDZP+aqMZwzEZCHPZTz5Rb8i90JOv2JbgH9tc/WY5TxOMVuZ5ouUGkW/DNWyOnHaPa3vOIuQNL/APak1HEkA0zFx/VaT8dll6Z9PFb51T1kRvvJAXxi25z05eAPMrS4JiVFJpTS07yNxG9hcPAjcHwIWWGHUKCi6VCCnVDf8be76Knkd0Lu4PO5VFxjiwhp3zVkNPkFgGSNEznvPssY0jUn4b7LXYrXR00T5pnBkbGkuceQHTqeg/mvPOF8PkxipbiNYwspoyfmNM/nr9PINidBbyFtAL7rFJ/ukWUH5ZnaT5M56tgqOyjphKM4gEskfZg7DIxtmm1jbx11QvbuzHghb6S+n3nzYkRdKvnjzxEqRCEhZdIp3N1aSuRKAUr1IZIOKS6/lD5WGby21/BcZKtzrXeXc+8efUX29VHmNiCL9Ljx6lNDiff8f78PRdEIQq0j1sMYaVJJE1so6H36HXZp5FXXD+OvpZBJGdb2e0+zI3oeY67aLOB9tBqPEaj+/Aro2TlzvyGvl4nRX43R0Knsz6DwXF46mISRnQ6Fp3a4btd4/jujiOnMlJUMBALoJWgnYFzHDW3JeOcL8QvpJQ5urTo5t7Ne0a28CNSCvY6WtjqYM8Zu17SPEaahw5EXXodPn1UnycmXHS2MjwXiNTEKelc2nMbe6Xh0naW7xuAWgXuonFvDbpMRsx7Gw1JgNQ0k3d2b7bAW1DRbXclb6ggLGtbYWA35qPUYXnc959ru5T0yrvWVa7RzPHcaZnq7h755ichme5kcUDGQtie5j7mxLrgaDvOGh6KuHDr6eXEYIngwz0biO0e4vbIG7vNtfbfrvqFt6mgzva/UHLZxabH1TYMNAEu5LxluTc28T6eiLK6q/kO0mzE4IKiam/w+U07Yvm72do10hkBa0lriCALXAJ8FBc2rqKdmHSPp2RAsYZwXkuZGRlABFr6N1Nr2XpYoh2PZ2F8tr2TZsOa6ER2GgFtOY3P4qe8ruvP19SO06/P9GSZwuKmvqHTPe1kUcUUDYpHMeGtbqXG3M3On2lWu4ffA3FKaN7TDJGx8edzi5rrtvnOXc5jr4Bb6bDA54ddwu0BxabE2HX0TYsLAZINy/ck3NhtcqO80udth2kY2swR0IwupgMbZo2xxyjUCZhYAdm3P1hqPrDovRlWR4ec0ZdYiMWaBy8T46D0Vg+QAEkgAC5JNgANbk8hoVnOeqjSEaCR4aCToBqSdLAbkk8l5tUYvPjNR2VDI+noYngTVjDZ87x+jpz9nx5+VgeNfXzY7M6mpnOjw2N1qmpboaog/RQk/V03950sD6HhOGRU8LIooxGxgs1g5Dz5k7k87rJl6sw0kVTRyOjgnbfui9QzO0ggWL8hb13Hx2V03GMRh+mw9szft0dQ0nz7OYNPuBUXi63zj9hvnu7+a1eDyF8Mbnblgv57Lzukyf3J4/CMMUvacUUTOP6MHLUGakd0qoJIhf79iz4q+ocShnaHQyxytOt43teLfs3UpzQRY6jodR6FZzEuCqCV2d1NGx979pFeF4PUPiLSvRckuTc0YKr8SwGmqPp4IpeYMkbXEHqHWuD71mJMGdT/m2KzxW+pUGOqj9JO//wAlBpOMK5tU2mLIKxuhkngEkRjaTrmjObMbch1GoVFlg/JGpFziPyd0cwa13b9mHtd2HziV0JLdgY3OIA8rLUsiDQALAAAAAWAA0AHw9FzpKnOPZePvNy+l1IKunatEjUIQlg+a3QW9n0P96LmX230XoGL8DjV1M+3+3IdP2X8vI381jK+jkidklYWHo4b+IOxHiF4+TDKP7kcrxsh3RdI6P7J93L3LmZw32tPde6x0vwZ6ZXSOqFHNW3x9FyfVnl/VXWKTNY9POXg71DiNgfcmx3sRpr4aeiiNkPI/Fdg489Ph/DVdChSPRhDRGh7Qf5W1tbcJWO5ev9fVcjcHe/46deqe14Pn48/eN0aNLJkUliOv4+/ktNwpxI6kkB1Mbj+Uj69HNv8AWHxWPa7X+qkQut/Ic7qu6dobPZn0XRVbJWNkjdma4XBHP+vhyUhpXjPB3FTqV4DruhcbObe5B2zt9LEc167S1DXta5hDmuFwRsQV34MuuNeTnnBxZKunBc7pwctzMfdKCmpyAcVErKkxd4i7PrEbt/WI5hSwVzqHNDSXkBoBJJNgANyT0sqyTa2IYsUocAWkEHYhYj5ScHr6vJFBl+aGxqGRy9nUTC+sbS8ZA23jrzTeHuKaftnNgnZLAXWGU27MknkbG1x8QVu2kHUeqyw5ddp8oiMrRj8M4ipqSOOJ9PUULGNyhskDjG0DmZoszNdTcnW9ytHhuMwVAvBNFMP9uRr/AMCpwKp8S4Wo6h2aamic4bSBoZIPKRtnD1W5Yy2PT555D0OUfs6fjdWdHi85Y1kMIIAADrE7ab6AIk4HDXB1PUzxEbNkyVLPeJWlx88113D8UhsDHSVbesb30sn7jg9p/eC8yHRZFOUtVWc0cDUm75HtpK2T25RGOjd/gP4rs3hlp1klkeeYLrBRv84tZ+dU1VTfrPhMsY85YM7R77Ku4q+UWmgpw+lljqppHdnBFE4PLpDp3gNQASPO4HPTpXSwT3t/E2WNFbxxibKYx0dBE19fPoy/e7Fp/SvJ2OhI8r7DXS8DcIR4dBlB7SV9nTzO1dI+3U6ho5DzO5Krfk94RdSh9TVO7WunOaeQ65L6iJvgNL26DkAtu1brHFbJFqQAISoViRLIQhAZJ0i4VUbJG5Xta9p3a5oI87dfFM7RMMimSTBRV/B0D9Yy6I9B3m+h1+KzeIcGzi9sko/VdY+djst8ZEx0q55dNB8bFdKPGK/BaiInNDLbk7syR6gWVc6W2h0PQ6H0K91+cW5rhUBj9HsY77zWn8QrdnY1U2jxQP5/EpzZR5+ot8V6nU8PUb96dg8WXZ7+7ZVVRwRSu9l0sZ8HBw9HC/xWfaZdZEzBiYef9OZK6Mfc7/w2/FaWo4EP6Odp8HxkfEE/gq+fhGqbsGP+68D32dZVeNovriyAJP6iyfm28+SSXC6hntwyDrZpcB43bcKN21jZ2h03Fjos3Am0WUUnX8PjottwLxQYH9lISYnXPXI4n2m+B5j3rzxk/wDfJS4KnKdPBYT1Q3jyZdRk0wPo6KUEXBuCNCNfiuzXLyrgjjAR2hmPcPsuP1Cf/wA6e5eoxOvY9dj1Xf0+dZVvyc2OakiQCnJgRLK1ou4hoFySdAABcknkNCug0HyShoLnENABJJNgANyTyHivL8QrpsemdBTl0WGxOtPO3R1U4H6OM/Y292p5BNrKqbiCZ0NOXRYZG4CafUOqnN/Rxj7P/Z5BelYTh8dPE2KJgZGwWY0bAfxPO+5QGW4lwKnhhhbFExrGdwANGwF9TuTodfE9VAwPhBro89LVVdI8EgtjlzxX3+iku0DUGwsFoONHdyNv65PoD/NM4LccsvS7fUg6/gvLjNx6xxXDOZOstIhiHGae2WSkrmDlI11NKemrLsv5hL/nl8WlbQVdP1kYwVMQtzzxEkD3LY5kZ16dnSUmEcYUNTpDVROd9guDX+WR9j8Fd7qhxzBqCoH+qhp3+LmtDh5OFnBZKqwalpgX0eIVdIGg91krp4f/AI5QR8Vm82NcshySPTFBkwaB0jZTDGZWm7ZOzbnBIIuHWvsT6rF8BY5iMoc6ra2WIj8i+OMNe/X2nnMGWt0vqd1voHEgEtLT0Nrj0KtGak6QTTHMZZOQhXJBBSppKALoSIQHnz5QuZm0XFyjPqm58l+9a9vBSk3wLJTplzMqjuqRnyX7xF7eC4x1bXOLWkEjceRsVOiVXRFolOkXMyLl27S4sB7wFyPT+YTJp2t0J16c/RNEm6oakdTImGVcI6ljgSDcDfwXP52zQZt9vFT2pb7cDUvUkmdNM65zua0XcbDZDrZc9+7YG/gdlGl1dC0Kakpkswdo4B33gD+KInsc4NDtTsNr+SsGYceiiUHF00FJPgz0uHwOP0DL+Dcv4KM/A43bMc37rj/G62UeFeCnQYWOizeOL5Qavk8/h4UkcfyZI87H+S9W4Pk7KJlPIT2jGjf64ue80ncanTlayKSjA5BLjVGXRh7Lh8feaRva9nWtuNb+5YTxrGtcUUktO6NIHbrzr5SaOvqZI4eykOH3Bn+auY6olA1sWuIOW/IXvv4DZYJiQnjDtnDRw6HqPAhWYK3hNTipIvF2rMtgXE+HRtjgY8UmQZWQVDHUzh7pQMx8QStZFIHC7SCDsQbg+RCj1VGyVuWVjJG82yNDx6OWfk4FpmkupjNRu60kz42++I3jP7quSR+LanNKGj6rfi6x/AD1XHCsaMDCxkeZznE6nfpYDyXKt4UrWuzsnhqddRO18Mj/AP3Iri/jlG2yk0ePuphapw6eAc5YGtq4/wB6LvgebeS8n+kzPM53RzLDPW5WS2VVdL7LQwdS23xdcrq3AJn/AE07vJpP/XwU3CeK6Op0gqYnu5szBrx4FjrOHorhzrLqXRr/ACbZqsSXLsoRw/TRNL36hoLnOe6wAAuSdgF51S0px+r7rOywqmfbujKaqQaDXp+APU6SeJcSlxurOHUbyykiINZUt+vY/RsOxFxp1NzsNfTsHw2OmhZDCwMjYLNaOg5k/WJ3J5krohihHhFlFIkwQNYA1gDWgABoAAAGwA5BdAhC0osKkSppKAcmIQgBCEIDzZzVRcRExGGYbNeGu+67+z6rTFig4zTB0TmubmzWFtd73G3ktMUtMkUmriZ6Ks/Oqnk09nH42sPicvxVfT1IidA6zhfuylzS0d87gne1z6K/OFtNKI8mjX3c27tdSdTe/NScXiZNFky5rltgbi1vEf3qulZIravd8qoxcZc2V1J+ezN6RtP/ANEzDTerqGu9puXL93w92X1UmtwISTOs0ZsrbkveL2aByKdVYAJXNa1gDo2NBfmcDoLWuDc+/VRqj68qvgTUvqVrz/qKkM2bA4uttmsNPx+KhxSF0dO2QBsT3kCQam9yLOvtz/sLWYbhjY2SxdmGuLXZiLnP3bak68+vNMkwljqSOHID3u627tO8db3vz681ZZktvh9uSrg+fzkp8XlaakRvDixjCX5GlxzPGgsPCxXGlqc1BOD7cRAIOhsXtsSDt9Ye5auhpmU80xLe88tObvOLgB43sok+Fsk+dvDNJA0HVwzEEG5F9NvioU4pKPpRLjLn1sp6PM6ekZOBGDGHRObr2ndBAceR0Gnj4rcspgqitwxkgpGZRePI5pu4ZA0N5g3+rz6LTNjWOaeqvzyaY01dnCOALu2JdGxLhimIxUsL5p3BjGC5J5nk1o5uPIf1tgai4jiMVLC+ad4ZGwXLj8Ggblx2AG91hMMw6pxuUVVQ6Wlo23+awxuySPJ07Zx92/uGlyVwfCpcbmbV1rHR0LHXpaU6dtb9JL1B+Ow0uT6jE21gLWA0AFrAeG1lEuA+DzakFZE8tpJo85dlDalpMbrXs0ubqD0I8Oquf84V1P8An2GS5Ra81G4TstpclntNHmoIltNmH/lzf87r0Zq879PyWpRfhmGCVpozWEfKBh9QcrKljH3sY5vyLweln2ufIrTscDYg3B2IOnuPNVeLcP0tV+cU8Uvi9gLh5OtmHqs2fk3ZFrQVdVRHWzWSGSG56xP3HvXpG5ukoWCEuOUo9mlxFgG7T82mPXT2PS6dH8pcEZy11PVUTtBeaEujJ00bIy9x42QGpxbh+lqhaop4pvF7ASPEO3B8iqCu4BaY3x01ZV0rXtLTG2Uyx2O9myXLf2XBaHCccp6kXp5o5hz7N4cR5gaj3hWKApOEeG4cPp2wQDQavefakebXe4jnpa3IacldhCEAt0XSIQBdCEIAQhBQAhJmSIDHdmmvpwbX5aqblRlQEIU418d0gphp4bKdlRlU2KIopxcnmnwwAEnrupIjSiNRYOBhFyeosmspmi1hY9VLDEvZqbZFHEw94HnaycylGUjkd1JaxOa1RZNEeKka03AspLWLo0J7WpYIGM4rFSQumncGMZuep5NA3Ljtb8NxgcGwqbG5m1lawx0TDelpCfpf9yTqD157DTez434KqayeKZssUscRBbRzh7ISQNcz2ElxNuY2sNlYt4tlp7NraCeEDTtacCpgAG2rO8weBCA10bLC2wAsBtYdB0C5V0wZE93RpP8AL42UHBuJaSr/ADeojkP2Q4B482Gzh7wo3F1VlYI+bjc+Tf629Fh1ORQxtlMkqi2ZvDoS+RjOrmg9LX1+AK9IC84op3MeHMHe1tpc69B11KtmUNZP7TnNH67i0fuj+S8jo82hOottnJgnpXG5rJauNntPaPNwVfLxLA29iXfdBPxNlBpuE27yPJ+6LD1N7q2p8HgZtGL9Xd4+pXoaupycJI6E8j9xW/5kc/SKBzvE/wBAbeqynF3GUzJG0QYHVE4yiGNoe5ofpd5Js3S512Aur35ROMWYdAGsaH1Mpy08QFySdM5aNcoPTc2HlVcDcOtw9jq3EZW/PKg3e+Q3Mebvdm09bDW2mgA0C1h082/ak37kSoNbykWXB/AbaFpEbyxzrGQxjVxH1c7rmwufDmtjCzKLXLvF1rn0XMVbOz7XO3s8ufPcZctr5r9LKKzHKcxulEzDG1wa599A42sD46j1W8MWni2XSS8lkCluq2gxunmdkilY91icrTrYEAn4j1XalxGKRrnMka5rCWvIOjSNSCTstHGS5RKaZMui6qIuI6Rzwxs8ZcTYDNudrA7ErrX41TwOyyysY4jMA462JIv8D6JoldURqXNlldISo9FWRytzxPa9vVpBFxy02K5UmKwyvdHHI172XzNabltjY39+ijS/Qm0TEKtq8fponlkkzGOFrtJ1FxcX9xU6nnbI0OY4OadQ5pBBHgQji0raCaZ0QhCgkz+VGVdMqcGoDkGpcq65EZEBzslDV1axLlQHMMTw1PDUuVANATw1AaqfiziWDD4DLMfCOMe1I77Lf4nYelwLloXUBeV8OcUY1PEaoUcU8DnHJHm7KXLyLCT3m8rkEm2ivaL5T6XMI6uOehk2tURuy38HNG3iQEBuLJwUbD6+KduaCVkrT9aN4ePhzUrKgKXGeFKOq+np43u/8gbkk90jLOvp1VHWcCStH+lrJB9llUPnDR4B92vA1O5K3ACVVlBSVMhpPkw9JiFbRC0+GtlYN56F4kJ+9FJZ/wASrXCuOKGd2QTiKTYw1DTBID0Aktc+RK0ZCiYng8FQ3LPDHK3pIxrreRI09yRgoqkgklwTWu0uNuqouMeJ4sPpnTym/wBWNg9qR9tGj+J5fA1n+QWRXNBU1NEdbMZJ2sN//SluPiqmLgKoqK9lTilRHUxwsHYxsYWNLgb3fH7I1sSATmNuQsrEnH5OeGJaiY4riQzTyawRnaBlu6cp2NiMo5DU6lXXymtBbRMI0fWRsPk8EH8Vs2qh4uw5s3zbMHHJUxvFjbVvXQ3C1wy0zTKZFcWjDx4m/sP8K17b57838ewzZy/y39y4PeGYXiIA0ZXhg8mvjA+C2TcNh/xU1GU58uXNfu58mXNltvl7u6gSYDH8zrIy1+WSrMjhn1JzsOhy6DTZdSyr7P5nO4y9fVF/wu2ewM0EETezZkdE7M517e1oLaWK84nrXNwysLbgHECx1vs2B/ENWng4UnyPHaVPejAZ/qycpzscCBbS2X0uOalYVhNPHh8sL4i5rnntGl13SPOWzg7kRYbbZVVTUW3zuizUmq45G8fUFPHhjnNYxuQR9k4AA6uaNHbm4JVLWVsvz6jcIPnEpw2Nzoi4DMSJC72tLjXRd6fhLs+zNQ2aWna4FsT5y5sfS7BuPDTotLNh7DiUVRY5hTloId3cpLz7Nv1jzUKaiqu+RpcvdwZ3hLEmU+HVdYHNuXvd2QBAif7LI7Hxc33WVDw5i0NPUUL2SZnSNMdUO93XSv7pJIsbFzbkfYV/V8NRvZVFrZOxkqWSOYH2Di0vJIGXQXcD6dFc8X08FVTiId452FgZ3XNIuLg200JHvVtcbfv/AOEaZV8DN4tXPjxHES2mFQGwsL2uIsxvZx3flPtW6DVar5OoGtoIi14kDsz7gEAEnVlj0IsfG6TDcOZHXVUrg4l8MbXlzrtIa1gOlvBdOBsMFPA5rA4MdK5zGudmyg2FhoLC4WeSdwr4fYvCLUr+JokIQuU3KmyMqfZFkAlkW8U8JbIBgSp4alyoBlktk+yoeMOK4cOgMsti43EUQPelcOQ6AczyHiQEA7i3ieDDoe1mNybiOMe3K7oByG1zy+B844U4anxmoGIYl9Bf8hAbhrxe4Aadoh13cfDc4R4YnxioGI4mPyN/yMNrNe0G4AHKIervK5PsjIwBYAAbADQADYC3JAJHGGgAAAAWAAsABpoOQTK2ijmaWSsZK0/VkaHt9HaLsnAIDD13yXUbndpTGaik+3TSuaP3Tt7iFwNJjlHfs5YMRjH1ZR2U58A64BPiXFeggJbIDz+H5UI4nBmIU1RQv2u9hfET+q8C5HuWywrGKepbennjmH+24OI8xuPeFLlha9pa9rXNO7XAOB8wVjsW+TDD5nZ443UsnKSmeY7HwZ7PoAgNqEq8yr6PFsMjfMyuiqoIwS5tY3I9rRyEl7knS3e16K5+Tjjh2KMeXUzoRHYGQPzRucfqtvY3A1O9uuyA2iQhKhACZLEHWvyN/RPQgOPzNvvzZr87pTSNs4cibnzXcFKptkUc4ocvMnzN1yNE2xHIuv71JQlsUMmiDhY7Li+jabX5Ny+4KShLJo4spgGlvLp5popG93Qd3bRSEJbIpEaWja4knmu0TMoA6J6FFsmgSJUICBkSWT7osgEypcqdlRZAJZCcmuvytfl58roCg4z4shw2HtJe843EcQNnyO6eDRzPLzsF5zwfwtPjFR/iOJ37K4MMJByvA1aMp9mEert/Ex+J+DMS+eisqYWYlG11+yieWDI3UR9mRcMB5DNfne5Wzwb5UqF7hFOJKKQaFkzC1rbDbM0aD7wHJAbtjAAANhoPIbabBOXKlqGStD43te07OY4OB8iNF2AQAAnBACcgBIlQgBNkeGglxAABJJ0DQBckk9E5eNfKHxPNidSMKw7vNLrTyN2dl9oFw2jbu48yAB4gRcdxObiKuFHSksoonZpJPtWNjI7rfUMb7z4exYJhMVJCyCFoZGwWaB8STzcTckqDwfwxDh9M2CIXO8j7WdI/m534AcgFeIAQhCAEIQgBKCkQgHXRdNQgHAoumoQDiUXTUIB10hKRCAEqRKooEa6EpQFIBCFS4lxZR084p5qiOOUi+V5sAOWZ3stJ5AkIC7QmxyBwDmkOB2cCCD5EaJwQAoWK4LT1TctRDHKP12gkfdduN+RU6yUIDzmq+SpkT+0w2rnopPshxfGfPUOt5ly5HGscoPzqmjr4h+lp9JLdS0DXT9T3r0wBOQGIwP5UqCc5XyOppNiypGSx+/q31IWzhlDgHNIcDsWkEHyI0Kq8c4ZpKwWqYI5TYjMW2eL/AGZG2cPVYub5MJaYl+FV01MbkiKRxdEfA25feDkB6YkuvMv82YxQ6V9CKmMfp6XfbdwFx6hqh8S/LHC6l/0Oc1MncDXsIMN93cw46gAAnXVAdflV42eHDDqDM+plIZI5ntMDv0TDyeb6nkPUaX5OOCWYbBY2dO8NM0g8NQxh+y0+p18qj5KeAzSNNVVjNVyjNdxJdC12pBJ/SG/ePu639HAQCoQhACEIQAhV9ViTmOcOwleBs5jbg90HTne+i5UmM9oRlgmsXZS4taA3vFpLtbi1rnzQFqhVQxd1/wA2nAsSSWjly0J10/BJDi7ybGmmAI0OTwebHkNGtG+7vegLZCppMbc2MPdBI05g3K6wvpmJHO3mN1yj4maRfsn2tcatudNQRfQq6xyatEWXyFSniNmv5OTQH7OtuQ15kWH/AFdo4kbreN+9tMmtyALa+I303U9qXoTZeIVKeIm/+N1vMXsdrIfxGwWtHISQD9UAX5Ek8vBO1Iiy6QqF3Eoy37J97XA7tr+twL+F/Bd2cQMOUZH942Ps93vBuuvjfS+ijty9BZboQhZ2ScEqEKQAXyHXSF807nkucXSEuccxJvuSeaEIDU/JDiEra+KNssjY3XzMa9wY7UbtBsV9KN/v1QhAKlCRCAehCEAg3SoQgDp5rIY9hUHz2hf2MWczG7+zbmNmOIu619CAUqEBrkqVCAEIQgBCEIAQhCAEIQgBBQhQAui6EIAQhCkBdF0IUARKhCh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68646" name="AutoShape 6" descr="data:image/jpeg;base64,/9j/4AAQSkZJRgABAQAAAQABAAD/2wCEAAkGBxQSEhQUEhQVFBUXFBUXFRQUFBcVFhQXFBUWFhgVFBYYHyggGBolHRQUITEhJSkrLi4uGB8zODQsNygtLisBCgoKDg0OGhAQGywkICQtLCw0LCwsLDQsLCwsLCwsLCwsLCwsLCwsLCwsLCwsLCwsLCwsLCwsLCwsLCwsLCwsLP/AABEIAMIBAwMBIgACEQEDEQH/xAAcAAABBQEBAQAAAAAAAAAAAAAAAQIEBQYDBwj/xABFEAABAwIEAwUDBwoGAQUAAAABAAIDBBEFEiExBkFREyJhcZEygaEHFDNCUnKxIzRDYoKSwdHh8BUWJGOi8VNzg5Oywv/EABoBAQADAQEBAAAAAAAAAAAAAAABAgMEBQb/xAAuEQACAgEDAwEHAwUAAAAAAAAAAQIRAxIhMQQTQVEiYXGBobHwBTLhFCNCkdH/2gAMAwEAAhEDEQA/AJ7SlWbocZc3R2o8d1eU1ayT2T7ua+EyYJQ5Pn545R5JCChCxKD4JnMIcxxa4cwtNhfFpFhUD9to/ELLWSXXRg6rJhdwZrizzxv2WeqU1SyQZmEOB5hdgvK6OsfEc0bi08xyPmFuuHscFQ2xs2RvtNv/AMm+C+k6L9Rjn9mSqR6vT9Qsu1Uy7QkQvUOkVCRCkCoQkUWBUJEKQKhIhAKhIhAKhIhAKhIhQAQULnUTtja573BrGguc5xsGgbkk7BSCDisIa0yB7YnNBOdxsyzRe0l9Mthz2XLBcZZUDS2cbgEEebSNx4rFZ5Mek1zxYVG7cXa+uc07dRECP7PszOJcAhhMfYxiJjm2tCTDYjXulli02965M8uzWRceTOctO5vSlWTw/A5ixslNiFS0EaMnEdS0ciLvaJNx9pdzJisW7KOqHMsfJSv/AHXB7fiF0xaatGl3uaVFysz/AJsez85oayH9ZkQqWed4HOIHm0KTR8X0UrsrKqLP/wCN7uyePNklnBWBe9qUJjLEXBBHW6FFkWfOFk6OQt1BXMlAK+do4C6pMbI0fqOvNXlNUteO6b/isSF0inLdQVy5eljLjYwnhT4NwHIWfocdto8X8eauoqhrxdpB/vouGeGUOTmljlHk7XTRK6NwljJD2ajx6tI5g9EXTJZQ0Ek2UY3KMk48lsTlGSceT0XhriBlXFmbYPFhIy/sm3LqDbRXN14JhGNPgmEsZsbkEfVe0n2XActvJez4HjLKqPOw6jR7ObTbY/z5r7Lps+tJS5Pop42lqRa3QmKv4inLKSoc0lpbBK4OBsQQwkEFdS3dGTdFmhee8GVcVR2QNbUunLXF0Wd2TZ19cttBrvuumA8RPhoq0TvLpqR72kuNyS64juTyz3A8LLaWBptXwZrKmb5C88qqmobSUNM2V/zmqdmLy452stnOu4sC2/kVLwbG3yYVUlz3dvTtnje65zBzAS0k73tpf9Uo8Dq781/JKyI3CFjpa9/+CCbO7P8AN2u7TMc18w1zbpuPYg9mCsmEjg8wUx7QOOa7jHc5t9bn1ULE7q/NE619LNokWJ4mr5ZG0VLBI5s0zO0c4Eg5WRX7xGupv+6udNj7pcGllD3CWJhje6/fD2OaLk73LS0+9SsLpO+WR3FbRu0i8xwfFHmaiFNVS1D5A351E5xeyMWbmJ07tru9Br19OVcmNwZMJ6gQDfZCqsRL4byx6tGr4uRHNzPsn4FYTlpVlm6LCqqWRMc+RwYxrS5znEANaBckk7BeaNdJxBL9eLCo32tq2Suew8+bIwR/Z9n0WlqGTsuLOadwRf3OB/BVtRwhRuJc2EQvJBL6dz6d5I2JdEW396mMlJWgnZb0sDY2hjGta1oDWtaLBoGwA5DwWe42dpEOd3H0suxwKoj+gr5h0ZUsjqGaeJDZP+aqMZwzEZCHPZTz5Rb8i90JOv2JbgH9tc/WY5TxOMVuZ5ouUGkW/DNWyOnHaPa3vOIuQNL/APak1HEkA0zFx/VaT8dll6Z9PFb51T1kRvvJAXxi25z05eAPMrS4JiVFJpTS07yNxG9hcPAjcHwIWWGHUKCi6VCCnVDf8be76Knkd0Lu4PO5VFxjiwhp3zVkNPkFgGSNEznvPssY0jUn4b7LXYrXR00T5pnBkbGkuceQHTqeg/mvPOF8PkxipbiNYwspoyfmNM/nr9PINidBbyFtAL7rFJ/ukWUH5ZnaT5M56tgqOyjphKM4gEskfZg7DIxtmm1jbx11QvbuzHghb6S+n3nzYkRdKvnjzxEqRCEhZdIp3N1aSuRKAUr1IZIOKS6/lD5WGby21/BcZKtzrXeXc+8efUX29VHmNiCL9Ljx6lNDiff8f78PRdEIQq0j1sMYaVJJE1so6H36HXZp5FXXD+OvpZBJGdb2e0+zI3oeY67aLOB9tBqPEaj+/Aro2TlzvyGvl4nRX43R0Knsz6DwXF46mISRnQ6Fp3a4btd4/jujiOnMlJUMBALoJWgnYFzHDW3JeOcL8QvpJQ5urTo5t7Ne0a28CNSCvY6WtjqYM8Zu17SPEaahw5EXXodPn1UnycmXHS2MjwXiNTEKelc2nMbe6Xh0naW7xuAWgXuonFvDbpMRsx7Gw1JgNQ0k3d2b7bAW1DRbXclb6ggLGtbYWA35qPUYXnc959ru5T0yrvWVa7RzPHcaZnq7h755ichme5kcUDGQtie5j7mxLrgaDvOGh6KuHDr6eXEYIngwz0biO0e4vbIG7vNtfbfrvqFt6mgzva/UHLZxabH1TYMNAEu5LxluTc28T6eiLK6q/kO0mzE4IKiam/w+U07Yvm72do10hkBa0lriCALXAJ8FBc2rqKdmHSPp2RAsYZwXkuZGRlABFr6N1Nr2XpYoh2PZ2F8tr2TZsOa6ER2GgFtOY3P4qe8ruvP19SO06/P9GSZwuKmvqHTPe1kUcUUDYpHMeGtbqXG3M3On2lWu4ffA3FKaN7TDJGx8edzi5rrtvnOXc5jr4Bb6bDA54ddwu0BxabE2HX0TYsLAZINy/ck3NhtcqO80udth2kY2swR0IwupgMbZo2xxyjUCZhYAdm3P1hqPrDovRlWR4ec0ZdYiMWaBy8T46D0Vg+QAEkgAC5JNgANbk8hoVnOeqjSEaCR4aCToBqSdLAbkk8l5tUYvPjNR2VDI+noYngTVjDZ87x+jpz9nx5+VgeNfXzY7M6mpnOjw2N1qmpboaog/RQk/V03950sD6HhOGRU8LIooxGxgs1g5Dz5k7k87rJl6sw0kVTRyOjgnbfui9QzO0ggWL8hb13Hx2V03GMRh+mw9szft0dQ0nz7OYNPuBUXi63zj9hvnu7+a1eDyF8Mbnblgv57Lzukyf3J4/CMMUvacUUTOP6MHLUGakd0qoJIhf79iz4q+ocShnaHQyxytOt43teLfs3UpzQRY6jodR6FZzEuCqCV2d1NGx979pFeF4PUPiLSvRckuTc0YKr8SwGmqPp4IpeYMkbXEHqHWuD71mJMGdT/m2KzxW+pUGOqj9JO//wAlBpOMK5tU2mLIKxuhkngEkRjaTrmjObMbch1GoVFlg/JGpFziPyd0cwa13b9mHtd2HziV0JLdgY3OIA8rLUsiDQALAAAAAWAA0AHw9FzpKnOPZePvNy+l1IKunatEjUIQlg+a3QW9n0P96LmX230XoGL8DjV1M+3+3IdP2X8vI381jK+jkidklYWHo4b+IOxHiF4+TDKP7kcrxsh3RdI6P7J93L3LmZw32tPde6x0vwZ6ZXSOqFHNW3x9FyfVnl/VXWKTNY9POXg71DiNgfcmx3sRpr4aeiiNkPI/Fdg489Ph/DVdChSPRhDRGh7Qf5W1tbcJWO5ev9fVcjcHe/46deqe14Pn48/eN0aNLJkUliOv4+/ktNwpxI6kkB1Mbj+Uj69HNv8AWHxWPa7X+qkQut/Ic7qu6dobPZn0XRVbJWNkjdma4XBHP+vhyUhpXjPB3FTqV4DruhcbObe5B2zt9LEc167S1DXta5hDmuFwRsQV34MuuNeTnnBxZKunBc7pwctzMfdKCmpyAcVErKkxd4i7PrEbt/WI5hSwVzqHNDSXkBoBJJNgANyT0sqyTa2IYsUocAWkEHYhYj5ScHr6vJFBl+aGxqGRy9nUTC+sbS8ZA23jrzTeHuKaftnNgnZLAXWGU27MknkbG1x8QVu2kHUeqyw5ddp8oiMrRj8M4ipqSOOJ9PUULGNyhskDjG0DmZoszNdTcnW9ytHhuMwVAvBNFMP9uRr/AMCpwKp8S4Wo6h2aamic4bSBoZIPKRtnD1W5Yy2PT555D0OUfs6fjdWdHi85Y1kMIIAADrE7ab6AIk4HDXB1PUzxEbNkyVLPeJWlx88113D8UhsDHSVbesb30sn7jg9p/eC8yHRZFOUtVWc0cDUm75HtpK2T25RGOjd/gP4rs3hlp1klkeeYLrBRv84tZ+dU1VTfrPhMsY85YM7R77Ku4q+UWmgpw+lljqppHdnBFE4PLpDp3gNQASPO4HPTpXSwT3t/E2WNFbxxibKYx0dBE19fPoy/e7Fp/SvJ2OhI8r7DXS8DcIR4dBlB7SV9nTzO1dI+3U6ho5DzO5Krfk94RdSh9TVO7WunOaeQ65L6iJvgNL26DkAtu1brHFbJFqQAISoViRLIQhAZJ0i4VUbJG5Xta9p3a5oI87dfFM7RMMimSTBRV/B0D9Yy6I9B3m+h1+KzeIcGzi9sko/VdY+djst8ZEx0q55dNB8bFdKPGK/BaiInNDLbk7syR6gWVc6W2h0PQ6H0K91+cW5rhUBj9HsY77zWn8QrdnY1U2jxQP5/EpzZR5+ot8V6nU8PUb96dg8WXZ7+7ZVVRwRSu9l0sZ8HBw9HC/xWfaZdZEzBiYef9OZK6Mfc7/w2/FaWo4EP6Odp8HxkfEE/gq+fhGqbsGP+68D32dZVeNovriyAJP6iyfm28+SSXC6hntwyDrZpcB43bcKN21jZ2h03Fjos3Am0WUUnX8PjottwLxQYH9lISYnXPXI4n2m+B5j3rzxk/wDfJS4KnKdPBYT1Q3jyZdRk0wPo6KUEXBuCNCNfiuzXLyrgjjAR2hmPcPsuP1Cf/wA6e5eoxOvY9dj1Xf0+dZVvyc2OakiQCnJgRLK1ou4hoFySdAABcknkNCug0HyShoLnENABJJNgANyTyHivL8QrpsemdBTl0WGxOtPO3R1U4H6OM/Y292p5BNrKqbiCZ0NOXRYZG4CafUOqnN/Rxj7P/Z5BelYTh8dPE2KJgZGwWY0bAfxPO+5QGW4lwKnhhhbFExrGdwANGwF9TuTodfE9VAwPhBro89LVVdI8EgtjlzxX3+iku0DUGwsFoONHdyNv65PoD/NM4LccsvS7fUg6/gvLjNx6xxXDOZOstIhiHGae2WSkrmDlI11NKemrLsv5hL/nl8WlbQVdP1kYwVMQtzzxEkD3LY5kZ16dnSUmEcYUNTpDVROd9guDX+WR9j8Fd7qhxzBqCoH+qhp3+LmtDh5OFnBZKqwalpgX0eIVdIGg91krp4f/AI5QR8Vm82NcshySPTFBkwaB0jZTDGZWm7ZOzbnBIIuHWvsT6rF8BY5iMoc6ra2WIj8i+OMNe/X2nnMGWt0vqd1voHEgEtLT0Nrj0KtGak6QTTHMZZOQhXJBBSppKALoSIQHnz5QuZm0XFyjPqm58l+9a9vBSk3wLJTplzMqjuqRnyX7xF7eC4x1bXOLWkEjceRsVOiVXRFolOkXMyLl27S4sB7wFyPT+YTJp2t0J16c/RNEm6oakdTImGVcI6ljgSDcDfwXP52zQZt9vFT2pb7cDUvUkmdNM65zua0XcbDZDrZc9+7YG/gdlGl1dC0Kakpkswdo4B33gD+KInsc4NDtTsNr+SsGYceiiUHF00FJPgz0uHwOP0DL+Dcv4KM/A43bMc37rj/G62UeFeCnQYWOizeOL5Qavk8/h4UkcfyZI87H+S9W4Pk7KJlPIT2jGjf64ue80ncanTlayKSjA5BLjVGXRh7Lh8feaRva9nWtuNb+5YTxrGtcUUktO6NIHbrzr5SaOvqZI4eykOH3Bn+auY6olA1sWuIOW/IXvv4DZYJiQnjDtnDRw6HqPAhWYK3hNTipIvF2rMtgXE+HRtjgY8UmQZWQVDHUzh7pQMx8QStZFIHC7SCDsQbg+RCj1VGyVuWVjJG82yNDx6OWfk4FpmkupjNRu60kz42++I3jP7quSR+LanNKGj6rfi6x/AD1XHCsaMDCxkeZznE6nfpYDyXKt4UrWuzsnhqddRO18Mj/AP3Iri/jlG2yk0ePuphapw6eAc5YGtq4/wB6LvgebeS8n+kzPM53RzLDPW5WS2VVdL7LQwdS23xdcrq3AJn/AE07vJpP/XwU3CeK6Op0gqYnu5szBrx4FjrOHorhzrLqXRr/ACbZqsSXLsoRw/TRNL36hoLnOe6wAAuSdgF51S0px+r7rOywqmfbujKaqQaDXp+APU6SeJcSlxurOHUbyykiINZUt+vY/RsOxFxp1NzsNfTsHw2OmhZDCwMjYLNaOg5k/WJ3J5krohihHhFlFIkwQNYA1gDWgABoAAAGwA5BdAhC0osKkSppKAcmIQgBCEIDzZzVRcRExGGYbNeGu+67+z6rTFig4zTB0TmubmzWFtd73G3ktMUtMkUmriZ6Ks/Oqnk09nH42sPicvxVfT1IidA6zhfuylzS0d87gne1z6K/OFtNKI8mjX3c27tdSdTe/NScXiZNFky5rltgbi1vEf3qulZIravd8qoxcZc2V1J+ezN6RtP/ANEzDTerqGu9puXL93w92X1UmtwISTOs0ZsrbkveL2aByKdVYAJXNa1gDo2NBfmcDoLWuDc+/VRqj68qvgTUvqVrz/qKkM2bA4uttmsNPx+KhxSF0dO2QBsT3kCQam9yLOvtz/sLWYbhjY2SxdmGuLXZiLnP3bak68+vNMkwljqSOHID3u627tO8db3vz681ZZktvh9uSrg+fzkp8XlaakRvDixjCX5GlxzPGgsPCxXGlqc1BOD7cRAIOhsXtsSDt9Ye5auhpmU80xLe88tObvOLgB43sok+Fsk+dvDNJA0HVwzEEG5F9NvioU4pKPpRLjLn1sp6PM6ekZOBGDGHRObr2ndBAceR0Gnj4rcspgqitwxkgpGZRePI5pu4ZA0N5g3+rz6LTNjWOaeqvzyaY01dnCOALu2JdGxLhimIxUsL5p3BjGC5J5nk1o5uPIf1tgai4jiMVLC+ad4ZGwXLj8Ggblx2AG91hMMw6pxuUVVQ6Wlo23+awxuySPJ07Zx92/uGlyVwfCpcbmbV1rHR0LHXpaU6dtb9JL1B+Ow0uT6jE21gLWA0AFrAeG1lEuA+DzakFZE8tpJo85dlDalpMbrXs0ubqD0I8Oquf84V1P8An2GS5Ra81G4TstpclntNHmoIltNmH/lzf87r0Zq879PyWpRfhmGCVpozWEfKBh9QcrKljH3sY5vyLweln2ufIrTscDYg3B2IOnuPNVeLcP0tV+cU8Uvi9gLh5OtmHqs2fk3ZFrQVdVRHWzWSGSG56xP3HvXpG5ukoWCEuOUo9mlxFgG7T82mPXT2PS6dH8pcEZy11PVUTtBeaEujJ00bIy9x42QGpxbh+lqhaop4pvF7ASPEO3B8iqCu4BaY3x01ZV0rXtLTG2Uyx2O9myXLf2XBaHCccp6kXp5o5hz7N4cR5gaj3hWKApOEeG4cPp2wQDQavefakebXe4jnpa3IacldhCEAt0XSIQBdCEIAQhBQAhJmSIDHdmmvpwbX5aqblRlQEIU418d0gphp4bKdlRlU2KIopxcnmnwwAEnrupIjSiNRYOBhFyeosmspmi1hY9VLDEvZqbZFHEw94HnaycylGUjkd1JaxOa1RZNEeKka03AspLWLo0J7WpYIGM4rFSQumncGMZuep5NA3Ljtb8NxgcGwqbG5m1lawx0TDelpCfpf9yTqD157DTez434KqayeKZssUscRBbRzh7ISQNcz2ElxNuY2sNlYt4tlp7NraCeEDTtacCpgAG2rO8weBCA10bLC2wAsBtYdB0C5V0wZE93RpP8AL42UHBuJaSr/ADeojkP2Q4B482Gzh7wo3F1VlYI+bjc+Tf629Fh1ORQxtlMkqi2ZvDoS+RjOrmg9LX1+AK9IC84op3MeHMHe1tpc69B11KtmUNZP7TnNH67i0fuj+S8jo82hOottnJgnpXG5rJauNntPaPNwVfLxLA29iXfdBPxNlBpuE27yPJ+6LD1N7q2p8HgZtGL9Xd4+pXoaupycJI6E8j9xW/5kc/SKBzvE/wBAbeqynF3GUzJG0QYHVE4yiGNoe5ofpd5Js3S512Aur35ROMWYdAGsaH1Mpy08QFySdM5aNcoPTc2HlVcDcOtw9jq3EZW/PKg3e+Q3Mebvdm09bDW2mgA0C1h082/ak37kSoNbykWXB/AbaFpEbyxzrGQxjVxH1c7rmwufDmtjCzKLXLvF1rn0XMVbOz7XO3s8ufPcZctr5r9LKKzHKcxulEzDG1wa599A42sD46j1W8MWni2XSS8lkCluq2gxunmdkilY91icrTrYEAn4j1XalxGKRrnMka5rCWvIOjSNSCTstHGS5RKaZMui6qIuI6Rzwxs8ZcTYDNudrA7ErrX41TwOyyysY4jMA462JIv8D6JoldURqXNlldISo9FWRytzxPa9vVpBFxy02K5UmKwyvdHHI172XzNabltjY39+ijS/Qm0TEKtq8fponlkkzGOFrtJ1FxcX9xU6nnbI0OY4OadQ5pBBHgQji0raCaZ0QhCgkz+VGVdMqcGoDkGpcq65EZEBzslDV1axLlQHMMTw1PDUuVANATw1AaqfiziWDD4DLMfCOMe1I77Lf4nYelwLloXUBeV8OcUY1PEaoUcU8DnHJHm7KXLyLCT3m8rkEm2ivaL5T6XMI6uOehk2tURuy38HNG3iQEBuLJwUbD6+KduaCVkrT9aN4ePhzUrKgKXGeFKOq+np43u/8gbkk90jLOvp1VHWcCStH+lrJB9llUPnDR4B92vA1O5K3ACVVlBSVMhpPkw9JiFbRC0+GtlYN56F4kJ+9FJZ/wASrXCuOKGd2QTiKTYw1DTBID0Aktc+RK0ZCiYng8FQ3LPDHK3pIxrreRI09yRgoqkgklwTWu0uNuqouMeJ4sPpnTym/wBWNg9qR9tGj+J5fA1n+QWRXNBU1NEdbMZJ2sN//SluPiqmLgKoqK9lTilRHUxwsHYxsYWNLgb3fH7I1sSATmNuQsrEnH5OeGJaiY4riQzTyawRnaBlu6cp2NiMo5DU6lXXymtBbRMI0fWRsPk8EH8Vs2qh4uw5s3zbMHHJUxvFjbVvXQ3C1wy0zTKZFcWjDx4m/sP8K17b57838ewzZy/y39y4PeGYXiIA0ZXhg8mvjA+C2TcNh/xU1GU58uXNfu58mXNltvl7u6gSYDH8zrIy1+WSrMjhn1JzsOhy6DTZdSyr7P5nO4y9fVF/wu2ewM0EETezZkdE7M517e1oLaWK84nrXNwysLbgHECx1vs2B/ENWng4UnyPHaVPejAZ/qycpzscCBbS2X0uOalYVhNPHh8sL4i5rnntGl13SPOWzg7kRYbbZVVTUW3zuizUmq45G8fUFPHhjnNYxuQR9k4AA6uaNHbm4JVLWVsvz6jcIPnEpw2Nzoi4DMSJC72tLjXRd6fhLs+zNQ2aWna4FsT5y5sfS7BuPDTotLNh7DiUVRY5hTloId3cpLz7Nv1jzUKaiqu+RpcvdwZ3hLEmU+HVdYHNuXvd2QBAif7LI7Hxc33WVDw5i0NPUUL2SZnSNMdUO93XSv7pJIsbFzbkfYV/V8NRvZVFrZOxkqWSOYH2Di0vJIGXQXcD6dFc8X08FVTiId452FgZ3XNIuLg200JHvVtcbfv/AOEaZV8DN4tXPjxHES2mFQGwsL2uIsxvZx3flPtW6DVar5OoGtoIi14kDsz7gEAEnVlj0IsfG6TDcOZHXVUrg4l8MbXlzrtIa1gOlvBdOBsMFPA5rA4MdK5zGudmyg2FhoLC4WeSdwr4fYvCLUr+JokIQuU3KmyMqfZFkAlkW8U8JbIBgSp4alyoBlktk+yoeMOK4cOgMsti43EUQPelcOQ6AczyHiQEA7i3ieDDoe1mNybiOMe3K7oByG1zy+B844U4anxmoGIYl9Bf8hAbhrxe4Aadoh13cfDc4R4YnxioGI4mPyN/yMNrNe0G4AHKIervK5PsjIwBYAAbADQADYC3JAJHGGgAAAAWAAsABpoOQTK2ijmaWSsZK0/VkaHt9HaLsnAIDD13yXUbndpTGaik+3TSuaP3Tt7iFwNJjlHfs5YMRjH1ZR2U58A64BPiXFeggJbIDz+H5UI4nBmIU1RQv2u9hfET+q8C5HuWywrGKepbennjmH+24OI8xuPeFLlha9pa9rXNO7XAOB8wVjsW+TDD5nZ443UsnKSmeY7HwZ7PoAgNqEq8yr6PFsMjfMyuiqoIwS5tY3I9rRyEl7knS3e16K5+Tjjh2KMeXUzoRHYGQPzRucfqtvY3A1O9uuyA2iQhKhACZLEHWvyN/RPQgOPzNvvzZr87pTSNs4cibnzXcFKptkUc4ocvMnzN1yNE2xHIuv71JQlsUMmiDhY7Li+jabX5Ny+4KShLJo4spgGlvLp5popG93Qd3bRSEJbIpEaWja4knmu0TMoA6J6FFsmgSJUICBkSWT7osgEypcqdlRZAJZCcmuvytfl58roCg4z4shw2HtJe843EcQNnyO6eDRzPLzsF5zwfwtPjFR/iOJ37K4MMJByvA1aMp9mEert/Ex+J+DMS+eisqYWYlG11+yieWDI3UR9mRcMB5DNfne5Wzwb5UqF7hFOJKKQaFkzC1rbDbM0aD7wHJAbtjAAANhoPIbabBOXKlqGStD43te07OY4OB8iNF2AQAAnBACcgBIlQgBNkeGglxAABJJ0DQBckk9E5eNfKHxPNidSMKw7vNLrTyN2dl9oFw2jbu48yAB4gRcdxObiKuFHSksoonZpJPtWNjI7rfUMb7z4exYJhMVJCyCFoZGwWaB8STzcTckqDwfwxDh9M2CIXO8j7WdI/m534AcgFeIAQhCAEIQgBKCkQgHXRdNQgHAoumoQDiUXTUIB10hKRCAEqRKooEa6EpQFIBCFS4lxZR084p5qiOOUi+V5sAOWZ3stJ5AkIC7QmxyBwDmkOB2cCCD5EaJwQAoWK4LT1TctRDHKP12gkfdduN+RU6yUIDzmq+SpkT+0w2rnopPshxfGfPUOt5ly5HGscoPzqmjr4h+lp9JLdS0DXT9T3r0wBOQGIwP5UqCc5XyOppNiypGSx+/q31IWzhlDgHNIcDsWkEHyI0Kq8c4ZpKwWqYI5TYjMW2eL/AGZG2cPVYub5MJaYl+FV01MbkiKRxdEfA25feDkB6YkuvMv82YxQ6V9CKmMfp6XfbdwFx6hqh8S/LHC6l/0Oc1MncDXsIMN93cw46gAAnXVAdflV42eHDDqDM+plIZI5ntMDv0TDyeb6nkPUaX5OOCWYbBY2dO8NM0g8NQxh+y0+p18qj5KeAzSNNVVjNVyjNdxJdC12pBJ/SG/ePu639HAQCoQhACEIQAhV9ViTmOcOwleBs5jbg90HTne+i5UmM9oRlgmsXZS4taA3vFpLtbi1rnzQFqhVQxd1/wA2nAsSSWjly0J10/BJDi7ybGmmAI0OTwebHkNGtG+7vegLZCppMbc2MPdBI05g3K6wvpmJHO3mN1yj4maRfsn2tcatudNQRfQq6xyatEWXyFSniNmv5OTQH7OtuQ15kWH/AFdo4kbreN+9tMmtyALa+I303U9qXoTZeIVKeIm/+N1vMXsdrIfxGwWtHISQD9UAX5Ek8vBO1Iiy6QqF3Eoy37J97XA7tr+twL+F/Bd2cQMOUZH942Ps93vBuuvjfS+ijty9BZboQhZ2ScEqEKQAXyHXSF807nkucXSEuccxJvuSeaEIDU/JDiEra+KNssjY3XzMa9wY7UbtBsV9KN/v1QhAKlCRCAehCEAg3SoQgDp5rIY9hUHz2hf2MWczG7+zbmNmOIu619CAUqEBrkqVCAEIQgBCEIAQhCAEIQgBBQhQAui6EIAQhCkBdF0IUARKhCh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 name="6 Rectángulo"/>
          <p:cNvSpPr/>
          <p:nvPr/>
        </p:nvSpPr>
        <p:spPr>
          <a:xfrm>
            <a:off x="539552" y="1484784"/>
            <a:ext cx="8280920" cy="5016758"/>
          </a:xfrm>
          <a:prstGeom prst="rect">
            <a:avLst/>
          </a:prstGeom>
        </p:spPr>
        <p:txBody>
          <a:bodyPr wrap="square">
            <a:spAutoFit/>
          </a:bodyPr>
          <a:lstStyle/>
          <a:p>
            <a:pPr lvl="0" algn="just"/>
            <a:r>
              <a:rPr lang="es-ES" sz="3600" b="1" dirty="0" smtClean="0">
                <a:solidFill>
                  <a:srgbClr val="002060"/>
                </a:solidFill>
              </a:rPr>
              <a:t> EVALUACIÓN DEL CONSENSO</a:t>
            </a:r>
          </a:p>
          <a:p>
            <a:pPr lvl="0" algn="just"/>
            <a:endParaRPr lang="es-ES" sz="800" b="1" dirty="0" smtClean="0">
              <a:solidFill>
                <a:srgbClr val="002060"/>
              </a:solidFill>
            </a:endParaRPr>
          </a:p>
          <a:p>
            <a:pPr lvl="0" algn="just"/>
            <a:endParaRPr lang="es-ES" sz="800" b="1" dirty="0" smtClean="0">
              <a:solidFill>
                <a:srgbClr val="002060"/>
              </a:solidFill>
            </a:endParaRPr>
          </a:p>
          <a:p>
            <a:pPr lvl="0" algn="just">
              <a:buFont typeface="Arial" pitchFamily="34" charset="0"/>
              <a:buChar char="•"/>
            </a:pPr>
            <a:r>
              <a:rPr lang="es-ES" sz="2800" dirty="0" smtClean="0">
                <a:solidFill>
                  <a:srgbClr val="002060"/>
                </a:solidFill>
              </a:rPr>
              <a:t>  Después de su difusión y aplicación.</a:t>
            </a:r>
          </a:p>
          <a:p>
            <a:pPr lvl="0" algn="just">
              <a:buFont typeface="Arial" pitchFamily="34" charset="0"/>
              <a:buChar char="•"/>
            </a:pPr>
            <a:r>
              <a:rPr lang="es-ES" sz="2800" dirty="0" smtClean="0">
                <a:solidFill>
                  <a:srgbClr val="002060"/>
                </a:solidFill>
              </a:rPr>
              <a:t>  Información suministrada por una muestra  representativa de responsables en docencia, sobre el grado de aplicabilidad.</a:t>
            </a:r>
          </a:p>
          <a:p>
            <a:pPr lvl="0" algn="just">
              <a:buFont typeface="Arial" pitchFamily="34" charset="0"/>
              <a:buChar char="•"/>
            </a:pPr>
            <a:endParaRPr lang="es-ES" sz="800" dirty="0" smtClean="0">
              <a:solidFill>
                <a:srgbClr val="002060"/>
              </a:solidFill>
            </a:endParaRPr>
          </a:p>
          <a:p>
            <a:pPr lvl="0" algn="just">
              <a:buFont typeface="Arial" pitchFamily="34" charset="0"/>
              <a:buChar char="•"/>
            </a:pPr>
            <a:r>
              <a:rPr lang="es-ES" sz="2800" dirty="0" smtClean="0">
                <a:solidFill>
                  <a:srgbClr val="002060"/>
                </a:solidFill>
              </a:rPr>
              <a:t>  Mejora objetiva en competencias comunicacionales    en nuestros alumnos de grado</a:t>
            </a:r>
          </a:p>
          <a:p>
            <a:pPr lvl="0" algn="just">
              <a:buFont typeface="Arial" pitchFamily="34" charset="0"/>
              <a:buChar char="•"/>
            </a:pPr>
            <a:endParaRPr lang="es-ES" sz="800" dirty="0" smtClean="0">
              <a:solidFill>
                <a:srgbClr val="002060"/>
              </a:solidFill>
            </a:endParaRPr>
          </a:p>
          <a:p>
            <a:pPr lvl="0" algn="just">
              <a:buFont typeface="Arial" pitchFamily="34" charset="0"/>
              <a:buChar char="•"/>
            </a:pPr>
            <a:r>
              <a:rPr lang="es-ES" sz="2800" dirty="0" smtClean="0">
                <a:solidFill>
                  <a:srgbClr val="002060"/>
                </a:solidFill>
              </a:rPr>
              <a:t>  Nivel de competencia comunicacional alcanzado en el   desempeño clínico futuro de los alumnos formados en </a:t>
            </a:r>
            <a:r>
              <a:rPr lang="es-ES" sz="2800" dirty="0" err="1" smtClean="0">
                <a:solidFill>
                  <a:srgbClr val="002060"/>
                </a:solidFill>
              </a:rPr>
              <a:t>curricula</a:t>
            </a:r>
            <a:r>
              <a:rPr lang="es-ES" sz="2800" dirty="0" smtClean="0">
                <a:solidFill>
                  <a:srgbClr val="002060"/>
                </a:solidFill>
              </a:rPr>
              <a:t> adaptados</a:t>
            </a:r>
          </a:p>
        </p:txBody>
      </p:sp>
      <p:pic>
        <p:nvPicPr>
          <p:cNvPr id="8" name="Picture 2" descr="C:\Users\cristina.garcia\AppData\Local\Microsoft\Windows\Temporary Internet Files\Content.Outlook\6MKP8TRZ\logo_4c (3).jpg"/>
          <p:cNvPicPr>
            <a:picLocks noChangeAspect="1" noChangeArrowheads="1"/>
          </p:cNvPicPr>
          <p:nvPr/>
        </p:nvPicPr>
        <p:blipFill>
          <a:blip r:embed="rId3" cstate="print"/>
          <a:srcRect/>
          <a:stretch>
            <a:fillRect/>
          </a:stretch>
        </p:blipFill>
        <p:spPr bwMode="auto">
          <a:xfrm>
            <a:off x="7500958" y="714356"/>
            <a:ext cx="1266520" cy="122413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1071546"/>
            <a:ext cx="8103274" cy="4647426"/>
          </a:xfrm>
          <a:prstGeom prst="rect">
            <a:avLst/>
          </a:prstGeom>
        </p:spPr>
        <p:txBody>
          <a:bodyPr wrap="square">
            <a:spAutoFit/>
          </a:bodyPr>
          <a:lstStyle/>
          <a:p>
            <a:pPr algn="just" defTabSz="844083">
              <a:defRPr/>
            </a:pPr>
            <a:r>
              <a:rPr lang="es-ES" sz="3600" b="1" dirty="0" smtClean="0">
                <a:solidFill>
                  <a:srgbClr val="002060"/>
                </a:solidFill>
              </a:rPr>
              <a:t>MOVILIDAD:</a:t>
            </a:r>
          </a:p>
          <a:p>
            <a:pPr algn="just" defTabSz="844083">
              <a:defRPr/>
            </a:pPr>
            <a:endParaRPr lang="es-ES" sz="1600" b="1" dirty="0" smtClean="0">
              <a:solidFill>
                <a:srgbClr val="002060"/>
              </a:solidFill>
            </a:endParaRPr>
          </a:p>
          <a:p>
            <a:pPr lvl="1">
              <a:buFont typeface="Arial" pitchFamily="34" charset="0"/>
              <a:buChar char="•"/>
            </a:pPr>
            <a:r>
              <a:rPr lang="es-ES" sz="2800" dirty="0" smtClean="0">
                <a:solidFill>
                  <a:srgbClr val="002060"/>
                </a:solidFill>
              </a:rPr>
              <a:t> </a:t>
            </a:r>
            <a:r>
              <a:rPr lang="es-ES" sz="2400" dirty="0" smtClean="0">
                <a:solidFill>
                  <a:srgbClr val="002060"/>
                </a:solidFill>
              </a:rPr>
              <a:t>Fomentar en Iberoamérica, la necesidad de compartir objetivos docentes comunes en países de habla española y portuguesa en materia de comunicación, participando en la creación de un sistema universitario en el que las titulaciones puedan ser homologables</a:t>
            </a:r>
            <a:r>
              <a:rPr lang="es-ES_tradnl" sz="2400" dirty="0" smtClean="0">
                <a:solidFill>
                  <a:srgbClr val="002060"/>
                </a:solidFill>
              </a:rPr>
              <a:t>.  </a:t>
            </a:r>
          </a:p>
          <a:p>
            <a:pPr lvl="1"/>
            <a:endParaRPr lang="es-ES_tradnl" sz="2400" dirty="0" smtClean="0">
              <a:solidFill>
                <a:srgbClr val="002060"/>
              </a:solidFill>
            </a:endParaRPr>
          </a:p>
          <a:p>
            <a:pPr lvl="1">
              <a:buFont typeface="Arial" pitchFamily="34" charset="0"/>
              <a:buChar char="•"/>
            </a:pPr>
            <a:r>
              <a:rPr lang="es-ES" sz="2400" dirty="0" smtClean="0">
                <a:solidFill>
                  <a:srgbClr val="002060"/>
                </a:solidFill>
              </a:rPr>
              <a:t> Con ello se podría fomentar la cooperación entre las universidades, la movilidad de estudiantes y profesores, y la mejora de la calidad de la investigación y la enseñanza universitaria. </a:t>
            </a:r>
            <a:endParaRPr lang="es-ES" sz="2400" dirty="0">
              <a:solidFill>
                <a:srgbClr val="002060"/>
              </a:solidFill>
            </a:endParaRPr>
          </a:p>
        </p:txBody>
      </p:sp>
      <p:pic>
        <p:nvPicPr>
          <p:cNvPr id="5" name="Picture 2" descr="C:\Users\cristina.garcia\AppData\Local\Microsoft\Windows\Temporary Internet Files\Content.Outlook\6MKP8TRZ\logo_4c (3).jpg"/>
          <p:cNvPicPr>
            <a:picLocks noChangeAspect="1" noChangeArrowheads="1"/>
          </p:cNvPicPr>
          <p:nvPr/>
        </p:nvPicPr>
        <p:blipFill>
          <a:blip r:embed="rId3" cstate="print"/>
          <a:srcRect/>
          <a:stretch>
            <a:fillRect/>
          </a:stretch>
        </p:blipFill>
        <p:spPr bwMode="auto">
          <a:xfrm>
            <a:off x="7630658" y="260648"/>
            <a:ext cx="1266520" cy="122413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572560" cy="1285884"/>
          </a:xfrm>
          <a:solidFill>
            <a:schemeClr val="bg1"/>
          </a:solidFill>
          <a:ln w="28575">
            <a:solidFill>
              <a:srgbClr val="002060"/>
            </a:solidFill>
          </a:ln>
        </p:spPr>
        <p:txBody>
          <a:bodyPr>
            <a:normAutofit fontScale="90000"/>
          </a:bodyPr>
          <a:lstStyle/>
          <a:p>
            <a:pPr algn="l"/>
            <a:r>
              <a:rPr lang="es-ES" sz="2800" b="1" dirty="0" smtClean="0">
                <a:solidFill>
                  <a:srgbClr val="002060"/>
                </a:solidFill>
              </a:rPr>
              <a:t/>
            </a:r>
            <a:br>
              <a:rPr lang="es-ES" sz="2800" b="1" dirty="0" smtClean="0">
                <a:solidFill>
                  <a:srgbClr val="002060"/>
                </a:solidFill>
              </a:rPr>
            </a:br>
            <a:r>
              <a:rPr lang="es-ES" sz="2800" b="1" dirty="0">
                <a:solidFill>
                  <a:srgbClr val="002060"/>
                </a:solidFill>
              </a:rPr>
              <a:t/>
            </a:r>
            <a:br>
              <a:rPr lang="es-ES" sz="2800" b="1" dirty="0">
                <a:solidFill>
                  <a:srgbClr val="002060"/>
                </a:solidFill>
              </a:rPr>
            </a:br>
            <a:r>
              <a:rPr lang="es-ES" sz="2800" b="1" dirty="0" smtClean="0">
                <a:solidFill>
                  <a:srgbClr val="002060"/>
                </a:solidFill>
              </a:rPr>
              <a:t>Consenso Iberoamericano sobre un  </a:t>
            </a:r>
            <a:r>
              <a:rPr lang="es-ES" sz="2800" b="1" dirty="0" err="1" smtClean="0">
                <a:solidFill>
                  <a:srgbClr val="002060"/>
                </a:solidFill>
              </a:rPr>
              <a:t>Core</a:t>
            </a:r>
            <a:r>
              <a:rPr lang="es-ES" sz="2800" b="1" dirty="0" smtClean="0">
                <a:solidFill>
                  <a:srgbClr val="002060"/>
                </a:solidFill>
              </a:rPr>
              <a:t> </a:t>
            </a:r>
            <a:r>
              <a:rPr lang="es-ES" sz="2800" b="1" dirty="0" err="1" smtClean="0">
                <a:solidFill>
                  <a:srgbClr val="002060"/>
                </a:solidFill>
              </a:rPr>
              <a:t>Curriculum</a:t>
            </a:r>
            <a:r>
              <a:rPr lang="es-ES" sz="2800" b="1" dirty="0" smtClean="0">
                <a:solidFill>
                  <a:srgbClr val="002060"/>
                </a:solidFill>
              </a:rPr>
              <a:t> </a:t>
            </a:r>
            <a:br>
              <a:rPr lang="es-ES" sz="2800" b="1" dirty="0" smtClean="0">
                <a:solidFill>
                  <a:srgbClr val="002060"/>
                </a:solidFill>
              </a:rPr>
            </a:br>
            <a:r>
              <a:rPr lang="es-ES" sz="2800" b="1" dirty="0" smtClean="0">
                <a:solidFill>
                  <a:srgbClr val="002060"/>
                </a:solidFill>
              </a:rPr>
              <a:t>de Competencias Comunicacionales en  Medicina(CCCC) </a:t>
            </a:r>
            <a:br>
              <a:rPr lang="es-ES" sz="2800" b="1" dirty="0" smtClean="0">
                <a:solidFill>
                  <a:srgbClr val="002060"/>
                </a:solidFill>
              </a:rPr>
            </a:br>
            <a:r>
              <a:rPr lang="es-ES" sz="2800" b="1" dirty="0" smtClean="0">
                <a:solidFill>
                  <a:srgbClr val="002060"/>
                </a:solidFill>
              </a:rPr>
              <a:t> </a:t>
            </a:r>
            <a:br>
              <a:rPr lang="es-ES" sz="2800" b="1" dirty="0" smtClean="0">
                <a:solidFill>
                  <a:srgbClr val="002060"/>
                </a:solidFill>
              </a:rPr>
            </a:br>
            <a:endParaRPr lang="es-ES" sz="2800" b="1" dirty="0">
              <a:solidFill>
                <a:srgbClr val="002060"/>
              </a:solidFill>
            </a:endParaRPr>
          </a:p>
        </p:txBody>
      </p:sp>
      <p:pic>
        <p:nvPicPr>
          <p:cNvPr id="5" name="Shape 155"/>
          <p:cNvPicPr>
            <a:picLocks noChangeAspect="1" noChangeArrowheads="1"/>
          </p:cNvPicPr>
          <p:nvPr/>
        </p:nvPicPr>
        <p:blipFill>
          <a:blip r:embed="rId2" cstate="print"/>
          <a:srcRect/>
          <a:stretch>
            <a:fillRect/>
          </a:stretch>
        </p:blipFill>
        <p:spPr bwMode="auto">
          <a:xfrm>
            <a:off x="8001024" y="642918"/>
            <a:ext cx="899714" cy="747997"/>
          </a:xfrm>
          <a:prstGeom prst="rect">
            <a:avLst/>
          </a:prstGeom>
          <a:noFill/>
          <a:ln w="9525">
            <a:noFill/>
            <a:miter lim="800000"/>
            <a:headEnd/>
            <a:tailEnd/>
          </a:ln>
        </p:spPr>
      </p:pic>
      <p:sp>
        <p:nvSpPr>
          <p:cNvPr id="8" name="2 Subtítulo"/>
          <p:cNvSpPr>
            <a:spLocks noGrp="1"/>
          </p:cNvSpPr>
          <p:nvPr>
            <p:ph idx="1"/>
          </p:nvPr>
        </p:nvSpPr>
        <p:spPr>
          <a:xfrm>
            <a:off x="500034" y="1928802"/>
            <a:ext cx="8229600" cy="4525963"/>
          </a:xfrm>
        </p:spPr>
        <p:txBody>
          <a:bodyPr>
            <a:normAutofit/>
          </a:bodyPr>
          <a:lstStyle/>
          <a:p>
            <a:pPr algn="just">
              <a:buClr>
                <a:srgbClr val="002060"/>
              </a:buClr>
            </a:pPr>
            <a:endParaRPr lang="es-ES_tradnl" sz="2800" dirty="0" smtClean="0">
              <a:solidFill>
                <a:srgbClr val="002060"/>
              </a:solidFill>
            </a:endParaRPr>
          </a:p>
          <a:p>
            <a:pPr algn="just">
              <a:buClr>
                <a:srgbClr val="002060"/>
              </a:buClr>
              <a:buFont typeface="Wingdings" pitchFamily="2" charset="2"/>
              <a:buChar char="ü"/>
            </a:pPr>
            <a:endParaRPr lang="es-ES_tradnl" dirty="0" smtClean="0">
              <a:solidFill>
                <a:srgbClr val="002060"/>
              </a:solidFill>
            </a:endParaRPr>
          </a:p>
          <a:p>
            <a:pPr>
              <a:buClr>
                <a:srgbClr val="002060"/>
              </a:buClr>
              <a:buFont typeface="Wingdings" pitchFamily="2" charset="2"/>
              <a:buChar char="ü"/>
            </a:pPr>
            <a:endParaRPr lang="es-ES" dirty="0"/>
          </a:p>
        </p:txBody>
      </p:sp>
      <p:sp>
        <p:nvSpPr>
          <p:cNvPr id="9" name="8 Rectángulo"/>
          <p:cNvSpPr/>
          <p:nvPr/>
        </p:nvSpPr>
        <p:spPr>
          <a:xfrm>
            <a:off x="357158" y="1500174"/>
            <a:ext cx="8572560" cy="369332"/>
          </a:xfrm>
          <a:prstGeom prst="rect">
            <a:avLst/>
          </a:prstGeom>
        </p:spPr>
        <p:txBody>
          <a:bodyPr wrap="square">
            <a:spAutoFit/>
          </a:bodyPr>
          <a:lstStyle/>
          <a:p>
            <a:pPr defTabSz="914310">
              <a:defRPr/>
            </a:pPr>
            <a:endParaRPr lang="es-ES" dirty="0"/>
          </a:p>
        </p:txBody>
      </p:sp>
      <p:sp>
        <p:nvSpPr>
          <p:cNvPr id="10" name="9 Rectángulo"/>
          <p:cNvSpPr/>
          <p:nvPr/>
        </p:nvSpPr>
        <p:spPr>
          <a:xfrm>
            <a:off x="428596" y="2071678"/>
            <a:ext cx="8572560" cy="4247317"/>
          </a:xfrm>
          <a:prstGeom prst="rect">
            <a:avLst/>
          </a:prstGeom>
        </p:spPr>
        <p:txBody>
          <a:bodyPr wrap="square">
            <a:spAutoFit/>
          </a:bodyPr>
          <a:lstStyle/>
          <a:p>
            <a:pPr lvl="0" fontAlgn="base">
              <a:spcBef>
                <a:spcPct val="0"/>
              </a:spcBef>
              <a:spcAft>
                <a:spcPct val="0"/>
              </a:spcAft>
              <a:buFontTx/>
              <a:buChar char="•"/>
            </a:pPr>
            <a:r>
              <a:rPr lang="es-ES" dirty="0">
                <a:latin typeface="Arial" charset="0"/>
                <a:cs typeface="Arial" charset="0"/>
              </a:rPr>
              <a:t>Ruiz Moral Roger: Una propuesta conceptual para orientar el desarrollo de un currículo en habilidades de comunicación médico-paciente. </a:t>
            </a:r>
            <a:r>
              <a:rPr lang="es-ES" dirty="0" err="1">
                <a:latin typeface="Arial" charset="0"/>
                <a:cs typeface="Arial" charset="0"/>
              </a:rPr>
              <a:t>Educ</a:t>
            </a:r>
            <a:r>
              <a:rPr lang="es-ES" dirty="0">
                <a:latin typeface="Arial" charset="0"/>
                <a:cs typeface="Arial" charset="0"/>
              </a:rPr>
              <a:t> </a:t>
            </a:r>
            <a:r>
              <a:rPr lang="es-ES" dirty="0" smtClean="0">
                <a:latin typeface="Arial" charset="0"/>
                <a:cs typeface="Arial" charset="0"/>
              </a:rPr>
              <a:t>Med.2015;16(1): 74-82 </a:t>
            </a:r>
          </a:p>
          <a:p>
            <a:pPr lvl="0" fontAlgn="base">
              <a:spcBef>
                <a:spcPct val="0"/>
              </a:spcBef>
              <a:spcAft>
                <a:spcPct val="0"/>
              </a:spcAft>
              <a:buFontTx/>
              <a:buChar char="•"/>
            </a:pPr>
            <a:endParaRPr lang="es-ES" dirty="0">
              <a:latin typeface="Arial" charset="0"/>
              <a:cs typeface="Arial" charset="0"/>
            </a:endParaRPr>
          </a:p>
          <a:p>
            <a:pPr lvl="0" fontAlgn="base">
              <a:spcBef>
                <a:spcPct val="0"/>
              </a:spcBef>
              <a:spcAft>
                <a:spcPct val="0"/>
              </a:spcAft>
              <a:buFontTx/>
              <a:buChar char="•"/>
            </a:pPr>
            <a:r>
              <a:rPr lang="es-ES" dirty="0">
                <a:latin typeface="Arial" charset="0"/>
                <a:cs typeface="Arial" charset="0"/>
              </a:rPr>
              <a:t>Consenso experto iberoamericano sobre un </a:t>
            </a:r>
            <a:r>
              <a:rPr lang="es-ES" dirty="0" err="1">
                <a:latin typeface="Arial" charset="0"/>
                <a:cs typeface="Arial" charset="0"/>
              </a:rPr>
              <a:t>core</a:t>
            </a:r>
            <a:r>
              <a:rPr lang="es-ES" dirty="0">
                <a:latin typeface="Arial" charset="0"/>
                <a:cs typeface="Arial" charset="0"/>
              </a:rPr>
              <a:t> </a:t>
            </a:r>
            <a:r>
              <a:rPr lang="es-ES" dirty="0" err="1">
                <a:latin typeface="Arial" charset="0"/>
                <a:cs typeface="Arial" charset="0"/>
              </a:rPr>
              <a:t>curriculum</a:t>
            </a:r>
            <a:r>
              <a:rPr lang="es-ES" dirty="0">
                <a:latin typeface="Arial" charset="0"/>
                <a:cs typeface="Arial" charset="0"/>
              </a:rPr>
              <a:t> de competencias (resultados de aprendizaje) comunicacionales (CCCC) para estudiantes de grado en medicina</a:t>
            </a:r>
            <a:r>
              <a:rPr lang="es-ES" dirty="0" smtClean="0">
                <a:latin typeface="Arial" charset="0"/>
                <a:cs typeface="Arial" charset="0"/>
              </a:rPr>
              <a:t>.   </a:t>
            </a:r>
            <a:r>
              <a:rPr lang="es-ES" dirty="0">
                <a:latin typeface="Arial" charset="0"/>
                <a:cs typeface="Arial" charset="0"/>
              </a:rPr>
              <a:t>En: Roger Ruiz Moral. Comunicación Clínica. Principios y habilidades para la práctica. Editorial Médica Panamericana. España 2015. 373-386 </a:t>
            </a:r>
            <a:endParaRPr lang="es-ES" dirty="0" smtClean="0">
              <a:latin typeface="Arial" charset="0"/>
              <a:cs typeface="Arial" charset="0"/>
            </a:endParaRPr>
          </a:p>
          <a:p>
            <a:pPr lvl="0" fontAlgn="base">
              <a:spcBef>
                <a:spcPct val="0"/>
              </a:spcBef>
              <a:spcAft>
                <a:spcPct val="0"/>
              </a:spcAft>
              <a:buFontTx/>
              <a:buChar char="•"/>
            </a:pPr>
            <a:endParaRPr lang="es-ES" dirty="0" smtClean="0">
              <a:latin typeface="Arial" charset="0"/>
              <a:cs typeface="Arial" charset="0"/>
            </a:endParaRPr>
          </a:p>
          <a:p>
            <a:pPr>
              <a:buFont typeface="Arial" pitchFamily="34" charset="0"/>
              <a:buChar char="•"/>
            </a:pPr>
            <a:r>
              <a:rPr lang="es-ES" dirty="0" smtClean="0">
                <a:latin typeface="Arial" pitchFamily="34" charset="0"/>
                <a:cs typeface="Arial" pitchFamily="34" charset="0"/>
              </a:rPr>
              <a:t>García </a:t>
            </a:r>
            <a:r>
              <a:rPr lang="es-ES" dirty="0">
                <a:latin typeface="Arial" pitchFamily="34" charset="0"/>
                <a:cs typeface="Arial" pitchFamily="34" charset="0"/>
              </a:rPr>
              <a:t>de </a:t>
            </a:r>
            <a:r>
              <a:rPr lang="es-ES" dirty="0" smtClean="0">
                <a:latin typeface="Arial" pitchFamily="34" charset="0"/>
                <a:cs typeface="Arial" pitchFamily="34" charset="0"/>
              </a:rPr>
              <a:t>Leonardo et </a:t>
            </a:r>
            <a:r>
              <a:rPr lang="es-ES" dirty="0">
                <a:latin typeface="Arial" pitchFamily="34" charset="0"/>
                <a:cs typeface="Arial" pitchFamily="34" charset="0"/>
              </a:rPr>
              <a:t>al. </a:t>
            </a:r>
            <a:r>
              <a:rPr lang="es-ES" dirty="0" smtClean="0">
                <a:latin typeface="Arial" pitchFamily="34" charset="0"/>
                <a:cs typeface="Arial" pitchFamily="34" charset="0"/>
              </a:rPr>
              <a:t> </a:t>
            </a:r>
            <a:r>
              <a:rPr lang="en-US" dirty="0" smtClean="0">
                <a:latin typeface="Arial" pitchFamily="34" charset="0"/>
                <a:cs typeface="Arial" pitchFamily="34" charset="0"/>
              </a:rPr>
              <a:t>A </a:t>
            </a:r>
            <a:r>
              <a:rPr lang="en-US" dirty="0">
                <a:latin typeface="Arial" pitchFamily="34" charset="0"/>
                <a:cs typeface="Arial" pitchFamily="34" charset="0"/>
              </a:rPr>
              <a:t>Latin American, Portuguese and </a:t>
            </a:r>
            <a:r>
              <a:rPr lang="en-US" dirty="0" smtClean="0">
                <a:latin typeface="Arial" pitchFamily="34" charset="0"/>
                <a:cs typeface="Arial" pitchFamily="34" charset="0"/>
              </a:rPr>
              <a:t>Spanish consensus </a:t>
            </a:r>
            <a:r>
              <a:rPr lang="en-US" dirty="0">
                <a:latin typeface="Arial" pitchFamily="34" charset="0"/>
                <a:cs typeface="Arial" pitchFamily="34" charset="0"/>
              </a:rPr>
              <a:t>on a core </a:t>
            </a:r>
            <a:r>
              <a:rPr lang="en-US" dirty="0" smtClean="0">
                <a:latin typeface="Arial" pitchFamily="34" charset="0"/>
                <a:cs typeface="Arial" pitchFamily="34" charset="0"/>
              </a:rPr>
              <a:t>communication curriculum </a:t>
            </a:r>
            <a:r>
              <a:rPr lang="en-US" dirty="0">
                <a:latin typeface="Arial" pitchFamily="34" charset="0"/>
                <a:cs typeface="Arial" pitchFamily="34" charset="0"/>
              </a:rPr>
              <a:t>for undergraduate </a:t>
            </a:r>
            <a:r>
              <a:rPr lang="en-US" dirty="0" smtClean="0">
                <a:latin typeface="Arial" pitchFamily="34" charset="0"/>
                <a:cs typeface="Arial" pitchFamily="34" charset="0"/>
              </a:rPr>
              <a:t>medical education. </a:t>
            </a:r>
            <a:r>
              <a:rPr lang="es-ES" dirty="0" smtClean="0">
                <a:latin typeface="Arial" pitchFamily="34" charset="0"/>
                <a:cs typeface="Arial" pitchFamily="34" charset="0"/>
              </a:rPr>
              <a:t>BMC </a:t>
            </a:r>
            <a:r>
              <a:rPr lang="es-ES" dirty="0" err="1">
                <a:latin typeface="Arial" pitchFamily="34" charset="0"/>
                <a:cs typeface="Arial" pitchFamily="34" charset="0"/>
              </a:rPr>
              <a:t>Medical</a:t>
            </a:r>
            <a:r>
              <a:rPr lang="es-ES" dirty="0">
                <a:latin typeface="Arial" pitchFamily="34" charset="0"/>
                <a:cs typeface="Arial" pitchFamily="34" charset="0"/>
              </a:rPr>
              <a:t> </a:t>
            </a:r>
            <a:r>
              <a:rPr lang="es-ES" dirty="0" err="1" smtClean="0">
                <a:latin typeface="Arial" pitchFamily="34" charset="0"/>
                <a:cs typeface="Arial" pitchFamily="34" charset="0"/>
              </a:rPr>
              <a:t>Education</a:t>
            </a:r>
            <a:r>
              <a:rPr lang="es-ES" dirty="0" smtClean="0">
                <a:latin typeface="Arial" pitchFamily="34" charset="0"/>
                <a:cs typeface="Arial" pitchFamily="34" charset="0"/>
              </a:rPr>
              <a:t>. (2016) 16:99</a:t>
            </a:r>
            <a:r>
              <a:rPr lang="es-ES" sz="1600" b="1" dirty="0" smtClean="0">
                <a:latin typeface="Arial" pitchFamily="34" charset="0"/>
                <a:cs typeface="Arial" pitchFamily="34" charset="0"/>
              </a:rPr>
              <a:t> </a:t>
            </a:r>
          </a:p>
          <a:p>
            <a:pPr>
              <a:buFont typeface="Arial" pitchFamily="34" charset="0"/>
              <a:buChar char="•"/>
            </a:pPr>
            <a:endParaRPr lang="es-ES" dirty="0">
              <a:latin typeface="Arial" pitchFamily="34" charset="0"/>
              <a:cs typeface="Arial" pitchFamily="34" charset="0"/>
            </a:endParaRPr>
          </a:p>
          <a:p>
            <a:pPr lvl="0" fontAlgn="base">
              <a:spcBef>
                <a:spcPct val="0"/>
              </a:spcBef>
              <a:spcAft>
                <a:spcPct val="0"/>
              </a:spcAft>
              <a:buFontTx/>
              <a:buChar char="•"/>
            </a:pPr>
            <a:endParaRPr lang="es-ES" dirty="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572560" cy="1285884"/>
          </a:xfrm>
          <a:solidFill>
            <a:schemeClr val="bg1"/>
          </a:solidFill>
          <a:ln w="28575">
            <a:solidFill>
              <a:srgbClr val="002060"/>
            </a:solidFill>
          </a:ln>
        </p:spPr>
        <p:txBody>
          <a:bodyPr>
            <a:normAutofit fontScale="90000"/>
          </a:bodyPr>
          <a:lstStyle/>
          <a:p>
            <a:pPr algn="l"/>
            <a:r>
              <a:rPr lang="es-ES" sz="2800" b="1" dirty="0" smtClean="0">
                <a:solidFill>
                  <a:srgbClr val="002060"/>
                </a:solidFill>
              </a:rPr>
              <a:t/>
            </a:r>
            <a:br>
              <a:rPr lang="es-ES" sz="2800" b="1" dirty="0" smtClean="0">
                <a:solidFill>
                  <a:srgbClr val="002060"/>
                </a:solidFill>
              </a:rPr>
            </a:br>
            <a:r>
              <a:rPr lang="es-ES" sz="2800" b="1" dirty="0">
                <a:solidFill>
                  <a:srgbClr val="002060"/>
                </a:solidFill>
              </a:rPr>
              <a:t/>
            </a:r>
            <a:br>
              <a:rPr lang="es-ES" sz="2800" b="1" dirty="0">
                <a:solidFill>
                  <a:srgbClr val="002060"/>
                </a:solidFill>
              </a:rPr>
            </a:br>
            <a:r>
              <a:rPr lang="es-ES" sz="2800" b="1" dirty="0" smtClean="0">
                <a:solidFill>
                  <a:srgbClr val="002060"/>
                </a:solidFill>
              </a:rPr>
              <a:t>Consenso Iberoamericano sobre un  </a:t>
            </a:r>
            <a:r>
              <a:rPr lang="es-ES" sz="2800" b="1" dirty="0" err="1" smtClean="0">
                <a:solidFill>
                  <a:srgbClr val="002060"/>
                </a:solidFill>
              </a:rPr>
              <a:t>Core</a:t>
            </a:r>
            <a:r>
              <a:rPr lang="es-ES" sz="2800" b="1" dirty="0" smtClean="0">
                <a:solidFill>
                  <a:srgbClr val="002060"/>
                </a:solidFill>
              </a:rPr>
              <a:t> </a:t>
            </a:r>
            <a:r>
              <a:rPr lang="es-ES" sz="2800" b="1" dirty="0" err="1" smtClean="0">
                <a:solidFill>
                  <a:srgbClr val="002060"/>
                </a:solidFill>
              </a:rPr>
              <a:t>Curriculum</a:t>
            </a:r>
            <a:r>
              <a:rPr lang="es-ES" sz="2800" b="1" dirty="0" smtClean="0">
                <a:solidFill>
                  <a:srgbClr val="002060"/>
                </a:solidFill>
              </a:rPr>
              <a:t> </a:t>
            </a:r>
            <a:br>
              <a:rPr lang="es-ES" sz="2800" b="1" dirty="0" smtClean="0">
                <a:solidFill>
                  <a:srgbClr val="002060"/>
                </a:solidFill>
              </a:rPr>
            </a:br>
            <a:r>
              <a:rPr lang="es-ES" sz="2800" b="1" dirty="0" smtClean="0">
                <a:solidFill>
                  <a:srgbClr val="002060"/>
                </a:solidFill>
              </a:rPr>
              <a:t>de Competencias Comunicacionales en  Medicina(CCCC) </a:t>
            </a:r>
            <a:br>
              <a:rPr lang="es-ES" sz="2800" b="1" dirty="0" smtClean="0">
                <a:solidFill>
                  <a:srgbClr val="002060"/>
                </a:solidFill>
              </a:rPr>
            </a:br>
            <a:r>
              <a:rPr lang="es-ES" sz="2800" b="1" dirty="0" smtClean="0">
                <a:solidFill>
                  <a:srgbClr val="002060"/>
                </a:solidFill>
              </a:rPr>
              <a:t> </a:t>
            </a:r>
            <a:br>
              <a:rPr lang="es-ES" sz="2800" b="1" dirty="0" smtClean="0">
                <a:solidFill>
                  <a:srgbClr val="002060"/>
                </a:solidFill>
              </a:rPr>
            </a:br>
            <a:endParaRPr lang="es-ES" sz="2800" b="1" dirty="0">
              <a:solidFill>
                <a:srgbClr val="002060"/>
              </a:solidFill>
            </a:endParaRPr>
          </a:p>
        </p:txBody>
      </p:sp>
      <p:pic>
        <p:nvPicPr>
          <p:cNvPr id="5" name="Shape 155"/>
          <p:cNvPicPr>
            <a:picLocks noChangeAspect="1" noChangeArrowheads="1"/>
          </p:cNvPicPr>
          <p:nvPr/>
        </p:nvPicPr>
        <p:blipFill>
          <a:blip r:embed="rId3" cstate="print"/>
          <a:srcRect/>
          <a:stretch>
            <a:fillRect/>
          </a:stretch>
        </p:blipFill>
        <p:spPr bwMode="auto">
          <a:xfrm>
            <a:off x="8001024" y="642918"/>
            <a:ext cx="899714" cy="747997"/>
          </a:xfrm>
          <a:prstGeom prst="rect">
            <a:avLst/>
          </a:prstGeom>
          <a:noFill/>
          <a:ln w="9525">
            <a:noFill/>
            <a:miter lim="800000"/>
            <a:headEnd/>
            <a:tailEnd/>
          </a:ln>
        </p:spPr>
      </p:pic>
      <p:sp>
        <p:nvSpPr>
          <p:cNvPr id="8" name="2 Subtítulo"/>
          <p:cNvSpPr>
            <a:spLocks noGrp="1"/>
          </p:cNvSpPr>
          <p:nvPr>
            <p:ph idx="1"/>
          </p:nvPr>
        </p:nvSpPr>
        <p:spPr>
          <a:xfrm>
            <a:off x="1643042" y="1714488"/>
            <a:ext cx="7086592" cy="4740277"/>
          </a:xfrm>
        </p:spPr>
        <p:txBody>
          <a:bodyPr>
            <a:normAutofit/>
          </a:bodyPr>
          <a:lstStyle/>
          <a:p>
            <a:pPr lvl="1" algn="just">
              <a:buClr>
                <a:srgbClr val="002060"/>
              </a:buClr>
              <a:buNone/>
            </a:pPr>
            <a:r>
              <a:rPr lang="es-ES" sz="3600" b="1" dirty="0" smtClean="0">
                <a:solidFill>
                  <a:srgbClr val="002060"/>
                </a:solidFill>
              </a:rPr>
              <a:t>Contenido.</a:t>
            </a:r>
          </a:p>
          <a:p>
            <a:pPr lvl="4" algn="just">
              <a:buClr>
                <a:srgbClr val="002060"/>
              </a:buClr>
              <a:buFont typeface="Arial" pitchFamily="34" charset="0"/>
              <a:buChar char="•"/>
            </a:pPr>
            <a:r>
              <a:rPr lang="es-ES" sz="3200" dirty="0" smtClean="0">
                <a:solidFill>
                  <a:schemeClr val="tx2">
                    <a:lumMod val="40000"/>
                    <a:lumOff val="60000"/>
                  </a:schemeClr>
                </a:solidFill>
              </a:rPr>
              <a:t>Justificación</a:t>
            </a:r>
          </a:p>
          <a:p>
            <a:pPr lvl="4" algn="just">
              <a:buClr>
                <a:srgbClr val="002060"/>
              </a:buClr>
              <a:buFont typeface="Wingdings" pitchFamily="2" charset="2"/>
              <a:buChar char="ü"/>
            </a:pPr>
            <a:r>
              <a:rPr lang="es-ES" sz="3200" dirty="0" smtClean="0">
                <a:solidFill>
                  <a:srgbClr val="002060"/>
                </a:solidFill>
              </a:rPr>
              <a:t>Antecedentes</a:t>
            </a:r>
          </a:p>
          <a:p>
            <a:pPr lvl="4" algn="just">
              <a:buClr>
                <a:srgbClr val="002060"/>
              </a:buClr>
              <a:buFont typeface="Arial" pitchFamily="34" charset="0"/>
              <a:buChar char="•"/>
            </a:pPr>
            <a:r>
              <a:rPr lang="es-ES" sz="3200" dirty="0" smtClean="0">
                <a:solidFill>
                  <a:schemeClr val="tx2">
                    <a:lumMod val="40000"/>
                    <a:lumOff val="60000"/>
                  </a:schemeClr>
                </a:solidFill>
              </a:rPr>
              <a:t>Objetivos</a:t>
            </a:r>
          </a:p>
          <a:p>
            <a:pPr lvl="4" algn="just">
              <a:buClr>
                <a:srgbClr val="002060"/>
              </a:buClr>
              <a:buFont typeface="Arial" pitchFamily="34" charset="0"/>
              <a:buChar char="•"/>
            </a:pPr>
            <a:r>
              <a:rPr lang="es-ES" sz="3200" dirty="0" smtClean="0">
                <a:solidFill>
                  <a:schemeClr val="tx2">
                    <a:lumMod val="40000"/>
                    <a:lumOff val="60000"/>
                  </a:schemeClr>
                </a:solidFill>
              </a:rPr>
              <a:t>Metodología</a:t>
            </a:r>
          </a:p>
          <a:p>
            <a:pPr lvl="4" algn="just">
              <a:buClr>
                <a:srgbClr val="002060"/>
              </a:buClr>
              <a:buFont typeface="Arial" pitchFamily="34" charset="0"/>
              <a:buChar char="•"/>
            </a:pPr>
            <a:r>
              <a:rPr lang="es-ES" sz="3200" dirty="0" smtClean="0">
                <a:solidFill>
                  <a:schemeClr val="tx2">
                    <a:lumMod val="40000"/>
                    <a:lumOff val="60000"/>
                  </a:schemeClr>
                </a:solidFill>
              </a:rPr>
              <a:t>Resultados</a:t>
            </a:r>
          </a:p>
          <a:p>
            <a:pPr lvl="4" algn="just">
              <a:buClr>
                <a:srgbClr val="002060"/>
              </a:buClr>
              <a:buFont typeface="Arial" pitchFamily="34" charset="0"/>
              <a:buChar char="•"/>
            </a:pPr>
            <a:r>
              <a:rPr lang="es-ES" sz="3200" dirty="0" smtClean="0">
                <a:solidFill>
                  <a:schemeClr val="tx2">
                    <a:lumMod val="40000"/>
                    <a:lumOff val="60000"/>
                  </a:schemeClr>
                </a:solidFill>
              </a:rPr>
              <a:t>Conclusiones</a:t>
            </a:r>
          </a:p>
          <a:p>
            <a:pPr lvl="4" algn="just">
              <a:buClr>
                <a:srgbClr val="002060"/>
              </a:buClr>
              <a:buFont typeface="Arial" pitchFamily="34" charset="0"/>
              <a:buChar char="•"/>
            </a:pPr>
            <a:r>
              <a:rPr lang="es-ES" sz="3200" dirty="0" smtClean="0">
                <a:solidFill>
                  <a:schemeClr val="tx2">
                    <a:lumMod val="40000"/>
                    <a:lumOff val="60000"/>
                  </a:schemeClr>
                </a:solidFill>
              </a:rPr>
              <a:t>Aplicación </a:t>
            </a:r>
          </a:p>
          <a:p>
            <a:pPr lvl="1" algn="just">
              <a:buClr>
                <a:srgbClr val="002060"/>
              </a:buClr>
              <a:buFont typeface="Arial" pitchFamily="34" charset="0"/>
              <a:buChar char="•"/>
            </a:pPr>
            <a:endParaRPr lang="es-ES" sz="3200" dirty="0" smtClean="0">
              <a:solidFill>
                <a:srgbClr val="00206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Dra Tere Cortés\AppData\Local\Microsoft\Windows\INetCache\Content.Word\IMG_5151.jpg"/>
          <p:cNvPicPr/>
          <p:nvPr/>
        </p:nvPicPr>
        <p:blipFill>
          <a:blip r:embed="rId2" cstate="print"/>
          <a:srcRect/>
          <a:stretch>
            <a:fillRect/>
          </a:stretch>
        </p:blipFill>
        <p:spPr bwMode="auto">
          <a:xfrm>
            <a:off x="0" y="-285776"/>
            <a:ext cx="9144000" cy="7143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728" y="1600200"/>
            <a:ext cx="7715272" cy="4525963"/>
          </a:xfrm>
        </p:spPr>
        <p:txBody>
          <a:bodyPr/>
          <a:lstStyle/>
          <a:p>
            <a:pPr>
              <a:buNone/>
            </a:pPr>
            <a:endParaRPr lang="es-ES" b="1" dirty="0" smtClean="0">
              <a:solidFill>
                <a:schemeClr val="tx2">
                  <a:lumMod val="75000"/>
                </a:schemeClr>
              </a:solidFill>
            </a:endParaRPr>
          </a:p>
          <a:p>
            <a:pPr>
              <a:buNone/>
            </a:pPr>
            <a:r>
              <a:rPr lang="es-MX" b="1" dirty="0" smtClean="0">
                <a:solidFill>
                  <a:schemeClr val="tx2">
                    <a:lumMod val="75000"/>
                  </a:schemeClr>
                </a:solidFill>
              </a:rPr>
              <a:t>Taller:</a:t>
            </a:r>
            <a:endParaRPr lang="es-ES" b="1" dirty="0">
              <a:solidFill>
                <a:schemeClr val="tx2">
                  <a:lumMod val="75000"/>
                </a:schemeClr>
              </a:solidFill>
            </a:endParaRPr>
          </a:p>
          <a:p>
            <a:pPr>
              <a:buNone/>
            </a:pPr>
            <a:r>
              <a:rPr lang="es-ES" sz="2000" b="1" dirty="0" smtClean="0">
                <a:solidFill>
                  <a:schemeClr val="tx2">
                    <a:lumMod val="75000"/>
                  </a:schemeClr>
                </a:solidFill>
              </a:rPr>
              <a:t>¿Cómo enseñar la competencia de comunicación en medicina? </a:t>
            </a:r>
          </a:p>
          <a:p>
            <a:pPr>
              <a:buNone/>
            </a:pPr>
            <a:r>
              <a:rPr lang="es-ES" sz="2000" b="1" dirty="0" smtClean="0">
                <a:solidFill>
                  <a:schemeClr val="tx2">
                    <a:lumMod val="75000"/>
                  </a:schemeClr>
                </a:solidFill>
              </a:rPr>
              <a:t>Una propuesta con base en el </a:t>
            </a:r>
            <a:r>
              <a:rPr lang="es-ES" sz="2000" b="1" dirty="0" err="1" smtClean="0">
                <a:solidFill>
                  <a:schemeClr val="tx2">
                    <a:lumMod val="75000"/>
                  </a:schemeClr>
                </a:solidFill>
              </a:rPr>
              <a:t>Core</a:t>
            </a:r>
            <a:r>
              <a:rPr lang="es-ES" sz="2000" b="1" dirty="0" smtClean="0">
                <a:solidFill>
                  <a:schemeClr val="tx2">
                    <a:lumMod val="75000"/>
                  </a:schemeClr>
                </a:solidFill>
              </a:rPr>
              <a:t> Curricular de Competencias Comunicacionales Iberoamericano (CCCC) </a:t>
            </a:r>
          </a:p>
          <a:p>
            <a:endParaRPr lang="es-MX" dirty="0" smtClean="0">
              <a:solidFill>
                <a:schemeClr val="tx2">
                  <a:lumMod val="75000"/>
                </a:schemeClr>
              </a:solidFill>
            </a:endParaRPr>
          </a:p>
          <a:p>
            <a:pPr algn="ctr">
              <a:buNone/>
            </a:pPr>
            <a:r>
              <a:rPr lang="es-MX" dirty="0" smtClean="0">
                <a:solidFill>
                  <a:schemeClr val="tx2">
                    <a:lumMod val="75000"/>
                  </a:schemeClr>
                </a:solidFill>
              </a:rPr>
              <a:t>Salón Miramar 3</a:t>
            </a:r>
          </a:p>
          <a:p>
            <a:pPr algn="ctr">
              <a:buNone/>
            </a:pPr>
            <a:r>
              <a:rPr lang="es-MX" dirty="0" smtClean="0">
                <a:solidFill>
                  <a:schemeClr val="tx2">
                    <a:lumMod val="75000"/>
                  </a:schemeClr>
                </a:solidFill>
              </a:rPr>
              <a:t>   16:50-19:20 </a:t>
            </a:r>
            <a:endParaRPr lang="es-ES" dirty="0">
              <a:solidFill>
                <a:schemeClr val="tx2">
                  <a:lumMod val="75000"/>
                </a:schemeClr>
              </a:solidFill>
            </a:endParaRPr>
          </a:p>
        </p:txBody>
      </p:sp>
      <p:pic>
        <p:nvPicPr>
          <p:cNvPr id="4" name="3 Imagen" descr="header"/>
          <p:cNvPicPr/>
          <p:nvPr/>
        </p:nvPicPr>
        <p:blipFill>
          <a:blip r:embed="rId2"/>
          <a:srcRect/>
          <a:stretch>
            <a:fillRect/>
          </a:stretch>
        </p:blipFill>
        <p:spPr bwMode="auto">
          <a:xfrm>
            <a:off x="714348" y="285728"/>
            <a:ext cx="7572428" cy="142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endParaRPr lang="es-ES" smtClean="0"/>
          </a:p>
        </p:txBody>
      </p:sp>
      <p:pic>
        <p:nvPicPr>
          <p:cNvPr id="14338" name="Picture 4" descr="402535_350638254965156_473833149_n"/>
          <p:cNvPicPr>
            <a:picLocks noGrp="1" noChangeAspect="1" noChangeArrowheads="1"/>
          </p:cNvPicPr>
          <p:nvPr>
            <p:ph type="body" idx="1"/>
          </p:nvPr>
        </p:nvPicPr>
        <p:blipFill>
          <a:blip r:embed="rId2"/>
          <a:srcRect/>
          <a:stretch>
            <a:fillRect/>
          </a:stretch>
        </p:blipFill>
        <p:spPr>
          <a:xfrm>
            <a:off x="2667000" y="2714625"/>
            <a:ext cx="3810000" cy="2295525"/>
          </a:xfrm>
        </p:spPr>
      </p:pic>
      <p:pic>
        <p:nvPicPr>
          <p:cNvPr id="14339" name="yui_3_5_1_7_1350410291573_683" descr="cudrydrtydrtydyt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Rectangle 2"/>
          <p:cNvSpPr txBox="1">
            <a:spLocks noChangeArrowheads="1"/>
          </p:cNvSpPr>
          <p:nvPr/>
        </p:nvSpPr>
        <p:spPr>
          <a:xfrm>
            <a:off x="214313" y="285750"/>
            <a:ext cx="8229600" cy="1143000"/>
          </a:xfrm>
          <a:prstGeom prst="rect">
            <a:avLst/>
          </a:prstGeom>
        </p:spPr>
        <p:txBody>
          <a:bodyPr anchor="ctr">
            <a:normAutofit fontScale="92500" lnSpcReduction="10000"/>
          </a:bodyPr>
          <a:lstStyle/>
          <a:p>
            <a:pPr algn="ctr" fontAlgn="auto">
              <a:spcAft>
                <a:spcPts val="0"/>
              </a:spcAft>
              <a:defRPr/>
            </a:pPr>
            <a:r>
              <a:rPr lang="es-MX" sz="4000" dirty="0">
                <a:solidFill>
                  <a:schemeClr val="bg1"/>
                </a:solidFill>
                <a:latin typeface="+mj-lt"/>
                <a:ea typeface="+mj-ea"/>
                <a:cs typeface="+mj-cs"/>
              </a:rPr>
              <a:t>Universidad Nacional Autónoma de México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15539_100558886639762_6990683_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1746" name="3 Título"/>
          <p:cNvSpPr>
            <a:spLocks noGrp="1"/>
          </p:cNvSpPr>
          <p:nvPr>
            <p:ph type="title" idx="4294967295"/>
          </p:nvPr>
        </p:nvSpPr>
        <p:spPr/>
        <p:txBody>
          <a:bodyPr/>
          <a:lstStyle/>
          <a:p>
            <a:pPr eaLnBrk="1" hangingPunct="1"/>
            <a:r>
              <a:rPr lang="es-ES" smtClean="0">
                <a:solidFill>
                  <a:schemeClr val="bg1"/>
                </a:solidFill>
              </a:rPr>
              <a:t>GRACIAS</a:t>
            </a:r>
          </a:p>
        </p:txBody>
      </p:sp>
      <p:sp>
        <p:nvSpPr>
          <p:cNvPr id="31747" name="3 Título"/>
          <p:cNvSpPr txBox="1">
            <a:spLocks/>
          </p:cNvSpPr>
          <p:nvPr/>
        </p:nvSpPr>
        <p:spPr bwMode="auto">
          <a:xfrm>
            <a:off x="5357813" y="6072188"/>
            <a:ext cx="3786187" cy="785812"/>
          </a:xfrm>
          <a:prstGeom prst="rect">
            <a:avLst/>
          </a:prstGeom>
          <a:noFill/>
          <a:ln w="9525">
            <a:noFill/>
            <a:miter lim="800000"/>
            <a:headEnd/>
            <a:tailEnd/>
          </a:ln>
        </p:spPr>
        <p:txBody>
          <a:bodyPr anchor="ctr"/>
          <a:lstStyle/>
          <a:p>
            <a:pPr algn="ctr"/>
            <a:r>
              <a:rPr lang="es-MX">
                <a:solidFill>
                  <a:schemeClr val="bg1"/>
                </a:solidFill>
                <a:latin typeface="Calibri" pitchFamily="34" charset="0"/>
              </a:rPr>
              <a:t>tere_cortes2003@yahoo.com.mx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572560" cy="1285884"/>
          </a:xfrm>
          <a:solidFill>
            <a:schemeClr val="bg1"/>
          </a:solidFill>
          <a:ln w="28575">
            <a:solidFill>
              <a:srgbClr val="002060"/>
            </a:solidFill>
          </a:ln>
        </p:spPr>
        <p:txBody>
          <a:bodyPr>
            <a:normAutofit fontScale="90000"/>
          </a:bodyPr>
          <a:lstStyle/>
          <a:p>
            <a:pPr algn="l"/>
            <a:r>
              <a:rPr lang="es-ES" sz="2800" b="1" dirty="0" smtClean="0">
                <a:solidFill>
                  <a:srgbClr val="002060"/>
                </a:solidFill>
              </a:rPr>
              <a:t/>
            </a:r>
            <a:br>
              <a:rPr lang="es-ES" sz="2800" b="1" dirty="0" smtClean="0">
                <a:solidFill>
                  <a:srgbClr val="002060"/>
                </a:solidFill>
              </a:rPr>
            </a:br>
            <a:r>
              <a:rPr lang="es-ES" sz="2800" b="1" dirty="0">
                <a:solidFill>
                  <a:srgbClr val="002060"/>
                </a:solidFill>
              </a:rPr>
              <a:t/>
            </a:r>
            <a:br>
              <a:rPr lang="es-ES" sz="2800" b="1" dirty="0">
                <a:solidFill>
                  <a:srgbClr val="002060"/>
                </a:solidFill>
              </a:rPr>
            </a:br>
            <a:r>
              <a:rPr lang="es-ES" sz="2800" b="1" dirty="0" smtClean="0">
                <a:solidFill>
                  <a:srgbClr val="002060"/>
                </a:solidFill>
              </a:rPr>
              <a:t>Consenso Iberoamericano sobre un  </a:t>
            </a:r>
            <a:r>
              <a:rPr lang="es-ES" sz="2800" b="1" dirty="0" err="1" smtClean="0">
                <a:solidFill>
                  <a:srgbClr val="002060"/>
                </a:solidFill>
              </a:rPr>
              <a:t>Core</a:t>
            </a:r>
            <a:r>
              <a:rPr lang="es-ES" sz="2800" b="1" dirty="0" smtClean="0">
                <a:solidFill>
                  <a:srgbClr val="002060"/>
                </a:solidFill>
              </a:rPr>
              <a:t> </a:t>
            </a:r>
            <a:r>
              <a:rPr lang="es-ES" sz="2800" b="1" dirty="0" err="1" smtClean="0">
                <a:solidFill>
                  <a:srgbClr val="002060"/>
                </a:solidFill>
              </a:rPr>
              <a:t>Curriculum</a:t>
            </a:r>
            <a:r>
              <a:rPr lang="es-ES" sz="2800" b="1" dirty="0" smtClean="0">
                <a:solidFill>
                  <a:srgbClr val="002060"/>
                </a:solidFill>
              </a:rPr>
              <a:t> </a:t>
            </a:r>
            <a:br>
              <a:rPr lang="es-ES" sz="2800" b="1" dirty="0" smtClean="0">
                <a:solidFill>
                  <a:srgbClr val="002060"/>
                </a:solidFill>
              </a:rPr>
            </a:br>
            <a:r>
              <a:rPr lang="es-ES" sz="2800" b="1" dirty="0" smtClean="0">
                <a:solidFill>
                  <a:srgbClr val="002060"/>
                </a:solidFill>
              </a:rPr>
              <a:t>de Competencias Comunicacionales en  Medicina(CCCC) </a:t>
            </a:r>
            <a:br>
              <a:rPr lang="es-ES" sz="2800" b="1" dirty="0" smtClean="0">
                <a:solidFill>
                  <a:srgbClr val="002060"/>
                </a:solidFill>
              </a:rPr>
            </a:br>
            <a:r>
              <a:rPr lang="es-ES" sz="2800" b="1" dirty="0" smtClean="0">
                <a:solidFill>
                  <a:srgbClr val="002060"/>
                </a:solidFill>
              </a:rPr>
              <a:t> </a:t>
            </a:r>
            <a:br>
              <a:rPr lang="es-ES" sz="2800" b="1" dirty="0" smtClean="0">
                <a:solidFill>
                  <a:srgbClr val="002060"/>
                </a:solidFill>
              </a:rPr>
            </a:br>
            <a:endParaRPr lang="es-ES" sz="2800" b="1" dirty="0">
              <a:solidFill>
                <a:srgbClr val="002060"/>
              </a:solidFill>
            </a:endParaRPr>
          </a:p>
        </p:txBody>
      </p:sp>
      <p:pic>
        <p:nvPicPr>
          <p:cNvPr id="5" name="Shape 155"/>
          <p:cNvPicPr>
            <a:picLocks noChangeAspect="1" noChangeArrowheads="1"/>
          </p:cNvPicPr>
          <p:nvPr/>
        </p:nvPicPr>
        <p:blipFill>
          <a:blip r:embed="rId2" cstate="print"/>
          <a:srcRect/>
          <a:stretch>
            <a:fillRect/>
          </a:stretch>
        </p:blipFill>
        <p:spPr bwMode="auto">
          <a:xfrm>
            <a:off x="8001024" y="642918"/>
            <a:ext cx="899714" cy="747997"/>
          </a:xfrm>
          <a:prstGeom prst="rect">
            <a:avLst/>
          </a:prstGeom>
          <a:noFill/>
          <a:ln w="9525">
            <a:noFill/>
            <a:miter lim="800000"/>
            <a:headEnd/>
            <a:tailEnd/>
          </a:ln>
        </p:spPr>
      </p:pic>
      <p:sp>
        <p:nvSpPr>
          <p:cNvPr id="8" name="2 Subtítulo"/>
          <p:cNvSpPr>
            <a:spLocks noGrp="1"/>
          </p:cNvSpPr>
          <p:nvPr>
            <p:ph idx="1"/>
          </p:nvPr>
        </p:nvSpPr>
        <p:spPr>
          <a:xfrm>
            <a:off x="500034" y="1928802"/>
            <a:ext cx="8229600" cy="4525963"/>
          </a:xfrm>
        </p:spPr>
        <p:txBody>
          <a:bodyPr>
            <a:normAutofit/>
          </a:bodyPr>
          <a:lstStyle/>
          <a:p>
            <a:pPr algn="just">
              <a:buClr>
                <a:srgbClr val="002060"/>
              </a:buClr>
            </a:pPr>
            <a:endParaRPr lang="es-ES_tradnl" sz="2800" dirty="0" smtClean="0">
              <a:solidFill>
                <a:srgbClr val="002060"/>
              </a:solidFill>
            </a:endParaRPr>
          </a:p>
          <a:p>
            <a:pPr algn="just">
              <a:buClr>
                <a:srgbClr val="002060"/>
              </a:buClr>
              <a:buFont typeface="Wingdings" pitchFamily="2" charset="2"/>
              <a:buChar char="ü"/>
            </a:pPr>
            <a:endParaRPr lang="es-ES_tradnl" dirty="0" smtClean="0">
              <a:solidFill>
                <a:srgbClr val="002060"/>
              </a:solidFill>
            </a:endParaRPr>
          </a:p>
          <a:p>
            <a:pPr>
              <a:buClr>
                <a:srgbClr val="002060"/>
              </a:buClr>
              <a:buFont typeface="Wingdings" pitchFamily="2" charset="2"/>
              <a:buChar char="ü"/>
            </a:pPr>
            <a:endParaRPr lang="es-ES" dirty="0"/>
          </a:p>
        </p:txBody>
      </p:sp>
      <p:sp>
        <p:nvSpPr>
          <p:cNvPr id="6" name="TextShape 2"/>
          <p:cNvSpPr txBox="1"/>
          <p:nvPr/>
        </p:nvSpPr>
        <p:spPr>
          <a:xfrm>
            <a:off x="1285852" y="1928802"/>
            <a:ext cx="8229088" cy="4714908"/>
          </a:xfrm>
          <a:prstGeom prst="rect">
            <a:avLst/>
          </a:prstGeom>
        </p:spPr>
        <p:txBody>
          <a:bodyPr/>
          <a:lstStyle/>
          <a:p>
            <a:pPr algn="just">
              <a:lnSpc>
                <a:spcPct val="100000"/>
              </a:lnSpc>
            </a:pPr>
            <a:r>
              <a:rPr lang="es-AR" sz="2800" dirty="0" smtClean="0">
                <a:solidFill>
                  <a:srgbClr val="002060"/>
                </a:solidFill>
                <a:ea typeface="Arial"/>
              </a:rPr>
              <a:t>Guías </a:t>
            </a:r>
            <a:r>
              <a:rPr lang="es-AR" sz="2800" dirty="0">
                <a:solidFill>
                  <a:srgbClr val="002060"/>
                </a:solidFill>
                <a:ea typeface="Arial"/>
              </a:rPr>
              <a:t>sobre contenidos a enseñar</a:t>
            </a:r>
            <a:endParaRPr sz="2800">
              <a:solidFill>
                <a:srgbClr val="002060"/>
              </a:solidFill>
            </a:endParaRPr>
          </a:p>
          <a:p>
            <a:pPr lvl="1" algn="just">
              <a:lnSpc>
                <a:spcPct val="100000"/>
              </a:lnSpc>
              <a:buFont typeface="Noto Symbol"/>
              <a:buChar char="✓"/>
            </a:pPr>
            <a:r>
              <a:rPr lang="es-AR" sz="2800" dirty="0">
                <a:solidFill>
                  <a:srgbClr val="002060"/>
                </a:solidFill>
                <a:ea typeface="Arial"/>
              </a:rPr>
              <a:t>Toronto (1991) </a:t>
            </a:r>
            <a:endParaRPr sz="2800">
              <a:solidFill>
                <a:srgbClr val="002060"/>
              </a:solidFill>
            </a:endParaRPr>
          </a:p>
          <a:p>
            <a:pPr lvl="1" algn="just">
              <a:lnSpc>
                <a:spcPct val="100000"/>
              </a:lnSpc>
              <a:buFont typeface="Noto Symbol"/>
              <a:buChar char="✓"/>
            </a:pPr>
            <a:r>
              <a:rPr lang="es-AR" sz="2800" dirty="0" smtClean="0">
                <a:solidFill>
                  <a:srgbClr val="002060"/>
                </a:solidFill>
                <a:ea typeface="Arial"/>
              </a:rPr>
              <a:t>Ámsterdam </a:t>
            </a:r>
            <a:r>
              <a:rPr lang="es-AR" sz="2800" dirty="0">
                <a:solidFill>
                  <a:srgbClr val="002060"/>
                </a:solidFill>
                <a:ea typeface="Arial"/>
              </a:rPr>
              <a:t>(1999) </a:t>
            </a:r>
            <a:endParaRPr sz="2800">
              <a:solidFill>
                <a:srgbClr val="002060"/>
              </a:solidFill>
            </a:endParaRPr>
          </a:p>
          <a:p>
            <a:pPr lvl="1" algn="just">
              <a:lnSpc>
                <a:spcPct val="100000"/>
              </a:lnSpc>
              <a:buFont typeface="Noto Symbol"/>
              <a:buChar char="✓"/>
            </a:pPr>
            <a:r>
              <a:rPr lang="es-AR" sz="2800" dirty="0" smtClean="0">
                <a:solidFill>
                  <a:srgbClr val="002060"/>
                </a:solidFill>
                <a:ea typeface="Arial"/>
              </a:rPr>
              <a:t>Calgary-Cambridge </a:t>
            </a:r>
            <a:r>
              <a:rPr lang="es-AR" sz="2800" dirty="0">
                <a:solidFill>
                  <a:srgbClr val="002060"/>
                </a:solidFill>
                <a:ea typeface="Arial"/>
              </a:rPr>
              <a:t>(2005)</a:t>
            </a:r>
            <a:endParaRPr sz="2800">
              <a:solidFill>
                <a:srgbClr val="002060"/>
              </a:solidFill>
            </a:endParaRPr>
          </a:p>
          <a:p>
            <a:pPr lvl="1" algn="just">
              <a:lnSpc>
                <a:spcPct val="100000"/>
              </a:lnSpc>
              <a:buFont typeface="Noto Symbol"/>
              <a:buChar char="✓"/>
            </a:pPr>
            <a:r>
              <a:rPr lang="es-AR" sz="2800" dirty="0">
                <a:solidFill>
                  <a:srgbClr val="002060"/>
                </a:solidFill>
                <a:ea typeface="Arial"/>
              </a:rPr>
              <a:t>CICAA (España, 2004</a:t>
            </a:r>
            <a:r>
              <a:rPr lang="es-AR" sz="2800" dirty="0" smtClean="0">
                <a:solidFill>
                  <a:srgbClr val="002060"/>
                </a:solidFill>
                <a:ea typeface="Arial"/>
              </a:rPr>
              <a:t>)</a:t>
            </a:r>
          </a:p>
          <a:p>
            <a:pPr lvl="1" algn="just">
              <a:lnSpc>
                <a:spcPct val="100000"/>
              </a:lnSpc>
            </a:pPr>
            <a:endParaRPr sz="2800">
              <a:solidFill>
                <a:srgbClr val="002060"/>
              </a:solidFill>
            </a:endParaRPr>
          </a:p>
          <a:p>
            <a:pPr algn="just">
              <a:lnSpc>
                <a:spcPct val="100000"/>
              </a:lnSpc>
            </a:pPr>
            <a:r>
              <a:rPr lang="es-AR" sz="2800" dirty="0">
                <a:solidFill>
                  <a:srgbClr val="002060"/>
                </a:solidFill>
                <a:ea typeface="Arial"/>
              </a:rPr>
              <a:t> Consensos Internacionales</a:t>
            </a:r>
            <a:r>
              <a:rPr lang="es-AR" sz="2800" dirty="0" smtClean="0">
                <a:solidFill>
                  <a:srgbClr val="002060"/>
                </a:solidFill>
                <a:ea typeface="Arial"/>
              </a:rPr>
              <a:t>:</a:t>
            </a:r>
          </a:p>
          <a:p>
            <a:pPr marL="914400" lvl="3" algn="just">
              <a:buFont typeface="Courier New" pitchFamily="49" charset="0"/>
              <a:buChar char="o"/>
            </a:pPr>
            <a:r>
              <a:rPr lang="es-AR" sz="2800" dirty="0" smtClean="0">
                <a:solidFill>
                  <a:srgbClr val="002060"/>
                </a:solidFill>
                <a:ea typeface="Arial"/>
              </a:rPr>
              <a:t> Toronto y Kalamazoo (2001)</a:t>
            </a:r>
            <a:endParaRPr sz="2800">
              <a:solidFill>
                <a:srgbClr val="002060"/>
              </a:solidFill>
            </a:endParaRPr>
          </a:p>
          <a:p>
            <a:pPr lvl="2" algn="just">
              <a:buFont typeface="Courier New"/>
              <a:buChar char="o"/>
            </a:pPr>
            <a:r>
              <a:rPr lang="es-AR" sz="2800" dirty="0">
                <a:solidFill>
                  <a:srgbClr val="002060"/>
                </a:solidFill>
                <a:ea typeface="Arial"/>
              </a:rPr>
              <a:t> Consenso Británico (2008)</a:t>
            </a:r>
            <a:endParaRPr sz="2800">
              <a:solidFill>
                <a:srgbClr val="002060"/>
              </a:solidFill>
            </a:endParaRPr>
          </a:p>
          <a:p>
            <a:pPr lvl="2" algn="just">
              <a:buFont typeface="Courier New"/>
              <a:buChar char="o"/>
            </a:pPr>
            <a:r>
              <a:rPr lang="es-AR" sz="2800" dirty="0">
                <a:solidFill>
                  <a:srgbClr val="002060"/>
                </a:solidFill>
                <a:ea typeface="Arial"/>
              </a:rPr>
              <a:t> Consenso de Basilea (2012)</a:t>
            </a:r>
            <a:endParaRPr sz="2800">
              <a:solidFill>
                <a:srgbClr val="002060"/>
              </a:solidFill>
            </a:endParaRPr>
          </a:p>
          <a:p>
            <a:pPr lvl="2" algn="just">
              <a:buFont typeface="Courier New"/>
              <a:buChar char="o"/>
            </a:pPr>
            <a:r>
              <a:rPr lang="es-AR" sz="2800" dirty="0">
                <a:solidFill>
                  <a:srgbClr val="002060"/>
                </a:solidFill>
                <a:ea typeface="Arial"/>
              </a:rPr>
              <a:t> Consenso Europeo (2013)</a:t>
            </a:r>
            <a:endParaRPr sz="2800">
              <a:solidFill>
                <a:srgbClr val="002060"/>
              </a:solidFill>
            </a:endParaRPr>
          </a:p>
          <a:p>
            <a:pPr>
              <a:lnSpc>
                <a:spcPct val="100000"/>
              </a:lnSpc>
            </a:pPr>
            <a:endParaRPr sz="280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l="34586" t="23250" r="33868" b="19657"/>
          <a:stretch>
            <a:fillRect/>
          </a:stretch>
        </p:blipFill>
        <p:spPr bwMode="auto">
          <a:xfrm>
            <a:off x="1979712" y="332656"/>
            <a:ext cx="5472608" cy="6447874"/>
          </a:xfrm>
          <a:prstGeom prst="rect">
            <a:avLst/>
          </a:prstGeom>
          <a:noFill/>
          <a:ln w="9525">
            <a:noFill/>
            <a:miter lim="800000"/>
            <a:headEnd/>
            <a:tailEnd/>
          </a:ln>
        </p:spPr>
      </p:pic>
      <p:pic>
        <p:nvPicPr>
          <p:cNvPr id="62467" name="Picture 3"/>
          <p:cNvPicPr>
            <a:picLocks noChangeAspect="1" noChangeArrowheads="1"/>
          </p:cNvPicPr>
          <p:nvPr/>
        </p:nvPicPr>
        <p:blipFill>
          <a:blip r:embed="rId4" cstate="print"/>
          <a:srcRect l="34504" t="23422" r="32844" b="7672"/>
          <a:stretch>
            <a:fillRect/>
          </a:stretch>
        </p:blipFill>
        <p:spPr bwMode="auto">
          <a:xfrm>
            <a:off x="1835696" y="332656"/>
            <a:ext cx="5904656" cy="63367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2467"/>
                                        </p:tgtEl>
                                        <p:attrNameLst>
                                          <p:attrName>style.visibility</p:attrName>
                                        </p:attrNameLst>
                                      </p:cBhvr>
                                      <p:to>
                                        <p:strVal val="visible"/>
                                      </p:to>
                                    </p:set>
                                    <p:anim calcmode="lin" valueType="num">
                                      <p:cBhvr>
                                        <p:cTn id="7" dur="1000" fill="hold"/>
                                        <p:tgtEl>
                                          <p:spTgt spid="62467"/>
                                        </p:tgtEl>
                                        <p:attrNameLst>
                                          <p:attrName>ppt_w</p:attrName>
                                        </p:attrNameLst>
                                      </p:cBhvr>
                                      <p:tavLst>
                                        <p:tav tm="0">
                                          <p:val>
                                            <p:fltVal val="0"/>
                                          </p:val>
                                        </p:tav>
                                        <p:tav tm="100000">
                                          <p:val>
                                            <p:strVal val="#ppt_w"/>
                                          </p:val>
                                        </p:tav>
                                      </p:tavLst>
                                    </p:anim>
                                    <p:anim calcmode="lin" valueType="num">
                                      <p:cBhvr>
                                        <p:cTn id="8" dur="1000" fill="hold"/>
                                        <p:tgtEl>
                                          <p:spTgt spid="62467"/>
                                        </p:tgtEl>
                                        <p:attrNameLst>
                                          <p:attrName>ppt_h</p:attrName>
                                        </p:attrNameLst>
                                      </p:cBhvr>
                                      <p:tavLst>
                                        <p:tav tm="0">
                                          <p:val>
                                            <p:fltVal val="0"/>
                                          </p:val>
                                        </p:tav>
                                        <p:tav tm="100000">
                                          <p:val>
                                            <p:strVal val="#ppt_h"/>
                                          </p:val>
                                        </p:tav>
                                      </p:tavLst>
                                    </p:anim>
                                    <p:anim calcmode="lin" valueType="num">
                                      <p:cBhvr>
                                        <p:cTn id="9" dur="1000" fill="hold"/>
                                        <p:tgtEl>
                                          <p:spTgt spid="62467"/>
                                        </p:tgtEl>
                                        <p:attrNameLst>
                                          <p:attrName>style.rotation</p:attrName>
                                        </p:attrNameLst>
                                      </p:cBhvr>
                                      <p:tavLst>
                                        <p:tav tm="0">
                                          <p:val>
                                            <p:fltVal val="90"/>
                                          </p:val>
                                        </p:tav>
                                        <p:tav tm="100000">
                                          <p:val>
                                            <p:fltVal val="0"/>
                                          </p:val>
                                        </p:tav>
                                      </p:tavLst>
                                    </p:anim>
                                    <p:animEffect transition="in" filter="fade">
                                      <p:cBhvr>
                                        <p:cTn id="10" dur="1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newroles_e"/>
          <p:cNvPicPr>
            <a:picLocks noChangeAspect="1" noChangeArrowheads="1"/>
          </p:cNvPicPr>
          <p:nvPr/>
        </p:nvPicPr>
        <p:blipFill>
          <a:blip r:embed="rId3"/>
          <a:srcRect/>
          <a:stretch>
            <a:fillRect/>
          </a:stretch>
        </p:blipFill>
        <p:spPr bwMode="auto">
          <a:xfrm>
            <a:off x="1619250" y="115888"/>
            <a:ext cx="5851525"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l="35693" t="22266" r="34422" b="10797"/>
          <a:stretch>
            <a:fillRect/>
          </a:stretch>
        </p:blipFill>
        <p:spPr bwMode="auto">
          <a:xfrm>
            <a:off x="1835696" y="260648"/>
            <a:ext cx="5400600" cy="6347372"/>
          </a:xfrm>
          <a:prstGeom prst="rect">
            <a:avLst/>
          </a:prstGeom>
          <a:noFill/>
          <a:ln w="9525">
            <a:noFill/>
            <a:miter lim="800000"/>
            <a:headEnd/>
            <a:tailEnd/>
          </a:ln>
        </p:spPr>
      </p:pic>
      <p:pic>
        <p:nvPicPr>
          <p:cNvPr id="64515" name="Picture 3"/>
          <p:cNvPicPr>
            <a:picLocks noChangeAspect="1" noChangeArrowheads="1"/>
          </p:cNvPicPr>
          <p:nvPr/>
        </p:nvPicPr>
        <p:blipFill>
          <a:blip r:embed="rId4" cstate="print"/>
          <a:srcRect/>
          <a:stretch>
            <a:fillRect/>
          </a:stretch>
        </p:blipFill>
        <p:spPr bwMode="auto">
          <a:xfrm>
            <a:off x="899592" y="188640"/>
            <a:ext cx="7704856" cy="6669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4515"/>
                                        </p:tgtEl>
                                        <p:attrNameLst>
                                          <p:attrName>style.visibility</p:attrName>
                                        </p:attrNameLst>
                                      </p:cBhvr>
                                      <p:to>
                                        <p:strVal val="visible"/>
                                      </p:to>
                                    </p:set>
                                    <p:anim calcmode="lin" valueType="num">
                                      <p:cBhvr>
                                        <p:cTn id="7" dur="1000" fill="hold"/>
                                        <p:tgtEl>
                                          <p:spTgt spid="64515"/>
                                        </p:tgtEl>
                                        <p:attrNameLst>
                                          <p:attrName>ppt_w</p:attrName>
                                        </p:attrNameLst>
                                      </p:cBhvr>
                                      <p:tavLst>
                                        <p:tav tm="0">
                                          <p:val>
                                            <p:fltVal val="0"/>
                                          </p:val>
                                        </p:tav>
                                        <p:tav tm="100000">
                                          <p:val>
                                            <p:strVal val="#ppt_w"/>
                                          </p:val>
                                        </p:tav>
                                      </p:tavLst>
                                    </p:anim>
                                    <p:anim calcmode="lin" valueType="num">
                                      <p:cBhvr>
                                        <p:cTn id="8" dur="1000" fill="hold"/>
                                        <p:tgtEl>
                                          <p:spTgt spid="64515"/>
                                        </p:tgtEl>
                                        <p:attrNameLst>
                                          <p:attrName>ppt_h</p:attrName>
                                        </p:attrNameLst>
                                      </p:cBhvr>
                                      <p:tavLst>
                                        <p:tav tm="0">
                                          <p:val>
                                            <p:fltVal val="0"/>
                                          </p:val>
                                        </p:tav>
                                        <p:tav tm="100000">
                                          <p:val>
                                            <p:strVal val="#ppt_h"/>
                                          </p:val>
                                        </p:tav>
                                      </p:tavLst>
                                    </p:anim>
                                    <p:anim calcmode="lin" valueType="num">
                                      <p:cBhvr>
                                        <p:cTn id="9" dur="1000" fill="hold"/>
                                        <p:tgtEl>
                                          <p:spTgt spid="64515"/>
                                        </p:tgtEl>
                                        <p:attrNameLst>
                                          <p:attrName>style.rotation</p:attrName>
                                        </p:attrNameLst>
                                      </p:cBhvr>
                                      <p:tavLst>
                                        <p:tav tm="0">
                                          <p:val>
                                            <p:fltVal val="90"/>
                                          </p:val>
                                        </p:tav>
                                        <p:tav tm="100000">
                                          <p:val>
                                            <p:fltVal val="0"/>
                                          </p:val>
                                        </p:tav>
                                      </p:tavLst>
                                    </p:anim>
                                    <p:animEffect transition="in" filter="fade">
                                      <p:cBhvr>
                                        <p:cTn id="10" dur="10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l="13002" t="11438" r="10624" b="25563"/>
          <a:stretch>
            <a:fillRect/>
          </a:stretch>
        </p:blipFill>
        <p:spPr bwMode="auto">
          <a:xfrm>
            <a:off x="323528" y="764704"/>
            <a:ext cx="856895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6658</TotalTime>
  <Words>6228</Words>
  <Application>Microsoft Office PowerPoint</Application>
  <PresentationFormat>On-screen Show (4:3)</PresentationFormat>
  <Paragraphs>464</Paragraphs>
  <Slides>43</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Tema de Office</vt:lpstr>
      <vt:lpstr>Diapositiva</vt:lpstr>
      <vt:lpstr>Consenso Iberoamericano sobre un Core Curriculum de Competencias Comunicacionales en Medicina (CCCC)</vt:lpstr>
      <vt:lpstr>  Consenso Iberoamericano sobre un  Core Curriculum  de Competencias Comunicacionales en  Medicina(CCCC)    </vt:lpstr>
      <vt:lpstr>  Consenso Iberoamericano sobre un  Core Curriculum  de Competencias Comunicacionales en  Medicina(CCCC)    </vt:lpstr>
      <vt:lpstr>  Consenso Iberoamericano sobre un  Core Curriculum  de Competencias Comunicacionales en  Medicina(CCCC)    </vt:lpstr>
      <vt:lpstr>  Consenso Iberoamericano sobre un  Core Curriculum  de Competencias Comunicacionales en  Medicina(CCCC)    </vt:lpstr>
      <vt:lpstr>PowerPoint Presentation</vt:lpstr>
      <vt:lpstr>PowerPoint Presentation</vt:lpstr>
      <vt:lpstr>PowerPoint Presentation</vt:lpstr>
      <vt:lpstr>PowerPoint Presentation</vt:lpstr>
      <vt:lpstr>PowerPoint Presentation</vt:lpstr>
      <vt:lpstr>   Países de habla hispana y portuguesa  </vt:lpstr>
      <vt:lpstr>PowerPoint Presentation</vt:lpstr>
      <vt:lpstr>  Consenso Iberoamericano sobre un  Core Curriculum  de Competencias Comunicacionales en  Medicina(CCCC)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Consenso Iberoamericano sobre un  Core Curriculum  de Competencias Comunicacionales en  Medicina(CCCC)    </vt:lpstr>
      <vt:lpstr>  Consenso Iberoamericano sobre un  Core Curriculum  de Competencias Comunicacionales en  Medicina(CCCC)    </vt:lpstr>
      <vt:lpstr>PowerPoint Presentation</vt:lpstr>
      <vt:lpstr>PowerPoint Presentation</vt:lpstr>
      <vt:lpstr>PowerPoint Presentation</vt:lpstr>
      <vt:lpstr>PowerPoint Presentation</vt:lpstr>
      <vt:lpstr>PowerPoint Presentation</vt:lpstr>
      <vt:lpstr>PowerPoint Presentation</vt:lpstr>
      <vt:lpstr>  Consenso Iberoamericano sobre un  Core Curriculum  de Competencias Comunicacionales en  Medicina(CCCC)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Consenso Iberoamericano sobre un  Core Curriculum  de Competencias Comunicacionales en  Medicina(CCCC)    </vt:lpstr>
      <vt:lpstr>PowerPoint Presentation</vt:lpstr>
      <vt:lpstr>PowerPoint Presentation</vt:lpstr>
      <vt:lpstr>PowerPoint Presentation</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Dra Tere Cortés</dc:creator>
  <cp:lastModifiedBy>Mundomayalaptop12</cp:lastModifiedBy>
  <cp:revision>92</cp:revision>
  <dcterms:created xsi:type="dcterms:W3CDTF">2016-05-26T16:45:18Z</dcterms:created>
  <dcterms:modified xsi:type="dcterms:W3CDTF">2016-06-15T16:07:10Z</dcterms:modified>
</cp:coreProperties>
</file>