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65" r:id="rId5"/>
    <p:sldId id="264" r:id="rId6"/>
    <p:sldId id="259" r:id="rId7"/>
    <p:sldId id="263" r:id="rId8"/>
    <p:sldId id="266" r:id="rId9"/>
    <p:sldId id="260" r:id="rId10"/>
    <p:sldId id="267" r:id="rId11"/>
    <p:sldId id="268" r:id="rId12"/>
    <p:sldId id="261" r:id="rId13"/>
    <p:sldId id="272" r:id="rId1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81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1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970" y="1"/>
            <a:ext cx="1314699" cy="1501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6603" y="342016"/>
            <a:ext cx="8461612" cy="5676650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 CONGRESO PANAMERICANO DE EDUCACIÓN MÉDICA</a:t>
            </a:r>
            <a:b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900" dirty="0" smtClean="0"/>
              <a:t/>
            </a:r>
            <a:br>
              <a:rPr lang="es-MX" sz="900" dirty="0" smtClean="0"/>
            </a:br>
            <a:r>
              <a:rPr lang="es-MX" sz="4400" dirty="0"/>
              <a:t/>
            </a:r>
            <a:br>
              <a:rPr lang="es-MX" sz="4400" dirty="0"/>
            </a:br>
            <a:r>
              <a:rPr lang="es-MX" sz="3200" dirty="0" smtClean="0"/>
              <a:t>CERTIFICACIÓN INTERNACIONAL DE ESPECIALISTAS MÉDICOS</a:t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 ALCANCES Y LIMITACIONES</a:t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endParaRPr lang="es-MX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4606" y="4373732"/>
            <a:ext cx="7543800" cy="1725724"/>
          </a:xfrm>
        </p:spPr>
        <p:txBody>
          <a:bodyPr>
            <a:normAutofit fontScale="92500" lnSpcReduction="10000"/>
          </a:bodyPr>
          <a:lstStyle/>
          <a:p>
            <a:pPr algn="r"/>
            <a:endParaRPr lang="es-MX" b="1" dirty="0" smtClean="0"/>
          </a:p>
          <a:p>
            <a:pPr algn="r"/>
            <a:endParaRPr lang="es-MX" b="1" dirty="0"/>
          </a:p>
          <a:p>
            <a:pPr algn="r"/>
            <a:endParaRPr lang="es-MX" b="1" dirty="0" smtClean="0"/>
          </a:p>
          <a:p>
            <a:pPr algn="r"/>
            <a:r>
              <a:rPr lang="es-MX" b="1" dirty="0" smtClean="0"/>
              <a:t>Dr. José ADRIÁN Rojas </a:t>
            </a:r>
            <a:r>
              <a:rPr lang="es-MX" b="1" dirty="0" err="1" smtClean="0"/>
              <a:t>Dosal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7009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5095" y="1774210"/>
            <a:ext cx="8338780" cy="3848668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ASEGURAR </a:t>
            </a:r>
            <a:r>
              <a:rPr lang="es-MX" dirty="0"/>
              <a:t>UNA FORMACIÓN DE CALIDAD </a:t>
            </a:r>
            <a:endParaRPr lang="es-MX" dirty="0" smtClean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 </a:t>
            </a:r>
            <a:r>
              <a:rPr lang="es-MX" dirty="0" smtClean="0"/>
              <a:t>CUMPLIR CON LAS EXIGENCIAS DE LOS ESTANDARES GLOBALES</a:t>
            </a:r>
            <a:endParaRPr lang="es-MX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CONOCIMIENTOS Y HABILIDADES SEMEJANTES </a:t>
            </a:r>
            <a:r>
              <a:rPr lang="es-MX" dirty="0"/>
              <a:t>EN CUALQUIER PAÍS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GARANTIZAR </a:t>
            </a:r>
            <a:r>
              <a:rPr lang="es-MX" dirty="0"/>
              <a:t>LA CALIDAD Y LA SEGURIDAD EN LA ATENCIÓN DEL PACIENTE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CAPACIDAD </a:t>
            </a:r>
            <a:r>
              <a:rPr lang="es-MX" dirty="0"/>
              <a:t>PARA EJERCER EN CUALQUIER PAÍS 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PARTICIPACIÓN </a:t>
            </a:r>
            <a:r>
              <a:rPr lang="es-MX" dirty="0"/>
              <a:t>EN INTERCAMBIOS DE INVESTIGACIÓN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endParaRPr lang="es-MX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421" y="-52960"/>
            <a:ext cx="8639032" cy="1450757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¿CUALES SON LOS BENEFICIOS DE LA CERTIFICACIÓN INTERNACIONAL DE LOS MÉDICOS MEXICANOS?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681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787" y="1692323"/>
            <a:ext cx="8811939" cy="4858603"/>
          </a:xfrm>
        </p:spPr>
        <p:txBody>
          <a:bodyPr vert="horz" lIns="0" tIns="45720" rIns="0" bIns="45720" rtlCol="0"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ACREDITACIÓN DE TODAS LAS ESCUELAS DE MEDICINA DEL PAÍS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ESTANDARIZACIÓN DE LOS PROGRAMAS EDUCATIVOS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CONSIDERAR EL ESTABLECIMIENTO DE PROGRAMAS EDUCATIVOS ENFOCADOS A LA FORMACIÓN DE MÉDICOS GLOBALES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IDENTIFICACIÓN DE </a:t>
            </a:r>
            <a:r>
              <a:rPr lang="es-MX" dirty="0" smtClean="0"/>
              <a:t>LAS </a:t>
            </a:r>
            <a:r>
              <a:rPr lang="es-MX" dirty="0"/>
              <a:t>Á</a:t>
            </a:r>
            <a:r>
              <a:rPr lang="es-MX" dirty="0" smtClean="0"/>
              <a:t>REAS DE ESPECIALIDAD REQUERIDAS</a:t>
            </a:r>
            <a:endParaRPr lang="es-MX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MANTENER LA SUPERVISIÓN DE LOS CENTROS DE FORMACIÓN DE LOS MÉDICOS ESPECIALISTAS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PROFESIONALIZACIÓN DE LOS PROFESORES DE LOS CURSOS DE POSGRADO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MANTENER LOS PROCESOS DE CERTIFICACIÓN DE LOS CONSEJOS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AUMENTAR EL NÚMERO DE MÉDICOS CERTIFICADOS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48" y="272955"/>
            <a:ext cx="8993875" cy="1173707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NOS FALTARÍA PARA LOGRAR UNA CERTIFICACIÓN INTERNACIONAL DE NUESTROS MÉDICOS?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31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59" y="1746913"/>
            <a:ext cx="7693243" cy="4589879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ACREDITACIÓN </a:t>
            </a:r>
            <a:r>
              <a:rPr lang="es-MX" dirty="0"/>
              <a:t>DE ESCUELAS Y FACULTADES DE MEDICINA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PROGRAMAS </a:t>
            </a:r>
            <a:r>
              <a:rPr lang="es-MX" dirty="0"/>
              <a:t>UNIVERSITARIOS DE PREGRADO ESTANDARIZADOS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DIVISIÓN </a:t>
            </a:r>
            <a:r>
              <a:rPr lang="es-MX" dirty="0"/>
              <a:t>DE POSGRADO DE LA UNAM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PROGRAMA ÚNICO </a:t>
            </a:r>
            <a:r>
              <a:rPr lang="es-MX" dirty="0"/>
              <a:t>DE ESPECIALIDADES </a:t>
            </a:r>
            <a:r>
              <a:rPr lang="es-MX" dirty="0" smtClean="0"/>
              <a:t>MÉDICAS</a:t>
            </a:r>
            <a:endParaRPr lang="es-MX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CONSEJOS </a:t>
            </a:r>
            <a:r>
              <a:rPr lang="es-MX" dirty="0"/>
              <a:t>DE ESPECIALIDADES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CERTIFICACIÓN </a:t>
            </a:r>
            <a:r>
              <a:rPr lang="es-MX" dirty="0"/>
              <a:t>Y RECERTIFICACIÓN DE </a:t>
            </a:r>
            <a:r>
              <a:rPr lang="es-MX" dirty="0" smtClean="0"/>
              <a:t>MÉDICOS </a:t>
            </a:r>
            <a:r>
              <a:rPr lang="es-MX" dirty="0"/>
              <a:t>ESPECIALISTAS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CERTIFICACIÓN </a:t>
            </a:r>
            <a:r>
              <a:rPr lang="es-MX" dirty="0"/>
              <a:t>DE MÉDICOS GENERALES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9433" y="262444"/>
            <a:ext cx="8434315" cy="1140008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ESTAMOS PREPARADOS PARA ENFRENTAR LA CERTIFICACION INTERNACIONAL?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98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77538" y="3780428"/>
            <a:ext cx="3455024" cy="131018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SzPct val="100000"/>
              <a:buFont typeface="Calibri" panose="020F0502020204030204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s-MX" sz="7200" dirty="0"/>
              <a:t>GRACIAS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6" t="61580"/>
          <a:stretch/>
        </p:blipFill>
        <p:spPr bwMode="auto">
          <a:xfrm>
            <a:off x="1856095" y="5353215"/>
            <a:ext cx="5833608" cy="907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F:\13453553_10208991699006146_829608442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08" y="0"/>
            <a:ext cx="8024884" cy="312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4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28630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GLOBALIZACIÓN EN EL MUNDO ACTUAL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7673" y="1738993"/>
            <a:ext cx="8529847" cy="45720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Clr>
                <a:schemeClr val="accent2">
                  <a:lumMod val="75000"/>
                </a:schemeClr>
              </a:buClr>
              <a:buFont typeface="Calibri" panose="020F0502020204030204" pitchFamily="34" charset="0"/>
              <a:buChar char="•"/>
            </a:pPr>
            <a:r>
              <a:rPr lang="es-MX" dirty="0" smtClean="0"/>
              <a:t> PROCESO HISTÓRICO DE INTEGRACIÓN MUNDIAL EN LOS ÁMBITOS POLÍTICO, </a:t>
            </a:r>
            <a:r>
              <a:rPr lang="es-MX" dirty="0" smtClean="0"/>
              <a:t>  ECONÓMICO</a:t>
            </a:r>
            <a:r>
              <a:rPr lang="es-MX" dirty="0" smtClean="0"/>
              <a:t>, SOCIAL, CULTURAL, TECNOLÓGICO Y PROFESIONAL</a:t>
            </a:r>
          </a:p>
          <a:p>
            <a:pPr>
              <a:lnSpc>
                <a:spcPct val="160000"/>
              </a:lnSpc>
              <a:buClr>
                <a:schemeClr val="accent2">
                  <a:lumMod val="75000"/>
                </a:schemeClr>
              </a:buClr>
              <a:buFont typeface="Calibri" panose="020F0502020204030204" pitchFamily="34" charset="0"/>
              <a:buChar char="•"/>
            </a:pPr>
            <a:r>
              <a:rPr lang="es-MX" dirty="0" smtClean="0"/>
              <a:t> TELECOMUNICACIONES E INFORMÁTICA. INTERCONEXIÓN ENTRE LOS PAÍSES</a:t>
            </a:r>
          </a:p>
          <a:p>
            <a:pPr>
              <a:lnSpc>
                <a:spcPct val="160000"/>
              </a:lnSpc>
              <a:buClr>
                <a:schemeClr val="accent2">
                  <a:lumMod val="75000"/>
                </a:schemeClr>
              </a:buClr>
              <a:buFont typeface="Calibri" panose="020F0502020204030204" pitchFamily="34" charset="0"/>
              <a:buChar char="•"/>
            </a:pPr>
            <a:r>
              <a:rPr lang="es-MX" dirty="0" smtClean="0"/>
              <a:t> CAPITALISMO E INTERESES ECONÓMICOS</a:t>
            </a:r>
          </a:p>
          <a:p>
            <a:pPr>
              <a:lnSpc>
                <a:spcPct val="160000"/>
              </a:lnSpc>
              <a:buClr>
                <a:schemeClr val="accent2">
                  <a:lumMod val="75000"/>
                </a:schemeClr>
              </a:buClr>
              <a:buFont typeface="Calibri" panose="020F0502020204030204" pitchFamily="34" charset="0"/>
              <a:buChar char="•"/>
            </a:pPr>
            <a:r>
              <a:rPr lang="es-MX" dirty="0" smtClean="0"/>
              <a:t> TRATADOS DE LIBRE COMERCIO</a:t>
            </a:r>
          </a:p>
          <a:p>
            <a:pPr>
              <a:lnSpc>
                <a:spcPct val="160000"/>
              </a:lnSpc>
              <a:buClr>
                <a:schemeClr val="accent2">
                  <a:lumMod val="75000"/>
                </a:schemeClr>
              </a:buClr>
              <a:buFont typeface="Calibri" panose="020F0502020204030204" pitchFamily="34" charset="0"/>
              <a:buChar char="•"/>
            </a:pPr>
            <a:r>
              <a:rPr lang="es-MX" dirty="0" smtClean="0"/>
              <a:t> </a:t>
            </a:r>
            <a:r>
              <a:rPr lang="es-MX" dirty="0"/>
              <a:t>ELEVADA MOVILIDAD DE LAS PERSONAS</a:t>
            </a:r>
          </a:p>
          <a:p>
            <a:pPr>
              <a:lnSpc>
                <a:spcPct val="160000"/>
              </a:lnSpc>
              <a:buClr>
                <a:schemeClr val="accent2">
                  <a:lumMod val="75000"/>
                </a:schemeClr>
              </a:buClr>
              <a:buFont typeface="Calibri" panose="020F0502020204030204" pitchFamily="34" charset="0"/>
              <a:buChar char="•"/>
            </a:pPr>
            <a:r>
              <a:rPr lang="es-MX" dirty="0" smtClean="0"/>
              <a:t>NORMAS </a:t>
            </a:r>
            <a:r>
              <a:rPr lang="es-MX" dirty="0" smtClean="0"/>
              <a:t>Y ESTÁNDARES DE CALIDAD</a:t>
            </a:r>
          </a:p>
          <a:p>
            <a:pPr marL="0" indent="0">
              <a:lnSpc>
                <a:spcPct val="150000"/>
              </a:lnSpc>
              <a:buClr>
                <a:schemeClr val="accent2">
                  <a:lumMod val="75000"/>
                </a:schemeClr>
              </a:buClr>
              <a:buNone/>
            </a:pPr>
            <a:r>
              <a:rPr lang="es-MX" dirty="0" smtClean="0"/>
              <a:t> </a:t>
            </a:r>
            <a:endParaRPr lang="es-MX" dirty="0"/>
          </a:p>
          <a:p>
            <a:pPr>
              <a:buClr>
                <a:schemeClr val="accent2">
                  <a:lumMod val="75000"/>
                </a:schemeClr>
              </a:buClr>
              <a:buFont typeface="Calibri" panose="020F050202020403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14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1319" y="286603"/>
            <a:ext cx="8215953" cy="1160059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SISTEMA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SALUD GLOBALIZADO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845734"/>
            <a:ext cx="7543800" cy="4492436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ESTÁNDARES </a:t>
            </a:r>
            <a:r>
              <a:rPr lang="es-MX" dirty="0"/>
              <a:t>MUNDIALES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ELIMINACIÓN </a:t>
            </a:r>
            <a:r>
              <a:rPr lang="es-MX" dirty="0"/>
              <a:t>DE VARIABILIDAD NACIONAL Y REGIONAL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UNIFORMIDAD </a:t>
            </a:r>
            <a:r>
              <a:rPr lang="es-MX" dirty="0"/>
              <a:t>DE LAS </a:t>
            </a:r>
            <a:r>
              <a:rPr lang="es-MX" dirty="0" smtClean="0"/>
              <a:t>PRÁCTICAS </a:t>
            </a:r>
            <a:r>
              <a:rPr lang="es-MX" dirty="0"/>
              <a:t>MÉDICAS Y DE LABORATORIO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TRANSFERENCIA </a:t>
            </a:r>
            <a:r>
              <a:rPr lang="es-MX" dirty="0"/>
              <a:t>DE TECNOLOGÍA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REDUCCIÓN </a:t>
            </a:r>
            <a:r>
              <a:rPr lang="es-MX" dirty="0"/>
              <a:t>DE COSTOS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COMPORTAMIENTO </a:t>
            </a:r>
            <a:r>
              <a:rPr lang="es-MX" dirty="0"/>
              <a:t>ÉTICO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CERTIFICACIÓN </a:t>
            </a:r>
            <a:r>
              <a:rPr lang="es-MX" dirty="0"/>
              <a:t>Y ACREDITACIÓN</a:t>
            </a:r>
          </a:p>
        </p:txBody>
      </p:sp>
    </p:spTree>
    <p:extLst>
      <p:ext uri="{BB962C8B-B14F-4D97-AF65-F5344CB8AC3E}">
        <p14:creationId xmlns:p14="http://schemas.microsoft.com/office/powerpoint/2010/main" val="38345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993557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 DE LOS CONSEJOS DE ESPECIALIDADES EN MÉXICO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1071" y="1746912"/>
            <a:ext cx="8007141" cy="4507992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ACADEMIA </a:t>
            </a:r>
            <a:r>
              <a:rPr lang="es-MX" dirty="0"/>
              <a:t>NACIONAL DE MEDICINA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CONSEJO </a:t>
            </a:r>
            <a:r>
              <a:rPr lang="es-MX" dirty="0"/>
              <a:t>DE MÉDICOS </a:t>
            </a:r>
            <a:r>
              <a:rPr lang="es-MX" dirty="0" smtClean="0"/>
              <a:t>ANATOMOPATÓLOGOS </a:t>
            </a:r>
            <a:r>
              <a:rPr lang="es-MX" dirty="0"/>
              <a:t>(1963)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COMITÉ </a:t>
            </a:r>
            <a:r>
              <a:rPr lang="es-MX" dirty="0"/>
              <a:t>DE CERTIFICACIÓN MÉDICA (1972)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COMITÉ </a:t>
            </a:r>
            <a:r>
              <a:rPr lang="es-MX" dirty="0"/>
              <a:t>NORMATIVO NACIONAL DE CONSEJOS DE ESPECIALIDADES MEDICAS (CONACEM 1995)</a:t>
            </a:r>
          </a:p>
          <a:p>
            <a:pPr lvl="3"/>
            <a:r>
              <a:rPr lang="es-MX" dirty="0"/>
              <a:t>ACADEMIA NACIONAL DE MEDICINA</a:t>
            </a:r>
          </a:p>
          <a:p>
            <a:pPr lvl="3"/>
            <a:r>
              <a:rPr lang="es-MX" dirty="0"/>
              <a:t>ACADEMIA MEXICANA DE CIRUGÍA </a:t>
            </a:r>
          </a:p>
          <a:p>
            <a:pPr lvl="3"/>
            <a:r>
              <a:rPr lang="es-MX" dirty="0"/>
              <a:t>CONSEJOS DE ESPECIALIDADES MÉDICAS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 REFORMAS A LA LEY GENERAL DE SALUD EN EL </a:t>
            </a:r>
            <a:r>
              <a:rPr lang="es-MX" dirty="0" smtClean="0"/>
              <a:t>ARTÍCULO </a:t>
            </a:r>
            <a:r>
              <a:rPr lang="es-MX" dirty="0"/>
              <a:t>81 (2015)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4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86554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PORQUÉ DE LOS CONSEJOS EN MÉXICO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0351" y="1994340"/>
            <a:ext cx="8559876" cy="4160520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CERTIFICACIÓN </a:t>
            </a:r>
            <a:r>
              <a:rPr lang="es-MX" dirty="0"/>
              <a:t>DE LAS APTITUDES DE LOS MÉDICOS </a:t>
            </a:r>
            <a:r>
              <a:rPr lang="es-MX" dirty="0" smtClean="0"/>
              <a:t>ESPECIALISTAS</a:t>
            </a:r>
          </a:p>
          <a:p>
            <a:pPr marL="0" indent="0">
              <a:lnSpc>
                <a:spcPct val="150000"/>
              </a:lnSpc>
              <a:buClr>
                <a:schemeClr val="accent2">
                  <a:lumMod val="75000"/>
                </a:schemeClr>
              </a:buClr>
              <a:buNone/>
            </a:pPr>
            <a:endParaRPr lang="es-MX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VERIFICAR </a:t>
            </a:r>
            <a:r>
              <a:rPr lang="es-MX" dirty="0"/>
              <a:t>LA CALIDAD DE LA PREPARACIÓN DE LOS PROFESIONALES </a:t>
            </a:r>
            <a:r>
              <a:rPr lang="es-MX" dirty="0" smtClean="0"/>
              <a:t>MÉDICOS</a:t>
            </a:r>
          </a:p>
          <a:p>
            <a:pPr marL="0" indent="0">
              <a:lnSpc>
                <a:spcPct val="150000"/>
              </a:lnSpc>
              <a:buClr>
                <a:schemeClr val="accent2">
                  <a:lumMod val="75000"/>
                </a:schemeClr>
              </a:buClr>
              <a:buNone/>
            </a:pPr>
            <a:endParaRPr lang="es-MX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PROTEGER </a:t>
            </a:r>
            <a:r>
              <a:rPr lang="es-MX" dirty="0"/>
              <a:t>LOS INTERESES DE LOS PACIENTES EN LA CALIDAD DE ATENCIÓN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377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810677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CONSEJOS DE ESPECIALIDADES EN MEXICO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06221" y="1947262"/>
            <a:ext cx="6724252" cy="2092475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1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ASOCIACIONES </a:t>
            </a:r>
            <a:r>
              <a:rPr lang="es-MX" dirty="0"/>
              <a:t>CIVILES</a:t>
            </a:r>
          </a:p>
          <a:p>
            <a:pPr>
              <a:lnSpc>
                <a:spcPct val="11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PROFESIONALES </a:t>
            </a:r>
            <a:r>
              <a:rPr lang="es-MX" dirty="0"/>
              <a:t>QUE CULTIVAN LA MISMA DISCIPLINA (PARES)</a:t>
            </a:r>
          </a:p>
          <a:p>
            <a:pPr>
              <a:lnSpc>
                <a:spcPct val="11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CUERPOS </a:t>
            </a:r>
            <a:r>
              <a:rPr lang="es-MX" dirty="0"/>
              <a:t>ACADÉMICOS AUTÓNOMOS</a:t>
            </a:r>
          </a:p>
          <a:p>
            <a:pPr>
              <a:lnSpc>
                <a:spcPct val="11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ORGANISMOS </a:t>
            </a:r>
            <a:r>
              <a:rPr lang="es-MX" dirty="0"/>
              <a:t>DE BENEFICIO </a:t>
            </a:r>
            <a:r>
              <a:rPr lang="es-MX" dirty="0" smtClean="0"/>
              <a:t>SOCIAL</a:t>
            </a: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992573" y="4449171"/>
            <a:ext cx="6523630" cy="18769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defTabSz="914400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SzPct val="100000"/>
              <a:buFont typeface="Calibri" panose="020F050202020403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s-MX" dirty="0"/>
              <a:t> </a:t>
            </a:r>
            <a:r>
              <a:rPr lang="es-MX" dirty="0" smtClean="0"/>
              <a:t>MANTENER </a:t>
            </a:r>
            <a:r>
              <a:rPr lang="es-MX" dirty="0"/>
              <a:t>ACTUALIZACIÓN </a:t>
            </a:r>
            <a:r>
              <a:rPr lang="es-MX" dirty="0" smtClean="0"/>
              <a:t>DE  CONOCIMIENTOS </a:t>
            </a:r>
            <a:r>
              <a:rPr lang="es-MX" dirty="0"/>
              <a:t>Y HABILIDADES</a:t>
            </a:r>
          </a:p>
          <a:p>
            <a:pPr>
              <a:lnSpc>
                <a:spcPct val="100000"/>
              </a:lnSpc>
            </a:pPr>
            <a:r>
              <a:rPr lang="es-MX" dirty="0"/>
              <a:t> COMPROMISO CON LA SOCIEDAD</a:t>
            </a:r>
          </a:p>
          <a:p>
            <a:pPr>
              <a:lnSpc>
                <a:spcPct val="100000"/>
              </a:lnSpc>
            </a:pPr>
            <a:r>
              <a:rPr lang="es-MX" dirty="0"/>
              <a:t> CERTIFICAR Y </a:t>
            </a:r>
            <a:r>
              <a:rPr lang="es-MX" dirty="0" smtClean="0"/>
              <a:t>RECERTIFICAR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600501" y="4462819"/>
            <a:ext cx="1405720" cy="41395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defPPr>
              <a:defRPr lang="en-US"/>
            </a:defPPr>
            <a:lvl1pPr indent="0" defTabSz="9144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SzPct val="100000"/>
              <a:buFont typeface="Calibri" panose="020F0502020204030204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s-MX" dirty="0"/>
              <a:t>OBJETIVO: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64024" y="1879850"/>
            <a:ext cx="1473673" cy="41395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defTabSz="914400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SzPct val="100000"/>
              <a:buFont typeface="Calibri" panose="020F050202020403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s-MX" dirty="0"/>
              <a:t>INTEGRAN:</a:t>
            </a:r>
          </a:p>
        </p:txBody>
      </p:sp>
    </p:spTree>
    <p:extLst>
      <p:ext uri="{BB962C8B-B14F-4D97-AF65-F5344CB8AC3E}">
        <p14:creationId xmlns:p14="http://schemas.microsoft.com/office/powerpoint/2010/main" val="18307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1449" y="1750197"/>
            <a:ext cx="8434315" cy="4732489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PUEM, </a:t>
            </a:r>
            <a:r>
              <a:rPr lang="es-MX" dirty="0"/>
              <a:t>POSGRADO DE LA FACULTAD DE MEDICINA, UNAM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SUBCOMITES </a:t>
            </a:r>
            <a:r>
              <a:rPr lang="es-MX" dirty="0"/>
              <a:t>ACADÉMICOS EN LA DIVISIÓN DE </a:t>
            </a:r>
            <a:r>
              <a:rPr lang="es-MX" dirty="0" smtClean="0"/>
              <a:t>POSGRADO, </a:t>
            </a:r>
            <a:r>
              <a:rPr lang="es-MX" dirty="0"/>
              <a:t>UNAM 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EXAMEN </a:t>
            </a:r>
            <a:r>
              <a:rPr lang="es-MX" dirty="0"/>
              <a:t>DE LA DIVISIÓN DE POSGRADO PARA TODAS LAS SEDES FORMATIVAS DE ESPECIALISTAS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UNIFORMIDAD </a:t>
            </a:r>
            <a:r>
              <a:rPr lang="es-MX" dirty="0"/>
              <a:t>DE PROGRAMAS EDUCATIVOS DE LAS UNIVERSIDADES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RELACIÓN </a:t>
            </a:r>
            <a:r>
              <a:rPr lang="es-MX" dirty="0"/>
              <a:t>ENTRE LOS CONSEJOS DE ESPECIALIDADES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CERTIFICACIÓN </a:t>
            </a:r>
            <a:r>
              <a:rPr lang="es-MX" dirty="0"/>
              <a:t>POR LOS CONSEJOS DE ESPECIALIDADES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6854" y="286606"/>
            <a:ext cx="7779906" cy="95698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ESTANDARIZACIÓN EN LA FORMACIÓN DE LOS ESPECIALISTAS MEXICANOS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60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5" y="1845734"/>
            <a:ext cx="8215951" cy="4023360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  INICIA </a:t>
            </a:r>
            <a:r>
              <a:rPr lang="es-MX" dirty="0" smtClean="0"/>
              <a:t> ACTIVIDADES </a:t>
            </a:r>
            <a:r>
              <a:rPr lang="es-MX" dirty="0"/>
              <a:t>EN EL AÑO 2000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  INTEGRADO POR:</a:t>
            </a:r>
          </a:p>
          <a:p>
            <a:pPr lvl="1"/>
            <a:r>
              <a:rPr lang="es-MX" dirty="0"/>
              <a:t>ACADEMIA NACIONAL DE MEDICINA</a:t>
            </a:r>
          </a:p>
          <a:p>
            <a:pPr lvl="1"/>
            <a:r>
              <a:rPr lang="es-MX" dirty="0"/>
              <a:t>ACADEMIA MEXICANA DE CIRUGÍA</a:t>
            </a:r>
          </a:p>
          <a:p>
            <a:pPr lvl="1"/>
            <a:r>
              <a:rPr lang="es-MX" dirty="0"/>
              <a:t>CONSEJO NACIONAL DE CERTIFICACIÓN EN MEDICINA GENERAL</a:t>
            </a:r>
          </a:p>
          <a:p>
            <a:pPr lvl="1"/>
            <a:r>
              <a:rPr lang="es-MX" dirty="0"/>
              <a:t>ASOCIACIÓN MEXICANA DE FACULTADES Y ESCUELAS DE MEDICINA</a:t>
            </a:r>
          </a:p>
          <a:p>
            <a:pPr marL="91440" lvl="1" indent="-91440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SzPct val="100000"/>
              <a:buFont typeface="Calibri" panose="020F0502020204030204" pitchFamily="34" charset="0"/>
              <a:buChar char="•"/>
            </a:pPr>
            <a:r>
              <a:rPr lang="es-MX" sz="2000" dirty="0"/>
              <a:t>PROPORCIONA EL AVAL PARA LA CERTIFICACIÓN Y RECERTIFICACIÓN DEL MÉDICO GENERAL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481693"/>
            <a:ext cx="7543800" cy="101237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 NORMATIVO NACIONAL DE </a:t>
            </a:r>
            <a:b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MEDICINA GENERAL  (CONAMEGE)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52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0251" y="1845734"/>
            <a:ext cx="8811939" cy="4509346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EFECTOS </a:t>
            </a:r>
            <a:r>
              <a:rPr lang="es-MX" dirty="0"/>
              <a:t>DE LA GLOBALIZACIÓN CADA VEZ </a:t>
            </a:r>
            <a:r>
              <a:rPr lang="es-MX" dirty="0" smtClean="0"/>
              <a:t>MÁS </a:t>
            </a:r>
            <a:r>
              <a:rPr lang="es-MX" dirty="0"/>
              <a:t>NOTORIOS EN ACTIVIDADES COMERCIALES, CULTURALES, EDUCATIVAS Y PROFESIONALES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EXIGENCIA </a:t>
            </a:r>
            <a:r>
              <a:rPr lang="es-MX" dirty="0"/>
              <a:t>DE CALIDAD </a:t>
            </a:r>
            <a:r>
              <a:rPr lang="es-MX" dirty="0" smtClean="0"/>
              <a:t>EN BIENES </a:t>
            </a:r>
            <a:r>
              <a:rPr lang="es-MX" dirty="0"/>
              <a:t>Y </a:t>
            </a:r>
            <a:r>
              <a:rPr lang="es-MX" dirty="0" smtClean="0"/>
              <a:t>SERVICIOS</a:t>
            </a:r>
            <a:endParaRPr lang="es-MX" dirty="0"/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FORMACIÓN </a:t>
            </a:r>
            <a:r>
              <a:rPr lang="es-MX" dirty="0"/>
              <a:t>DE MÉDICOS CON PERFILES ESPECIALES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PROFESIONALES </a:t>
            </a:r>
            <a:r>
              <a:rPr lang="es-MX" dirty="0"/>
              <a:t>CON CONOCIMIENTOS, DESTREZAS, ACTITUDES, VALORES ÉTICOS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/>
              <a:t> </a:t>
            </a:r>
            <a:r>
              <a:rPr lang="es-MX" dirty="0" smtClean="0"/>
              <a:t>INTEGRACIÓN </a:t>
            </a:r>
            <a:r>
              <a:rPr lang="es-MX" dirty="0"/>
              <a:t>DE LOS MERCADOS INTERNACIONALES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Char char="•"/>
            </a:pPr>
            <a:r>
              <a:rPr lang="es-MX" dirty="0" smtClean="0"/>
              <a:t> AUMENTO </a:t>
            </a:r>
            <a:r>
              <a:rPr lang="es-MX" dirty="0"/>
              <a:t>DEL INTERCAMBIO ENTRE NACIONES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234" y="30427"/>
            <a:ext cx="959956" cy="11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947837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PORQUÉ ES NECESARIA LA CERTIFICACIÓN INTERNACIONAL DE LOS MÉDICOS MEXICANOS?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7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433</TotalTime>
  <Words>632</Words>
  <Application>Microsoft Office PowerPoint</Application>
  <PresentationFormat>Carta (216 x 279 mm)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Retrospección</vt:lpstr>
      <vt:lpstr>XX CONGRESO PANAMERICANO DE EDUCACIÓN MÉDICA   CERTIFICACIÓN INTERNACIONAL DE ESPECIALISTAS MÉDICOS   ALCANCES Y LIMITACIONES  </vt:lpstr>
      <vt:lpstr>GLOBALIZACIÓN EN EL MUNDO ACTUAL</vt:lpstr>
      <vt:lpstr>UN SISTEMA DE SALUD GLOBALIZADO</vt:lpstr>
      <vt:lpstr>ANTECEDENTES DE LOS CONSEJOS DE ESPECIALIDADES EN MÉXICO</vt:lpstr>
      <vt:lpstr>EL PORQUÉ DE LOS CONSEJOS EN MÉXICO</vt:lpstr>
      <vt:lpstr>CONSEJOS DE ESPECIALIDADES EN MEXICO</vt:lpstr>
      <vt:lpstr>ESTANDARIZACIÓN EN LA FORMACIÓN DE LOS ESPECIALISTAS MEXICANOS</vt:lpstr>
      <vt:lpstr>COMITÉ NORMATIVO NACIONAL DE  MEDICINA GENERAL  (CONAMEGE)</vt:lpstr>
      <vt:lpstr>¿PORQUÉ ES NECESARIA LA CERTIFICACIÓN INTERNACIONAL DE LOS MÉDICOS MEXICANOS?</vt:lpstr>
      <vt:lpstr>¿CUALES SON LOS BENEFICIOS DE LA CERTIFICACIÓN INTERNACIONAL DE LOS MÉDICOS MEXICANOS?</vt:lpstr>
      <vt:lpstr>¿QUÉ NOS FALTARÍA PARA LOGRAR UNA CERTIFICACIÓN INTERNACIONAL DE NUESTROS MÉDICOS?</vt:lpstr>
      <vt:lpstr> ¿ESTAMOS PREPARADOS PARA ENFRENTAR LA CERTIFICACION INTERNACIONAL?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 CONGRESO PANAMERICANO DE EDUCACIÓN MÉDICA   CERTIFICACIÓN INTERNACIONAL DE ESPECIALISTAS MÉDICOS: ALCANCES Y LIMITACIONES</dc:title>
  <dc:creator>Usuario</dc:creator>
  <cp:lastModifiedBy>Usuario</cp:lastModifiedBy>
  <cp:revision>41</cp:revision>
  <dcterms:created xsi:type="dcterms:W3CDTF">2016-05-24T15:20:50Z</dcterms:created>
  <dcterms:modified xsi:type="dcterms:W3CDTF">2016-06-14T15:38:42Z</dcterms:modified>
</cp:coreProperties>
</file>