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0" r:id="rId3"/>
    <p:sldId id="348" r:id="rId4"/>
    <p:sldId id="349" r:id="rId5"/>
    <p:sldId id="328" r:id="rId6"/>
    <p:sldId id="315" r:id="rId7"/>
    <p:sldId id="358" r:id="rId8"/>
    <p:sldId id="359" r:id="rId9"/>
    <p:sldId id="317" r:id="rId10"/>
    <p:sldId id="316" r:id="rId11"/>
    <p:sldId id="326" r:id="rId12"/>
    <p:sldId id="367" r:id="rId13"/>
    <p:sldId id="371" r:id="rId14"/>
    <p:sldId id="373" r:id="rId15"/>
    <p:sldId id="384" r:id="rId16"/>
    <p:sldId id="282" r:id="rId17"/>
    <p:sldId id="344" r:id="rId18"/>
    <p:sldId id="318" r:id="rId19"/>
    <p:sldId id="332" r:id="rId20"/>
    <p:sldId id="331" r:id="rId21"/>
    <p:sldId id="299" r:id="rId22"/>
    <p:sldId id="321" r:id="rId23"/>
    <p:sldId id="262" r:id="rId24"/>
    <p:sldId id="369" r:id="rId25"/>
    <p:sldId id="370" r:id="rId26"/>
    <p:sldId id="383" r:id="rId27"/>
    <p:sldId id="375" r:id="rId28"/>
    <p:sldId id="376" r:id="rId29"/>
    <p:sldId id="325" r:id="rId30"/>
    <p:sldId id="327" r:id="rId31"/>
    <p:sldId id="319" r:id="rId32"/>
    <p:sldId id="377" r:id="rId33"/>
    <p:sldId id="329" r:id="rId34"/>
    <p:sldId id="330" r:id="rId35"/>
    <p:sldId id="378" r:id="rId36"/>
    <p:sldId id="333" r:id="rId37"/>
    <p:sldId id="286" r:id="rId38"/>
    <p:sldId id="338" r:id="rId39"/>
    <p:sldId id="334" r:id="rId40"/>
    <p:sldId id="335" r:id="rId41"/>
    <p:sldId id="380" r:id="rId42"/>
    <p:sldId id="385" r:id="rId43"/>
    <p:sldId id="342" r:id="rId44"/>
    <p:sldId id="337" r:id="rId45"/>
    <p:sldId id="339" r:id="rId46"/>
    <p:sldId id="340" r:id="rId47"/>
    <p:sldId id="341" r:id="rId48"/>
    <p:sldId id="366" r:id="rId49"/>
  </p:sldIdLst>
  <p:sldSz cx="9144000" cy="6858000" type="screen4x3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orient="horz" pos="2005">
          <p15:clr>
            <a:srgbClr val="A4A3A4"/>
          </p15:clr>
        </p15:guide>
        <p15:guide id="3" pos="3153">
          <p15:clr>
            <a:srgbClr val="A4A3A4"/>
          </p15:clr>
        </p15:guide>
        <p15:guide id="4" pos="3425">
          <p15:clr>
            <a:srgbClr val="A4A3A4"/>
          </p15:clr>
        </p15:guide>
        <p15:guide id="5" pos="5602">
          <p15:clr>
            <a:srgbClr val="A4A3A4"/>
          </p15:clr>
        </p15:guide>
        <p15:guide id="6" orient="horz" pos="1778">
          <p15:clr>
            <a:srgbClr val="A4A3A4"/>
          </p15:clr>
        </p15:guide>
        <p15:guide id="7" pos="4650">
          <p15:clr>
            <a:srgbClr val="A4A3A4"/>
          </p15:clr>
        </p15:guide>
        <p15:guide id="8" pos="3697">
          <p15:clr>
            <a:srgbClr val="A4A3A4"/>
          </p15:clr>
        </p15:guide>
        <p15:guide id="9" orient="horz" pos="3996" userDrawn="1">
          <p15:clr>
            <a:srgbClr val="A4A3A4"/>
          </p15:clr>
        </p15:guide>
        <p15:guide id="10" orient="horz" pos="1642">
          <p15:clr>
            <a:srgbClr val="A4A3A4"/>
          </p15:clr>
        </p15:guide>
        <p15:guide id="11" orient="horz" pos="897">
          <p15:clr>
            <a:srgbClr val="A4A3A4"/>
          </p15:clr>
        </p15:guide>
        <p15:guide id="12" pos="3244">
          <p15:clr>
            <a:srgbClr val="A4A3A4"/>
          </p15:clr>
        </p15:guide>
        <p15:guide id="13" pos="5648">
          <p15:clr>
            <a:srgbClr val="A4A3A4"/>
          </p15:clr>
        </p15:guide>
        <p15:guide id="14" pos="4741">
          <p15:clr>
            <a:srgbClr val="A4A3A4"/>
          </p15:clr>
        </p15:guide>
        <p15:guide id="15" pos="3423">
          <p15:clr>
            <a:srgbClr val="A4A3A4"/>
          </p15:clr>
        </p15:guide>
        <p15:guide id="16" orient="horz" pos="3566" userDrawn="1">
          <p15:clr>
            <a:srgbClr val="A4A3A4"/>
          </p15:clr>
        </p15:guide>
        <p15:guide id="17" orient="horz" pos="917">
          <p15:clr>
            <a:srgbClr val="A4A3A4"/>
          </p15:clr>
        </p15:guide>
        <p15:guide id="18" orient="horz" pos="2793">
          <p15:clr>
            <a:srgbClr val="A4A3A4"/>
          </p15:clr>
        </p15:guide>
        <p15:guide id="19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ueb" initials="p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9E82"/>
    <a:srgbClr val="E8A0BC"/>
    <a:srgbClr val="F7CDB7"/>
    <a:srgbClr val="E2735B"/>
    <a:srgbClr val="DA5342"/>
    <a:srgbClr val="D32E2E"/>
    <a:srgbClr val="A91423"/>
    <a:srgbClr val="6D141B"/>
    <a:srgbClr val="7DB1C3"/>
    <a:srgbClr val="519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9" autoAdjust="0"/>
    <p:restoredTop sz="99528" autoAdjust="0"/>
  </p:normalViewPr>
  <p:slideViewPr>
    <p:cSldViewPr showGuides="1">
      <p:cViewPr varScale="1">
        <p:scale>
          <a:sx n="99" d="100"/>
          <a:sy n="99" d="100"/>
        </p:scale>
        <p:origin x="-1224" y="-104"/>
      </p:cViewPr>
      <p:guideLst>
        <p:guide orient="horz" pos="4319"/>
        <p:guide orient="horz" pos="2005"/>
        <p:guide orient="horz" pos="1778"/>
        <p:guide orient="horz" pos="3996"/>
        <p:guide orient="horz" pos="1642"/>
        <p:guide orient="horz" pos="897"/>
        <p:guide orient="horz" pos="3566"/>
        <p:guide orient="horz" pos="917"/>
        <p:guide orient="horz" pos="2793"/>
        <p:guide pos="3153"/>
        <p:guide pos="3425"/>
        <p:guide pos="5602"/>
        <p:guide pos="4650"/>
        <p:guide pos="3697"/>
        <p:guide pos="3244"/>
        <p:guide pos="5648"/>
        <p:guide pos="4741"/>
        <p:guide pos="3423"/>
        <p:guide pos="5759"/>
      </p:guideLst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880"/>
    </p:cViewPr>
  </p:sorterViewPr>
  <p:notesViewPr>
    <p:cSldViewPr showGuides="1">
      <p:cViewPr varScale="1">
        <p:scale>
          <a:sx n="52" d="100"/>
          <a:sy n="52" d="100"/>
        </p:scale>
        <p:origin x="-2838" y="-96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queline\Documents\2015\Recursos%20humanos%20primer%20informe.xlsx" TargetMode="External"/><Relationship Id="rId2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ven:Downloads:812015071p1g029%20(1).xls" TargetMode="External"/><Relationship Id="rId2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ven:Downloads:812015071p1g029%20(1).xls" TargetMode="External"/><Relationship Id="rId2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Graduado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S\Acuerdo%20DIRS-DGIS\Solicitudes%20varias\Graficas%20presentacion%2020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S\Acuerdo%20DIRS-DGIS\Solicitudes%20varias\Graficas%20presentacion%202014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Nuevas%20diap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queline.alcalde\Desktop\2015\RH_1er%20nivel\RH\Copia%20de%20100%20Recursos%20humanos%20primer%20informe_011015.xlsx" TargetMode="External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queline.alcalde\Desktop\2015\RH_primer%20nivel\Recursos%20humanos%20primer%20informe_03_08_15.xlsx" TargetMode="External"/><Relationship Id="rId2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mancilla\Documents\G\2016\Enfermer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2321192183919"/>
          <c:y val="0.0590118302018093"/>
          <c:w val="0.921337365528124"/>
          <c:h val="0.927627000695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Disminución del PIB real durante la crisis de 2008-09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Soberana Sans"/>
                    <a:cs typeface="Soberana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Hoja1!$A$2:$A$34</c:f>
              <c:strCache>
                <c:ptCount val="33"/>
                <c:pt idx="0">
                  <c:v>POLONIA</c:v>
                </c:pt>
                <c:pt idx="1">
                  <c:v>AUSTRALIA</c:v>
                </c:pt>
                <c:pt idx="2">
                  <c:v>ISRAEL</c:v>
                </c:pt>
                <c:pt idx="3">
                  <c:v>NUEVA ZELANDA</c:v>
                </c:pt>
                <c:pt idx="4">
                  <c:v>CHILE</c:v>
                </c:pt>
                <c:pt idx="5">
                  <c:v>SUIZA</c:v>
                </c:pt>
                <c:pt idx="6">
                  <c:v>COREA</c:v>
                </c:pt>
                <c:pt idx="7">
                  <c:v>PORTUGAL</c:v>
                </c:pt>
                <c:pt idx="8">
                  <c:v>CANADA</c:v>
                </c:pt>
                <c:pt idx="9">
                  <c:v>ESTADOS UNIDOS</c:v>
                </c:pt>
                <c:pt idx="10">
                  <c:v>BELGICA</c:v>
                </c:pt>
                <c:pt idx="11">
                  <c:v>FRANCIA</c:v>
                </c:pt>
                <c:pt idx="12">
                  <c:v>NORUEGA</c:v>
                </c:pt>
                <c:pt idx="13">
                  <c:v>OECD</c:v>
                </c:pt>
                <c:pt idx="14">
                  <c:v>ESPAÑA</c:v>
                </c:pt>
                <c:pt idx="15">
                  <c:v>PAISES BAJOS</c:v>
                </c:pt>
                <c:pt idx="16">
                  <c:v>AUSTRIA</c:v>
                </c:pt>
                <c:pt idx="17">
                  <c:v>REPUBLICA CHECA</c:v>
                </c:pt>
                <c:pt idx="18">
                  <c:v>GRECIA</c:v>
                </c:pt>
                <c:pt idx="19">
                  <c:v>MEXICO</c:v>
                </c:pt>
                <c:pt idx="20">
                  <c:v>ALEMANIA</c:v>
                </c:pt>
                <c:pt idx="21">
                  <c:v>REINO UNIDO</c:v>
                </c:pt>
                <c:pt idx="22">
                  <c:v>ITALIA</c:v>
                </c:pt>
                <c:pt idx="23">
                  <c:v>SUIZA</c:v>
                </c:pt>
                <c:pt idx="24">
                  <c:v>DINAMARCA</c:v>
                </c:pt>
                <c:pt idx="25">
                  <c:v>HUNGRIA</c:v>
                </c:pt>
                <c:pt idx="26">
                  <c:v>JAPON</c:v>
                </c:pt>
                <c:pt idx="27">
                  <c:v>LUXEMBURGO</c:v>
                </c:pt>
                <c:pt idx="28">
                  <c:v>ESLOVENIA</c:v>
                </c:pt>
                <c:pt idx="29">
                  <c:v>FINLANDIA</c:v>
                </c:pt>
                <c:pt idx="30">
                  <c:v>IRLANDA</c:v>
                </c:pt>
                <c:pt idx="31">
                  <c:v>ISLANDIA</c:v>
                </c:pt>
                <c:pt idx="32">
                  <c:v>ESTONIA</c:v>
                </c:pt>
              </c:strCache>
            </c:strRef>
          </c:cat>
          <c:val>
            <c:numRef>
              <c:f>Hoja1!$B$2:$B$34</c:f>
              <c:numCache>
                <c:formatCode>0.0</c:formatCode>
                <c:ptCount val="33"/>
                <c:pt idx="0">
                  <c:v>-0.4</c:v>
                </c:pt>
                <c:pt idx="1">
                  <c:v>-0.9</c:v>
                </c:pt>
                <c:pt idx="2">
                  <c:v>-1.0</c:v>
                </c:pt>
                <c:pt idx="3">
                  <c:v>-2.6</c:v>
                </c:pt>
                <c:pt idx="4">
                  <c:v>-3.1</c:v>
                </c:pt>
                <c:pt idx="5">
                  <c:v>-3.3</c:v>
                </c:pt>
                <c:pt idx="6">
                  <c:v>-3.3</c:v>
                </c:pt>
                <c:pt idx="7">
                  <c:v>-4.2</c:v>
                </c:pt>
                <c:pt idx="8">
                  <c:v>-4.2</c:v>
                </c:pt>
                <c:pt idx="9">
                  <c:v>-4.3</c:v>
                </c:pt>
                <c:pt idx="10">
                  <c:v>-4.3</c:v>
                </c:pt>
                <c:pt idx="11">
                  <c:v>-4.3</c:v>
                </c:pt>
                <c:pt idx="12">
                  <c:v>-4.8</c:v>
                </c:pt>
                <c:pt idx="13">
                  <c:v>-4.9</c:v>
                </c:pt>
                <c:pt idx="14">
                  <c:v>-5.0</c:v>
                </c:pt>
                <c:pt idx="15">
                  <c:v>-5.0</c:v>
                </c:pt>
                <c:pt idx="16">
                  <c:v>-5.1</c:v>
                </c:pt>
                <c:pt idx="17">
                  <c:v>-5.6</c:v>
                </c:pt>
                <c:pt idx="18">
                  <c:v>-5.8</c:v>
                </c:pt>
                <c:pt idx="19">
                  <c:v>-6.7</c:v>
                </c:pt>
                <c:pt idx="20">
                  <c:v>-6.8</c:v>
                </c:pt>
                <c:pt idx="21">
                  <c:v>-7.2</c:v>
                </c:pt>
                <c:pt idx="22">
                  <c:v>-7.2</c:v>
                </c:pt>
                <c:pt idx="23">
                  <c:v>-7.6</c:v>
                </c:pt>
                <c:pt idx="24">
                  <c:v>-8.0</c:v>
                </c:pt>
                <c:pt idx="25">
                  <c:v>-8.5</c:v>
                </c:pt>
                <c:pt idx="26">
                  <c:v>-9.200000000000001</c:v>
                </c:pt>
                <c:pt idx="27">
                  <c:v>-9.4</c:v>
                </c:pt>
                <c:pt idx="28">
                  <c:v>-9.6</c:v>
                </c:pt>
                <c:pt idx="29">
                  <c:v>-10.4</c:v>
                </c:pt>
                <c:pt idx="30">
                  <c:v>-11.5</c:v>
                </c:pt>
                <c:pt idx="31">
                  <c:v>-12.8</c:v>
                </c:pt>
                <c:pt idx="32">
                  <c:v>-20.0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Cambio en el PIB real, ya que la crisis de 2008-09 hasta Q1 /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Soberana Sans"/>
                    <a:cs typeface="Soberana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Hoja1!$A$2:$A$34</c:f>
              <c:strCache>
                <c:ptCount val="33"/>
                <c:pt idx="0">
                  <c:v>POLONIA</c:v>
                </c:pt>
                <c:pt idx="1">
                  <c:v>AUSTRALIA</c:v>
                </c:pt>
                <c:pt idx="2">
                  <c:v>ISRAEL</c:v>
                </c:pt>
                <c:pt idx="3">
                  <c:v>NUEVA ZELANDA</c:v>
                </c:pt>
                <c:pt idx="4">
                  <c:v>CHILE</c:v>
                </c:pt>
                <c:pt idx="5">
                  <c:v>SUIZA</c:v>
                </c:pt>
                <c:pt idx="6">
                  <c:v>COREA</c:v>
                </c:pt>
                <c:pt idx="7">
                  <c:v>PORTUGAL</c:v>
                </c:pt>
                <c:pt idx="8">
                  <c:v>CANADA</c:v>
                </c:pt>
                <c:pt idx="9">
                  <c:v>ESTADOS UNIDOS</c:v>
                </c:pt>
                <c:pt idx="10">
                  <c:v>BELGICA</c:v>
                </c:pt>
                <c:pt idx="11">
                  <c:v>FRANCIA</c:v>
                </c:pt>
                <c:pt idx="12">
                  <c:v>NORUEGA</c:v>
                </c:pt>
                <c:pt idx="13">
                  <c:v>OECD</c:v>
                </c:pt>
                <c:pt idx="14">
                  <c:v>ESPAÑA</c:v>
                </c:pt>
                <c:pt idx="15">
                  <c:v>PAISES BAJOS</c:v>
                </c:pt>
                <c:pt idx="16">
                  <c:v>AUSTRIA</c:v>
                </c:pt>
                <c:pt idx="17">
                  <c:v>REPUBLICA CHECA</c:v>
                </c:pt>
                <c:pt idx="18">
                  <c:v>GRECIA</c:v>
                </c:pt>
                <c:pt idx="19">
                  <c:v>MEXICO</c:v>
                </c:pt>
                <c:pt idx="20">
                  <c:v>ALEMANIA</c:v>
                </c:pt>
                <c:pt idx="21">
                  <c:v>REINO UNIDO</c:v>
                </c:pt>
                <c:pt idx="22">
                  <c:v>ITALIA</c:v>
                </c:pt>
                <c:pt idx="23">
                  <c:v>SUIZA</c:v>
                </c:pt>
                <c:pt idx="24">
                  <c:v>DINAMARCA</c:v>
                </c:pt>
                <c:pt idx="25">
                  <c:v>HUNGRIA</c:v>
                </c:pt>
                <c:pt idx="26">
                  <c:v>JAPON</c:v>
                </c:pt>
                <c:pt idx="27">
                  <c:v>LUXEMBURGO</c:v>
                </c:pt>
                <c:pt idx="28">
                  <c:v>ESLOVENIA</c:v>
                </c:pt>
                <c:pt idx="29">
                  <c:v>FINLANDIA</c:v>
                </c:pt>
                <c:pt idx="30">
                  <c:v>IRLANDA</c:v>
                </c:pt>
                <c:pt idx="31">
                  <c:v>ISLANDIA</c:v>
                </c:pt>
                <c:pt idx="32">
                  <c:v>ESTONIA</c:v>
                </c:pt>
              </c:strCache>
            </c:strRef>
          </c:cat>
          <c:val>
            <c:numRef>
              <c:f>Hoja1!$C$2:$C$34</c:f>
              <c:numCache>
                <c:formatCode>0.0</c:formatCode>
                <c:ptCount val="33"/>
                <c:pt idx="0">
                  <c:v>12.5</c:v>
                </c:pt>
                <c:pt idx="1">
                  <c:v>15.2</c:v>
                </c:pt>
                <c:pt idx="2">
                  <c:v>21.7</c:v>
                </c:pt>
                <c:pt idx="3">
                  <c:v>12.7</c:v>
                </c:pt>
                <c:pt idx="4">
                  <c:v>26.7</c:v>
                </c:pt>
                <c:pt idx="5">
                  <c:v>9.700000000000001</c:v>
                </c:pt>
                <c:pt idx="6">
                  <c:v>22.4</c:v>
                </c:pt>
                <c:pt idx="7">
                  <c:v>-2.5</c:v>
                </c:pt>
                <c:pt idx="8">
                  <c:v>12.5</c:v>
                </c:pt>
                <c:pt idx="9">
                  <c:v>11.1</c:v>
                </c:pt>
                <c:pt idx="10">
                  <c:v>5.8</c:v>
                </c:pt>
                <c:pt idx="11">
                  <c:v>4.8</c:v>
                </c:pt>
                <c:pt idx="12">
                  <c:v>8.0</c:v>
                </c:pt>
                <c:pt idx="13">
                  <c:v>10.0</c:v>
                </c:pt>
                <c:pt idx="14">
                  <c:v>-1.9</c:v>
                </c:pt>
                <c:pt idx="15">
                  <c:v>1.8</c:v>
                </c:pt>
                <c:pt idx="16">
                  <c:v>7.5</c:v>
                </c:pt>
                <c:pt idx="17">
                  <c:v>3.3</c:v>
                </c:pt>
                <c:pt idx="18">
                  <c:v>-20.9</c:v>
                </c:pt>
                <c:pt idx="19">
                  <c:v>18.6</c:v>
                </c:pt>
                <c:pt idx="20">
                  <c:v>11.2</c:v>
                </c:pt>
                <c:pt idx="21">
                  <c:v>7.0</c:v>
                </c:pt>
                <c:pt idx="22">
                  <c:v>-1.6</c:v>
                </c:pt>
                <c:pt idx="23">
                  <c:v>15.1</c:v>
                </c:pt>
                <c:pt idx="24">
                  <c:v>4.0</c:v>
                </c:pt>
                <c:pt idx="25">
                  <c:v>4.4</c:v>
                </c:pt>
                <c:pt idx="26">
                  <c:v>10.8</c:v>
                </c:pt>
                <c:pt idx="27">
                  <c:v>10.3</c:v>
                </c:pt>
                <c:pt idx="28">
                  <c:v>-1.2</c:v>
                </c:pt>
                <c:pt idx="29">
                  <c:v>4.0</c:v>
                </c:pt>
                <c:pt idx="30">
                  <c:v>4.0</c:v>
                </c:pt>
                <c:pt idx="31">
                  <c:v>11.0</c:v>
                </c:pt>
                <c:pt idx="32">
                  <c:v>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16150936"/>
        <c:axId val="2116147096"/>
      </c:barChart>
      <c:catAx>
        <c:axId val="211615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anchor="b" anchorCtr="0"/>
          <a:lstStyle/>
          <a:p>
            <a:pPr>
              <a:defRPr sz="600"/>
            </a:pPr>
            <a:endParaRPr lang="en-US"/>
          </a:p>
        </c:txPr>
        <c:crossAx val="2116147096"/>
        <c:crosses val="autoZero"/>
        <c:auto val="1"/>
        <c:lblAlgn val="ctr"/>
        <c:lblOffset val="100"/>
        <c:noMultiLvlLbl val="0"/>
      </c:catAx>
      <c:valAx>
        <c:axId val="2116147096"/>
        <c:scaling>
          <c:orientation val="minMax"/>
          <c:max val="25.0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Soberana Sans Light"/>
                <a:cs typeface="Soberana Sans Light"/>
              </a:defRPr>
            </a:pPr>
            <a:endParaRPr lang="en-US"/>
          </a:p>
        </c:txPr>
        <c:crossAx val="211615093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092668611208924"/>
          <c:y val="0.686985109119649"/>
          <c:w val="0.41431837140506"/>
          <c:h val="0.132720946416145"/>
        </c:manualLayout>
      </c:layout>
      <c:overlay val="1"/>
      <c:txPr>
        <a:bodyPr/>
        <a:lstStyle/>
        <a:p>
          <a:pPr>
            <a:defRPr>
              <a:latin typeface="Soberana Sans Light"/>
              <a:cs typeface="Soberana Sans Ligh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  </a:t>
            </a:r>
          </a:p>
        </c:rich>
      </c:tx>
      <c:layout>
        <c:manualLayout>
          <c:xMode val="edge"/>
          <c:yMode val="edge"/>
          <c:x val="0.104012674185372"/>
          <c:y val="0.05277778290830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98975422761087"/>
          <c:y val="0.280792907947066"/>
          <c:w val="0.920342428970715"/>
          <c:h val="0.471210415074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'gráficas '!$AY$40</c:f>
              <c:strCache>
                <c:ptCount val="1"/>
                <c:pt idx="0">
                  <c:v>Relación medicos/enfermeras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'gráficas '!$AX$41:$AX$73</c:f>
              <c:strCache>
                <c:ptCount val="33"/>
                <c:pt idx="0">
                  <c:v>Baja California</c:v>
                </c:pt>
                <c:pt idx="1">
                  <c:v>Sonora</c:v>
                </c:pt>
                <c:pt idx="2">
                  <c:v>San Luis Potosí</c:v>
                </c:pt>
                <c:pt idx="3">
                  <c:v>Nayarit</c:v>
                </c:pt>
                <c:pt idx="4">
                  <c:v>Guerrero</c:v>
                </c:pt>
                <c:pt idx="5">
                  <c:v>Chiapas</c:v>
                </c:pt>
                <c:pt idx="6">
                  <c:v>Oaxaca</c:v>
                </c:pt>
                <c:pt idx="7">
                  <c:v>Nuevo León</c:v>
                </c:pt>
                <c:pt idx="8">
                  <c:v>Hidalgo</c:v>
                </c:pt>
                <c:pt idx="9">
                  <c:v>Durango</c:v>
                </c:pt>
                <c:pt idx="10">
                  <c:v>Tamaulipas</c:v>
                </c:pt>
                <c:pt idx="11">
                  <c:v>Zacatecas</c:v>
                </c:pt>
                <c:pt idx="12">
                  <c:v>Colima</c:v>
                </c:pt>
                <c:pt idx="13">
                  <c:v>Coahuila de Zaragoza</c:v>
                </c:pt>
                <c:pt idx="14">
                  <c:v>Nacional </c:v>
                </c:pt>
                <c:pt idx="15">
                  <c:v>Chihuahua</c:v>
                </c:pt>
                <c:pt idx="16">
                  <c:v>Quintana Roo</c:v>
                </c:pt>
                <c:pt idx="17">
                  <c:v>Baja California Sur</c:v>
                </c:pt>
                <c:pt idx="18">
                  <c:v>Sinaloa</c:v>
                </c:pt>
                <c:pt idx="19">
                  <c:v>Campeche</c:v>
                </c:pt>
                <c:pt idx="20">
                  <c:v>Aguascalientes</c:v>
                </c:pt>
                <c:pt idx="21">
                  <c:v>Distrito Federal</c:v>
                </c:pt>
                <c:pt idx="22">
                  <c:v>Veracruz - Llave</c:v>
                </c:pt>
                <c:pt idx="23">
                  <c:v>Jalisco</c:v>
                </c:pt>
                <c:pt idx="24">
                  <c:v>Guanajuato</c:v>
                </c:pt>
                <c:pt idx="25">
                  <c:v>Querétaro de Arteaga</c:v>
                </c:pt>
                <c:pt idx="26">
                  <c:v>Tabasco</c:v>
                </c:pt>
                <c:pt idx="27">
                  <c:v>Michoacán de Ocampo</c:v>
                </c:pt>
                <c:pt idx="28">
                  <c:v>Tlaxcala</c:v>
                </c:pt>
                <c:pt idx="29">
                  <c:v>Morelos</c:v>
                </c:pt>
                <c:pt idx="30">
                  <c:v>México</c:v>
                </c:pt>
                <c:pt idx="31">
                  <c:v>Puebla</c:v>
                </c:pt>
                <c:pt idx="32">
                  <c:v>Yucatán</c:v>
                </c:pt>
              </c:strCache>
            </c:strRef>
          </c:cat>
          <c:val>
            <c:numRef>
              <c:f>'gráficas '!$AY$41:$AY$73</c:f>
              <c:numCache>
                <c:formatCode>0.00</c:formatCode>
                <c:ptCount val="33"/>
                <c:pt idx="0">
                  <c:v>1.20854271356784</c:v>
                </c:pt>
                <c:pt idx="1">
                  <c:v>1.190588235294118</c:v>
                </c:pt>
                <c:pt idx="2">
                  <c:v>1.08352144469526</c:v>
                </c:pt>
                <c:pt idx="3">
                  <c:v>1.06027397260274</c:v>
                </c:pt>
                <c:pt idx="4">
                  <c:v>0.986470588235294</c:v>
                </c:pt>
                <c:pt idx="5">
                  <c:v>0.940434477925718</c:v>
                </c:pt>
                <c:pt idx="6">
                  <c:v>0.910104529616725</c:v>
                </c:pt>
                <c:pt idx="7">
                  <c:v>0.900505902192243</c:v>
                </c:pt>
                <c:pt idx="8">
                  <c:v>0.863911290322581</c:v>
                </c:pt>
                <c:pt idx="9">
                  <c:v>0.833819241982507</c:v>
                </c:pt>
                <c:pt idx="10">
                  <c:v>0.832565284178187</c:v>
                </c:pt>
                <c:pt idx="11">
                  <c:v>0.826558265582656</c:v>
                </c:pt>
                <c:pt idx="12">
                  <c:v>0.801652892561984</c:v>
                </c:pt>
                <c:pt idx="13">
                  <c:v>0.794561933534743</c:v>
                </c:pt>
                <c:pt idx="14">
                  <c:v>0.724554847219169</c:v>
                </c:pt>
                <c:pt idx="15">
                  <c:v>0.72280701754386</c:v>
                </c:pt>
                <c:pt idx="16">
                  <c:v>0.703170028818444</c:v>
                </c:pt>
                <c:pt idx="17">
                  <c:v>0.68125</c:v>
                </c:pt>
                <c:pt idx="18">
                  <c:v>0.658423493044822</c:v>
                </c:pt>
                <c:pt idx="19">
                  <c:v>0.641732283464567</c:v>
                </c:pt>
                <c:pt idx="20">
                  <c:v>0.628252788104089</c:v>
                </c:pt>
                <c:pt idx="21">
                  <c:v>0.61493411420205</c:v>
                </c:pt>
                <c:pt idx="22">
                  <c:v>0.612752721617418</c:v>
                </c:pt>
                <c:pt idx="23">
                  <c:v>0.609862218999275</c:v>
                </c:pt>
                <c:pt idx="24">
                  <c:v>0.603382013835511</c:v>
                </c:pt>
                <c:pt idx="25">
                  <c:v>0.60337552742616</c:v>
                </c:pt>
                <c:pt idx="26">
                  <c:v>0.599778270509978</c:v>
                </c:pt>
                <c:pt idx="27">
                  <c:v>0.595217006200177</c:v>
                </c:pt>
                <c:pt idx="28">
                  <c:v>0.595132743362832</c:v>
                </c:pt>
                <c:pt idx="29">
                  <c:v>0.582222222222222</c:v>
                </c:pt>
                <c:pt idx="30">
                  <c:v>0.581937602627258</c:v>
                </c:pt>
                <c:pt idx="31">
                  <c:v>0.5608228980322</c:v>
                </c:pt>
                <c:pt idx="32">
                  <c:v>0.417061611374408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120013960"/>
        <c:axId val="2119196904"/>
      </c:barChart>
      <c:catAx>
        <c:axId val="212001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2119196904"/>
        <c:crosses val="autoZero"/>
        <c:auto val="1"/>
        <c:lblAlgn val="ctr"/>
        <c:lblOffset val="100"/>
        <c:noMultiLvlLbl val="0"/>
      </c:catAx>
      <c:valAx>
        <c:axId val="2119196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001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Soberana Sans"/>
          <a:cs typeface="Soberana Sans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Habitantes por km²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Soberana Sans" panose="02000000000000000000" pitchFamily="50" charset="0"/>
                    <a:cs typeface="Soberana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Hoja1!$A$2:$A$31</c:f>
              <c:strCache>
                <c:ptCount val="30"/>
                <c:pt idx="0">
                  <c:v>Australia</c:v>
                </c:pt>
                <c:pt idx="1">
                  <c:v>Canadá</c:v>
                </c:pt>
                <c:pt idx="2">
                  <c:v>Irlanda</c:v>
                </c:pt>
                <c:pt idx="3">
                  <c:v>Chile</c:v>
                </c:pt>
                <c:pt idx="4">
                  <c:v>Noruega</c:v>
                </c:pt>
                <c:pt idx="5">
                  <c:v>Suecia</c:v>
                </c:pt>
                <c:pt idx="6">
                  <c:v>Estonia</c:v>
                </c:pt>
                <c:pt idx="7">
                  <c:v>Estados Unidos</c:v>
                </c:pt>
                <c:pt idx="8">
                  <c:v>México</c:v>
                </c:pt>
                <c:pt idx="9">
                  <c:v>Reino Unido</c:v>
                </c:pt>
                <c:pt idx="10">
                  <c:v>Finlandia</c:v>
                </c:pt>
                <c:pt idx="11">
                  <c:v>España</c:v>
                </c:pt>
                <c:pt idx="12">
                  <c:v>Portugal</c:v>
                </c:pt>
                <c:pt idx="13">
                  <c:v>Suiza</c:v>
                </c:pt>
                <c:pt idx="14">
                  <c:v>Turquía</c:v>
                </c:pt>
                <c:pt idx="15">
                  <c:v>Grecia</c:v>
                </c:pt>
                <c:pt idx="16">
                  <c:v>Francia</c:v>
                </c:pt>
                <c:pt idx="17">
                  <c:v>Islandia</c:v>
                </c:pt>
                <c:pt idx="18">
                  <c:v>Austria</c:v>
                </c:pt>
                <c:pt idx="19">
                  <c:v>Italia</c:v>
                </c:pt>
                <c:pt idx="20">
                  <c:v>Bélgica</c:v>
                </c:pt>
                <c:pt idx="21">
                  <c:v>Hungría</c:v>
                </c:pt>
                <c:pt idx="22">
                  <c:v>Dinamarca</c:v>
                </c:pt>
                <c:pt idx="23">
                  <c:v>República Checa</c:v>
                </c:pt>
                <c:pt idx="24">
                  <c:v>Polonia</c:v>
                </c:pt>
                <c:pt idx="25">
                  <c:v>Eslovenia</c:v>
                </c:pt>
                <c:pt idx="26">
                  <c:v>República Eslovaca</c:v>
                </c:pt>
                <c:pt idx="27">
                  <c:v>Alemania</c:v>
                </c:pt>
                <c:pt idx="28">
                  <c:v>Japón</c:v>
                </c:pt>
                <c:pt idx="29">
                  <c:v>Corea</c:v>
                </c:pt>
              </c:strCache>
            </c:strRef>
          </c:cat>
          <c:val>
            <c:numRef>
              <c:f>Hoja1!$B$2:$B$31</c:f>
              <c:numCache>
                <c:formatCode>0</c:formatCode>
                <c:ptCount val="30"/>
                <c:pt idx="0">
                  <c:v>0.655824414563965</c:v>
                </c:pt>
                <c:pt idx="1">
                  <c:v>1.109541687440205</c:v>
                </c:pt>
                <c:pt idx="2">
                  <c:v>1.138332229907401</c:v>
                </c:pt>
                <c:pt idx="3">
                  <c:v>8.96605526353448</c:v>
                </c:pt>
                <c:pt idx="4">
                  <c:v>9.16788799918795</c:v>
                </c:pt>
                <c:pt idx="5">
                  <c:v>12.4241935814341</c:v>
                </c:pt>
                <c:pt idx="6">
                  <c:v>15.35392081173486</c:v>
                </c:pt>
                <c:pt idx="7">
                  <c:v>16.65988996051451</c:v>
                </c:pt>
                <c:pt idx="8">
                  <c:v>21.13168627407708</c:v>
                </c:pt>
                <c:pt idx="9">
                  <c:v>21.66374918935198</c:v>
                </c:pt>
                <c:pt idx="10">
                  <c:v>23.28365664946361</c:v>
                </c:pt>
                <c:pt idx="11">
                  <c:v>26.94832221194007</c:v>
                </c:pt>
                <c:pt idx="12">
                  <c:v>33.26262923380287</c:v>
                </c:pt>
                <c:pt idx="13">
                  <c:v>45.48125900391024</c:v>
                </c:pt>
                <c:pt idx="14">
                  <c:v>47.56178669264478</c:v>
                </c:pt>
                <c:pt idx="15">
                  <c:v>47.73380645298374</c:v>
                </c:pt>
                <c:pt idx="16">
                  <c:v>48.39496731308719</c:v>
                </c:pt>
                <c:pt idx="17">
                  <c:v>49.2041998873707</c:v>
                </c:pt>
                <c:pt idx="18">
                  <c:v>58.91303877143874</c:v>
                </c:pt>
                <c:pt idx="19">
                  <c:v>59.00283421196875</c:v>
                </c:pt>
                <c:pt idx="20">
                  <c:v>62.21085830141924</c:v>
                </c:pt>
                <c:pt idx="21">
                  <c:v>74.07987759643909</c:v>
                </c:pt>
                <c:pt idx="22">
                  <c:v>76.15091228377686</c:v>
                </c:pt>
                <c:pt idx="23">
                  <c:v>76.6728571642528</c:v>
                </c:pt>
                <c:pt idx="24">
                  <c:v>79.79317953239435</c:v>
                </c:pt>
                <c:pt idx="25">
                  <c:v>81.84683794466399</c:v>
                </c:pt>
                <c:pt idx="26">
                  <c:v>85.43327720879593</c:v>
                </c:pt>
                <c:pt idx="27">
                  <c:v>101.2416617225808</c:v>
                </c:pt>
                <c:pt idx="28">
                  <c:v>128.9957939011567</c:v>
                </c:pt>
                <c:pt idx="29">
                  <c:v>148.3425205808133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21846248"/>
        <c:axId val="2121820040"/>
      </c:barChart>
      <c:catAx>
        <c:axId val="2121846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21820040"/>
        <c:crosses val="autoZero"/>
        <c:auto val="1"/>
        <c:lblAlgn val="ctr"/>
        <c:lblOffset val="100"/>
        <c:noMultiLvlLbl val="0"/>
      </c:catAx>
      <c:valAx>
        <c:axId val="21218200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21846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4352140893631"/>
          <c:y val="0.069288258967629"/>
          <c:w val="0.90458183851279"/>
          <c:h val="0.878971230158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Data5.11!$F$9</c:f>
              <c:strCache>
                <c:ptCount val="1"/>
                <c:pt idx="0">
                  <c:v>Salaried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Soberana Sans"/>
                    <a:ea typeface="Arial"/>
                    <a:cs typeface="Soberana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Data5.11!$A$10:$A$33</c:f>
              <c:strCache>
                <c:ptCount val="24"/>
                <c:pt idx="0">
                  <c:v>Australia ¹</c:v>
                </c:pt>
                <c:pt idx="1">
                  <c:v>Austria</c:v>
                </c:pt>
                <c:pt idx="2">
                  <c:v>Belgium ²</c:v>
                </c:pt>
                <c:pt idx="3">
                  <c:v>Canada</c:v>
                </c:pt>
                <c:pt idx="4">
                  <c:v>Czech Rep. ¹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 ¹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Israel</c:v>
                </c:pt>
                <c:pt idx="14">
                  <c:v>Italy</c:v>
                </c:pt>
                <c:pt idx="15">
                  <c:v>Luxembourg</c:v>
                </c:pt>
                <c:pt idx="16">
                  <c:v>Mexico</c:v>
                </c:pt>
                <c:pt idx="17">
                  <c:v>Netherlands</c:v>
                </c:pt>
                <c:pt idx="18">
                  <c:v>Norway</c:v>
                </c:pt>
                <c:pt idx="19">
                  <c:v>Poland</c:v>
                </c:pt>
                <c:pt idx="20">
                  <c:v>Slovak Rep.</c:v>
                </c:pt>
                <c:pt idx="21">
                  <c:v>Slovenia</c:v>
                </c:pt>
                <c:pt idx="22">
                  <c:v>Spain</c:v>
                </c:pt>
                <c:pt idx="23">
                  <c:v>United Kingdom ³</c:v>
                </c:pt>
              </c:strCache>
            </c:strRef>
          </c:cat>
          <c:val>
            <c:numRef>
              <c:f>Data5.11!$F$10:$F$33</c:f>
              <c:numCache>
                <c:formatCode>General</c:formatCode>
                <c:ptCount val="24"/>
                <c:pt idx="4" formatCode="0.0">
                  <c:v>2.19</c:v>
                </c:pt>
                <c:pt idx="5" formatCode="0.0">
                  <c:v>2.53</c:v>
                </c:pt>
                <c:pt idx="6" formatCode="0.0">
                  <c:v>2.09</c:v>
                </c:pt>
                <c:pt idx="7" formatCode="0.0">
                  <c:v>2.62</c:v>
                </c:pt>
                <c:pt idx="8" formatCode="0.0">
                  <c:v>2.16</c:v>
                </c:pt>
                <c:pt idx="9" formatCode="0.0">
                  <c:v>3.67</c:v>
                </c:pt>
                <c:pt idx="10" formatCode="0.0">
                  <c:v>2.33</c:v>
                </c:pt>
                <c:pt idx="11" formatCode="0.0">
                  <c:v>1.98</c:v>
                </c:pt>
                <c:pt idx="12" formatCode="0.0">
                  <c:v>3.66</c:v>
                </c:pt>
                <c:pt idx="13" formatCode="0.0">
                  <c:v>3.84</c:v>
                </c:pt>
                <c:pt idx="14" formatCode="0.0">
                  <c:v>2.48</c:v>
                </c:pt>
                <c:pt idx="15" formatCode="0.0">
                  <c:v>4.149999999999999</c:v>
                </c:pt>
                <c:pt idx="16" formatCode="0.0">
                  <c:v>3.74</c:v>
                </c:pt>
                <c:pt idx="17" formatCode="0.0">
                  <c:v>2.87</c:v>
                </c:pt>
                <c:pt idx="18" formatCode="0.0">
                  <c:v>1.68</c:v>
                </c:pt>
                <c:pt idx="19" formatCode="0.0">
                  <c:v>1.55</c:v>
                </c:pt>
                <c:pt idx="21" formatCode="0.0">
                  <c:v>2.27</c:v>
                </c:pt>
                <c:pt idx="22" formatCode="0.0">
                  <c:v>2.41</c:v>
                </c:pt>
                <c:pt idx="23" formatCode="0.0">
                  <c:v>2.43</c:v>
                </c:pt>
              </c:numCache>
            </c:numRef>
          </c:val>
        </c:ser>
        <c:ser>
          <c:idx val="1"/>
          <c:order val="1"/>
          <c:tx>
            <c:strRef>
              <c:f>Data5.11!$G$9</c:f>
              <c:strCache>
                <c:ptCount val="1"/>
                <c:pt idx="0">
                  <c:v>Self-employed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Soberana Sans"/>
                    <a:ea typeface="Arial"/>
                    <a:cs typeface="Soberana San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Data5.11!$A$10:$A$33</c:f>
              <c:strCache>
                <c:ptCount val="24"/>
                <c:pt idx="0">
                  <c:v>Australia ¹</c:v>
                </c:pt>
                <c:pt idx="1">
                  <c:v>Austria</c:v>
                </c:pt>
                <c:pt idx="2">
                  <c:v>Belgium ²</c:v>
                </c:pt>
                <c:pt idx="3">
                  <c:v>Canada</c:v>
                </c:pt>
                <c:pt idx="4">
                  <c:v>Czech Rep. ¹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 ¹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Israel</c:v>
                </c:pt>
                <c:pt idx="14">
                  <c:v>Italy</c:v>
                </c:pt>
                <c:pt idx="15">
                  <c:v>Luxembourg</c:v>
                </c:pt>
                <c:pt idx="16">
                  <c:v>Mexico</c:v>
                </c:pt>
                <c:pt idx="17">
                  <c:v>Netherlands</c:v>
                </c:pt>
                <c:pt idx="18">
                  <c:v>Norway</c:v>
                </c:pt>
                <c:pt idx="19">
                  <c:v>Poland</c:v>
                </c:pt>
                <c:pt idx="20">
                  <c:v>Slovak Rep.</c:v>
                </c:pt>
                <c:pt idx="21">
                  <c:v>Slovenia</c:v>
                </c:pt>
                <c:pt idx="22">
                  <c:v>Spain</c:v>
                </c:pt>
                <c:pt idx="23">
                  <c:v>United Kingdom ³</c:v>
                </c:pt>
              </c:strCache>
            </c:strRef>
          </c:cat>
          <c:val>
            <c:numRef>
              <c:f>Data5.11!$G$10:$G$33</c:f>
              <c:numCache>
                <c:formatCode>0.0</c:formatCode>
                <c:ptCount val="24"/>
                <c:pt idx="0">
                  <c:v>3.88</c:v>
                </c:pt>
                <c:pt idx="1">
                  <c:v>4.14</c:v>
                </c:pt>
                <c:pt idx="2">
                  <c:v>6.109999999999999</c:v>
                </c:pt>
                <c:pt idx="3">
                  <c:v>4.58</c:v>
                </c:pt>
                <c:pt idx="8">
                  <c:v>3.89</c:v>
                </c:pt>
                <c:pt idx="9">
                  <c:v>5.3</c:v>
                </c:pt>
                <c:pt idx="15">
                  <c:v>6.23</c:v>
                </c:pt>
                <c:pt idx="17">
                  <c:v>4.59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1930792"/>
        <c:axId val="2120408184"/>
      </c:barChart>
      <c:catAx>
        <c:axId val="2121930792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120408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408184"/>
        <c:scaling>
          <c:orientation val="maxMin"/>
          <c:max val="6.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193079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98086154836248"/>
          <c:y val="0.0669643615502969"/>
          <c:w val="0.904218093093093"/>
          <c:h val="0.8788434793555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Data5.11!$C$9</c:f>
              <c:strCache>
                <c:ptCount val="1"/>
                <c:pt idx="0">
                  <c:v>Salaried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Soberana Sans"/>
                    <a:ea typeface="Arial"/>
                    <a:cs typeface="Soberana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Data5.11!$A$10:$A$33</c:f>
              <c:strCache>
                <c:ptCount val="24"/>
                <c:pt idx="0">
                  <c:v>Australia ¹</c:v>
                </c:pt>
                <c:pt idx="1">
                  <c:v>Austria</c:v>
                </c:pt>
                <c:pt idx="2">
                  <c:v>Belgium ²</c:v>
                </c:pt>
                <c:pt idx="3">
                  <c:v>Canada</c:v>
                </c:pt>
                <c:pt idx="4">
                  <c:v>Czech Rep. ¹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 ¹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Israel</c:v>
                </c:pt>
                <c:pt idx="14">
                  <c:v>Italy</c:v>
                </c:pt>
                <c:pt idx="15">
                  <c:v>Luxembourg</c:v>
                </c:pt>
                <c:pt idx="16">
                  <c:v>Mexico</c:v>
                </c:pt>
                <c:pt idx="17">
                  <c:v>Netherlands</c:v>
                </c:pt>
                <c:pt idx="18">
                  <c:v>Norway</c:v>
                </c:pt>
                <c:pt idx="19">
                  <c:v>Poland</c:v>
                </c:pt>
                <c:pt idx="20">
                  <c:v>Slovak Rep.</c:v>
                </c:pt>
                <c:pt idx="21">
                  <c:v>Slovenia</c:v>
                </c:pt>
                <c:pt idx="22">
                  <c:v>Spain</c:v>
                </c:pt>
                <c:pt idx="23">
                  <c:v>United Kingdom ³</c:v>
                </c:pt>
              </c:strCache>
            </c:strRef>
          </c:cat>
          <c:val>
            <c:numRef>
              <c:f>Data5.11!$C$10:$C$33</c:f>
              <c:numCache>
                <c:formatCode>General</c:formatCode>
                <c:ptCount val="24"/>
                <c:pt idx="6" formatCode="0.0">
                  <c:v>1.53</c:v>
                </c:pt>
                <c:pt idx="7" formatCode="0.0">
                  <c:v>1.82</c:v>
                </c:pt>
                <c:pt idx="11" formatCode="0.0">
                  <c:v>1.49</c:v>
                </c:pt>
                <c:pt idx="13" formatCode="0.0">
                  <c:v>2.28</c:v>
                </c:pt>
                <c:pt idx="15" formatCode="0.0">
                  <c:v>4.56</c:v>
                </c:pt>
                <c:pt idx="16" formatCode="0.0">
                  <c:v>2.9</c:v>
                </c:pt>
                <c:pt idx="17" formatCode="0.0">
                  <c:v>1.73</c:v>
                </c:pt>
                <c:pt idx="19" formatCode="0.0">
                  <c:v>2.05</c:v>
                </c:pt>
                <c:pt idx="20" formatCode="0.0">
                  <c:v>2.16</c:v>
                </c:pt>
                <c:pt idx="21" formatCode="0.0">
                  <c:v>2.26</c:v>
                </c:pt>
                <c:pt idx="22" formatCode="0.0">
                  <c:v>2.04</c:v>
                </c:pt>
                <c:pt idx="23" formatCode="0.0">
                  <c:v>1.78</c:v>
                </c:pt>
              </c:numCache>
            </c:numRef>
          </c:val>
        </c:ser>
        <c:ser>
          <c:idx val="1"/>
          <c:order val="1"/>
          <c:tx>
            <c:strRef>
              <c:f>Data5.11!$D$9</c:f>
              <c:strCache>
                <c:ptCount val="1"/>
                <c:pt idx="0">
                  <c:v>Self-employed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Soberana Sans"/>
                    <a:ea typeface="Arial"/>
                    <a:cs typeface="Soberana San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Data5.11!$A$10:$A$33</c:f>
              <c:strCache>
                <c:ptCount val="24"/>
                <c:pt idx="0">
                  <c:v>Australia ¹</c:v>
                </c:pt>
                <c:pt idx="1">
                  <c:v>Austria</c:v>
                </c:pt>
                <c:pt idx="2">
                  <c:v>Belgium ²</c:v>
                </c:pt>
                <c:pt idx="3">
                  <c:v>Canada</c:v>
                </c:pt>
                <c:pt idx="4">
                  <c:v>Czech Rep. ¹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 ¹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Israel</c:v>
                </c:pt>
                <c:pt idx="14">
                  <c:v>Italy</c:v>
                </c:pt>
                <c:pt idx="15">
                  <c:v>Luxembourg</c:v>
                </c:pt>
                <c:pt idx="16">
                  <c:v>Mexico</c:v>
                </c:pt>
                <c:pt idx="17">
                  <c:v>Netherlands</c:v>
                </c:pt>
                <c:pt idx="18">
                  <c:v>Norway</c:v>
                </c:pt>
                <c:pt idx="19">
                  <c:v>Poland</c:v>
                </c:pt>
                <c:pt idx="20">
                  <c:v>Slovak Rep.</c:v>
                </c:pt>
                <c:pt idx="21">
                  <c:v>Slovenia</c:v>
                </c:pt>
                <c:pt idx="22">
                  <c:v>Spain</c:v>
                </c:pt>
                <c:pt idx="23">
                  <c:v>United Kingdom ³</c:v>
                </c:pt>
              </c:strCache>
            </c:strRef>
          </c:cat>
          <c:val>
            <c:numRef>
              <c:f>Data5.11!$D$10:$D$33</c:f>
              <c:numCache>
                <c:formatCode>0.0</c:formatCode>
                <c:ptCount val="24"/>
                <c:pt idx="0">
                  <c:v>1.79</c:v>
                </c:pt>
                <c:pt idx="1">
                  <c:v>2.65</c:v>
                </c:pt>
                <c:pt idx="2">
                  <c:v>2.33</c:v>
                </c:pt>
                <c:pt idx="3">
                  <c:v>2.89</c:v>
                </c:pt>
                <c:pt idx="5">
                  <c:v>2.68</c:v>
                </c:pt>
                <c:pt idx="8">
                  <c:v>2.39</c:v>
                </c:pt>
                <c:pt idx="9">
                  <c:v>4.04</c:v>
                </c:pt>
                <c:pt idx="12">
                  <c:v>2.45</c:v>
                </c:pt>
                <c:pt idx="15">
                  <c:v>2.79</c:v>
                </c:pt>
                <c:pt idx="17">
                  <c:v>2.84</c:v>
                </c:pt>
                <c:pt idx="23">
                  <c:v>3.22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1351752"/>
        <c:axId val="2031347864"/>
      </c:barChart>
      <c:catAx>
        <c:axId val="2031351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031347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1347864"/>
        <c:scaling>
          <c:orientation val="minMax"/>
          <c:max val="6.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1351752"/>
        <c:crosses val="max"/>
        <c:crossBetween val="between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GPs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Austria</c:v>
                </c:pt>
                <c:pt idx="1">
                  <c:v>Bélgica</c:v>
                </c:pt>
                <c:pt idx="2">
                  <c:v>Canadá</c:v>
                </c:pt>
                <c:pt idx="3">
                  <c:v>Finlandia</c:v>
                </c:pt>
                <c:pt idx="4">
                  <c:v>Francia</c:v>
                </c:pt>
                <c:pt idx="5">
                  <c:v>Hungría</c:v>
                </c:pt>
                <c:pt idx="6">
                  <c:v>Islandia</c:v>
                </c:pt>
                <c:pt idx="7">
                  <c:v>Israel</c:v>
                </c:pt>
                <c:pt idx="8">
                  <c:v>Luxemburgo ¹</c:v>
                </c:pt>
                <c:pt idx="9">
                  <c:v>Méjico</c:v>
                </c:pt>
                <c:pt idx="10">
                  <c:v>Holanda ¹</c:v>
                </c:pt>
              </c:strCache>
            </c:strRef>
          </c:cat>
          <c:val>
            <c:numRef>
              <c:f>Hoja1!$B$2:$B$12</c:f>
              <c:numCache>
                <c:formatCode>0.0</c:formatCode>
                <c:ptCount val="11"/>
                <c:pt idx="0">
                  <c:v>1.510716187766636</c:v>
                </c:pt>
                <c:pt idx="1">
                  <c:v>4.620013337943548</c:v>
                </c:pt>
                <c:pt idx="2">
                  <c:v>3.001710955917036</c:v>
                </c:pt>
                <c:pt idx="3">
                  <c:v>2.814753470770714</c:v>
                </c:pt>
                <c:pt idx="4">
                  <c:v>2.357747559255707</c:v>
                </c:pt>
                <c:pt idx="5">
                  <c:v>2.278668834409991</c:v>
                </c:pt>
                <c:pt idx="6">
                  <c:v>3.404150598234001</c:v>
                </c:pt>
                <c:pt idx="7">
                  <c:v>5.45631172197003</c:v>
                </c:pt>
                <c:pt idx="8">
                  <c:v>2.8644386963115</c:v>
                </c:pt>
                <c:pt idx="9">
                  <c:v>4.223013602099579</c:v>
                </c:pt>
                <c:pt idx="10">
                  <c:v>2.606460483817519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Specialists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Austria</c:v>
                </c:pt>
                <c:pt idx="1">
                  <c:v>Bélgica</c:v>
                </c:pt>
                <c:pt idx="2">
                  <c:v>Canadá</c:v>
                </c:pt>
                <c:pt idx="3">
                  <c:v>Finlandia</c:v>
                </c:pt>
                <c:pt idx="4">
                  <c:v>Francia</c:v>
                </c:pt>
                <c:pt idx="5">
                  <c:v>Hungría</c:v>
                </c:pt>
                <c:pt idx="6">
                  <c:v>Islandia</c:v>
                </c:pt>
                <c:pt idx="7">
                  <c:v>Israel</c:v>
                </c:pt>
                <c:pt idx="8">
                  <c:v>Luxemburgo ¹</c:v>
                </c:pt>
                <c:pt idx="9">
                  <c:v>Méjico</c:v>
                </c:pt>
                <c:pt idx="10">
                  <c:v>Holanda ¹</c:v>
                </c:pt>
              </c:strCache>
            </c:strRef>
          </c:cat>
          <c:val>
            <c:numRef>
              <c:f>Hoja1!$C$2:$C$12</c:f>
              <c:numCache>
                <c:formatCode>0.0</c:formatCode>
                <c:ptCount val="11"/>
                <c:pt idx="0">
                  <c:v>0.339575155230065</c:v>
                </c:pt>
                <c:pt idx="1">
                  <c:v>2.935861620133394</c:v>
                </c:pt>
                <c:pt idx="2">
                  <c:v>3.72868033749798</c:v>
                </c:pt>
                <c:pt idx="3">
                  <c:v>4.095302977282045</c:v>
                </c:pt>
                <c:pt idx="4">
                  <c:v>2.939345223605524</c:v>
                </c:pt>
                <c:pt idx="5">
                  <c:v>6.158945455375249</c:v>
                </c:pt>
                <c:pt idx="6">
                  <c:v>4.752268859511965</c:v>
                </c:pt>
                <c:pt idx="7">
                  <c:v>6.30117891976314</c:v>
                </c:pt>
                <c:pt idx="8">
                  <c:v>4.059995156105198</c:v>
                </c:pt>
                <c:pt idx="9">
                  <c:v>4.84683453454939</c:v>
                </c:pt>
                <c:pt idx="10">
                  <c:v>1.155093026690657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973544"/>
        <c:axId val="2121976728"/>
      </c:barChart>
      <c:catAx>
        <c:axId val="2121973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1976728"/>
        <c:crosses val="autoZero"/>
        <c:auto val="1"/>
        <c:lblAlgn val="ctr"/>
        <c:lblOffset val="100"/>
        <c:noMultiLvlLbl val="0"/>
      </c:catAx>
      <c:valAx>
        <c:axId val="2121976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121973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93621468959589"/>
          <c:y val="0.0629530429782572"/>
          <c:w val="0.212757062080821"/>
          <c:h val="0.059595547352750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Consultas X médico-día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Hoja1!$A$2:$A$34</c:f>
              <c:strCache>
                <c:ptCount val="33"/>
                <c:pt idx="0">
                  <c:v>Yucatán</c:v>
                </c:pt>
                <c:pt idx="1">
                  <c:v>Estado de México</c:v>
                </c:pt>
                <c:pt idx="2">
                  <c:v>Guanajuato</c:v>
                </c:pt>
                <c:pt idx="3">
                  <c:v>Tamaulipas</c:v>
                </c:pt>
                <c:pt idx="4">
                  <c:v>Aguascalientes</c:v>
                </c:pt>
                <c:pt idx="5">
                  <c:v>Sonora</c:v>
                </c:pt>
                <c:pt idx="6">
                  <c:v>Jalisco</c:v>
                </c:pt>
                <c:pt idx="7">
                  <c:v>San Luis Potosí</c:v>
                </c:pt>
                <c:pt idx="8">
                  <c:v>Guerrero</c:v>
                </c:pt>
                <c:pt idx="9">
                  <c:v>Baja California</c:v>
                </c:pt>
                <c:pt idx="10">
                  <c:v>Durango</c:v>
                </c:pt>
                <c:pt idx="11">
                  <c:v>Zacatecas</c:v>
                </c:pt>
                <c:pt idx="12">
                  <c:v>Chihuahua</c:v>
                </c:pt>
                <c:pt idx="13">
                  <c:v>Nacional</c:v>
                </c:pt>
                <c:pt idx="14">
                  <c:v>Puebla</c:v>
                </c:pt>
                <c:pt idx="15">
                  <c:v>Nuevo León</c:v>
                </c:pt>
                <c:pt idx="16">
                  <c:v>Sinaloa</c:v>
                </c:pt>
                <c:pt idx="17">
                  <c:v>Tlaxcala</c:v>
                </c:pt>
                <c:pt idx="18">
                  <c:v>Tabasco</c:v>
                </c:pt>
                <c:pt idx="19">
                  <c:v>Baja California Sur</c:v>
                </c:pt>
                <c:pt idx="20">
                  <c:v>Morelos</c:v>
                </c:pt>
                <c:pt idx="21">
                  <c:v>Campeche</c:v>
                </c:pt>
                <c:pt idx="22">
                  <c:v>Querétaro</c:v>
                </c:pt>
                <c:pt idx="23">
                  <c:v>Hidalgo</c:v>
                </c:pt>
                <c:pt idx="24">
                  <c:v>Quintana Roo</c:v>
                </c:pt>
                <c:pt idx="25">
                  <c:v>Coahuila</c:v>
                </c:pt>
                <c:pt idx="26">
                  <c:v>Chiapas</c:v>
                </c:pt>
                <c:pt idx="27">
                  <c:v>Colima</c:v>
                </c:pt>
                <c:pt idx="28">
                  <c:v>Michoacán</c:v>
                </c:pt>
                <c:pt idx="29">
                  <c:v>Distrito Federal</c:v>
                </c:pt>
                <c:pt idx="30">
                  <c:v>Nayarit</c:v>
                </c:pt>
                <c:pt idx="31">
                  <c:v>Oaxaca</c:v>
                </c:pt>
                <c:pt idx="32">
                  <c:v>Veracruz</c:v>
                </c:pt>
              </c:strCache>
            </c:strRef>
          </c:cat>
          <c:val>
            <c:numRef>
              <c:f>Hoja1!$B$2:$B$34</c:f>
              <c:numCache>
                <c:formatCode>General</c:formatCode>
                <c:ptCount val="33"/>
                <c:pt idx="0">
                  <c:v>33.4</c:v>
                </c:pt>
                <c:pt idx="1">
                  <c:v>29.9</c:v>
                </c:pt>
                <c:pt idx="2">
                  <c:v>26.8</c:v>
                </c:pt>
                <c:pt idx="3">
                  <c:v>26.0</c:v>
                </c:pt>
                <c:pt idx="4">
                  <c:v>25.4</c:v>
                </c:pt>
                <c:pt idx="5">
                  <c:v>25.1</c:v>
                </c:pt>
                <c:pt idx="6">
                  <c:v>22.2</c:v>
                </c:pt>
                <c:pt idx="7">
                  <c:v>22.0</c:v>
                </c:pt>
                <c:pt idx="8">
                  <c:v>21.7</c:v>
                </c:pt>
                <c:pt idx="9">
                  <c:v>21.5</c:v>
                </c:pt>
                <c:pt idx="10">
                  <c:v>21.2</c:v>
                </c:pt>
                <c:pt idx="11">
                  <c:v>20.7</c:v>
                </c:pt>
                <c:pt idx="12">
                  <c:v>20.0</c:v>
                </c:pt>
                <c:pt idx="13">
                  <c:v>19.8</c:v>
                </c:pt>
                <c:pt idx="14">
                  <c:v>19.7</c:v>
                </c:pt>
                <c:pt idx="15">
                  <c:v>19.3</c:v>
                </c:pt>
                <c:pt idx="16">
                  <c:v>19.3</c:v>
                </c:pt>
                <c:pt idx="17">
                  <c:v>19.1</c:v>
                </c:pt>
                <c:pt idx="18">
                  <c:v>18.9</c:v>
                </c:pt>
                <c:pt idx="19">
                  <c:v>18.8</c:v>
                </c:pt>
                <c:pt idx="20">
                  <c:v>18.7</c:v>
                </c:pt>
                <c:pt idx="21">
                  <c:v>18.6</c:v>
                </c:pt>
                <c:pt idx="22">
                  <c:v>18.5</c:v>
                </c:pt>
                <c:pt idx="23">
                  <c:v>18.3</c:v>
                </c:pt>
                <c:pt idx="24">
                  <c:v>18.0</c:v>
                </c:pt>
                <c:pt idx="25">
                  <c:v>17.5</c:v>
                </c:pt>
                <c:pt idx="26">
                  <c:v>17.2</c:v>
                </c:pt>
                <c:pt idx="27">
                  <c:v>15.9</c:v>
                </c:pt>
                <c:pt idx="28">
                  <c:v>14.7</c:v>
                </c:pt>
                <c:pt idx="29">
                  <c:v>14.5</c:v>
                </c:pt>
                <c:pt idx="30">
                  <c:v>14.5</c:v>
                </c:pt>
                <c:pt idx="31">
                  <c:v>14.0</c:v>
                </c:pt>
                <c:pt idx="32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2112280"/>
        <c:axId val="2122116024"/>
      </c:barChart>
      <c:catAx>
        <c:axId val="212211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2116024"/>
        <c:crosses val="autoZero"/>
        <c:auto val="1"/>
        <c:lblAlgn val="ctr"/>
        <c:lblOffset val="100"/>
        <c:noMultiLvlLbl val="0"/>
      </c:catAx>
      <c:valAx>
        <c:axId val="2122116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211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17240440973985"/>
          <c:y val="0.0882303259578586"/>
          <c:w val="0.957416540831335"/>
          <c:h val="0.7049423012067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15"/>
              <c:numFmt formatCode="#,##0.0" sourceLinked="0"/>
              <c:spPr/>
              <c:txPr>
                <a:bodyPr rot="-5400000" vert="horz"/>
                <a:lstStyle/>
                <a:p>
                  <a:pPr algn="ctr">
                    <a:defRPr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[Graduados.xls]Data5.6!$A$9:$A$42</c:f>
              <c:strCache>
                <c:ptCount val="34"/>
                <c:pt idx="0">
                  <c:v>Irlanda</c:v>
                </c:pt>
                <c:pt idx="1">
                  <c:v>Dinamarca</c:v>
                </c:pt>
                <c:pt idx="2">
                  <c:v>Australia</c:v>
                </c:pt>
                <c:pt idx="3">
                  <c:v>Islandia</c:v>
                </c:pt>
                <c:pt idx="4">
                  <c:v>Hungría</c:v>
                </c:pt>
                <c:pt idx="5">
                  <c:v>Países Bajos</c:v>
                </c:pt>
                <c:pt idx="6">
                  <c:v>Grecia</c:v>
                </c:pt>
                <c:pt idx="7">
                  <c:v>Austria</c:v>
                </c:pt>
                <c:pt idx="8">
                  <c:v>Portugal</c:v>
                </c:pt>
                <c:pt idx="9">
                  <c:v>Reino Unido</c:v>
                </c:pt>
                <c:pt idx="10">
                  <c:v>Eslovaquia</c:v>
                </c:pt>
                <c:pt idx="11">
                  <c:v>República Checa</c:v>
                </c:pt>
                <c:pt idx="12">
                  <c:v>Finlandia</c:v>
                </c:pt>
                <c:pt idx="13">
                  <c:v>Alemania</c:v>
                </c:pt>
                <c:pt idx="14">
                  <c:v>Eslovenia</c:v>
                </c:pt>
                <c:pt idx="15">
                  <c:v>OCDE33</c:v>
                </c:pt>
                <c:pt idx="16">
                  <c:v>Bélgica</c:v>
                </c:pt>
                <c:pt idx="17">
                  <c:v>Noruega</c:v>
                </c:pt>
                <c:pt idx="18">
                  <c:v>Italia</c:v>
                </c:pt>
                <c:pt idx="19">
                  <c:v>Estonia</c:v>
                </c:pt>
                <c:pt idx="20">
                  <c:v>Suecia</c:v>
                </c:pt>
                <c:pt idx="21">
                  <c:v>España</c:v>
                </c:pt>
                <c:pt idx="22">
                  <c:v>México</c:v>
                </c:pt>
                <c:pt idx="23">
                  <c:v>Polonia</c:v>
                </c:pt>
                <c:pt idx="24">
                  <c:v>Suiza</c:v>
                </c:pt>
                <c:pt idx="25">
                  <c:v>Francia</c:v>
                </c:pt>
                <c:pt idx="26">
                  <c:v>Nueva Zelanda</c:v>
                </c:pt>
                <c:pt idx="27">
                  <c:v>Chile</c:v>
                </c:pt>
                <c:pt idx="28">
                  <c:v>Corea</c:v>
                </c:pt>
                <c:pt idx="29">
                  <c:v>Canadá</c:v>
                </c:pt>
                <c:pt idx="30">
                  <c:v>Estados Unidos</c:v>
                </c:pt>
                <c:pt idx="31">
                  <c:v>Turquía</c:v>
                </c:pt>
                <c:pt idx="32">
                  <c:v>Japón</c:v>
                </c:pt>
                <c:pt idx="33">
                  <c:v>Israel</c:v>
                </c:pt>
              </c:strCache>
            </c:strRef>
          </c:cat>
          <c:val>
            <c:numRef>
              <c:f>[Graduados.xls]Data5.6!$B$9:$B$42</c:f>
              <c:numCache>
                <c:formatCode>0.00</c:formatCode>
                <c:ptCount val="34"/>
                <c:pt idx="0">
                  <c:v>20.25</c:v>
                </c:pt>
                <c:pt idx="1">
                  <c:v>19.67000000000001</c:v>
                </c:pt>
                <c:pt idx="2">
                  <c:v>15.45</c:v>
                </c:pt>
                <c:pt idx="3">
                  <c:v>15.28</c:v>
                </c:pt>
                <c:pt idx="4">
                  <c:v>15.12</c:v>
                </c:pt>
                <c:pt idx="5">
                  <c:v>14.41</c:v>
                </c:pt>
                <c:pt idx="6">
                  <c:v>14.32</c:v>
                </c:pt>
                <c:pt idx="7">
                  <c:v>13.88</c:v>
                </c:pt>
                <c:pt idx="8">
                  <c:v>13.64</c:v>
                </c:pt>
                <c:pt idx="9">
                  <c:v>13.18</c:v>
                </c:pt>
                <c:pt idx="10">
                  <c:v>12.75</c:v>
                </c:pt>
                <c:pt idx="11">
                  <c:v>12.73</c:v>
                </c:pt>
                <c:pt idx="12">
                  <c:v>12.71</c:v>
                </c:pt>
                <c:pt idx="13">
                  <c:v>12.15</c:v>
                </c:pt>
                <c:pt idx="14">
                  <c:v>11.89</c:v>
                </c:pt>
                <c:pt idx="15">
                  <c:v>11.5</c:v>
                </c:pt>
                <c:pt idx="16">
                  <c:v>11.42</c:v>
                </c:pt>
                <c:pt idx="17">
                  <c:v>11.38</c:v>
                </c:pt>
                <c:pt idx="18">
                  <c:v>11.18</c:v>
                </c:pt>
                <c:pt idx="19">
                  <c:v>10.93</c:v>
                </c:pt>
                <c:pt idx="20">
                  <c:v>10.27</c:v>
                </c:pt>
                <c:pt idx="21">
                  <c:v>10.23</c:v>
                </c:pt>
                <c:pt idx="22">
                  <c:v>9.9</c:v>
                </c:pt>
                <c:pt idx="23">
                  <c:v>9.88</c:v>
                </c:pt>
                <c:pt idx="24">
                  <c:v>9.719999999999998</c:v>
                </c:pt>
                <c:pt idx="25">
                  <c:v>8.99</c:v>
                </c:pt>
                <c:pt idx="26">
                  <c:v>8.93</c:v>
                </c:pt>
                <c:pt idx="27">
                  <c:v>8.629999999999998</c:v>
                </c:pt>
                <c:pt idx="28">
                  <c:v>8.15</c:v>
                </c:pt>
                <c:pt idx="29">
                  <c:v>7.54</c:v>
                </c:pt>
                <c:pt idx="30">
                  <c:v>7.26</c:v>
                </c:pt>
                <c:pt idx="31">
                  <c:v>6.5</c:v>
                </c:pt>
                <c:pt idx="32">
                  <c:v>6.02</c:v>
                </c:pt>
                <c:pt idx="33">
                  <c:v>5.06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1231304"/>
        <c:axId val="2031227592"/>
      </c:barChart>
      <c:catAx>
        <c:axId val="203123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en-US"/>
          </a:p>
        </c:txPr>
        <c:crossAx val="2031227592"/>
        <c:crosses val="autoZero"/>
        <c:auto val="1"/>
        <c:lblAlgn val="ctr"/>
        <c:lblOffset val="100"/>
        <c:noMultiLvlLbl val="0"/>
      </c:catAx>
      <c:valAx>
        <c:axId val="2031227592"/>
        <c:scaling>
          <c:orientation val="minMax"/>
          <c:max val="25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31231304"/>
        <c:crosses val="autoZero"/>
        <c:crossBetween val="between"/>
        <c:majorUnit val="5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Soberana Sans" panose="02000000000000000000" pitchFamily="50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017006353583"/>
          <c:y val="0.0348344342661641"/>
          <c:w val="0.458214593895769"/>
          <c:h val="0.8553604257608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'Med escuelas'!$D$1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'Med escuelas'!$C$2:$C$33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 NORTE</c:v>
                </c:pt>
                <c:pt idx="31">
                  <c:v>AGUASCALIENTES</c:v>
                </c:pt>
              </c:strCache>
            </c:strRef>
          </c:cat>
          <c:val>
            <c:numRef>
              <c:f>'Med escuelas'!$D$2:$D$33</c:f>
              <c:numCache>
                <c:formatCode>General</c:formatCode>
                <c:ptCount val="3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2.0</c:v>
                </c:pt>
                <c:pt idx="22">
                  <c:v>1.0</c:v>
                </c:pt>
                <c:pt idx="23">
                  <c:v>5.0</c:v>
                </c:pt>
                <c:pt idx="24">
                  <c:v>1.0</c:v>
                </c:pt>
                <c:pt idx="25">
                  <c:v>1.0</c:v>
                </c:pt>
                <c:pt idx="26">
                  <c:v>2.0</c:v>
                </c:pt>
                <c:pt idx="27">
                  <c:v>2.0</c:v>
                </c:pt>
                <c:pt idx="28">
                  <c:v>1.0</c:v>
                </c:pt>
                <c:pt idx="29">
                  <c:v>0.0</c:v>
                </c:pt>
                <c:pt idx="30">
                  <c:v>1.0</c:v>
                </c:pt>
                <c:pt idx="3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'Med escuelas'!$E$1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'Med escuelas'!$C$2:$C$33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 NORTE</c:v>
                </c:pt>
                <c:pt idx="31">
                  <c:v>AGUASCALIENTES</c:v>
                </c:pt>
              </c:strCache>
            </c:strRef>
          </c:cat>
          <c:val>
            <c:numRef>
              <c:f>'Med escuelas'!$E$2:$E$33</c:f>
              <c:numCache>
                <c:formatCode>General</c:formatCode>
                <c:ptCount val="32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0.0</c:v>
                </c:pt>
                <c:pt idx="4">
                  <c:v>5.0</c:v>
                </c:pt>
                <c:pt idx="5">
                  <c:v>3.0</c:v>
                </c:pt>
                <c:pt idx="6">
                  <c:v>2.0</c:v>
                </c:pt>
                <c:pt idx="7">
                  <c:v>1.0</c:v>
                </c:pt>
                <c:pt idx="8">
                  <c:v>2.0</c:v>
                </c:pt>
                <c:pt idx="9">
                  <c:v>1.0</c:v>
                </c:pt>
                <c:pt idx="10">
                  <c:v>2.0</c:v>
                </c:pt>
                <c:pt idx="11">
                  <c:v>3.0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1.0</c:v>
                </c:pt>
                <c:pt idx="16">
                  <c:v>0.0</c:v>
                </c:pt>
                <c:pt idx="17">
                  <c:v>5.0</c:v>
                </c:pt>
                <c:pt idx="18">
                  <c:v>1.0</c:v>
                </c:pt>
                <c:pt idx="19">
                  <c:v>1.0</c:v>
                </c:pt>
                <c:pt idx="20">
                  <c:v>3.0</c:v>
                </c:pt>
                <c:pt idx="21">
                  <c:v>2.0</c:v>
                </c:pt>
                <c:pt idx="22">
                  <c:v>2.0</c:v>
                </c:pt>
                <c:pt idx="23">
                  <c:v>7.0</c:v>
                </c:pt>
                <c:pt idx="24">
                  <c:v>0.0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0.0</c:v>
                </c:pt>
                <c:pt idx="29">
                  <c:v>0.0</c:v>
                </c:pt>
                <c:pt idx="30">
                  <c:v>1.0</c:v>
                </c:pt>
                <c:pt idx="31">
                  <c:v>1.0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2125304696"/>
        <c:axId val="2125308120"/>
      </c:barChart>
      <c:catAx>
        <c:axId val="2125304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5308120"/>
        <c:crosses val="autoZero"/>
        <c:auto val="1"/>
        <c:lblAlgn val="ctr"/>
        <c:lblOffset val="100"/>
        <c:noMultiLvlLbl val="0"/>
      </c:catAx>
      <c:valAx>
        <c:axId val="21253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530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 egresados x esc'!$C$4:$C$35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</c:v>
                </c:pt>
                <c:pt idx="31">
                  <c:v>AGUASCALIENTES</c:v>
                </c:pt>
              </c:strCache>
            </c:strRef>
          </c:cat>
          <c:val>
            <c:numRef>
              <c:f>'Med egresados x esc'!$D$4:$D$35</c:f>
              <c:numCache>
                <c:formatCode>General</c:formatCode>
                <c:ptCount val="32"/>
                <c:pt idx="0">
                  <c:v>30.0</c:v>
                </c:pt>
                <c:pt idx="1">
                  <c:v>80.33333333333321</c:v>
                </c:pt>
                <c:pt idx="2">
                  <c:v>17.0</c:v>
                </c:pt>
                <c:pt idx="3">
                  <c:v>141.0</c:v>
                </c:pt>
                <c:pt idx="4">
                  <c:v>70.5</c:v>
                </c:pt>
                <c:pt idx="5">
                  <c:v>88.5</c:v>
                </c:pt>
                <c:pt idx="6">
                  <c:v>26.66666666666667</c:v>
                </c:pt>
                <c:pt idx="7">
                  <c:v>201.5</c:v>
                </c:pt>
                <c:pt idx="8">
                  <c:v>42.33333333333334</c:v>
                </c:pt>
                <c:pt idx="9">
                  <c:v>0.0</c:v>
                </c:pt>
                <c:pt idx="10">
                  <c:v>50.0</c:v>
                </c:pt>
                <c:pt idx="11">
                  <c:v>154.75</c:v>
                </c:pt>
                <c:pt idx="12">
                  <c:v>175.5</c:v>
                </c:pt>
                <c:pt idx="13">
                  <c:v>197.5</c:v>
                </c:pt>
                <c:pt idx="14">
                  <c:v>71.5</c:v>
                </c:pt>
                <c:pt idx="15">
                  <c:v>74.0</c:v>
                </c:pt>
                <c:pt idx="16">
                  <c:v>540.0</c:v>
                </c:pt>
                <c:pt idx="17" formatCode="#,##0">
                  <c:v>382.6666666666668</c:v>
                </c:pt>
                <c:pt idx="18">
                  <c:v>128.0</c:v>
                </c:pt>
                <c:pt idx="19">
                  <c:v>157.5</c:v>
                </c:pt>
                <c:pt idx="20">
                  <c:v>41.5</c:v>
                </c:pt>
                <c:pt idx="21">
                  <c:v>240.5</c:v>
                </c:pt>
                <c:pt idx="22">
                  <c:v>88.33333333333321</c:v>
                </c:pt>
                <c:pt idx="23" formatCode="#,##0">
                  <c:v>233.4166666666666</c:v>
                </c:pt>
                <c:pt idx="24">
                  <c:v>75.0</c:v>
                </c:pt>
                <c:pt idx="25">
                  <c:v>56.5</c:v>
                </c:pt>
                <c:pt idx="26">
                  <c:v>56.0</c:v>
                </c:pt>
                <c:pt idx="27">
                  <c:v>109.8</c:v>
                </c:pt>
                <c:pt idx="28">
                  <c:v>81.0</c:v>
                </c:pt>
                <c:pt idx="29">
                  <c:v>0.0</c:v>
                </c:pt>
                <c:pt idx="30">
                  <c:v>227.5</c:v>
                </c:pt>
                <c:pt idx="31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126986264"/>
        <c:axId val="2126989080"/>
      </c:barChart>
      <c:catAx>
        <c:axId val="2126986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6989080"/>
        <c:crosses val="autoZero"/>
        <c:auto val="1"/>
        <c:lblAlgn val="ctr"/>
        <c:lblOffset val="100"/>
        <c:noMultiLvlLbl val="0"/>
      </c:catAx>
      <c:valAx>
        <c:axId val="212698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69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944445959217"/>
          <c:y val="0.033477601612092"/>
          <c:w val="0.566617307109809"/>
          <c:h val="0.8930769666964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 egresados'!$C$3:$C$34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</c:v>
                </c:pt>
                <c:pt idx="31">
                  <c:v>AGUASCALIENTES</c:v>
                </c:pt>
              </c:strCache>
            </c:strRef>
          </c:cat>
          <c:val>
            <c:numRef>
              <c:f>'Med egresados'!$D$3:$D$34</c:f>
              <c:numCache>
                <c:formatCode>General</c:formatCode>
                <c:ptCount val="32"/>
                <c:pt idx="0">
                  <c:v>30.0</c:v>
                </c:pt>
                <c:pt idx="1">
                  <c:v>241.0</c:v>
                </c:pt>
                <c:pt idx="2">
                  <c:v>68.0</c:v>
                </c:pt>
                <c:pt idx="3">
                  <c:v>141.0</c:v>
                </c:pt>
                <c:pt idx="4">
                  <c:v>423.0</c:v>
                </c:pt>
                <c:pt idx="5">
                  <c:v>354.0</c:v>
                </c:pt>
                <c:pt idx="6">
                  <c:v>80.0</c:v>
                </c:pt>
                <c:pt idx="7">
                  <c:v>403.0</c:v>
                </c:pt>
                <c:pt idx="8">
                  <c:v>127.0</c:v>
                </c:pt>
                <c:pt idx="9">
                  <c:v>0.0</c:v>
                </c:pt>
                <c:pt idx="10">
                  <c:v>150.0</c:v>
                </c:pt>
                <c:pt idx="11">
                  <c:v>619.0</c:v>
                </c:pt>
                <c:pt idx="12">
                  <c:v>351.0</c:v>
                </c:pt>
                <c:pt idx="13">
                  <c:v>790.0</c:v>
                </c:pt>
                <c:pt idx="14">
                  <c:v>143.0</c:v>
                </c:pt>
                <c:pt idx="15">
                  <c:v>148.0</c:v>
                </c:pt>
                <c:pt idx="16">
                  <c:v>540.0</c:v>
                </c:pt>
                <c:pt idx="17" formatCode="#,##0">
                  <c:v>2296.0</c:v>
                </c:pt>
                <c:pt idx="18">
                  <c:v>256.0</c:v>
                </c:pt>
                <c:pt idx="19">
                  <c:v>315.0</c:v>
                </c:pt>
                <c:pt idx="20">
                  <c:v>166.0</c:v>
                </c:pt>
                <c:pt idx="21">
                  <c:v>962.0</c:v>
                </c:pt>
                <c:pt idx="22">
                  <c:v>265.0</c:v>
                </c:pt>
                <c:pt idx="23" formatCode="#,##0">
                  <c:v>2801.0</c:v>
                </c:pt>
                <c:pt idx="24">
                  <c:v>75.0</c:v>
                </c:pt>
                <c:pt idx="25">
                  <c:v>113.0</c:v>
                </c:pt>
                <c:pt idx="26">
                  <c:v>168.0</c:v>
                </c:pt>
                <c:pt idx="27">
                  <c:v>549.0</c:v>
                </c:pt>
                <c:pt idx="28">
                  <c:v>81.0</c:v>
                </c:pt>
                <c:pt idx="29">
                  <c:v>0.0</c:v>
                </c:pt>
                <c:pt idx="30">
                  <c:v>455.0</c:v>
                </c:pt>
                <c:pt idx="31">
                  <c:v>123.0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127019960"/>
        <c:axId val="2127022808"/>
      </c:barChart>
      <c:catAx>
        <c:axId val="2127019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7022808"/>
        <c:crosses val="autoZero"/>
        <c:auto val="1"/>
        <c:lblAlgn val="ctr"/>
        <c:lblOffset val="100"/>
        <c:noMultiLvlLbl val="0"/>
      </c:catAx>
      <c:valAx>
        <c:axId val="212702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701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C0504D"/>
                </a:solidFill>
              </a:ln>
              <a:effectLst/>
            </c:spPr>
          </c:dPt>
          <c:cat>
            <c:strRef>
              <c:f>Hoja1!$A$2:$A$36</c:f>
              <c:strCache>
                <c:ptCount val="35"/>
                <c:pt idx="0">
                  <c:v>Corea</c:v>
                </c:pt>
                <c:pt idx="1">
                  <c:v>Noruega</c:v>
                </c:pt>
                <c:pt idx="2">
                  <c:v>Japón</c:v>
                </c:pt>
                <c:pt idx="3">
                  <c:v>Suiza</c:v>
                </c:pt>
                <c:pt idx="4">
                  <c:v>México</c:v>
                </c:pt>
                <c:pt idx="5">
                  <c:v>Austria</c:v>
                </c:pt>
                <c:pt idx="6">
                  <c:v>Alemania</c:v>
                </c:pt>
                <c:pt idx="7">
                  <c:v>Islandia</c:v>
                </c:pt>
                <c:pt idx="8">
                  <c:v>Australia</c:v>
                </c:pt>
                <c:pt idx="9">
                  <c:v>Luxemburgo</c:v>
                </c:pt>
                <c:pt idx="10">
                  <c:v>Chile</c:v>
                </c:pt>
                <c:pt idx="11">
                  <c:v>Nueva Zelanda</c:v>
                </c:pt>
                <c:pt idx="12">
                  <c:v>Israel</c:v>
                </c:pt>
                <c:pt idx="13">
                  <c:v>Países Bajos</c:v>
                </c:pt>
                <c:pt idx="14">
                  <c:v>Dinamarca</c:v>
                </c:pt>
                <c:pt idx="15">
                  <c:v>República Checa.</c:v>
                </c:pt>
                <c:pt idx="16">
                  <c:v>Canadá</c:v>
                </c:pt>
                <c:pt idx="17">
                  <c:v>Estados Unidos</c:v>
                </c:pt>
                <c:pt idx="18">
                  <c:v>Reino Unido</c:v>
                </c:pt>
                <c:pt idx="19">
                  <c:v>OCDE - Total</c:v>
                </c:pt>
                <c:pt idx="20">
                  <c:v>Suecia</c:v>
                </c:pt>
                <c:pt idx="21">
                  <c:v>Finlandia</c:v>
                </c:pt>
                <c:pt idx="22">
                  <c:v>Bélgica</c:v>
                </c:pt>
                <c:pt idx="23">
                  <c:v>Estonia</c:v>
                </c:pt>
                <c:pt idx="24">
                  <c:v>Turquía</c:v>
                </c:pt>
                <c:pt idx="25">
                  <c:v>Eslovenia</c:v>
                </c:pt>
                <c:pt idx="26">
                  <c:v>Hungría</c:v>
                </c:pt>
                <c:pt idx="27">
                  <c:v>Polonia</c:v>
                </c:pt>
                <c:pt idx="28">
                  <c:v>Francia</c:v>
                </c:pt>
                <c:pt idx="29">
                  <c:v>Italia</c:v>
                </c:pt>
                <c:pt idx="30">
                  <c:v>Irlanda</c:v>
                </c:pt>
                <c:pt idx="31">
                  <c:v>Eslovaquia Con.</c:v>
                </c:pt>
                <c:pt idx="32">
                  <c:v>Portugal</c:v>
                </c:pt>
                <c:pt idx="33">
                  <c:v>España</c:v>
                </c:pt>
                <c:pt idx="34">
                  <c:v>Grecia</c:v>
                </c:pt>
              </c:strCache>
            </c:strRef>
          </c:cat>
          <c:val>
            <c:numRef>
              <c:f>Hoja1!$B$2:$B$36</c:f>
              <c:numCache>
                <c:formatCode>General</c:formatCode>
                <c:ptCount val="35"/>
                <c:pt idx="0">
                  <c:v>3.3</c:v>
                </c:pt>
                <c:pt idx="1">
                  <c:v>2.5</c:v>
                </c:pt>
                <c:pt idx="2">
                  <c:v>3.8</c:v>
                </c:pt>
                <c:pt idx="3">
                  <c:v>0.0</c:v>
                </c:pt>
                <c:pt idx="4">
                  <c:v>3.7</c:v>
                </c:pt>
                <c:pt idx="5">
                  <c:v>4.4</c:v>
                </c:pt>
                <c:pt idx="6">
                  <c:v>8.5</c:v>
                </c:pt>
                <c:pt idx="7">
                  <c:v>2.3</c:v>
                </c:pt>
                <c:pt idx="8">
                  <c:v>4.4</c:v>
                </c:pt>
                <c:pt idx="9">
                  <c:v>4.2</c:v>
                </c:pt>
                <c:pt idx="10">
                  <c:v>7.1</c:v>
                </c:pt>
                <c:pt idx="11">
                  <c:v>3.7</c:v>
                </c:pt>
                <c:pt idx="12">
                  <c:v>7.3</c:v>
                </c:pt>
                <c:pt idx="13">
                  <c:v>3.6</c:v>
                </c:pt>
                <c:pt idx="14">
                  <c:v>3.8</c:v>
                </c:pt>
                <c:pt idx="15">
                  <c:v>5.3</c:v>
                </c:pt>
                <c:pt idx="16">
                  <c:v>6.1</c:v>
                </c:pt>
                <c:pt idx="17">
                  <c:v>4.6</c:v>
                </c:pt>
                <c:pt idx="18">
                  <c:v>5.3</c:v>
                </c:pt>
                <c:pt idx="19">
                  <c:v>5.6</c:v>
                </c:pt>
                <c:pt idx="20">
                  <c:v>6.1</c:v>
                </c:pt>
                <c:pt idx="21">
                  <c:v>6.9</c:v>
                </c:pt>
                <c:pt idx="22">
                  <c:v>7.5</c:v>
                </c:pt>
                <c:pt idx="23">
                  <c:v>4.6</c:v>
                </c:pt>
                <c:pt idx="24">
                  <c:v>8.8</c:v>
                </c:pt>
                <c:pt idx="25">
                  <c:v>4.9</c:v>
                </c:pt>
                <c:pt idx="26">
                  <c:v>7.4</c:v>
                </c:pt>
                <c:pt idx="27">
                  <c:v>9.6</c:v>
                </c:pt>
                <c:pt idx="28">
                  <c:v>8.0</c:v>
                </c:pt>
                <c:pt idx="29">
                  <c:v>6.1</c:v>
                </c:pt>
                <c:pt idx="30">
                  <c:v>4.7</c:v>
                </c:pt>
                <c:pt idx="31">
                  <c:v>11.2</c:v>
                </c:pt>
                <c:pt idx="32">
                  <c:v>9.1</c:v>
                </c:pt>
                <c:pt idx="33">
                  <c:v>8.200000000000001</c:v>
                </c:pt>
                <c:pt idx="34">
                  <c:v>8.4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Hoja1!$A$2:$A$36</c:f>
              <c:strCache>
                <c:ptCount val="35"/>
                <c:pt idx="0">
                  <c:v>Corea</c:v>
                </c:pt>
                <c:pt idx="1">
                  <c:v>Noruega</c:v>
                </c:pt>
                <c:pt idx="2">
                  <c:v>Japón</c:v>
                </c:pt>
                <c:pt idx="3">
                  <c:v>Suiza</c:v>
                </c:pt>
                <c:pt idx="4">
                  <c:v>México</c:v>
                </c:pt>
                <c:pt idx="5">
                  <c:v>Austria</c:v>
                </c:pt>
                <c:pt idx="6">
                  <c:v>Alemania</c:v>
                </c:pt>
                <c:pt idx="7">
                  <c:v>Islandia</c:v>
                </c:pt>
                <c:pt idx="8">
                  <c:v>Australia</c:v>
                </c:pt>
                <c:pt idx="9">
                  <c:v>Luxemburgo</c:v>
                </c:pt>
                <c:pt idx="10">
                  <c:v>Chile</c:v>
                </c:pt>
                <c:pt idx="11">
                  <c:v>Nueva Zelanda</c:v>
                </c:pt>
                <c:pt idx="12">
                  <c:v>Israel</c:v>
                </c:pt>
                <c:pt idx="13">
                  <c:v>Países Bajos</c:v>
                </c:pt>
                <c:pt idx="14">
                  <c:v>Dinamarca</c:v>
                </c:pt>
                <c:pt idx="15">
                  <c:v>República Checa.</c:v>
                </c:pt>
                <c:pt idx="16">
                  <c:v>Canadá</c:v>
                </c:pt>
                <c:pt idx="17">
                  <c:v>Estados Unidos</c:v>
                </c:pt>
                <c:pt idx="18">
                  <c:v>Reino Unido</c:v>
                </c:pt>
                <c:pt idx="19">
                  <c:v>OCDE - Total</c:v>
                </c:pt>
                <c:pt idx="20">
                  <c:v>Suecia</c:v>
                </c:pt>
                <c:pt idx="21">
                  <c:v>Finlandia</c:v>
                </c:pt>
                <c:pt idx="22">
                  <c:v>Bélgica</c:v>
                </c:pt>
                <c:pt idx="23">
                  <c:v>Estonia</c:v>
                </c:pt>
                <c:pt idx="24">
                  <c:v>Turquía</c:v>
                </c:pt>
                <c:pt idx="25">
                  <c:v>Eslovenia</c:v>
                </c:pt>
                <c:pt idx="26">
                  <c:v>Hungría</c:v>
                </c:pt>
                <c:pt idx="27">
                  <c:v>Polonia</c:v>
                </c:pt>
                <c:pt idx="28">
                  <c:v>Francia</c:v>
                </c:pt>
                <c:pt idx="29">
                  <c:v>Italia</c:v>
                </c:pt>
                <c:pt idx="30">
                  <c:v>Irlanda</c:v>
                </c:pt>
                <c:pt idx="31">
                  <c:v>Eslovaquia Con.</c:v>
                </c:pt>
                <c:pt idx="32">
                  <c:v>Portugal</c:v>
                </c:pt>
                <c:pt idx="33">
                  <c:v>España</c:v>
                </c:pt>
                <c:pt idx="34">
                  <c:v>Grecia</c:v>
                </c:pt>
              </c:strCache>
            </c:strRef>
          </c:cat>
          <c:val>
            <c:numRef>
              <c:f>Hoja1!$C$2:$C$36</c:f>
              <c:numCache>
                <c:formatCode>General</c:formatCode>
                <c:ptCount val="35"/>
                <c:pt idx="0">
                  <c:v>3.7</c:v>
                </c:pt>
                <c:pt idx="1">
                  <c:v>3.6</c:v>
                </c:pt>
                <c:pt idx="2">
                  <c:v>5.1</c:v>
                </c:pt>
                <c:pt idx="3">
                  <c:v>4.5</c:v>
                </c:pt>
                <c:pt idx="4">
                  <c:v>5.4</c:v>
                </c:pt>
                <c:pt idx="5">
                  <c:v>4.4</c:v>
                </c:pt>
                <c:pt idx="6">
                  <c:v>7.0</c:v>
                </c:pt>
                <c:pt idx="7">
                  <c:v>7.6</c:v>
                </c:pt>
                <c:pt idx="8">
                  <c:v>5.2</c:v>
                </c:pt>
                <c:pt idx="9">
                  <c:v>4.6</c:v>
                </c:pt>
                <c:pt idx="10">
                  <c:v>8.200000000000001</c:v>
                </c:pt>
                <c:pt idx="11">
                  <c:v>6.5</c:v>
                </c:pt>
                <c:pt idx="12">
                  <c:v>6.6</c:v>
                </c:pt>
                <c:pt idx="13">
                  <c:v>4.5</c:v>
                </c:pt>
                <c:pt idx="14">
                  <c:v>7.5</c:v>
                </c:pt>
                <c:pt idx="15">
                  <c:v>7.3</c:v>
                </c:pt>
                <c:pt idx="16">
                  <c:v>8.1</c:v>
                </c:pt>
                <c:pt idx="17">
                  <c:v>9.6</c:v>
                </c:pt>
                <c:pt idx="18">
                  <c:v>7.8</c:v>
                </c:pt>
                <c:pt idx="19">
                  <c:v>8.3</c:v>
                </c:pt>
                <c:pt idx="20">
                  <c:v>8.6</c:v>
                </c:pt>
                <c:pt idx="21">
                  <c:v>8.4</c:v>
                </c:pt>
                <c:pt idx="22">
                  <c:v>8.3</c:v>
                </c:pt>
                <c:pt idx="23">
                  <c:v>16.7</c:v>
                </c:pt>
                <c:pt idx="24">
                  <c:v>10.7</c:v>
                </c:pt>
                <c:pt idx="25">
                  <c:v>7.3</c:v>
                </c:pt>
                <c:pt idx="26">
                  <c:v>11.2</c:v>
                </c:pt>
                <c:pt idx="27">
                  <c:v>9.700000000000001</c:v>
                </c:pt>
                <c:pt idx="28">
                  <c:v>9.3</c:v>
                </c:pt>
                <c:pt idx="29">
                  <c:v>8.4</c:v>
                </c:pt>
                <c:pt idx="30">
                  <c:v>13.9</c:v>
                </c:pt>
                <c:pt idx="31">
                  <c:v>14.5</c:v>
                </c:pt>
                <c:pt idx="32">
                  <c:v>12.0</c:v>
                </c:pt>
                <c:pt idx="33">
                  <c:v>19.9</c:v>
                </c:pt>
                <c:pt idx="34">
                  <c:v>12.8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63252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Hoja1!$A$2:$A$36</c:f>
              <c:strCache>
                <c:ptCount val="35"/>
                <c:pt idx="0">
                  <c:v>Corea</c:v>
                </c:pt>
                <c:pt idx="1">
                  <c:v>Noruega</c:v>
                </c:pt>
                <c:pt idx="2">
                  <c:v>Japón</c:v>
                </c:pt>
                <c:pt idx="3">
                  <c:v>Suiza</c:v>
                </c:pt>
                <c:pt idx="4">
                  <c:v>México</c:v>
                </c:pt>
                <c:pt idx="5">
                  <c:v>Austria</c:v>
                </c:pt>
                <c:pt idx="6">
                  <c:v>Alemania</c:v>
                </c:pt>
                <c:pt idx="7">
                  <c:v>Islandia</c:v>
                </c:pt>
                <c:pt idx="8">
                  <c:v>Australia</c:v>
                </c:pt>
                <c:pt idx="9">
                  <c:v>Luxemburgo</c:v>
                </c:pt>
                <c:pt idx="10">
                  <c:v>Chile</c:v>
                </c:pt>
                <c:pt idx="11">
                  <c:v>Nueva Zelanda</c:v>
                </c:pt>
                <c:pt idx="12">
                  <c:v>Israel</c:v>
                </c:pt>
                <c:pt idx="13">
                  <c:v>Países Bajos</c:v>
                </c:pt>
                <c:pt idx="14">
                  <c:v>Dinamarca</c:v>
                </c:pt>
                <c:pt idx="15">
                  <c:v>República Checa.</c:v>
                </c:pt>
                <c:pt idx="16">
                  <c:v>Canadá</c:v>
                </c:pt>
                <c:pt idx="17">
                  <c:v>Estados Unidos</c:v>
                </c:pt>
                <c:pt idx="18">
                  <c:v>Reino Unido</c:v>
                </c:pt>
                <c:pt idx="19">
                  <c:v>OCDE - Total</c:v>
                </c:pt>
                <c:pt idx="20">
                  <c:v>Suecia</c:v>
                </c:pt>
                <c:pt idx="21">
                  <c:v>Finlandia</c:v>
                </c:pt>
                <c:pt idx="22">
                  <c:v>Bélgica</c:v>
                </c:pt>
                <c:pt idx="23">
                  <c:v>Estonia</c:v>
                </c:pt>
                <c:pt idx="24">
                  <c:v>Turquía</c:v>
                </c:pt>
                <c:pt idx="25">
                  <c:v>Eslovenia</c:v>
                </c:pt>
                <c:pt idx="26">
                  <c:v>Hungría</c:v>
                </c:pt>
                <c:pt idx="27">
                  <c:v>Polonia</c:v>
                </c:pt>
                <c:pt idx="28">
                  <c:v>Francia</c:v>
                </c:pt>
                <c:pt idx="29">
                  <c:v>Italia</c:v>
                </c:pt>
                <c:pt idx="30">
                  <c:v>Irlanda</c:v>
                </c:pt>
                <c:pt idx="31">
                  <c:v>Eslovaquia Con.</c:v>
                </c:pt>
                <c:pt idx="32">
                  <c:v>Portugal</c:v>
                </c:pt>
                <c:pt idx="33">
                  <c:v>España</c:v>
                </c:pt>
                <c:pt idx="34">
                  <c:v>Grecia</c:v>
                </c:pt>
              </c:strCache>
            </c:strRef>
          </c:cat>
          <c:val>
            <c:numRef>
              <c:f>Hoja1!$D$2:$D$36</c:f>
              <c:numCache>
                <c:formatCode>General</c:formatCode>
                <c:ptCount val="35"/>
                <c:pt idx="0">
                  <c:v>3.1</c:v>
                </c:pt>
                <c:pt idx="1">
                  <c:v>3.5</c:v>
                </c:pt>
                <c:pt idx="2">
                  <c:v>4.0</c:v>
                </c:pt>
                <c:pt idx="3">
                  <c:v>4.4</c:v>
                </c:pt>
                <c:pt idx="4">
                  <c:v>4.9</c:v>
                </c:pt>
                <c:pt idx="5">
                  <c:v>4.9</c:v>
                </c:pt>
                <c:pt idx="6">
                  <c:v>5.2</c:v>
                </c:pt>
                <c:pt idx="7">
                  <c:v>5.4</c:v>
                </c:pt>
                <c:pt idx="8">
                  <c:v>5.7</c:v>
                </c:pt>
                <c:pt idx="9">
                  <c:v>5.9</c:v>
                </c:pt>
                <c:pt idx="10">
                  <c:v>5.9</c:v>
                </c:pt>
                <c:pt idx="11">
                  <c:v>6.2</c:v>
                </c:pt>
                <c:pt idx="12">
                  <c:v>6.2</c:v>
                </c:pt>
                <c:pt idx="13">
                  <c:v>6.7</c:v>
                </c:pt>
                <c:pt idx="14">
                  <c:v>7.0</c:v>
                </c:pt>
                <c:pt idx="15">
                  <c:v>7.0</c:v>
                </c:pt>
                <c:pt idx="16">
                  <c:v>7.1</c:v>
                </c:pt>
                <c:pt idx="17">
                  <c:v>7.4</c:v>
                </c:pt>
                <c:pt idx="18">
                  <c:v>7.6</c:v>
                </c:pt>
                <c:pt idx="19">
                  <c:v>7.9</c:v>
                </c:pt>
                <c:pt idx="20">
                  <c:v>8.0</c:v>
                </c:pt>
                <c:pt idx="21">
                  <c:v>8.200000000000001</c:v>
                </c:pt>
                <c:pt idx="22">
                  <c:v>8.5</c:v>
                </c:pt>
                <c:pt idx="23">
                  <c:v>8.6</c:v>
                </c:pt>
                <c:pt idx="24">
                  <c:v>8.700000000000001</c:v>
                </c:pt>
                <c:pt idx="25">
                  <c:v>10.1</c:v>
                </c:pt>
                <c:pt idx="26">
                  <c:v>10.1</c:v>
                </c:pt>
                <c:pt idx="27">
                  <c:v>10.3</c:v>
                </c:pt>
                <c:pt idx="28">
                  <c:v>10.3</c:v>
                </c:pt>
                <c:pt idx="29">
                  <c:v>12.2</c:v>
                </c:pt>
                <c:pt idx="30">
                  <c:v>13.1</c:v>
                </c:pt>
                <c:pt idx="31">
                  <c:v>14.2</c:v>
                </c:pt>
                <c:pt idx="32">
                  <c:v>16.5</c:v>
                </c:pt>
                <c:pt idx="33">
                  <c:v>26.1</c:v>
                </c:pt>
                <c:pt idx="34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048952"/>
        <c:axId val="2116045848"/>
      </c:barChart>
      <c:catAx>
        <c:axId val="21160489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16045848"/>
        <c:crosses val="autoZero"/>
        <c:auto val="1"/>
        <c:lblAlgn val="ctr"/>
        <c:lblOffset val="100"/>
        <c:noMultiLvlLbl val="0"/>
      </c:catAx>
      <c:valAx>
        <c:axId val="2116045848"/>
        <c:scaling>
          <c:orientation val="minMax"/>
          <c:max val="30.0"/>
        </c:scaling>
        <c:delete val="0"/>
        <c:axPos val="t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800"/>
            </a:pPr>
            <a:endParaRPr lang="en-US"/>
          </a:p>
        </c:txPr>
        <c:crossAx val="2116048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528889952398"/>
          <c:y val="0.340854366930875"/>
          <c:w val="0.0946256428041161"/>
          <c:h val="0.13339480276839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8645150538829"/>
          <c:y val="0.0321200669716042"/>
          <c:w val="0.719573288153168"/>
          <c:h val="0.8975418147171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'Acred med'!$C$4:$C$35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</c:v>
                </c:pt>
                <c:pt idx="31">
                  <c:v>AGUASCALIENTES</c:v>
                </c:pt>
              </c:strCache>
            </c:strRef>
          </c:cat>
          <c:val>
            <c:numRef>
              <c:f>'Acred med'!$D$4:$D$35</c:f>
              <c:numCache>
                <c:formatCode>0</c:formatCode>
                <c:ptCount val="32"/>
                <c:pt idx="0">
                  <c:v>100.0</c:v>
                </c:pt>
                <c:pt idx="1">
                  <c:v>33.33333333333334</c:v>
                </c:pt>
                <c:pt idx="2">
                  <c:v>28.57142857142857</c:v>
                </c:pt>
                <c:pt idx="3">
                  <c:v>100.0</c:v>
                </c:pt>
                <c:pt idx="4">
                  <c:v>33.33333333333334</c:v>
                </c:pt>
                <c:pt idx="5">
                  <c:v>20.0</c:v>
                </c:pt>
                <c:pt idx="6">
                  <c:v>0.0</c:v>
                </c:pt>
                <c:pt idx="7">
                  <c:v>33.33333333333334</c:v>
                </c:pt>
                <c:pt idx="8">
                  <c:v>25.0</c:v>
                </c:pt>
                <c:pt idx="9">
                  <c:v>0.0</c:v>
                </c:pt>
                <c:pt idx="10">
                  <c:v>33.33333333333334</c:v>
                </c:pt>
                <c:pt idx="11">
                  <c:v>40.0</c:v>
                </c:pt>
                <c:pt idx="12">
                  <c:v>50.0</c:v>
                </c:pt>
                <c:pt idx="13">
                  <c:v>100.0</c:v>
                </c:pt>
                <c:pt idx="14">
                  <c:v>50.0</c:v>
                </c:pt>
                <c:pt idx="15">
                  <c:v>100.0</c:v>
                </c:pt>
                <c:pt idx="16">
                  <c:v>0.0</c:v>
                </c:pt>
                <c:pt idx="17">
                  <c:v>33.33333333333334</c:v>
                </c:pt>
                <c:pt idx="18">
                  <c:v>50.0</c:v>
                </c:pt>
                <c:pt idx="19">
                  <c:v>0.0</c:v>
                </c:pt>
                <c:pt idx="20">
                  <c:v>50.0</c:v>
                </c:pt>
                <c:pt idx="21">
                  <c:v>100.0</c:v>
                </c:pt>
                <c:pt idx="22">
                  <c:v>40.0</c:v>
                </c:pt>
                <c:pt idx="23">
                  <c:v>68.75</c:v>
                </c:pt>
                <c:pt idx="24">
                  <c:v>100.0</c:v>
                </c:pt>
                <c:pt idx="25">
                  <c:v>0.0</c:v>
                </c:pt>
                <c:pt idx="26">
                  <c:v>20.0</c:v>
                </c:pt>
                <c:pt idx="27">
                  <c:v>33.33333333333334</c:v>
                </c:pt>
                <c:pt idx="28">
                  <c:v>100.0</c:v>
                </c:pt>
                <c:pt idx="29">
                  <c:v>0.0</c:v>
                </c:pt>
                <c:pt idx="30">
                  <c:v>57.14285714285715</c:v>
                </c:pt>
                <c:pt idx="31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124954008"/>
        <c:axId val="2124957048"/>
      </c:barChart>
      <c:catAx>
        <c:axId val="212495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957048"/>
        <c:crosses val="autoZero"/>
        <c:auto val="1"/>
        <c:lblAlgn val="ctr"/>
        <c:lblOffset val="100"/>
        <c:noMultiLvlLbl val="0"/>
      </c:catAx>
      <c:valAx>
        <c:axId val="2124957048"/>
        <c:scaling>
          <c:orientation val="minMax"/>
          <c:max val="100.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495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087144158722"/>
          <c:y val="0.0261844482537608"/>
          <c:w val="0.481579473410669"/>
          <c:h val="0.8784237114175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'Enf escuelas'!$D$1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'Enf escuelas'!$C$2:$C$33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 NORTE</c:v>
                </c:pt>
                <c:pt idx="31">
                  <c:v>AGUASCALIENTES</c:v>
                </c:pt>
              </c:strCache>
            </c:strRef>
          </c:cat>
          <c:val>
            <c:numRef>
              <c:f>'Enf escuelas'!$D$2:$D$33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3.0</c:v>
                </c:pt>
                <c:pt idx="7">
                  <c:v>1.0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2.0</c:v>
                </c:pt>
                <c:pt idx="13">
                  <c:v>2.0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3.0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4.0</c:v>
                </c:pt>
                <c:pt idx="22">
                  <c:v>1.0</c:v>
                </c:pt>
                <c:pt idx="23">
                  <c:v>8.0</c:v>
                </c:pt>
                <c:pt idx="24">
                  <c:v>1.0</c:v>
                </c:pt>
                <c:pt idx="25">
                  <c:v>1.0</c:v>
                </c:pt>
                <c:pt idx="26">
                  <c:v>2.0</c:v>
                </c:pt>
                <c:pt idx="27">
                  <c:v>1.0</c:v>
                </c:pt>
                <c:pt idx="28">
                  <c:v>2.0</c:v>
                </c:pt>
                <c:pt idx="29">
                  <c:v>0.0</c:v>
                </c:pt>
                <c:pt idx="30">
                  <c:v>2.0</c:v>
                </c:pt>
                <c:pt idx="3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'Enf escuelas'!$E$1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'Enf escuelas'!$C$2:$C$33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 NORTE</c:v>
                </c:pt>
                <c:pt idx="31">
                  <c:v>AGUASCALIENTES</c:v>
                </c:pt>
              </c:strCache>
            </c:strRef>
          </c:cat>
          <c:val>
            <c:numRef>
              <c:f>'Enf escuelas'!$E$2:$E$33</c:f>
              <c:numCache>
                <c:formatCode>General</c:formatCode>
                <c:ptCount val="32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2.0</c:v>
                </c:pt>
                <c:pt idx="4">
                  <c:v>5.0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4.0</c:v>
                </c:pt>
                <c:pt idx="9">
                  <c:v>1.0</c:v>
                </c:pt>
                <c:pt idx="10">
                  <c:v>0.0</c:v>
                </c:pt>
                <c:pt idx="11">
                  <c:v>6.0</c:v>
                </c:pt>
                <c:pt idx="12">
                  <c:v>6.0</c:v>
                </c:pt>
                <c:pt idx="13">
                  <c:v>7.0</c:v>
                </c:pt>
                <c:pt idx="14">
                  <c:v>2.0</c:v>
                </c:pt>
                <c:pt idx="15">
                  <c:v>1.0</c:v>
                </c:pt>
                <c:pt idx="16">
                  <c:v>2.0</c:v>
                </c:pt>
                <c:pt idx="17">
                  <c:v>3.0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7.0</c:v>
                </c:pt>
                <c:pt idx="22">
                  <c:v>0.0</c:v>
                </c:pt>
                <c:pt idx="23">
                  <c:v>5.0</c:v>
                </c:pt>
                <c:pt idx="24">
                  <c:v>1.0</c:v>
                </c:pt>
                <c:pt idx="25">
                  <c:v>3.0</c:v>
                </c:pt>
                <c:pt idx="26">
                  <c:v>1.0</c:v>
                </c:pt>
                <c:pt idx="27">
                  <c:v>16.0</c:v>
                </c:pt>
                <c:pt idx="28">
                  <c:v>1.0</c:v>
                </c:pt>
                <c:pt idx="29">
                  <c:v>1.0</c:v>
                </c:pt>
                <c:pt idx="30">
                  <c:v>2.0</c:v>
                </c:pt>
                <c:pt idx="31">
                  <c:v>2.0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2835224"/>
        <c:axId val="2122593704"/>
      </c:barChart>
      <c:catAx>
        <c:axId val="2122835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2593704"/>
        <c:crosses val="autoZero"/>
        <c:auto val="1"/>
        <c:lblAlgn val="ctr"/>
        <c:lblOffset val="100"/>
        <c:noMultiLvlLbl val="0"/>
      </c:catAx>
      <c:valAx>
        <c:axId val="212259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283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'Enferm egresados'!$C$3:$C$34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</c:v>
                </c:pt>
                <c:pt idx="31">
                  <c:v>AGUASCALIENTES</c:v>
                </c:pt>
              </c:strCache>
            </c:strRef>
          </c:cat>
          <c:val>
            <c:numRef>
              <c:f>'Enferm egresados'!$D$3:$D$34</c:f>
              <c:numCache>
                <c:formatCode>General</c:formatCode>
                <c:ptCount val="32"/>
                <c:pt idx="0">
                  <c:v>204.0</c:v>
                </c:pt>
                <c:pt idx="1">
                  <c:v>217.0</c:v>
                </c:pt>
                <c:pt idx="2">
                  <c:v>467.0</c:v>
                </c:pt>
                <c:pt idx="3">
                  <c:v>94.0</c:v>
                </c:pt>
                <c:pt idx="4">
                  <c:v>728.0</c:v>
                </c:pt>
                <c:pt idx="5">
                  <c:v>183.0</c:v>
                </c:pt>
                <c:pt idx="6">
                  <c:v>229.0</c:v>
                </c:pt>
                <c:pt idx="7">
                  <c:v>907.0</c:v>
                </c:pt>
                <c:pt idx="8">
                  <c:v>414.0</c:v>
                </c:pt>
                <c:pt idx="9">
                  <c:v>33.0</c:v>
                </c:pt>
                <c:pt idx="10">
                  <c:v>69.0</c:v>
                </c:pt>
                <c:pt idx="11">
                  <c:v>420.0</c:v>
                </c:pt>
                <c:pt idx="12">
                  <c:v>190.0</c:v>
                </c:pt>
                <c:pt idx="13">
                  <c:v>516.0</c:v>
                </c:pt>
                <c:pt idx="14">
                  <c:v>189.0</c:v>
                </c:pt>
                <c:pt idx="15">
                  <c:v>41.0</c:v>
                </c:pt>
                <c:pt idx="16">
                  <c:v>382.0</c:v>
                </c:pt>
                <c:pt idx="17" formatCode="#,##0">
                  <c:v>2075.0</c:v>
                </c:pt>
                <c:pt idx="18">
                  <c:v>144.0</c:v>
                </c:pt>
                <c:pt idx="19">
                  <c:v>347.0</c:v>
                </c:pt>
                <c:pt idx="20">
                  <c:v>343.0</c:v>
                </c:pt>
                <c:pt idx="21">
                  <c:v>710.0</c:v>
                </c:pt>
                <c:pt idx="22">
                  <c:v>129.0</c:v>
                </c:pt>
                <c:pt idx="23" formatCode="#,##0">
                  <c:v>1143.0</c:v>
                </c:pt>
                <c:pt idx="24">
                  <c:v>75.0</c:v>
                </c:pt>
                <c:pt idx="25">
                  <c:v>210.0</c:v>
                </c:pt>
                <c:pt idx="26">
                  <c:v>344.0</c:v>
                </c:pt>
                <c:pt idx="27">
                  <c:v>302.0</c:v>
                </c:pt>
                <c:pt idx="28">
                  <c:v>69.0</c:v>
                </c:pt>
                <c:pt idx="29">
                  <c:v>35.0</c:v>
                </c:pt>
                <c:pt idx="30">
                  <c:v>180.0</c:v>
                </c:pt>
                <c:pt idx="31">
                  <c:v>163.0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121651256"/>
        <c:axId val="2121654168"/>
      </c:barChart>
      <c:catAx>
        <c:axId val="212165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1654168"/>
        <c:crosses val="autoZero"/>
        <c:auto val="1"/>
        <c:lblAlgn val="ctr"/>
        <c:lblOffset val="100"/>
        <c:noMultiLvlLbl val="0"/>
      </c:catAx>
      <c:valAx>
        <c:axId val="212165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165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'Enferm egresados x esc'!$C$4:$C$35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</c:v>
                </c:pt>
                <c:pt idx="31">
                  <c:v>AGUASCALIENTES</c:v>
                </c:pt>
              </c:strCache>
            </c:strRef>
          </c:cat>
          <c:val>
            <c:numRef>
              <c:f>'Enferm egresados x esc'!$D$4:$D$35</c:f>
              <c:numCache>
                <c:formatCode>0.00</c:formatCode>
                <c:ptCount val="32"/>
                <c:pt idx="0">
                  <c:v>68.0</c:v>
                </c:pt>
                <c:pt idx="1">
                  <c:v>54.25</c:v>
                </c:pt>
                <c:pt idx="2">
                  <c:v>93.4</c:v>
                </c:pt>
                <c:pt idx="3">
                  <c:v>31.33333333333328</c:v>
                </c:pt>
                <c:pt idx="4">
                  <c:v>121.3333333333333</c:v>
                </c:pt>
                <c:pt idx="5">
                  <c:v>36.6</c:v>
                </c:pt>
                <c:pt idx="6">
                  <c:v>38.16666666666654</c:v>
                </c:pt>
                <c:pt idx="7">
                  <c:v>226.75</c:v>
                </c:pt>
                <c:pt idx="8">
                  <c:v>69.0</c:v>
                </c:pt>
                <c:pt idx="9">
                  <c:v>16.5</c:v>
                </c:pt>
                <c:pt idx="10">
                  <c:v>69.0</c:v>
                </c:pt>
                <c:pt idx="11">
                  <c:v>60.0</c:v>
                </c:pt>
                <c:pt idx="12">
                  <c:v>23.75</c:v>
                </c:pt>
                <c:pt idx="13">
                  <c:v>57.33333333333334</c:v>
                </c:pt>
                <c:pt idx="14">
                  <c:v>63.0</c:v>
                </c:pt>
                <c:pt idx="15">
                  <c:v>20.5</c:v>
                </c:pt>
                <c:pt idx="16">
                  <c:v>127.3333333333333</c:v>
                </c:pt>
                <c:pt idx="17">
                  <c:v>345.8333333333333</c:v>
                </c:pt>
                <c:pt idx="18">
                  <c:v>28.8</c:v>
                </c:pt>
                <c:pt idx="19">
                  <c:v>86.75</c:v>
                </c:pt>
                <c:pt idx="20">
                  <c:v>114.3333333333333</c:v>
                </c:pt>
                <c:pt idx="21">
                  <c:v>64.54545454545443</c:v>
                </c:pt>
                <c:pt idx="22">
                  <c:v>129.0</c:v>
                </c:pt>
                <c:pt idx="23">
                  <c:v>87.92307692307685</c:v>
                </c:pt>
                <c:pt idx="24">
                  <c:v>37.5</c:v>
                </c:pt>
                <c:pt idx="25">
                  <c:v>52.5</c:v>
                </c:pt>
                <c:pt idx="26">
                  <c:v>114.6666666666667</c:v>
                </c:pt>
                <c:pt idx="27">
                  <c:v>17.76470588235292</c:v>
                </c:pt>
                <c:pt idx="28">
                  <c:v>23.0</c:v>
                </c:pt>
                <c:pt idx="29">
                  <c:v>35.0</c:v>
                </c:pt>
                <c:pt idx="30">
                  <c:v>45.0</c:v>
                </c:pt>
                <c:pt idx="31">
                  <c:v>54.33333333333334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126231256"/>
        <c:axId val="2126205912"/>
      </c:barChart>
      <c:catAx>
        <c:axId val="212623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6205912"/>
        <c:crosses val="autoZero"/>
        <c:auto val="1"/>
        <c:lblAlgn val="ctr"/>
        <c:lblOffset val="100"/>
        <c:noMultiLvlLbl val="0"/>
      </c:catAx>
      <c:valAx>
        <c:axId val="212620591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623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'Acred enf'!$C$4:$C$35</c:f>
              <c:strCache>
                <c:ptCount val="32"/>
                <c:pt idx="0">
                  <c:v>ZACATECAS</c:v>
                </c:pt>
                <c:pt idx="1">
                  <c:v>YUCATAN</c:v>
                </c:pt>
                <c:pt idx="2">
                  <c:v>VERACRUZ</c:v>
                </c:pt>
                <c:pt idx="3">
                  <c:v>TLAXCALA</c:v>
                </c:pt>
                <c:pt idx="4">
                  <c:v>TAMAULIPAS</c:v>
                </c:pt>
                <c:pt idx="5">
                  <c:v>TABASCO</c:v>
                </c:pt>
                <c:pt idx="6">
                  <c:v>SONORA</c:v>
                </c:pt>
                <c:pt idx="7">
                  <c:v>SINALOA</c:v>
                </c:pt>
                <c:pt idx="8">
                  <c:v>SAN LUIS POTOSI</c:v>
                </c:pt>
                <c:pt idx="9">
                  <c:v>QUINTANA ROO</c:v>
                </c:pt>
                <c:pt idx="10">
                  <c:v>QUERETARO</c:v>
                </c:pt>
                <c:pt idx="11">
                  <c:v>PUEBLA</c:v>
                </c:pt>
                <c:pt idx="12">
                  <c:v>OAXACA</c:v>
                </c:pt>
                <c:pt idx="13">
                  <c:v>NUEVO LEON</c:v>
                </c:pt>
                <c:pt idx="14">
                  <c:v>NAYARIT</c:v>
                </c:pt>
                <c:pt idx="15">
                  <c:v>MORELOS</c:v>
                </c:pt>
                <c:pt idx="16">
                  <c:v>MICHOACAN</c:v>
                </c:pt>
                <c:pt idx="17">
                  <c:v>JALISCO</c:v>
                </c:pt>
                <c:pt idx="18">
                  <c:v>HIDALGO</c:v>
                </c:pt>
                <c:pt idx="19">
                  <c:v>GUERRERO</c:v>
                </c:pt>
                <c:pt idx="20">
                  <c:v>GUANAJUATO</c:v>
                </c:pt>
                <c:pt idx="21">
                  <c:v>ESTADO DE MEXICO</c:v>
                </c:pt>
                <c:pt idx="22">
                  <c:v>DURANGO</c:v>
                </c:pt>
                <c:pt idx="23">
                  <c:v>DISTRITO FEDERAL </c:v>
                </c:pt>
                <c:pt idx="24">
                  <c:v>COLIMA</c:v>
                </c:pt>
                <c:pt idx="25">
                  <c:v>COAHUILA</c:v>
                </c:pt>
                <c:pt idx="26">
                  <c:v>CHIHUAHUA</c:v>
                </c:pt>
                <c:pt idx="27">
                  <c:v>CHIAPAS </c:v>
                </c:pt>
                <c:pt idx="28">
                  <c:v>CAMPECHE</c:v>
                </c:pt>
                <c:pt idx="29">
                  <c:v>BAJA CALIFORNIA SUR</c:v>
                </c:pt>
                <c:pt idx="30">
                  <c:v>BAJA CALIFORNIA</c:v>
                </c:pt>
                <c:pt idx="31">
                  <c:v>AGUASCALIENTES</c:v>
                </c:pt>
              </c:strCache>
            </c:strRef>
          </c:cat>
          <c:val>
            <c:numRef>
              <c:f>'Acred enf'!$D$4:$D$35</c:f>
              <c:numCache>
                <c:formatCode>0.00</c:formatCode>
                <c:ptCount val="32"/>
                <c:pt idx="0">
                  <c:v>25.0</c:v>
                </c:pt>
                <c:pt idx="1">
                  <c:v>25.0</c:v>
                </c:pt>
                <c:pt idx="2">
                  <c:v>55.55555555555556</c:v>
                </c:pt>
                <c:pt idx="3">
                  <c:v>33.33333333333334</c:v>
                </c:pt>
                <c:pt idx="4">
                  <c:v>22.22222222222218</c:v>
                </c:pt>
                <c:pt idx="5">
                  <c:v>12.5</c:v>
                </c:pt>
                <c:pt idx="6">
                  <c:v>14.2857142857143</c:v>
                </c:pt>
                <c:pt idx="7">
                  <c:v>50.0</c:v>
                </c:pt>
                <c:pt idx="8">
                  <c:v>10.0</c:v>
                </c:pt>
                <c:pt idx="9">
                  <c:v>0.0</c:v>
                </c:pt>
                <c:pt idx="10">
                  <c:v>33.33333333333334</c:v>
                </c:pt>
                <c:pt idx="11">
                  <c:v>0.0</c:v>
                </c:pt>
                <c:pt idx="12">
                  <c:v>12.5</c:v>
                </c:pt>
                <c:pt idx="13">
                  <c:v>22.22222222222218</c:v>
                </c:pt>
                <c:pt idx="14">
                  <c:v>33.33333333333334</c:v>
                </c:pt>
                <c:pt idx="15">
                  <c:v>33.33333333333334</c:v>
                </c:pt>
                <c:pt idx="16">
                  <c:v>33.33333333333334</c:v>
                </c:pt>
                <c:pt idx="17">
                  <c:v>25.0</c:v>
                </c:pt>
                <c:pt idx="18">
                  <c:v>33.33333333333334</c:v>
                </c:pt>
                <c:pt idx="19">
                  <c:v>50.0</c:v>
                </c:pt>
                <c:pt idx="20">
                  <c:v>50.0</c:v>
                </c:pt>
                <c:pt idx="21">
                  <c:v>9.0909090909091</c:v>
                </c:pt>
                <c:pt idx="22">
                  <c:v>100.0</c:v>
                </c:pt>
                <c:pt idx="23">
                  <c:v>29.41176470588235</c:v>
                </c:pt>
                <c:pt idx="24">
                  <c:v>50.0</c:v>
                </c:pt>
                <c:pt idx="25">
                  <c:v>33.33333333333334</c:v>
                </c:pt>
                <c:pt idx="26">
                  <c:v>16.66666666666667</c:v>
                </c:pt>
                <c:pt idx="27">
                  <c:v>0.0</c:v>
                </c:pt>
                <c:pt idx="28">
                  <c:v>66.66666666666667</c:v>
                </c:pt>
                <c:pt idx="29">
                  <c:v>0.0</c:v>
                </c:pt>
                <c:pt idx="30">
                  <c:v>16.66666666666667</c:v>
                </c:pt>
                <c:pt idx="31">
                  <c:v>33.33333333333334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031093704"/>
        <c:axId val="2031096744"/>
      </c:barChart>
      <c:catAx>
        <c:axId val="2031093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1096744"/>
        <c:crosses val="autoZero"/>
        <c:auto val="1"/>
        <c:lblAlgn val="ctr"/>
        <c:lblOffset val="100"/>
        <c:noMultiLvlLbl val="0"/>
      </c:catAx>
      <c:valAx>
        <c:axId val="2031096744"/>
        <c:scaling>
          <c:orientation val="minMax"/>
          <c:max val="100.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03109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0000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r>
              <a:rPr lang="es-MX" sz="1600" b="1" i="0" baseline="0" dirty="0" smtClean="0">
                <a:solidFill>
                  <a:srgbClr val="000000"/>
                </a:solidFill>
                <a:effectLst/>
              </a:rPr>
              <a:t>ESPECIALISTAS EN INSTITUCIONES PÚBLICAS </a:t>
            </a:r>
          </a:p>
          <a:p>
            <a:pPr>
              <a:defRPr sz="1600" b="0" i="0" u="none" strike="noStrike" kern="1200" spc="0" baseline="0">
                <a:solidFill>
                  <a:srgbClr val="000000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r>
              <a:rPr lang="es-MX" sz="1600" b="1" i="0" baseline="0" dirty="0" smtClean="0">
                <a:solidFill>
                  <a:srgbClr val="000000"/>
                </a:solidFill>
                <a:effectLst/>
              </a:rPr>
              <a:t>POR CADA 1,000 HABITANTES, 2014</a:t>
            </a:r>
            <a:endParaRPr lang="es-MX" sz="1600" dirty="0">
              <a:solidFill>
                <a:srgbClr val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39620126226709"/>
          <c:y val="0.0654273181116077"/>
          <c:w val="0.925702319299684"/>
          <c:h val="0.772790870458838"/>
        </c:manualLayout>
      </c:layout>
      <c:lineChart>
        <c:grouping val="standard"/>
        <c:varyColors val="0"/>
        <c:ser>
          <c:idx val="2"/>
          <c:order val="0"/>
          <c:tx>
            <c:strRef>
              <c:f>Hoja2!$F$94</c:f>
              <c:strCache>
                <c:ptCount val="1"/>
                <c:pt idx="0">
                  <c:v>Esp por hab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Hoja2!$C$95:$C$126</c:f>
              <c:strCache>
                <c:ptCount val="32"/>
                <c:pt idx="0">
                  <c:v>DF</c:v>
                </c:pt>
                <c:pt idx="1">
                  <c:v>BCS</c:v>
                </c:pt>
                <c:pt idx="2">
                  <c:v>COL</c:v>
                </c:pt>
                <c:pt idx="3">
                  <c:v>AGS</c:v>
                </c:pt>
                <c:pt idx="4">
                  <c:v>COAH</c:v>
                </c:pt>
                <c:pt idx="5">
                  <c:v>SON</c:v>
                </c:pt>
                <c:pt idx="6">
                  <c:v>CAMP</c:v>
                </c:pt>
                <c:pt idx="7">
                  <c:v>TAB</c:v>
                </c:pt>
                <c:pt idx="8">
                  <c:v>SIN</c:v>
                </c:pt>
                <c:pt idx="9">
                  <c:v>YUC</c:v>
                </c:pt>
                <c:pt idx="10">
                  <c:v>DGO</c:v>
                </c:pt>
                <c:pt idx="11">
                  <c:v>TAMPS</c:v>
                </c:pt>
                <c:pt idx="12">
                  <c:v>MOR</c:v>
                </c:pt>
                <c:pt idx="13">
                  <c:v>NL</c:v>
                </c:pt>
                <c:pt idx="14">
                  <c:v>QROO</c:v>
                </c:pt>
                <c:pt idx="15">
                  <c:v>NAY</c:v>
                </c:pt>
                <c:pt idx="16">
                  <c:v>TLAX</c:v>
                </c:pt>
                <c:pt idx="17">
                  <c:v>JAL</c:v>
                </c:pt>
                <c:pt idx="18">
                  <c:v>BC</c:v>
                </c:pt>
                <c:pt idx="19">
                  <c:v>ZAC</c:v>
                </c:pt>
                <c:pt idx="20">
                  <c:v>CHIH</c:v>
                </c:pt>
                <c:pt idx="21">
                  <c:v>QRO</c:v>
                </c:pt>
                <c:pt idx="22">
                  <c:v>VER</c:v>
                </c:pt>
                <c:pt idx="23">
                  <c:v>SLP</c:v>
                </c:pt>
                <c:pt idx="24">
                  <c:v>MICH</c:v>
                </c:pt>
                <c:pt idx="25">
                  <c:v>MEX</c:v>
                </c:pt>
                <c:pt idx="26">
                  <c:v>GTO</c:v>
                </c:pt>
                <c:pt idx="27">
                  <c:v>GRO</c:v>
                </c:pt>
                <c:pt idx="28">
                  <c:v>PUE</c:v>
                </c:pt>
                <c:pt idx="29">
                  <c:v>HGO</c:v>
                </c:pt>
                <c:pt idx="30">
                  <c:v>OAX</c:v>
                </c:pt>
                <c:pt idx="31">
                  <c:v>CHIS</c:v>
                </c:pt>
              </c:strCache>
            </c:strRef>
          </c:cat>
          <c:val>
            <c:numRef>
              <c:f>Hoja2!$F$95:$F$126</c:f>
              <c:numCache>
                <c:formatCode>0.0</c:formatCode>
                <c:ptCount val="32"/>
                <c:pt idx="0">
                  <c:v>2.16479971658837</c:v>
                </c:pt>
                <c:pt idx="1">
                  <c:v>1.132197177738764</c:v>
                </c:pt>
                <c:pt idx="2">
                  <c:v>1.080196123108602</c:v>
                </c:pt>
                <c:pt idx="3">
                  <c:v>1.036865815234763</c:v>
                </c:pt>
                <c:pt idx="4">
                  <c:v>0.92938391314721</c:v>
                </c:pt>
                <c:pt idx="5">
                  <c:v>0.922051233826938</c:v>
                </c:pt>
                <c:pt idx="6">
                  <c:v>0.904784059695617</c:v>
                </c:pt>
                <c:pt idx="7">
                  <c:v>0.874782363980667</c:v>
                </c:pt>
                <c:pt idx="8">
                  <c:v>0.874035172986973</c:v>
                </c:pt>
                <c:pt idx="9">
                  <c:v>0.860142872647696</c:v>
                </c:pt>
                <c:pt idx="10">
                  <c:v>0.855848248659696</c:v>
                </c:pt>
                <c:pt idx="11">
                  <c:v>0.853907576424157</c:v>
                </c:pt>
                <c:pt idx="12">
                  <c:v>0.845897502520564</c:v>
                </c:pt>
                <c:pt idx="13">
                  <c:v>0.802219727225347</c:v>
                </c:pt>
                <c:pt idx="14">
                  <c:v>0.786991372509032</c:v>
                </c:pt>
                <c:pt idx="15">
                  <c:v>0.781716980158208</c:v>
                </c:pt>
                <c:pt idx="16">
                  <c:v>0.75993869722075</c:v>
                </c:pt>
                <c:pt idx="17">
                  <c:v>0.746235332692865</c:v>
                </c:pt>
                <c:pt idx="18">
                  <c:v>0.743093974151632</c:v>
                </c:pt>
                <c:pt idx="19">
                  <c:v>0.704268596912732</c:v>
                </c:pt>
                <c:pt idx="20">
                  <c:v>0.685751558117921</c:v>
                </c:pt>
                <c:pt idx="21">
                  <c:v>0.648792870470352</c:v>
                </c:pt>
                <c:pt idx="22">
                  <c:v>0.638000033308736</c:v>
                </c:pt>
                <c:pt idx="23">
                  <c:v>0.626051972576871</c:v>
                </c:pt>
                <c:pt idx="24">
                  <c:v>0.617899496674846</c:v>
                </c:pt>
                <c:pt idx="25">
                  <c:v>0.617007269240996</c:v>
                </c:pt>
                <c:pt idx="26">
                  <c:v>0.606115859817898</c:v>
                </c:pt>
                <c:pt idx="27">
                  <c:v>0.592661931762112</c:v>
                </c:pt>
                <c:pt idx="28">
                  <c:v>0.589904783464008</c:v>
                </c:pt>
                <c:pt idx="29">
                  <c:v>0.571622747278724</c:v>
                </c:pt>
                <c:pt idx="30">
                  <c:v>0.549645452342403</c:v>
                </c:pt>
                <c:pt idx="31">
                  <c:v>0.471409632412314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Hoja2!$G$94</c:f>
              <c:strCache>
                <c:ptCount val="1"/>
                <c:pt idx="0">
                  <c:v>Nacional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-0.0166382738817094"/>
                  <c:y val="-0.04835932208249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Nacional</a:t>
                    </a:r>
                    <a:r>
                      <a:rPr lang="en-US" sz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=</a:t>
                    </a:r>
                    <a:r>
                      <a: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8D4F2BDB-286A-47BD-901F-4FC53688451D}" type="VALUE">
                      <a:rPr lang="en-US" sz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05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Hoja2!$C$95:$C$126</c:f>
              <c:strCache>
                <c:ptCount val="32"/>
                <c:pt idx="0">
                  <c:v>DF</c:v>
                </c:pt>
                <c:pt idx="1">
                  <c:v>BCS</c:v>
                </c:pt>
                <c:pt idx="2">
                  <c:v>COL</c:v>
                </c:pt>
                <c:pt idx="3">
                  <c:v>AGS</c:v>
                </c:pt>
                <c:pt idx="4">
                  <c:v>COAH</c:v>
                </c:pt>
                <c:pt idx="5">
                  <c:v>SON</c:v>
                </c:pt>
                <c:pt idx="6">
                  <c:v>CAMP</c:v>
                </c:pt>
                <c:pt idx="7">
                  <c:v>TAB</c:v>
                </c:pt>
                <c:pt idx="8">
                  <c:v>SIN</c:v>
                </c:pt>
                <c:pt idx="9">
                  <c:v>YUC</c:v>
                </c:pt>
                <c:pt idx="10">
                  <c:v>DGO</c:v>
                </c:pt>
                <c:pt idx="11">
                  <c:v>TAMPS</c:v>
                </c:pt>
                <c:pt idx="12">
                  <c:v>MOR</c:v>
                </c:pt>
                <c:pt idx="13">
                  <c:v>NL</c:v>
                </c:pt>
                <c:pt idx="14">
                  <c:v>QROO</c:v>
                </c:pt>
                <c:pt idx="15">
                  <c:v>NAY</c:v>
                </c:pt>
                <c:pt idx="16">
                  <c:v>TLAX</c:v>
                </c:pt>
                <c:pt idx="17">
                  <c:v>JAL</c:v>
                </c:pt>
                <c:pt idx="18">
                  <c:v>BC</c:v>
                </c:pt>
                <c:pt idx="19">
                  <c:v>ZAC</c:v>
                </c:pt>
                <c:pt idx="20">
                  <c:v>CHIH</c:v>
                </c:pt>
                <c:pt idx="21">
                  <c:v>QRO</c:v>
                </c:pt>
                <c:pt idx="22">
                  <c:v>VER</c:v>
                </c:pt>
                <c:pt idx="23">
                  <c:v>SLP</c:v>
                </c:pt>
                <c:pt idx="24">
                  <c:v>MICH</c:v>
                </c:pt>
                <c:pt idx="25">
                  <c:v>MEX</c:v>
                </c:pt>
                <c:pt idx="26">
                  <c:v>GTO</c:v>
                </c:pt>
                <c:pt idx="27">
                  <c:v>GRO</c:v>
                </c:pt>
                <c:pt idx="28">
                  <c:v>PUE</c:v>
                </c:pt>
                <c:pt idx="29">
                  <c:v>HGO</c:v>
                </c:pt>
                <c:pt idx="30">
                  <c:v>OAX</c:v>
                </c:pt>
                <c:pt idx="31">
                  <c:v>CHIS</c:v>
                </c:pt>
              </c:strCache>
            </c:strRef>
          </c:cat>
          <c:val>
            <c:numRef>
              <c:f>Hoja2!$G$95:$G$126</c:f>
              <c:numCache>
                <c:formatCode>0.0</c:formatCode>
                <c:ptCount val="32"/>
                <c:pt idx="0">
                  <c:v>0.807337850612852</c:v>
                </c:pt>
                <c:pt idx="1">
                  <c:v>0.807337850612852</c:v>
                </c:pt>
                <c:pt idx="2">
                  <c:v>0.807337850612852</c:v>
                </c:pt>
                <c:pt idx="3">
                  <c:v>0.807337850612852</c:v>
                </c:pt>
                <c:pt idx="4">
                  <c:v>0.807337850612852</c:v>
                </c:pt>
                <c:pt idx="5">
                  <c:v>0.807337850612852</c:v>
                </c:pt>
                <c:pt idx="6">
                  <c:v>0.807337850612852</c:v>
                </c:pt>
                <c:pt idx="7">
                  <c:v>0.807337850612852</c:v>
                </c:pt>
                <c:pt idx="8">
                  <c:v>0.807337850612852</c:v>
                </c:pt>
                <c:pt idx="9">
                  <c:v>0.807337850612852</c:v>
                </c:pt>
                <c:pt idx="10">
                  <c:v>0.807337850612852</c:v>
                </c:pt>
                <c:pt idx="11">
                  <c:v>0.807337850612852</c:v>
                </c:pt>
                <c:pt idx="12">
                  <c:v>0.807337850612852</c:v>
                </c:pt>
                <c:pt idx="13">
                  <c:v>0.807337850612852</c:v>
                </c:pt>
                <c:pt idx="14">
                  <c:v>0.807337850612852</c:v>
                </c:pt>
                <c:pt idx="15">
                  <c:v>0.807337850612852</c:v>
                </c:pt>
                <c:pt idx="16">
                  <c:v>0.807337850612852</c:v>
                </c:pt>
                <c:pt idx="17">
                  <c:v>0.807337850612852</c:v>
                </c:pt>
                <c:pt idx="18">
                  <c:v>0.807337850612852</c:v>
                </c:pt>
                <c:pt idx="19">
                  <c:v>0.807337850612852</c:v>
                </c:pt>
                <c:pt idx="20">
                  <c:v>0.807337850612852</c:v>
                </c:pt>
                <c:pt idx="21">
                  <c:v>0.807337850612852</c:v>
                </c:pt>
                <c:pt idx="22">
                  <c:v>0.807337850612852</c:v>
                </c:pt>
                <c:pt idx="23">
                  <c:v>0.807337850612852</c:v>
                </c:pt>
                <c:pt idx="24">
                  <c:v>0.807337850612852</c:v>
                </c:pt>
                <c:pt idx="25">
                  <c:v>0.807337850612852</c:v>
                </c:pt>
                <c:pt idx="26">
                  <c:v>0.807337850612852</c:v>
                </c:pt>
                <c:pt idx="27">
                  <c:v>0.807337850612852</c:v>
                </c:pt>
                <c:pt idx="28">
                  <c:v>0.807337850612852</c:v>
                </c:pt>
                <c:pt idx="29">
                  <c:v>0.807337850612852</c:v>
                </c:pt>
                <c:pt idx="30">
                  <c:v>0.807337850612852</c:v>
                </c:pt>
                <c:pt idx="31">
                  <c:v>0.807337850612852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787896"/>
        <c:axId val="21247913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Hoja2!$D$94</c15:sqref>
                        </c15:formulaRef>
                      </c:ext>
                    </c:extLst>
                    <c:strCache>
                      <c:ptCount val="1"/>
                      <c:pt idx="0">
                        <c:v>especial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Hoja2!$C$95:$C$126</c15:sqref>
                        </c15:formulaRef>
                      </c:ext>
                    </c:extLst>
                    <c:strCache>
                      <c:ptCount val="32"/>
                      <c:pt idx="0">
                        <c:v>DF</c:v>
                      </c:pt>
                      <c:pt idx="1">
                        <c:v>BCS</c:v>
                      </c:pt>
                      <c:pt idx="2">
                        <c:v>COL</c:v>
                      </c:pt>
                      <c:pt idx="3">
                        <c:v>AGS</c:v>
                      </c:pt>
                      <c:pt idx="4">
                        <c:v>COAH</c:v>
                      </c:pt>
                      <c:pt idx="5">
                        <c:v>SON</c:v>
                      </c:pt>
                      <c:pt idx="6">
                        <c:v>CAMP</c:v>
                      </c:pt>
                      <c:pt idx="7">
                        <c:v>TAB</c:v>
                      </c:pt>
                      <c:pt idx="8">
                        <c:v>SIN</c:v>
                      </c:pt>
                      <c:pt idx="9">
                        <c:v>YUC</c:v>
                      </c:pt>
                      <c:pt idx="10">
                        <c:v>DGO</c:v>
                      </c:pt>
                      <c:pt idx="11">
                        <c:v>TAMPS</c:v>
                      </c:pt>
                      <c:pt idx="12">
                        <c:v>MOR</c:v>
                      </c:pt>
                      <c:pt idx="13">
                        <c:v>NL</c:v>
                      </c:pt>
                      <c:pt idx="14">
                        <c:v>QROO</c:v>
                      </c:pt>
                      <c:pt idx="15">
                        <c:v>NAY</c:v>
                      </c:pt>
                      <c:pt idx="16">
                        <c:v>TLAX</c:v>
                      </c:pt>
                      <c:pt idx="17">
                        <c:v>JAL</c:v>
                      </c:pt>
                      <c:pt idx="18">
                        <c:v>BC</c:v>
                      </c:pt>
                      <c:pt idx="19">
                        <c:v>ZAC</c:v>
                      </c:pt>
                      <c:pt idx="20">
                        <c:v>CHIH</c:v>
                      </c:pt>
                      <c:pt idx="21">
                        <c:v>QRO</c:v>
                      </c:pt>
                      <c:pt idx="22">
                        <c:v>VER</c:v>
                      </c:pt>
                      <c:pt idx="23">
                        <c:v>SLP</c:v>
                      </c:pt>
                      <c:pt idx="24">
                        <c:v>MICH</c:v>
                      </c:pt>
                      <c:pt idx="25">
                        <c:v>MEX</c:v>
                      </c:pt>
                      <c:pt idx="26">
                        <c:v>GTO</c:v>
                      </c:pt>
                      <c:pt idx="27">
                        <c:v>GRO</c:v>
                      </c:pt>
                      <c:pt idx="28">
                        <c:v>PUE</c:v>
                      </c:pt>
                      <c:pt idx="29">
                        <c:v>HGO</c:v>
                      </c:pt>
                      <c:pt idx="30">
                        <c:v>OAX</c:v>
                      </c:pt>
                      <c:pt idx="31">
                        <c:v>CHIS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Hoja2!$D$95:$D$126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19212</c:v>
                      </c:pt>
                      <c:pt idx="1">
                        <c:v>839</c:v>
                      </c:pt>
                      <c:pt idx="2">
                        <c:v>768</c:v>
                      </c:pt>
                      <c:pt idx="3">
                        <c:v>1317</c:v>
                      </c:pt>
                      <c:pt idx="4">
                        <c:v>2719</c:v>
                      </c:pt>
                      <c:pt idx="5">
                        <c:v>2667</c:v>
                      </c:pt>
                      <c:pt idx="6">
                        <c:v>809</c:v>
                      </c:pt>
                      <c:pt idx="7">
                        <c:v>2064</c:v>
                      </c:pt>
                      <c:pt idx="8">
                        <c:v>2586</c:v>
                      </c:pt>
                      <c:pt idx="9">
                        <c:v>1799</c:v>
                      </c:pt>
                      <c:pt idx="10">
                        <c:v>1495</c:v>
                      </c:pt>
                      <c:pt idx="11">
                        <c:v>2991</c:v>
                      </c:pt>
                      <c:pt idx="12">
                        <c:v>1605</c:v>
                      </c:pt>
                      <c:pt idx="13">
                        <c:v>4022</c:v>
                      </c:pt>
                      <c:pt idx="14">
                        <c:v>1204</c:v>
                      </c:pt>
                      <c:pt idx="15">
                        <c:v>939</c:v>
                      </c:pt>
                      <c:pt idx="16">
                        <c:v>958</c:v>
                      </c:pt>
                      <c:pt idx="17">
                        <c:v>5849</c:v>
                      </c:pt>
                      <c:pt idx="18">
                        <c:v>2551</c:v>
                      </c:pt>
                      <c:pt idx="19">
                        <c:v>1101</c:v>
                      </c:pt>
                      <c:pt idx="20">
                        <c:v>2519</c:v>
                      </c:pt>
                      <c:pt idx="21">
                        <c:v>1281</c:v>
                      </c:pt>
                      <c:pt idx="22">
                        <c:v>5095</c:v>
                      </c:pt>
                      <c:pt idx="23">
                        <c:v>1708</c:v>
                      </c:pt>
                      <c:pt idx="24">
                        <c:v>2820</c:v>
                      </c:pt>
                      <c:pt idx="25">
                        <c:v>10254</c:v>
                      </c:pt>
                      <c:pt idx="26">
                        <c:v>3497</c:v>
                      </c:pt>
                      <c:pt idx="27">
                        <c:v>2102</c:v>
                      </c:pt>
                      <c:pt idx="28">
                        <c:v>3617</c:v>
                      </c:pt>
                      <c:pt idx="29">
                        <c:v>1625</c:v>
                      </c:pt>
                      <c:pt idx="30">
                        <c:v>2191</c:v>
                      </c:pt>
                      <c:pt idx="31">
                        <c:v>2445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Hoja2!$E$94</c15:sqref>
                        </c15:formulaRef>
                      </c:ext>
                    </c:extLst>
                    <c:strCache>
                      <c:ptCount val="1"/>
                      <c:pt idx="0">
                        <c:v>pob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Hoja2!$C$95:$C$126</c15:sqref>
                        </c15:formulaRef>
                      </c:ext>
                    </c:extLst>
                    <c:strCache>
                      <c:ptCount val="32"/>
                      <c:pt idx="0">
                        <c:v>DF</c:v>
                      </c:pt>
                      <c:pt idx="1">
                        <c:v>BCS</c:v>
                      </c:pt>
                      <c:pt idx="2">
                        <c:v>COL</c:v>
                      </c:pt>
                      <c:pt idx="3">
                        <c:v>AGS</c:v>
                      </c:pt>
                      <c:pt idx="4">
                        <c:v>COAH</c:v>
                      </c:pt>
                      <c:pt idx="5">
                        <c:v>SON</c:v>
                      </c:pt>
                      <c:pt idx="6">
                        <c:v>CAMP</c:v>
                      </c:pt>
                      <c:pt idx="7">
                        <c:v>TAB</c:v>
                      </c:pt>
                      <c:pt idx="8">
                        <c:v>SIN</c:v>
                      </c:pt>
                      <c:pt idx="9">
                        <c:v>YUC</c:v>
                      </c:pt>
                      <c:pt idx="10">
                        <c:v>DGO</c:v>
                      </c:pt>
                      <c:pt idx="11">
                        <c:v>TAMPS</c:v>
                      </c:pt>
                      <c:pt idx="12">
                        <c:v>MOR</c:v>
                      </c:pt>
                      <c:pt idx="13">
                        <c:v>NL</c:v>
                      </c:pt>
                      <c:pt idx="14">
                        <c:v>QROO</c:v>
                      </c:pt>
                      <c:pt idx="15">
                        <c:v>NAY</c:v>
                      </c:pt>
                      <c:pt idx="16">
                        <c:v>TLAX</c:v>
                      </c:pt>
                      <c:pt idx="17">
                        <c:v>JAL</c:v>
                      </c:pt>
                      <c:pt idx="18">
                        <c:v>BC</c:v>
                      </c:pt>
                      <c:pt idx="19">
                        <c:v>ZAC</c:v>
                      </c:pt>
                      <c:pt idx="20">
                        <c:v>CHIH</c:v>
                      </c:pt>
                      <c:pt idx="21">
                        <c:v>QRO</c:v>
                      </c:pt>
                      <c:pt idx="22">
                        <c:v>VER</c:v>
                      </c:pt>
                      <c:pt idx="23">
                        <c:v>SLP</c:v>
                      </c:pt>
                      <c:pt idx="24">
                        <c:v>MICH</c:v>
                      </c:pt>
                      <c:pt idx="25">
                        <c:v>MEX</c:v>
                      </c:pt>
                      <c:pt idx="26">
                        <c:v>GTO</c:v>
                      </c:pt>
                      <c:pt idx="27">
                        <c:v>GRO</c:v>
                      </c:pt>
                      <c:pt idx="28">
                        <c:v>PUE</c:v>
                      </c:pt>
                      <c:pt idx="29">
                        <c:v>HGO</c:v>
                      </c:pt>
                      <c:pt idx="30">
                        <c:v>OAX</c:v>
                      </c:pt>
                      <c:pt idx="31">
                        <c:v>CHIS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Hoja2!$E$95:$E$126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8874724</c:v>
                      </c:pt>
                      <c:pt idx="1">
                        <c:v>741037</c:v>
                      </c:pt>
                      <c:pt idx="2">
                        <c:v>710982</c:v>
                      </c:pt>
                      <c:pt idx="3">
                        <c:v>1270174</c:v>
                      </c:pt>
                      <c:pt idx="4">
                        <c:v>2925594</c:v>
                      </c:pt>
                      <c:pt idx="5">
                        <c:v>2892464</c:v>
                      </c:pt>
                      <c:pt idx="6">
                        <c:v>894136</c:v>
                      </c:pt>
                      <c:pt idx="7">
                        <c:v>2359444</c:v>
                      </c:pt>
                      <c:pt idx="8">
                        <c:v>2958691</c:v>
                      </c:pt>
                      <c:pt idx="9">
                        <c:v>2091513</c:v>
                      </c:pt>
                      <c:pt idx="10">
                        <c:v>1746805</c:v>
                      </c:pt>
                      <c:pt idx="11">
                        <c:v>3502721</c:v>
                      </c:pt>
                      <c:pt idx="12">
                        <c:v>1897393</c:v>
                      </c:pt>
                      <c:pt idx="13">
                        <c:v>5013589</c:v>
                      </c:pt>
                      <c:pt idx="14">
                        <c:v>1529877</c:v>
                      </c:pt>
                      <c:pt idx="15">
                        <c:v>1201202</c:v>
                      </c:pt>
                      <c:pt idx="16">
                        <c:v>1260628</c:v>
                      </c:pt>
                      <c:pt idx="17">
                        <c:v>7838010</c:v>
                      </c:pt>
                      <c:pt idx="18">
                        <c:v>3432944</c:v>
                      </c:pt>
                      <c:pt idx="19">
                        <c:v>1563324</c:v>
                      </c:pt>
                      <c:pt idx="20">
                        <c:v>3673342</c:v>
                      </c:pt>
                      <c:pt idx="21">
                        <c:v>1974436</c:v>
                      </c:pt>
                      <c:pt idx="22">
                        <c:v>7985893</c:v>
                      </c:pt>
                      <c:pt idx="23">
                        <c:v>2728208</c:v>
                      </c:pt>
                      <c:pt idx="24">
                        <c:v>4563849</c:v>
                      </c:pt>
                      <c:pt idx="25">
                        <c:v>16618929</c:v>
                      </c:pt>
                      <c:pt idx="26">
                        <c:v>5769524</c:v>
                      </c:pt>
                      <c:pt idx="27">
                        <c:v>3546710</c:v>
                      </c:pt>
                      <c:pt idx="28">
                        <c:v>6131498</c:v>
                      </c:pt>
                      <c:pt idx="29">
                        <c:v>2842784</c:v>
                      </c:pt>
                      <c:pt idx="30">
                        <c:v>3986206</c:v>
                      </c:pt>
                      <c:pt idx="31">
                        <c:v>5186572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2478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4791320"/>
        <c:crosses val="autoZero"/>
        <c:auto val="1"/>
        <c:lblAlgn val="ctr"/>
        <c:lblOffset val="100"/>
        <c:noMultiLvlLbl val="0"/>
      </c:catAx>
      <c:valAx>
        <c:axId val="212479132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478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Office PowerPoint]Hoja1'!$A$1:$Y$1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cat>
          <c:val>
            <c:numRef>
              <c:f>'[Chart in Microsoft Office PowerPoint]Hoja1'!$A$2:$Y$2</c:f>
              <c:numCache>
                <c:formatCode>General</c:formatCode>
                <c:ptCount val="25"/>
                <c:pt idx="0">
                  <c:v>355.0</c:v>
                </c:pt>
                <c:pt idx="1">
                  <c:v>4029.0</c:v>
                </c:pt>
                <c:pt idx="2">
                  <c:v>3806.0</c:v>
                </c:pt>
                <c:pt idx="3">
                  <c:v>3717.0</c:v>
                </c:pt>
                <c:pt idx="4">
                  <c:v>3612.0</c:v>
                </c:pt>
                <c:pt idx="5">
                  <c:v>3846.0</c:v>
                </c:pt>
                <c:pt idx="6">
                  <c:v>3669.0</c:v>
                </c:pt>
                <c:pt idx="7">
                  <c:v>3717.0</c:v>
                </c:pt>
                <c:pt idx="8">
                  <c:v>3775.0</c:v>
                </c:pt>
                <c:pt idx="9" formatCode="#,##0">
                  <c:v>4171.0</c:v>
                </c:pt>
                <c:pt idx="10" formatCode="#,##0">
                  <c:v>3378.0</c:v>
                </c:pt>
                <c:pt idx="11" formatCode="#,##0">
                  <c:v>4470.0</c:v>
                </c:pt>
                <c:pt idx="12" formatCode="#,##0">
                  <c:v>4519.0</c:v>
                </c:pt>
                <c:pt idx="13" formatCode="#,##0">
                  <c:v>4005.0</c:v>
                </c:pt>
                <c:pt idx="14" formatCode="#,##0">
                  <c:v>5213.0</c:v>
                </c:pt>
                <c:pt idx="15" formatCode="#,##0">
                  <c:v>5521.0</c:v>
                </c:pt>
                <c:pt idx="16" formatCode="#,##0">
                  <c:v>6991.0</c:v>
                </c:pt>
                <c:pt idx="17" formatCode="#,##0">
                  <c:v>6250.0</c:v>
                </c:pt>
                <c:pt idx="18" formatCode="#,##0">
                  <c:v>6213.0</c:v>
                </c:pt>
                <c:pt idx="19" formatCode="#,##0">
                  <c:v>6242.0</c:v>
                </c:pt>
                <c:pt idx="20" formatCode="#,##0">
                  <c:v>6203.0</c:v>
                </c:pt>
                <c:pt idx="21" formatCode="#,##0">
                  <c:v>6954.0</c:v>
                </c:pt>
                <c:pt idx="22" formatCode="#,##0">
                  <c:v>6939.0</c:v>
                </c:pt>
                <c:pt idx="23" formatCode="#,##0">
                  <c:v>7133.0</c:v>
                </c:pt>
                <c:pt idx="24" formatCode="#,##0">
                  <c:v>7735.0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Office PowerPoint]Hoja1'!$A$1:$Y$1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cat>
          <c:val>
            <c:numRef>
              <c:f>'[Chart in Microsoft Office PowerPoint]Hoja1'!$A$3:$Y$3</c:f>
              <c:numCache>
                <c:formatCode>General</c:formatCode>
                <c:ptCount val="25"/>
                <c:pt idx="0">
                  <c:v>9459.0</c:v>
                </c:pt>
                <c:pt idx="1">
                  <c:v>9615.0</c:v>
                </c:pt>
                <c:pt idx="2">
                  <c:v>8816.0</c:v>
                </c:pt>
                <c:pt idx="3">
                  <c:v>8849.0</c:v>
                </c:pt>
                <c:pt idx="4">
                  <c:v>9878.0</c:v>
                </c:pt>
                <c:pt idx="5">
                  <c:v>11108.0</c:v>
                </c:pt>
                <c:pt idx="6">
                  <c:v>11667.0</c:v>
                </c:pt>
                <c:pt idx="7">
                  <c:v>12550.0</c:v>
                </c:pt>
                <c:pt idx="8">
                  <c:v>14583.0</c:v>
                </c:pt>
                <c:pt idx="9" formatCode="#,##0">
                  <c:v>16045.0</c:v>
                </c:pt>
                <c:pt idx="10" formatCode="#,##0">
                  <c:v>18769.0</c:v>
                </c:pt>
                <c:pt idx="11" formatCode="#,##0">
                  <c:v>20323.0</c:v>
                </c:pt>
                <c:pt idx="12" formatCode="#,##0">
                  <c:v>20395.0</c:v>
                </c:pt>
                <c:pt idx="13" formatCode="#,##0">
                  <c:v>21793.0</c:v>
                </c:pt>
                <c:pt idx="14" formatCode="#,##0">
                  <c:v>22587.0</c:v>
                </c:pt>
                <c:pt idx="15" formatCode="#,##0">
                  <c:v>23982.0</c:v>
                </c:pt>
                <c:pt idx="16" formatCode="#,##0">
                  <c:v>23465.0</c:v>
                </c:pt>
                <c:pt idx="17" formatCode="#,##0">
                  <c:v>23732.0</c:v>
                </c:pt>
                <c:pt idx="18" formatCode="#,##0">
                  <c:v>24007.0</c:v>
                </c:pt>
                <c:pt idx="19" formatCode="#,##0">
                  <c:v>23633.0</c:v>
                </c:pt>
                <c:pt idx="20" formatCode="#,##0">
                  <c:v>24822.0</c:v>
                </c:pt>
                <c:pt idx="21" formatCode="#,##0">
                  <c:v>28088.0</c:v>
                </c:pt>
                <c:pt idx="22" formatCode="#,##0">
                  <c:v>26600.0</c:v>
                </c:pt>
                <c:pt idx="23" formatCode="#,##0">
                  <c:v>28288.0</c:v>
                </c:pt>
                <c:pt idx="24" formatCode="#,##0">
                  <c:v>34900.0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24492952"/>
        <c:axId val="2124488760"/>
      </c:barChart>
      <c:catAx>
        <c:axId val="212449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/>
            </a:pPr>
            <a:endParaRPr lang="en-US"/>
          </a:p>
        </c:txPr>
        <c:crossAx val="2124488760"/>
        <c:crosses val="autoZero"/>
        <c:auto val="1"/>
        <c:lblAlgn val="ctr"/>
        <c:lblOffset val="100"/>
        <c:noMultiLvlLbl val="0"/>
      </c:catAx>
      <c:valAx>
        <c:axId val="2124488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49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Hoja2!$B$2:$B$34</c:f>
              <c:strCache>
                <c:ptCount val="33"/>
                <c:pt idx="0">
                  <c:v>Anestesiólogos</c:v>
                </c:pt>
                <c:pt idx="1">
                  <c:v>Odontólogos</c:v>
                </c:pt>
                <c:pt idx="2">
                  <c:v>Pediatras</c:v>
                </c:pt>
                <c:pt idx="3">
                  <c:v>Ginecoobstetras</c:v>
                </c:pt>
                <c:pt idx="4">
                  <c:v>Cirujanos general y especializado</c:v>
                </c:pt>
                <c:pt idx="5">
                  <c:v>Otras especialidades</c:v>
                </c:pt>
                <c:pt idx="6">
                  <c:v>Internistas</c:v>
                </c:pt>
                <c:pt idx="7">
                  <c:v>Urgenciólogos</c:v>
                </c:pt>
                <c:pt idx="8">
                  <c:v>Traumatólogos</c:v>
                </c:pt>
                <c:pt idx="9">
                  <c:v>Radiólogos</c:v>
                </c:pt>
                <c:pt idx="10">
                  <c:v>Oftalmólogos</c:v>
                </c:pt>
                <c:pt idx="11">
                  <c:v>Cardiólogos</c:v>
                </c:pt>
                <c:pt idx="12">
                  <c:v>Otorrinonaringólogos</c:v>
                </c:pt>
                <c:pt idx="13">
                  <c:v>Psiquiatras</c:v>
                </c:pt>
                <c:pt idx="14">
                  <c:v>Oncólogos</c:v>
                </c:pt>
                <c:pt idx="15">
                  <c:v>Urólogos</c:v>
                </c:pt>
                <c:pt idx="16">
                  <c:v>Rehabilitación</c:v>
                </c:pt>
                <c:pt idx="17">
                  <c:v>Neurólogos</c:v>
                </c:pt>
                <c:pt idx="18">
                  <c:v>Nefrólogos</c:v>
                </c:pt>
                <c:pt idx="19">
                  <c:v>Ortopedistas</c:v>
                </c:pt>
                <c:pt idx="20">
                  <c:v>Dermatólogos</c:v>
                </c:pt>
                <c:pt idx="21">
                  <c:v>Cirujanos plásticos</c:v>
                </c:pt>
                <c:pt idx="22">
                  <c:v>Neumólogos</c:v>
                </c:pt>
                <c:pt idx="23">
                  <c:v>Hematólogos</c:v>
                </c:pt>
                <c:pt idx="24">
                  <c:v>Gastroenterólogos</c:v>
                </c:pt>
                <c:pt idx="25">
                  <c:v>Endrocrinólogos</c:v>
                </c:pt>
                <c:pt idx="26">
                  <c:v>Angiólogos</c:v>
                </c:pt>
                <c:pt idx="27">
                  <c:v>Infectólogos</c:v>
                </c:pt>
                <c:pt idx="28">
                  <c:v>Alergólogos</c:v>
                </c:pt>
                <c:pt idx="29">
                  <c:v>Reumatólogos</c:v>
                </c:pt>
                <c:pt idx="30">
                  <c:v>Geriatras</c:v>
                </c:pt>
                <c:pt idx="31">
                  <c:v>Proctólogos</c:v>
                </c:pt>
                <c:pt idx="32">
                  <c:v>Genetistas</c:v>
                </c:pt>
              </c:strCache>
            </c:strRef>
          </c:cat>
          <c:val>
            <c:numRef>
              <c:f>Hoja2!$C$2:$C$34</c:f>
              <c:numCache>
                <c:formatCode>#,##0</c:formatCode>
                <c:ptCount val="33"/>
                <c:pt idx="0">
                  <c:v>12018.0</c:v>
                </c:pt>
                <c:pt idx="1">
                  <c:v>11485.0</c:v>
                </c:pt>
                <c:pt idx="2">
                  <c:v>10723.0</c:v>
                </c:pt>
                <c:pt idx="3">
                  <c:v>10236.0</c:v>
                </c:pt>
                <c:pt idx="4">
                  <c:v>9132.0</c:v>
                </c:pt>
                <c:pt idx="5">
                  <c:v>8064.0</c:v>
                </c:pt>
                <c:pt idx="6">
                  <c:v>7021.0</c:v>
                </c:pt>
                <c:pt idx="7">
                  <c:v>4989.0</c:v>
                </c:pt>
                <c:pt idx="8">
                  <c:v>4005.0</c:v>
                </c:pt>
                <c:pt idx="9">
                  <c:v>2905.0</c:v>
                </c:pt>
                <c:pt idx="10">
                  <c:v>1669.0</c:v>
                </c:pt>
                <c:pt idx="11">
                  <c:v>1564.0</c:v>
                </c:pt>
                <c:pt idx="12">
                  <c:v>1357.0</c:v>
                </c:pt>
                <c:pt idx="13">
                  <c:v>1350.0</c:v>
                </c:pt>
                <c:pt idx="14">
                  <c:v>1166.0</c:v>
                </c:pt>
                <c:pt idx="15">
                  <c:v>1006.0</c:v>
                </c:pt>
                <c:pt idx="16">
                  <c:v>861.0</c:v>
                </c:pt>
                <c:pt idx="17">
                  <c:v>829.0</c:v>
                </c:pt>
                <c:pt idx="18">
                  <c:v>757.0</c:v>
                </c:pt>
                <c:pt idx="19">
                  <c:v>707.0</c:v>
                </c:pt>
                <c:pt idx="20">
                  <c:v>623.0</c:v>
                </c:pt>
                <c:pt idx="21">
                  <c:v>612.0</c:v>
                </c:pt>
                <c:pt idx="22">
                  <c:v>517.0</c:v>
                </c:pt>
                <c:pt idx="23">
                  <c:v>509.0</c:v>
                </c:pt>
                <c:pt idx="24">
                  <c:v>505.0</c:v>
                </c:pt>
                <c:pt idx="25">
                  <c:v>410.0</c:v>
                </c:pt>
                <c:pt idx="26">
                  <c:v>345.0</c:v>
                </c:pt>
                <c:pt idx="27">
                  <c:v>296.0</c:v>
                </c:pt>
                <c:pt idx="28">
                  <c:v>283.0</c:v>
                </c:pt>
                <c:pt idx="29">
                  <c:v>280.0</c:v>
                </c:pt>
                <c:pt idx="30">
                  <c:v>197.0</c:v>
                </c:pt>
                <c:pt idx="31">
                  <c:v>141.0</c:v>
                </c:pt>
                <c:pt idx="32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127036776"/>
        <c:axId val="2122998680"/>
      </c:barChart>
      <c:catAx>
        <c:axId val="212703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22998680"/>
        <c:crosses val="autoZero"/>
        <c:auto val="1"/>
        <c:lblAlgn val="ctr"/>
        <c:lblOffset val="100"/>
        <c:noMultiLvlLbl val="0"/>
      </c:catAx>
      <c:valAx>
        <c:axId val="21229986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2703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es-ES" sz="600"/>
              <a:t>Número de alumnos de post-grado</a:t>
            </a:r>
          </a:p>
        </c:rich>
      </c:tx>
      <c:layout>
        <c:manualLayout>
          <c:xMode val="edge"/>
          <c:yMode val="edge"/>
          <c:x val="0.000768735223700866"/>
          <c:y val="0.0864054052549578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Pediatrics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Hoja1!$A$2:$A$13</c:f>
              <c:numCache>
                <c:formatCode>General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462.0</c:v>
                </c:pt>
                <c:pt idx="1">
                  <c:v>476.0</c:v>
                </c:pt>
                <c:pt idx="2">
                  <c:v>460.0</c:v>
                </c:pt>
                <c:pt idx="3">
                  <c:v>496.0</c:v>
                </c:pt>
                <c:pt idx="4">
                  <c:v>507.0</c:v>
                </c:pt>
                <c:pt idx="5">
                  <c:v>573.0</c:v>
                </c:pt>
                <c:pt idx="6">
                  <c:v>604.0</c:v>
                </c:pt>
                <c:pt idx="7">
                  <c:v>650.0</c:v>
                </c:pt>
                <c:pt idx="8">
                  <c:v>719.0</c:v>
                </c:pt>
                <c:pt idx="9">
                  <c:v>765.0</c:v>
                </c:pt>
                <c:pt idx="10">
                  <c:v>829.0</c:v>
                </c:pt>
                <c:pt idx="11">
                  <c:v>860.0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Geriatric medicine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Hoja1!$A$2:$A$13</c:f>
              <c:numCache>
                <c:formatCode>General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Hoja1!$C$2:$C$13</c:f>
              <c:numCache>
                <c:formatCode>General</c:formatCode>
                <c:ptCount val="12"/>
                <c:pt idx="0">
                  <c:v>21.0</c:v>
                </c:pt>
                <c:pt idx="1">
                  <c:v>19.0</c:v>
                </c:pt>
                <c:pt idx="2">
                  <c:v>11.0</c:v>
                </c:pt>
                <c:pt idx="3">
                  <c:v>10.0</c:v>
                </c:pt>
                <c:pt idx="4">
                  <c:v>11.0</c:v>
                </c:pt>
                <c:pt idx="5">
                  <c:v>16.0</c:v>
                </c:pt>
                <c:pt idx="6">
                  <c:v>21.0</c:v>
                </c:pt>
                <c:pt idx="7">
                  <c:v>22.0</c:v>
                </c:pt>
                <c:pt idx="8">
                  <c:v>20.0</c:v>
                </c:pt>
                <c:pt idx="9">
                  <c:v>18.0</c:v>
                </c:pt>
                <c:pt idx="10">
                  <c:v>25.0</c:v>
                </c:pt>
                <c:pt idx="11">
                  <c:v>26.0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545384"/>
        <c:axId val="2124548360"/>
      </c:lineChart>
      <c:catAx>
        <c:axId val="212454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548360"/>
        <c:crosses val="autoZero"/>
        <c:auto val="1"/>
        <c:lblAlgn val="ctr"/>
        <c:lblOffset val="100"/>
        <c:noMultiLvlLbl val="0"/>
      </c:catAx>
      <c:valAx>
        <c:axId val="2124548360"/>
        <c:scaling>
          <c:orientation val="minMax"/>
          <c:max val="9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5453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l">
                  <a:rot lat="0" lon="0" rev="1800000"/>
                </a:lightRig>
              </a:scene3d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</c:spPr>
          </c:dPt>
          <c:dLbls>
            <c:dLbl>
              <c:idx val="0"/>
              <c:layout>
                <c:manualLayout>
                  <c:x val="-0.064055991829368"/>
                  <c:y val="-0.05444491857807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98490713507467"/>
                  <c:y val="-0.0358213565496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97785041428145"/>
                  <c:y val="-0.01385241707150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42386713367131"/>
                  <c:y val="-0.01715508041194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513977979054959"/>
                  <c:y val="-0.02300123218632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82321360004834"/>
                  <c:y val="0.00191792662768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Soberana Sans"/>
                    <a:ea typeface="+mn-ea"/>
                    <a:cs typeface="Soberana San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Hoja1!$A$1:$A$6</c:f>
              <c:strCache>
                <c:ptCount val="6"/>
                <c:pt idx="0">
                  <c:v>SSA</c:v>
                </c:pt>
                <c:pt idx="1">
                  <c:v>IMSS</c:v>
                </c:pt>
                <c:pt idx="2">
                  <c:v>ISSSTE</c:v>
                </c:pt>
                <c:pt idx="3">
                  <c:v>PEMEX</c:v>
                </c:pt>
                <c:pt idx="4">
                  <c:v>Instituciones Privadas</c:v>
                </c:pt>
                <c:pt idx="5">
                  <c:v>Instituciones Públicas Estatales</c:v>
                </c:pt>
              </c:strCache>
            </c:strRef>
          </c:cat>
          <c:val>
            <c:numRef>
              <c:f>Hoja1!$B$1:$B$6</c:f>
              <c:numCache>
                <c:formatCode>General</c:formatCode>
                <c:ptCount val="6"/>
                <c:pt idx="0">
                  <c:v>8821.0</c:v>
                </c:pt>
                <c:pt idx="1">
                  <c:v>11487.0</c:v>
                </c:pt>
                <c:pt idx="2">
                  <c:v>1441.0</c:v>
                </c:pt>
                <c:pt idx="3">
                  <c:v>356.0</c:v>
                </c:pt>
                <c:pt idx="4">
                  <c:v>1280.0</c:v>
                </c:pt>
                <c:pt idx="5">
                  <c:v>2082.0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Soberana Sans"/>
              <a:ea typeface="+mn-ea"/>
              <a:cs typeface="Soberana San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Hoja1!$A$2:$A$34</c:f>
              <c:strCache>
                <c:ptCount val="33"/>
                <c:pt idx="0">
                  <c:v>Grecia</c:v>
                </c:pt>
                <c:pt idx="1">
                  <c:v>Irlanda</c:v>
                </c:pt>
                <c:pt idx="2">
                  <c:v>Islandia</c:v>
                </c:pt>
                <c:pt idx="3">
                  <c:v>Estonia</c:v>
                </c:pt>
                <c:pt idx="4">
                  <c:v>Portugal</c:v>
                </c:pt>
                <c:pt idx="5">
                  <c:v>Reino Unido</c:v>
                </c:pt>
                <c:pt idx="6">
                  <c:v>Dinamarca</c:v>
                </c:pt>
                <c:pt idx="7">
                  <c:v>Eslovenia</c:v>
                </c:pt>
                <c:pt idx="8">
                  <c:v>República Checa</c:v>
                </c:pt>
                <c:pt idx="9">
                  <c:v>España</c:v>
                </c:pt>
                <c:pt idx="10">
                  <c:v>Italia</c:v>
                </c:pt>
                <c:pt idx="11">
                  <c:v>Australia</c:v>
                </c:pt>
                <c:pt idx="12">
                  <c:v>OECD32</c:v>
                </c:pt>
                <c:pt idx="13">
                  <c:v>Austria</c:v>
                </c:pt>
                <c:pt idx="14">
                  <c:v>Noruega</c:v>
                </c:pt>
                <c:pt idx="15">
                  <c:v>Bélgica</c:v>
                </c:pt>
                <c:pt idx="16">
                  <c:v>México</c:v>
                </c:pt>
                <c:pt idx="17">
                  <c:v>Francia</c:v>
                </c:pt>
                <c:pt idx="18">
                  <c:v>Canadá</c:v>
                </c:pt>
                <c:pt idx="19">
                  <c:v>Nueva Zelanda</c:v>
                </c:pt>
                <c:pt idx="20">
                  <c:v>Países Bajos</c:v>
                </c:pt>
                <c:pt idx="21">
                  <c:v>Polonia</c:v>
                </c:pt>
                <c:pt idx="22">
                  <c:v>Estados Unidos</c:v>
                </c:pt>
                <c:pt idx="23">
                  <c:v>Suiza</c:v>
                </c:pt>
                <c:pt idx="24">
                  <c:v>Finlandia</c:v>
                </c:pt>
                <c:pt idx="25">
                  <c:v>Suecia</c:v>
                </c:pt>
                <c:pt idx="26">
                  <c:v>Alemania</c:v>
                </c:pt>
                <c:pt idx="27">
                  <c:v>Hungría</c:v>
                </c:pt>
                <c:pt idx="28">
                  <c:v>República Eslovaca</c:v>
                </c:pt>
                <c:pt idx="29">
                  <c:v>Israel</c:v>
                </c:pt>
                <c:pt idx="30">
                  <c:v>Japón</c:v>
                </c:pt>
                <c:pt idx="31">
                  <c:v>Chile ¹</c:v>
                </c:pt>
                <c:pt idx="32">
                  <c:v>Corea</c:v>
                </c:pt>
              </c:strCache>
            </c:strRef>
          </c:cat>
          <c:val>
            <c:numRef>
              <c:f>Hoja1!$B$2:$B$34</c:f>
              <c:numCache>
                <c:formatCode>0.0</c:formatCode>
                <c:ptCount val="33"/>
                <c:pt idx="0">
                  <c:v>5.3</c:v>
                </c:pt>
                <c:pt idx="1">
                  <c:v>7.0</c:v>
                </c:pt>
                <c:pt idx="2">
                  <c:v>1.6</c:v>
                </c:pt>
                <c:pt idx="3">
                  <c:v>7.2</c:v>
                </c:pt>
                <c:pt idx="4">
                  <c:v>1.8</c:v>
                </c:pt>
                <c:pt idx="5">
                  <c:v>5.3</c:v>
                </c:pt>
                <c:pt idx="6">
                  <c:v>3.3</c:v>
                </c:pt>
                <c:pt idx="7">
                  <c:v>3.8</c:v>
                </c:pt>
                <c:pt idx="8">
                  <c:v>5.9</c:v>
                </c:pt>
                <c:pt idx="9">
                  <c:v>4.1</c:v>
                </c:pt>
                <c:pt idx="10">
                  <c:v>1.6</c:v>
                </c:pt>
                <c:pt idx="11">
                  <c:v>3.0</c:v>
                </c:pt>
                <c:pt idx="12">
                  <c:v>4.1</c:v>
                </c:pt>
                <c:pt idx="13">
                  <c:v>2.2</c:v>
                </c:pt>
                <c:pt idx="14">
                  <c:v>2.8</c:v>
                </c:pt>
                <c:pt idx="15">
                  <c:v>3.7</c:v>
                </c:pt>
                <c:pt idx="16">
                  <c:v>3.1</c:v>
                </c:pt>
                <c:pt idx="17">
                  <c:v>2.1</c:v>
                </c:pt>
                <c:pt idx="18">
                  <c:v>3.5</c:v>
                </c:pt>
                <c:pt idx="19">
                  <c:v>4.5</c:v>
                </c:pt>
                <c:pt idx="20">
                  <c:v>5.5</c:v>
                </c:pt>
                <c:pt idx="21">
                  <c:v>7.1</c:v>
                </c:pt>
                <c:pt idx="22">
                  <c:v>3.4</c:v>
                </c:pt>
                <c:pt idx="23">
                  <c:v>1.9</c:v>
                </c:pt>
                <c:pt idx="24">
                  <c:v>3.9</c:v>
                </c:pt>
                <c:pt idx="25">
                  <c:v>3.4</c:v>
                </c:pt>
                <c:pt idx="26">
                  <c:v>2.1</c:v>
                </c:pt>
                <c:pt idx="27">
                  <c:v>3.1</c:v>
                </c:pt>
                <c:pt idx="28">
                  <c:v>10.9</c:v>
                </c:pt>
                <c:pt idx="29">
                  <c:v>1.3</c:v>
                </c:pt>
                <c:pt idx="30">
                  <c:v>2.8</c:v>
                </c:pt>
                <c:pt idx="31">
                  <c:v>7.5</c:v>
                </c:pt>
                <c:pt idx="32">
                  <c:v>9.3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2009-2011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bIns="46800"/>
              <a:lstStyle/>
              <a:p>
                <a:pPr>
                  <a:defRPr sz="8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Hoja1!$A$2:$A$34</c:f>
              <c:strCache>
                <c:ptCount val="33"/>
                <c:pt idx="0">
                  <c:v>Grecia</c:v>
                </c:pt>
                <c:pt idx="1">
                  <c:v>Irlanda</c:v>
                </c:pt>
                <c:pt idx="2">
                  <c:v>Islandia</c:v>
                </c:pt>
                <c:pt idx="3">
                  <c:v>Estonia</c:v>
                </c:pt>
                <c:pt idx="4">
                  <c:v>Portugal</c:v>
                </c:pt>
                <c:pt idx="5">
                  <c:v>Reino Unido</c:v>
                </c:pt>
                <c:pt idx="6">
                  <c:v>Dinamarca</c:v>
                </c:pt>
                <c:pt idx="7">
                  <c:v>Eslovenia</c:v>
                </c:pt>
                <c:pt idx="8">
                  <c:v>República Checa</c:v>
                </c:pt>
                <c:pt idx="9">
                  <c:v>España</c:v>
                </c:pt>
                <c:pt idx="10">
                  <c:v>Italia</c:v>
                </c:pt>
                <c:pt idx="11">
                  <c:v>Australia</c:v>
                </c:pt>
                <c:pt idx="12">
                  <c:v>OECD32</c:v>
                </c:pt>
                <c:pt idx="13">
                  <c:v>Austria</c:v>
                </c:pt>
                <c:pt idx="14">
                  <c:v>Noruega</c:v>
                </c:pt>
                <c:pt idx="15">
                  <c:v>Bélgica</c:v>
                </c:pt>
                <c:pt idx="16">
                  <c:v>México</c:v>
                </c:pt>
                <c:pt idx="17">
                  <c:v>Francia</c:v>
                </c:pt>
                <c:pt idx="18">
                  <c:v>Canadá</c:v>
                </c:pt>
                <c:pt idx="19">
                  <c:v>Nueva Zelanda</c:v>
                </c:pt>
                <c:pt idx="20">
                  <c:v>Países Bajos</c:v>
                </c:pt>
                <c:pt idx="21">
                  <c:v>Polonia</c:v>
                </c:pt>
                <c:pt idx="22">
                  <c:v>Estados Unidos</c:v>
                </c:pt>
                <c:pt idx="23">
                  <c:v>Suiza</c:v>
                </c:pt>
                <c:pt idx="24">
                  <c:v>Finlandia</c:v>
                </c:pt>
                <c:pt idx="25">
                  <c:v>Suecia</c:v>
                </c:pt>
                <c:pt idx="26">
                  <c:v>Alemania</c:v>
                </c:pt>
                <c:pt idx="27">
                  <c:v>Hungría</c:v>
                </c:pt>
                <c:pt idx="28">
                  <c:v>República Eslovaca</c:v>
                </c:pt>
                <c:pt idx="29">
                  <c:v>Israel</c:v>
                </c:pt>
                <c:pt idx="30">
                  <c:v>Japón</c:v>
                </c:pt>
                <c:pt idx="31">
                  <c:v>Chile ¹</c:v>
                </c:pt>
                <c:pt idx="32">
                  <c:v>Corea</c:v>
                </c:pt>
              </c:strCache>
            </c:strRef>
          </c:cat>
          <c:val>
            <c:numRef>
              <c:f>Hoja1!$C$2:$C$34</c:f>
              <c:numCache>
                <c:formatCode>0.0</c:formatCode>
                <c:ptCount val="33"/>
                <c:pt idx="0">
                  <c:v>-11.1</c:v>
                </c:pt>
                <c:pt idx="1">
                  <c:v>-6.6</c:v>
                </c:pt>
                <c:pt idx="2">
                  <c:v>-3.8</c:v>
                </c:pt>
                <c:pt idx="3">
                  <c:v>-3.0</c:v>
                </c:pt>
                <c:pt idx="4">
                  <c:v>-2.2</c:v>
                </c:pt>
                <c:pt idx="5">
                  <c:v>-1.8</c:v>
                </c:pt>
                <c:pt idx="6">
                  <c:v>-1.8</c:v>
                </c:pt>
                <c:pt idx="7">
                  <c:v>-1.2</c:v>
                </c:pt>
                <c:pt idx="8">
                  <c:v>-0.8</c:v>
                </c:pt>
                <c:pt idx="9">
                  <c:v>-0.5</c:v>
                </c:pt>
                <c:pt idx="10">
                  <c:v>-0.4</c:v>
                </c:pt>
                <c:pt idx="11">
                  <c:v>0.0</c:v>
                </c:pt>
                <c:pt idx="12">
                  <c:v>0.2</c:v>
                </c:pt>
                <c:pt idx="13">
                  <c:v>0.2</c:v>
                </c:pt>
                <c:pt idx="14">
                  <c:v>0.5</c:v>
                </c:pt>
                <c:pt idx="15">
                  <c:v>0.6</c:v>
                </c:pt>
                <c:pt idx="16">
                  <c:v>0.7</c:v>
                </c:pt>
                <c:pt idx="17">
                  <c:v>0.7</c:v>
                </c:pt>
                <c:pt idx="18">
                  <c:v>0.8</c:v>
                </c:pt>
                <c:pt idx="19">
                  <c:v>0.8</c:v>
                </c:pt>
                <c:pt idx="20">
                  <c:v>1.0</c:v>
                </c:pt>
                <c:pt idx="21">
                  <c:v>1.2</c:v>
                </c:pt>
                <c:pt idx="22">
                  <c:v>1.3</c:v>
                </c:pt>
                <c:pt idx="23">
                  <c:v>1.4</c:v>
                </c:pt>
                <c:pt idx="24">
                  <c:v>1.6</c:v>
                </c:pt>
                <c:pt idx="25">
                  <c:v>1.8</c:v>
                </c:pt>
                <c:pt idx="26">
                  <c:v>2.1</c:v>
                </c:pt>
                <c:pt idx="27">
                  <c:v>2.6</c:v>
                </c:pt>
                <c:pt idx="28">
                  <c:v>2.8</c:v>
                </c:pt>
                <c:pt idx="29">
                  <c:v>3.4</c:v>
                </c:pt>
                <c:pt idx="30">
                  <c:v>4.9</c:v>
                </c:pt>
                <c:pt idx="31">
                  <c:v>5.5</c:v>
                </c:pt>
                <c:pt idx="32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2118624616"/>
        <c:axId val="2118627768"/>
      </c:barChart>
      <c:catAx>
        <c:axId val="211862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2118627768"/>
        <c:crosses val="autoZero"/>
        <c:auto val="1"/>
        <c:lblAlgn val="ctr"/>
        <c:lblOffset val="100"/>
        <c:noMultiLvlLbl val="0"/>
      </c:catAx>
      <c:valAx>
        <c:axId val="21186277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1186246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5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Soberana Sans"/>
          <a:cs typeface="Soberana San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82065083445"/>
          <c:y val="0.0626352730355065"/>
          <c:w val="0.899217934916553"/>
          <c:h val="0.677900243594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30"/>
            <c:invertIfNegative val="0"/>
            <c:bubble3D val="0"/>
          </c:dPt>
          <c:dPt>
            <c:idx val="3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rgbClr val="800000"/>
                </a:solidFill>
              </a:ln>
            </c:spPr>
          </c:dPt>
          <c:dLbls>
            <c:dLbl>
              <c:idx val="31"/>
              <c:layout/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C00000"/>
                        </a:solidFill>
                        <a:latin typeface="Soberana Sans"/>
                        <a:cs typeface="Soberana Sans"/>
                      </a:defRPr>
                    </a:pP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2.2</a:t>
                    </a:r>
                    <a:endParaRPr lang="en-US" sz="1200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Soberana Sans"/>
                    <a:cs typeface="Soberana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Hoja1!$A$2:$A$36</c:f>
              <c:strCache>
                <c:ptCount val="35"/>
                <c:pt idx="0">
                  <c:v>Grecia</c:v>
                </c:pt>
                <c:pt idx="1">
                  <c:v>Fed. Rusa</c:v>
                </c:pt>
                <c:pt idx="2">
                  <c:v>Austria</c:v>
                </c:pt>
                <c:pt idx="3">
                  <c:v>Noruega</c:v>
                </c:pt>
                <c:pt idx="4">
                  <c:v>Portugal</c:v>
                </c:pt>
                <c:pt idx="5">
                  <c:v>Siuza</c:v>
                </c:pt>
                <c:pt idx="6">
                  <c:v>Suecia</c:v>
                </c:pt>
                <c:pt idx="7">
                  <c:v>España</c:v>
                </c:pt>
                <c:pt idx="8">
                  <c:v>Alemania</c:v>
                </c:pt>
                <c:pt idx="9">
                  <c:v>Italia</c:v>
                </c:pt>
                <c:pt idx="10">
                  <c:v>Islandia</c:v>
                </c:pt>
                <c:pt idx="11">
                  <c:v>Rep. Checa</c:v>
                </c:pt>
                <c:pt idx="12">
                  <c:v>Israel</c:v>
                </c:pt>
                <c:pt idx="13">
                  <c:v>Dinamarca</c:v>
                </c:pt>
                <c:pt idx="14">
                  <c:v>Rep. Eslovaca</c:v>
                </c:pt>
                <c:pt idx="15">
                  <c:v>Finlandia</c:v>
                </c:pt>
                <c:pt idx="16">
                  <c:v>Francia</c:v>
                </c:pt>
                <c:pt idx="17">
                  <c:v>Estonia</c:v>
                </c:pt>
                <c:pt idx="18">
                  <c:v>Irlanda</c:v>
                </c:pt>
                <c:pt idx="19">
                  <c:v>Australia</c:v>
                </c:pt>
                <c:pt idx="20">
                  <c:v>Bélgica</c:v>
                </c:pt>
                <c:pt idx="21">
                  <c:v>Países bajos</c:v>
                </c:pt>
                <c:pt idx="22">
                  <c:v>Hungría</c:v>
                </c:pt>
                <c:pt idx="23">
                  <c:v>Luxemburgo</c:v>
                </c:pt>
                <c:pt idx="24">
                  <c:v>Reino Unido</c:v>
                </c:pt>
                <c:pt idx="25">
                  <c:v>Nueva Zelanda</c:v>
                </c:pt>
                <c:pt idx="26">
                  <c:v>Estados Unidos</c:v>
                </c:pt>
                <c:pt idx="27">
                  <c:v>Eslovenia</c:v>
                </c:pt>
                <c:pt idx="28">
                  <c:v>Canadá</c:v>
                </c:pt>
                <c:pt idx="29">
                  <c:v>Japón</c:v>
                </c:pt>
                <c:pt idx="30">
                  <c:v>Polonia</c:v>
                </c:pt>
                <c:pt idx="31">
                  <c:v>México</c:v>
                </c:pt>
                <c:pt idx="32">
                  <c:v>Corea</c:v>
                </c:pt>
                <c:pt idx="33">
                  <c:v>Turquía</c:v>
                </c:pt>
                <c:pt idx="34">
                  <c:v>Chile</c:v>
                </c:pt>
              </c:strCache>
            </c:strRef>
          </c:cat>
          <c:val>
            <c:numRef>
              <c:f>Hoja1!$B$2:$B$36</c:f>
              <c:numCache>
                <c:formatCode>0.0</c:formatCode>
                <c:ptCount val="35"/>
                <c:pt idx="0">
                  <c:v>6.13</c:v>
                </c:pt>
                <c:pt idx="1">
                  <c:v>4.9</c:v>
                </c:pt>
                <c:pt idx="2">
                  <c:v>4.78</c:v>
                </c:pt>
                <c:pt idx="3">
                  <c:v>4.07</c:v>
                </c:pt>
                <c:pt idx="4">
                  <c:v>3.82</c:v>
                </c:pt>
                <c:pt idx="5">
                  <c:v>3.81</c:v>
                </c:pt>
                <c:pt idx="6">
                  <c:v>3.8</c:v>
                </c:pt>
                <c:pt idx="7">
                  <c:v>3.78</c:v>
                </c:pt>
                <c:pt idx="8">
                  <c:v>3.73</c:v>
                </c:pt>
                <c:pt idx="9">
                  <c:v>3.68</c:v>
                </c:pt>
                <c:pt idx="10">
                  <c:v>3.6</c:v>
                </c:pt>
                <c:pt idx="11">
                  <c:v>3.58</c:v>
                </c:pt>
                <c:pt idx="12">
                  <c:v>3.5</c:v>
                </c:pt>
                <c:pt idx="13">
                  <c:v>3.48</c:v>
                </c:pt>
                <c:pt idx="14">
                  <c:v>3.34</c:v>
                </c:pt>
                <c:pt idx="15">
                  <c:v>3.27</c:v>
                </c:pt>
                <c:pt idx="16">
                  <c:v>3.27</c:v>
                </c:pt>
                <c:pt idx="17">
                  <c:v>3.24</c:v>
                </c:pt>
                <c:pt idx="18">
                  <c:v>3.13</c:v>
                </c:pt>
                <c:pt idx="19">
                  <c:v>3.08</c:v>
                </c:pt>
                <c:pt idx="20">
                  <c:v>2.92</c:v>
                </c:pt>
                <c:pt idx="21">
                  <c:v>2.92</c:v>
                </c:pt>
                <c:pt idx="22">
                  <c:v>2.87</c:v>
                </c:pt>
                <c:pt idx="23">
                  <c:v>2.77</c:v>
                </c:pt>
                <c:pt idx="24">
                  <c:v>2.71</c:v>
                </c:pt>
                <c:pt idx="25">
                  <c:v>2.61</c:v>
                </c:pt>
                <c:pt idx="26">
                  <c:v>2.44</c:v>
                </c:pt>
                <c:pt idx="27">
                  <c:v>2.43</c:v>
                </c:pt>
                <c:pt idx="28">
                  <c:v>2.37</c:v>
                </c:pt>
                <c:pt idx="29">
                  <c:v>2.23</c:v>
                </c:pt>
                <c:pt idx="30">
                  <c:v>2.18</c:v>
                </c:pt>
                <c:pt idx="31">
                  <c:v>2.2</c:v>
                </c:pt>
                <c:pt idx="32">
                  <c:v>1.99</c:v>
                </c:pt>
                <c:pt idx="33">
                  <c:v>1.69</c:v>
                </c:pt>
                <c:pt idx="34">
                  <c:v>1.43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2031744472"/>
        <c:axId val="2031747528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OCDE</c:v>
                </c:pt>
              </c:strCache>
            </c:strRef>
          </c:tx>
          <c:spPr>
            <a:ln w="4445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Hoja1!$A$2:$A$36</c:f>
              <c:strCache>
                <c:ptCount val="35"/>
                <c:pt idx="0">
                  <c:v>Grecia</c:v>
                </c:pt>
                <c:pt idx="1">
                  <c:v>Fed. Rusa</c:v>
                </c:pt>
                <c:pt idx="2">
                  <c:v>Austria</c:v>
                </c:pt>
                <c:pt idx="3">
                  <c:v>Noruega</c:v>
                </c:pt>
                <c:pt idx="4">
                  <c:v>Portugal</c:v>
                </c:pt>
                <c:pt idx="5">
                  <c:v>Siuza</c:v>
                </c:pt>
                <c:pt idx="6">
                  <c:v>Suecia</c:v>
                </c:pt>
                <c:pt idx="7">
                  <c:v>España</c:v>
                </c:pt>
                <c:pt idx="8">
                  <c:v>Alemania</c:v>
                </c:pt>
                <c:pt idx="9">
                  <c:v>Italia</c:v>
                </c:pt>
                <c:pt idx="10">
                  <c:v>Islandia</c:v>
                </c:pt>
                <c:pt idx="11">
                  <c:v>Rep. Checa</c:v>
                </c:pt>
                <c:pt idx="12">
                  <c:v>Israel</c:v>
                </c:pt>
                <c:pt idx="13">
                  <c:v>Dinamarca</c:v>
                </c:pt>
                <c:pt idx="14">
                  <c:v>Rep. Eslovaca</c:v>
                </c:pt>
                <c:pt idx="15">
                  <c:v>Finlandia</c:v>
                </c:pt>
                <c:pt idx="16">
                  <c:v>Francia</c:v>
                </c:pt>
                <c:pt idx="17">
                  <c:v>Estonia</c:v>
                </c:pt>
                <c:pt idx="18">
                  <c:v>Irlanda</c:v>
                </c:pt>
                <c:pt idx="19">
                  <c:v>Australia</c:v>
                </c:pt>
                <c:pt idx="20">
                  <c:v>Bélgica</c:v>
                </c:pt>
                <c:pt idx="21">
                  <c:v>Países bajos</c:v>
                </c:pt>
                <c:pt idx="22">
                  <c:v>Hungría</c:v>
                </c:pt>
                <c:pt idx="23">
                  <c:v>Luxemburgo</c:v>
                </c:pt>
                <c:pt idx="24">
                  <c:v>Reino Unido</c:v>
                </c:pt>
                <c:pt idx="25">
                  <c:v>Nueva Zelanda</c:v>
                </c:pt>
                <c:pt idx="26">
                  <c:v>Estados Unidos</c:v>
                </c:pt>
                <c:pt idx="27">
                  <c:v>Eslovenia</c:v>
                </c:pt>
                <c:pt idx="28">
                  <c:v>Canadá</c:v>
                </c:pt>
                <c:pt idx="29">
                  <c:v>Japón</c:v>
                </c:pt>
                <c:pt idx="30">
                  <c:v>Polonia</c:v>
                </c:pt>
                <c:pt idx="31">
                  <c:v>México</c:v>
                </c:pt>
                <c:pt idx="32">
                  <c:v>Corea</c:v>
                </c:pt>
                <c:pt idx="33">
                  <c:v>Turquía</c:v>
                </c:pt>
                <c:pt idx="34">
                  <c:v>Chile</c:v>
                </c:pt>
              </c:strCache>
            </c:strRef>
          </c:cat>
          <c:val>
            <c:numRef>
              <c:f>Hoja1!$C$2:$C$36</c:f>
              <c:numCache>
                <c:formatCode>General</c:formatCode>
                <c:ptCount val="35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  <c:pt idx="10">
                  <c:v>3.3</c:v>
                </c:pt>
                <c:pt idx="11">
                  <c:v>3.3</c:v>
                </c:pt>
                <c:pt idx="12">
                  <c:v>3.3</c:v>
                </c:pt>
                <c:pt idx="13">
                  <c:v>3.3</c:v>
                </c:pt>
                <c:pt idx="14">
                  <c:v>3.3</c:v>
                </c:pt>
                <c:pt idx="15">
                  <c:v>3.3</c:v>
                </c:pt>
                <c:pt idx="16">
                  <c:v>3.3</c:v>
                </c:pt>
                <c:pt idx="17">
                  <c:v>3.3</c:v>
                </c:pt>
                <c:pt idx="18">
                  <c:v>3.3</c:v>
                </c:pt>
                <c:pt idx="19">
                  <c:v>3.3</c:v>
                </c:pt>
                <c:pt idx="20">
                  <c:v>3.3</c:v>
                </c:pt>
                <c:pt idx="21">
                  <c:v>3.3</c:v>
                </c:pt>
                <c:pt idx="22">
                  <c:v>3.3</c:v>
                </c:pt>
                <c:pt idx="23">
                  <c:v>3.3</c:v>
                </c:pt>
                <c:pt idx="24">
                  <c:v>3.3</c:v>
                </c:pt>
                <c:pt idx="25">
                  <c:v>3.3</c:v>
                </c:pt>
                <c:pt idx="26">
                  <c:v>3.3</c:v>
                </c:pt>
                <c:pt idx="27">
                  <c:v>3.3</c:v>
                </c:pt>
                <c:pt idx="28">
                  <c:v>3.3</c:v>
                </c:pt>
                <c:pt idx="29">
                  <c:v>3.3</c:v>
                </c:pt>
                <c:pt idx="30">
                  <c:v>3.3</c:v>
                </c:pt>
                <c:pt idx="31">
                  <c:v>3.3</c:v>
                </c:pt>
                <c:pt idx="32">
                  <c:v>3.3</c:v>
                </c:pt>
                <c:pt idx="33">
                  <c:v>3.3</c:v>
                </c:pt>
                <c:pt idx="34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744472"/>
        <c:axId val="2031747528"/>
      </c:lineChart>
      <c:catAx>
        <c:axId val="2031744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Soberana Sans"/>
                <a:cs typeface="Soberana Sans"/>
              </a:defRPr>
            </a:pPr>
            <a:endParaRPr lang="en-US"/>
          </a:p>
        </c:txPr>
        <c:crossAx val="2031747528"/>
        <c:crosses val="autoZero"/>
        <c:auto val="1"/>
        <c:lblAlgn val="ctr"/>
        <c:lblOffset val="100"/>
        <c:tickLblSkip val="1"/>
        <c:noMultiLvlLbl val="0"/>
      </c:catAx>
      <c:valAx>
        <c:axId val="20317475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Soberana Sans"/>
                <a:cs typeface="Soberana Sans"/>
              </a:defRPr>
            </a:pPr>
            <a:endParaRPr lang="en-US"/>
          </a:p>
        </c:txPr>
        <c:crossAx val="2031744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Hoja1!$D$16</c:f>
              <c:strCache>
                <c:ptCount val="1"/>
                <c:pt idx="0">
                  <c:v>Médicos en formación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Hoja1!$C$17:$C$21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Hoja1!$D$17:$D$21</c:f>
              <c:numCache>
                <c:formatCode>0.0%</c:formatCode>
                <c:ptCount val="5"/>
                <c:pt idx="0">
                  <c:v>0.222097987984683</c:v>
                </c:pt>
                <c:pt idx="1">
                  <c:v>0.217731154045196</c:v>
                </c:pt>
                <c:pt idx="2">
                  <c:v>0.215407548808802</c:v>
                </c:pt>
                <c:pt idx="3">
                  <c:v>0.217207537092293</c:v>
                </c:pt>
                <c:pt idx="4">
                  <c:v>0.221783270908922</c:v>
                </c:pt>
              </c:numCache>
            </c:numRef>
          </c:val>
        </c:ser>
        <c:ser>
          <c:idx val="1"/>
          <c:order val="1"/>
          <c:tx>
            <c:strRef>
              <c:f>Hoja1!$E$16</c:f>
              <c:strCache>
                <c:ptCount val="1"/>
                <c:pt idx="0">
                  <c:v>Médicos generales y familiares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Hoja1!$C$17:$C$21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Hoja1!$E$17:$E$21</c:f>
              <c:numCache>
                <c:formatCode>0.0%</c:formatCode>
                <c:ptCount val="5"/>
                <c:pt idx="0">
                  <c:v>0.30560849993917</c:v>
                </c:pt>
                <c:pt idx="1">
                  <c:v>0.312451483525962</c:v>
                </c:pt>
                <c:pt idx="2">
                  <c:v>0.315974326114117</c:v>
                </c:pt>
                <c:pt idx="3">
                  <c:v>0.310342702486172</c:v>
                </c:pt>
                <c:pt idx="4">
                  <c:v>0.306253998173659</c:v>
                </c:pt>
              </c:numCache>
            </c:numRef>
          </c:val>
        </c:ser>
        <c:ser>
          <c:idx val="2"/>
          <c:order val="2"/>
          <c:tx>
            <c:strRef>
              <c:f>Hoja1!$F$16</c:f>
              <c:strCache>
                <c:ptCount val="1"/>
                <c:pt idx="0">
                  <c:v>Médicos especialistas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Hoja1!$C$17:$C$21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Hoja1!$F$17:$F$21</c:f>
              <c:numCache>
                <c:formatCode>0.0%</c:formatCode>
                <c:ptCount val="5"/>
                <c:pt idx="0">
                  <c:v>0.472293512076147</c:v>
                </c:pt>
                <c:pt idx="1">
                  <c:v>0.469817362428842</c:v>
                </c:pt>
                <c:pt idx="2">
                  <c:v>0.468618125077081</c:v>
                </c:pt>
                <c:pt idx="3">
                  <c:v>0.472449760421535</c:v>
                </c:pt>
                <c:pt idx="4">
                  <c:v>0.471962730917419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789144"/>
        <c:axId val="2118792632"/>
      </c:barChart>
      <c:catAx>
        <c:axId val="211878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18792632"/>
        <c:crosses val="autoZero"/>
        <c:auto val="1"/>
        <c:lblAlgn val="ctr"/>
        <c:lblOffset val="100"/>
        <c:noMultiLvlLbl val="0"/>
      </c:catAx>
      <c:valAx>
        <c:axId val="2118792632"/>
        <c:scaling>
          <c:orientation val="minMax"/>
          <c:max val="1.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187891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oberana Sans" panose="02000000000000000000" pitchFamily="50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35984854539"/>
          <c:y val="0.102860486951892"/>
          <c:w val="0.858618414532904"/>
          <c:h val="0.635655856371843"/>
        </c:manualLayout>
      </c:layout>
      <c:lineChart>
        <c:grouping val="standard"/>
        <c:varyColors val="0"/>
        <c:ser>
          <c:idx val="0"/>
          <c:order val="0"/>
          <c:tx>
            <c:strRef>
              <c:f>'Densidad '!$R$88</c:f>
              <c:strCache>
                <c:ptCount val="1"/>
                <c:pt idx="0">
                  <c:v>Primer nivel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"/>
                  <c:y val="0.0302665902719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'Densidad '!$S$87:$AJ$87</c:f>
              <c:numCache>
                <c:formatCode>General</c:formatCode>
                <c:ptCount val="1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  <c:pt idx="12">
                  <c:v>2015.0</c:v>
                </c:pt>
                <c:pt idx="13">
                  <c:v>2016.0</c:v>
                </c:pt>
                <c:pt idx="14">
                  <c:v>2017.0</c:v>
                </c:pt>
                <c:pt idx="15">
                  <c:v>2018.0</c:v>
                </c:pt>
                <c:pt idx="16">
                  <c:v>2019.0</c:v>
                </c:pt>
                <c:pt idx="17">
                  <c:v>2020.0</c:v>
                </c:pt>
              </c:numCache>
            </c:numRef>
          </c:cat>
          <c:val>
            <c:numRef>
              <c:f>'Densidad '!$S$88:$AJ$88</c:f>
              <c:numCache>
                <c:formatCode>#,###</c:formatCode>
                <c:ptCount val="18"/>
                <c:pt idx="0">
                  <c:v>18017.0</c:v>
                </c:pt>
                <c:pt idx="1">
                  <c:v>18791.0</c:v>
                </c:pt>
                <c:pt idx="2">
                  <c:v>19573.0</c:v>
                </c:pt>
                <c:pt idx="3">
                  <c:v>20536.0</c:v>
                </c:pt>
                <c:pt idx="4" formatCode="General">
                  <c:v>22451.0</c:v>
                </c:pt>
                <c:pt idx="5">
                  <c:v>23549.0</c:v>
                </c:pt>
                <c:pt idx="6">
                  <c:v>25152.0</c:v>
                </c:pt>
                <c:pt idx="7">
                  <c:v>29099.0</c:v>
                </c:pt>
                <c:pt idx="8">
                  <c:v>29626.0</c:v>
                </c:pt>
                <c:pt idx="9" formatCode="General">
                  <c:v>29129.0</c:v>
                </c:pt>
                <c:pt idx="10" formatCode="General">
                  <c:v>30471.0</c:v>
                </c:pt>
                <c:pt idx="11">
                  <c:v>32912.0</c:v>
                </c:pt>
                <c:pt idx="12" formatCode="0">
                  <c:v>37471.25</c:v>
                </c:pt>
                <c:pt idx="13" formatCode="0">
                  <c:v>37653.0</c:v>
                </c:pt>
                <c:pt idx="14" formatCode="0">
                  <c:v>39883.0</c:v>
                </c:pt>
                <c:pt idx="15" formatCode="0">
                  <c:v>42246.0</c:v>
                </c:pt>
                <c:pt idx="16" formatCode="0">
                  <c:v>44748.0</c:v>
                </c:pt>
                <c:pt idx="17" formatCode="0">
                  <c:v>47397.0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'Densidad '!$R$89</c:f>
              <c:strCache>
                <c:ptCount val="1"/>
                <c:pt idx="0">
                  <c:v>Hospitales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0665343874356438"/>
                  <c:y val="-0.077744622665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'Densidad '!$S$87:$AJ$87</c:f>
              <c:numCache>
                <c:formatCode>General</c:formatCode>
                <c:ptCount val="1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  <c:pt idx="12">
                  <c:v>2015.0</c:v>
                </c:pt>
                <c:pt idx="13">
                  <c:v>2016.0</c:v>
                </c:pt>
                <c:pt idx="14">
                  <c:v>2017.0</c:v>
                </c:pt>
                <c:pt idx="15">
                  <c:v>2018.0</c:v>
                </c:pt>
                <c:pt idx="16">
                  <c:v>2019.0</c:v>
                </c:pt>
                <c:pt idx="17">
                  <c:v>2020.0</c:v>
                </c:pt>
              </c:numCache>
            </c:numRef>
          </c:cat>
          <c:val>
            <c:numRef>
              <c:f>'Densidad '!$S$89:$AJ$89</c:f>
              <c:numCache>
                <c:formatCode>#,###</c:formatCode>
                <c:ptCount val="18"/>
                <c:pt idx="0">
                  <c:v>23166.0</c:v>
                </c:pt>
                <c:pt idx="1">
                  <c:v>25916.0</c:v>
                </c:pt>
                <c:pt idx="2">
                  <c:v>27086.0</c:v>
                </c:pt>
                <c:pt idx="3">
                  <c:v>30078.0</c:v>
                </c:pt>
                <c:pt idx="4">
                  <c:v>32714.0</c:v>
                </c:pt>
                <c:pt idx="5">
                  <c:v>35132.0</c:v>
                </c:pt>
                <c:pt idx="6">
                  <c:v>38810.0</c:v>
                </c:pt>
                <c:pt idx="7">
                  <c:v>37777.0</c:v>
                </c:pt>
                <c:pt idx="8">
                  <c:v>43520.0</c:v>
                </c:pt>
                <c:pt idx="9">
                  <c:v>45642.0</c:v>
                </c:pt>
                <c:pt idx="10">
                  <c:v>47136.0</c:v>
                </c:pt>
                <c:pt idx="11">
                  <c:v>50328.0</c:v>
                </c:pt>
                <c:pt idx="12" formatCode="0">
                  <c:v>56449.0</c:v>
                </c:pt>
                <c:pt idx="13" formatCode="0">
                  <c:v>54946.0</c:v>
                </c:pt>
                <c:pt idx="14" formatCode="0">
                  <c:v>57417.0</c:v>
                </c:pt>
                <c:pt idx="15" formatCode="0">
                  <c:v>59885.0</c:v>
                </c:pt>
                <c:pt idx="16" formatCode="0">
                  <c:v>62352.0</c:v>
                </c:pt>
                <c:pt idx="17" formatCode="0">
                  <c:v>64820.0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341608"/>
        <c:axId val="2031683768"/>
      </c:lineChart>
      <c:catAx>
        <c:axId val="211734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031683768"/>
        <c:crosses val="autoZero"/>
        <c:auto val="0"/>
        <c:lblAlgn val="ctr"/>
        <c:lblOffset val="100"/>
        <c:noMultiLvlLbl val="0"/>
      </c:catAx>
      <c:valAx>
        <c:axId val="2031683768"/>
        <c:scaling>
          <c:orientation val="minMax"/>
        </c:scaling>
        <c:delete val="0"/>
        <c:axPos val="l"/>
        <c:numFmt formatCode="#,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1734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8617672008"/>
          <c:y val="0.0236629852575303"/>
          <c:w val="0.889182852143482"/>
          <c:h val="0.771628025663459"/>
        </c:manualLayout>
      </c:layout>
      <c:lineChart>
        <c:grouping val="standard"/>
        <c:varyColors val="0"/>
        <c:ser>
          <c:idx val="0"/>
          <c:order val="0"/>
          <c:tx>
            <c:strRef>
              <c:f>'Densidad '!$AO$42</c:f>
              <c:strCache>
                <c:ptCount val="1"/>
                <c:pt idx="0">
                  <c:v>Primer nivel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42371549497538"/>
                  <c:y val="0.0507807540941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567773478744841"/>
                  <c:y val="0.0597453457552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'Densidad '!$AP$41:$BI$41</c:f>
              <c:numCache>
                <c:formatCode>General</c:formatCode>
                <c:ptCount val="2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</c:numCache>
            </c:numRef>
          </c:cat>
          <c:val>
            <c:numRef>
              <c:f>'Densidad '!$AP$42:$BI$42</c:f>
              <c:numCache>
                <c:formatCode>#,###</c:formatCode>
                <c:ptCount val="20"/>
                <c:pt idx="0">
                  <c:v>20679.0</c:v>
                </c:pt>
                <c:pt idx="1">
                  <c:v>21291.0</c:v>
                </c:pt>
                <c:pt idx="2">
                  <c:v>20461.0</c:v>
                </c:pt>
                <c:pt idx="3">
                  <c:v>21801.0</c:v>
                </c:pt>
                <c:pt idx="4">
                  <c:v>22654.0</c:v>
                </c:pt>
                <c:pt idx="5">
                  <c:v>23782.0</c:v>
                </c:pt>
                <c:pt idx="6">
                  <c:v>25272.0</c:v>
                </c:pt>
                <c:pt idx="7">
                  <c:v>26165.0</c:v>
                </c:pt>
                <c:pt idx="8">
                  <c:v>27478.0</c:v>
                </c:pt>
                <c:pt idx="9">
                  <c:v>33956.0</c:v>
                </c:pt>
                <c:pt idx="10">
                  <c:v>29576.0</c:v>
                </c:pt>
                <c:pt idx="11">
                  <c:v>31000.0</c:v>
                </c:pt>
                <c:pt idx="12">
                  <c:v>32660.0</c:v>
                </c:pt>
                <c:pt idx="13">
                  <c:v>35983.0</c:v>
                </c:pt>
                <c:pt idx="14" formatCode="0">
                  <c:v>37233.8</c:v>
                </c:pt>
                <c:pt idx="15" formatCode="0">
                  <c:v>39095.56</c:v>
                </c:pt>
                <c:pt idx="16" formatCode="0">
                  <c:v>41041.2</c:v>
                </c:pt>
                <c:pt idx="17" formatCode="0">
                  <c:v>43070.72</c:v>
                </c:pt>
                <c:pt idx="18" formatCode="0">
                  <c:v>45184.12</c:v>
                </c:pt>
                <c:pt idx="19" formatCode="0">
                  <c:v>47381.4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'Densidad '!$AO$43</c:f>
              <c:strCache>
                <c:ptCount val="1"/>
                <c:pt idx="0">
                  <c:v>Hospitales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42371549497538"/>
                  <c:y val="-0.060302145486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776716501247356"/>
                  <c:y val="-0.0491102179122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'Densidad '!$AP$41:$BI$41</c:f>
              <c:numCache>
                <c:formatCode>General</c:formatCode>
                <c:ptCount val="2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</c:numCache>
            </c:numRef>
          </c:cat>
          <c:val>
            <c:numRef>
              <c:f>'Densidad '!$AP$43:$BI$43</c:f>
              <c:numCache>
                <c:formatCode>#,###</c:formatCode>
                <c:ptCount val="20"/>
                <c:pt idx="0">
                  <c:v>45361.0</c:v>
                </c:pt>
                <c:pt idx="1">
                  <c:v>46517.0</c:v>
                </c:pt>
                <c:pt idx="2">
                  <c:v>46774.0</c:v>
                </c:pt>
                <c:pt idx="3">
                  <c:v>50624.0</c:v>
                </c:pt>
                <c:pt idx="4">
                  <c:v>52801.0</c:v>
                </c:pt>
                <c:pt idx="5">
                  <c:v>57261.0</c:v>
                </c:pt>
                <c:pt idx="6">
                  <c:v>61851.0</c:v>
                </c:pt>
                <c:pt idx="7">
                  <c:v>66284.0</c:v>
                </c:pt>
                <c:pt idx="8">
                  <c:v>70712.0</c:v>
                </c:pt>
                <c:pt idx="9">
                  <c:v>70445.0</c:v>
                </c:pt>
                <c:pt idx="10">
                  <c:v>80392.0</c:v>
                </c:pt>
                <c:pt idx="11">
                  <c:v>85187.0</c:v>
                </c:pt>
                <c:pt idx="12">
                  <c:v>88161.0</c:v>
                </c:pt>
                <c:pt idx="13">
                  <c:v>93829.0</c:v>
                </c:pt>
                <c:pt idx="14" formatCode="0">
                  <c:v>100667.25</c:v>
                </c:pt>
                <c:pt idx="15" formatCode="0">
                  <c:v>106953.48</c:v>
                </c:pt>
                <c:pt idx="16" formatCode="0">
                  <c:v>113537.77</c:v>
                </c:pt>
                <c:pt idx="17" formatCode="0">
                  <c:v>120420.12</c:v>
                </c:pt>
                <c:pt idx="18" formatCode="0">
                  <c:v>127600.53</c:v>
                </c:pt>
                <c:pt idx="19" formatCode="0">
                  <c:v>135079.0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786216"/>
        <c:axId val="2030789704"/>
      </c:lineChart>
      <c:catAx>
        <c:axId val="203078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030789704"/>
        <c:crosses val="autoZero"/>
        <c:auto val="1"/>
        <c:lblAlgn val="ctr"/>
        <c:lblOffset val="100"/>
        <c:noMultiLvlLbl val="0"/>
      </c:catAx>
      <c:valAx>
        <c:axId val="2030789704"/>
        <c:scaling>
          <c:orientation val="minMax"/>
        </c:scaling>
        <c:delete val="0"/>
        <c:axPos val="l"/>
        <c:numFmt formatCode="#,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03078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937897068982"/>
          <c:y val="0.923752579679699"/>
          <c:w val="0.438124062693501"/>
          <c:h val="0.062886110297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oberana Sans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A91423"/>
                      </a:solidFill>
                      <a:latin typeface="Soberana Sans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Hoja1!$A$2:$A$34</c:f>
              <c:strCache>
                <c:ptCount val="33"/>
                <c:pt idx="0">
                  <c:v>Guerrero</c:v>
                </c:pt>
                <c:pt idx="1">
                  <c:v>Oaxaca</c:v>
                </c:pt>
                <c:pt idx="2">
                  <c:v>Hidalgo</c:v>
                </c:pt>
                <c:pt idx="3">
                  <c:v>Chiapas</c:v>
                </c:pt>
                <c:pt idx="4">
                  <c:v>Nayarit</c:v>
                </c:pt>
                <c:pt idx="5">
                  <c:v>Veracruz</c:v>
                </c:pt>
                <c:pt idx="6">
                  <c:v>Michoacán</c:v>
                </c:pt>
                <c:pt idx="7">
                  <c:v>Nuevo León</c:v>
                </c:pt>
                <c:pt idx="8">
                  <c:v>Tlaxcala</c:v>
                </c:pt>
                <c:pt idx="9">
                  <c:v>Querétaro</c:v>
                </c:pt>
                <c:pt idx="10">
                  <c:v>Puebla</c:v>
                </c:pt>
                <c:pt idx="11">
                  <c:v>Colima</c:v>
                </c:pt>
                <c:pt idx="12">
                  <c:v>Tabasco</c:v>
                </c:pt>
                <c:pt idx="13">
                  <c:v>Estado de México</c:v>
                </c:pt>
                <c:pt idx="14">
                  <c:v>San Luis Potosí</c:v>
                </c:pt>
                <c:pt idx="15">
                  <c:v>Sinaloa</c:v>
                </c:pt>
                <c:pt idx="16">
                  <c:v>Guanajuato</c:v>
                </c:pt>
                <c:pt idx="17">
                  <c:v>Nacional</c:v>
                </c:pt>
                <c:pt idx="18">
                  <c:v>Quintana Roo</c:v>
                </c:pt>
                <c:pt idx="19">
                  <c:v>Morelos</c:v>
                </c:pt>
                <c:pt idx="20">
                  <c:v>Campeche</c:v>
                </c:pt>
                <c:pt idx="21">
                  <c:v>Baja California Sur</c:v>
                </c:pt>
                <c:pt idx="22">
                  <c:v>Yucatán</c:v>
                </c:pt>
                <c:pt idx="23">
                  <c:v>Baja California</c:v>
                </c:pt>
                <c:pt idx="24">
                  <c:v>Chihuahua</c:v>
                </c:pt>
                <c:pt idx="25">
                  <c:v>Coahuila</c:v>
                </c:pt>
                <c:pt idx="26">
                  <c:v>Zacatecas</c:v>
                </c:pt>
                <c:pt idx="27">
                  <c:v>Durango</c:v>
                </c:pt>
                <c:pt idx="28">
                  <c:v>Tamaulipas</c:v>
                </c:pt>
                <c:pt idx="29">
                  <c:v>Jalisco</c:v>
                </c:pt>
                <c:pt idx="30">
                  <c:v>Sonora</c:v>
                </c:pt>
                <c:pt idx="31">
                  <c:v>Aguascalientes</c:v>
                </c:pt>
                <c:pt idx="32">
                  <c:v>Distrito Federal</c:v>
                </c:pt>
              </c:strCache>
            </c:strRef>
          </c:cat>
          <c:val>
            <c:numRef>
              <c:f>Hoja1!$B$2:$B$34</c:f>
              <c:numCache>
                <c:formatCode>General</c:formatCode>
                <c:ptCount val="33"/>
                <c:pt idx="0">
                  <c:v>51.35</c:v>
                </c:pt>
                <c:pt idx="1">
                  <c:v>46.77</c:v>
                </c:pt>
                <c:pt idx="2">
                  <c:v>43.39</c:v>
                </c:pt>
                <c:pt idx="3">
                  <c:v>41.73</c:v>
                </c:pt>
                <c:pt idx="4">
                  <c:v>39.33</c:v>
                </c:pt>
                <c:pt idx="5">
                  <c:v>39.26</c:v>
                </c:pt>
                <c:pt idx="6">
                  <c:v>37.45</c:v>
                </c:pt>
                <c:pt idx="7">
                  <c:v>37.24</c:v>
                </c:pt>
                <c:pt idx="8">
                  <c:v>36.85</c:v>
                </c:pt>
                <c:pt idx="9">
                  <c:v>36.12</c:v>
                </c:pt>
                <c:pt idx="10">
                  <c:v>34.2</c:v>
                </c:pt>
                <c:pt idx="11">
                  <c:v>33.79</c:v>
                </c:pt>
                <c:pt idx="12">
                  <c:v>33.76</c:v>
                </c:pt>
                <c:pt idx="13">
                  <c:v>33.39</c:v>
                </c:pt>
                <c:pt idx="14">
                  <c:v>33.28</c:v>
                </c:pt>
                <c:pt idx="15">
                  <c:v>33.1</c:v>
                </c:pt>
                <c:pt idx="16">
                  <c:v>32.81</c:v>
                </c:pt>
                <c:pt idx="17">
                  <c:v>32.65</c:v>
                </c:pt>
                <c:pt idx="18">
                  <c:v>32.27</c:v>
                </c:pt>
                <c:pt idx="19">
                  <c:v>32.2</c:v>
                </c:pt>
                <c:pt idx="20">
                  <c:v>32.05</c:v>
                </c:pt>
                <c:pt idx="21">
                  <c:v>30.52</c:v>
                </c:pt>
                <c:pt idx="22">
                  <c:v>30.18</c:v>
                </c:pt>
                <c:pt idx="23">
                  <c:v>30.16</c:v>
                </c:pt>
                <c:pt idx="24">
                  <c:v>29.3</c:v>
                </c:pt>
                <c:pt idx="25">
                  <c:v>28.39</c:v>
                </c:pt>
                <c:pt idx="26">
                  <c:v>28.34</c:v>
                </c:pt>
                <c:pt idx="27">
                  <c:v>27.21</c:v>
                </c:pt>
                <c:pt idx="28">
                  <c:v>26.4</c:v>
                </c:pt>
                <c:pt idx="29">
                  <c:v>26.25</c:v>
                </c:pt>
                <c:pt idx="30">
                  <c:v>25.05</c:v>
                </c:pt>
                <c:pt idx="31">
                  <c:v>21.21</c:v>
                </c:pt>
                <c:pt idx="32">
                  <c:v>20.75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0177880"/>
        <c:axId val="2030160776"/>
      </c:barChart>
      <c:catAx>
        <c:axId val="2030177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030160776"/>
        <c:crosses val="autoZero"/>
        <c:auto val="1"/>
        <c:lblAlgn val="ctr"/>
        <c:lblOffset val="100"/>
        <c:noMultiLvlLbl val="0"/>
      </c:catAx>
      <c:valAx>
        <c:axId val="2030160776"/>
        <c:scaling>
          <c:orientation val="minMax"/>
          <c:max val="60.0"/>
        </c:scaling>
        <c:delete val="1"/>
        <c:axPos val="b"/>
        <c:numFmt formatCode="General" sourceLinked="1"/>
        <c:majorTickMark val="none"/>
        <c:minorTickMark val="none"/>
        <c:tickLblPos val="nextTo"/>
        <c:crossAx val="2030177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4077273054923"/>
          <c:y val="0.0485454433649623"/>
          <c:w val="0.937898142376791"/>
          <c:h val="0.69572010755633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Data5.13!$D$8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17"/>
              <c:numFmt formatCode="0.0" sourceLinked="0"/>
              <c:spPr/>
              <c:txPr>
                <a:bodyPr rot="-5400000" vert="horz"/>
                <a:lstStyle/>
                <a:p>
                  <a:pPr algn="ctr">
                    <a:defRPr sz="9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0"/>
                  <c:y val="-0.0150829562594268"/>
                </c:manualLayout>
              </c:layout>
              <c:numFmt formatCode="0.0" sourceLinked="0"/>
              <c:spPr/>
              <c:txPr>
                <a:bodyPr rot="-5400000" vert="horz"/>
                <a:lstStyle/>
                <a:p>
                  <a:pPr algn="ctr">
                    <a:defRPr sz="9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.0"/>
                  <c:y val="0.0"/>
                </c:manualLayout>
              </c:layout>
              <c:numFmt formatCode="0.0" sourceLinked="0"/>
              <c:spPr/>
              <c:txPr>
                <a:bodyPr rot="-5400000" vert="horz"/>
                <a:lstStyle/>
                <a:p>
                  <a:pPr algn="ctr">
                    <a:defRPr sz="9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numFmt formatCode="0.0" sourceLinked="0"/>
              <c:spPr/>
              <c:txPr>
                <a:bodyPr rot="-5400000" vert="horz"/>
                <a:lstStyle/>
                <a:p>
                  <a:pPr algn="ctr">
                    <a:defRPr sz="9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9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Data5.13!$A$9:$A$52</c:f>
              <c:strCache>
                <c:ptCount val="44"/>
                <c:pt idx="0">
                  <c:v>Suiza</c:v>
                </c:pt>
                <c:pt idx="1">
                  <c:v>Noruega</c:v>
                </c:pt>
                <c:pt idx="2">
                  <c:v>Dinamarca</c:v>
                </c:pt>
                <c:pt idx="3">
                  <c:v>Islandiaⁱ</c:v>
                </c:pt>
                <c:pt idx="4">
                  <c:v>Finlandia</c:v>
                </c:pt>
                <c:pt idx="5">
                  <c:v>Alemania</c:v>
                </c:pt>
                <c:pt idx="6">
                  <c:v>Irlandaⁱ</c:v>
                </c:pt>
                <c:pt idx="7">
                  <c:v>Países Bajosⁱ</c:v>
                </c:pt>
                <c:pt idx="8">
                  <c:v>Luxemburgo</c:v>
                </c:pt>
                <c:pt idx="9">
                  <c:v>Australia</c:v>
                </c:pt>
                <c:pt idx="10">
                  <c:v>Suecia</c:v>
                </c:pt>
                <c:pt idx="11">
                  <c:v>Estados Unidosⁱ</c:v>
                </c:pt>
                <c:pt idx="12">
                  <c:v>Japón</c:v>
                </c:pt>
                <c:pt idx="13">
                  <c:v>Nueva Zelanda</c:v>
                </c:pt>
                <c:pt idx="14">
                  <c:v>Bélgica</c:v>
                </c:pt>
                <c:pt idx="15">
                  <c:v>Canadá</c:v>
                </c:pt>
                <c:pt idx="16">
                  <c:v>Franciaⁱ</c:v>
                </c:pt>
                <c:pt idx="17">
                  <c:v>OCDE34</c:v>
                </c:pt>
                <c:pt idx="18">
                  <c:v>Eslovenia</c:v>
                </c:pt>
                <c:pt idx="19">
                  <c:v>Reino Unido</c:v>
                </c:pt>
                <c:pt idx="20">
                  <c:v>República Checa</c:v>
                </c:pt>
                <c:pt idx="21">
                  <c:v>Austria</c:v>
                </c:pt>
                <c:pt idx="22">
                  <c:v>Lituania</c:v>
                </c:pt>
                <c:pt idx="23">
                  <c:v>Rusia</c:v>
                </c:pt>
                <c:pt idx="24">
                  <c:v>Hungría</c:v>
                </c:pt>
                <c:pt idx="25">
                  <c:v>Estonia</c:v>
                </c:pt>
                <c:pt idx="26">
                  <c:v>Italiaⁱ</c:v>
                </c:pt>
                <c:pt idx="27">
                  <c:v>Portugalⁱ</c:v>
                </c:pt>
                <c:pt idx="28">
                  <c:v>Eslovaquiaⁱ</c:v>
                </c:pt>
                <c:pt idx="29">
                  <c:v>Chile</c:v>
                </c:pt>
                <c:pt idx="30">
                  <c:v>Polonia</c:v>
                </c:pt>
                <c:pt idx="31">
                  <c:v>Corea</c:v>
                </c:pt>
                <c:pt idx="32">
                  <c:v>España</c:v>
                </c:pt>
                <c:pt idx="33">
                  <c:v>Latvia</c:v>
                </c:pt>
                <c:pt idx="34">
                  <c:v>Israel</c:v>
                </c:pt>
                <c:pt idx="35">
                  <c:v>Greciaⁱ</c:v>
                </c:pt>
                <c:pt idx="36">
                  <c:v>México</c:v>
                </c:pt>
                <c:pt idx="37">
                  <c:v>China</c:v>
                </c:pt>
                <c:pt idx="38">
                  <c:v>Turquíaⁱ</c:v>
                </c:pt>
                <c:pt idx="39">
                  <c:v>Brasil</c:v>
                </c:pt>
                <c:pt idx="40">
                  <c:v>India</c:v>
                </c:pt>
                <c:pt idx="41">
                  <c:v>Sudáfrica</c:v>
                </c:pt>
                <c:pt idx="42">
                  <c:v>Indonesia</c:v>
                </c:pt>
                <c:pt idx="43">
                  <c:v>Colombia</c:v>
                </c:pt>
              </c:strCache>
            </c:strRef>
          </c:cat>
          <c:val>
            <c:numRef>
              <c:f>Data5.13!$D$9:$D$52</c:f>
              <c:numCache>
                <c:formatCode>0.00</c:formatCode>
                <c:ptCount val="44"/>
                <c:pt idx="0">
                  <c:v>17.36</c:v>
                </c:pt>
                <c:pt idx="1">
                  <c:v>16.67000000000001</c:v>
                </c:pt>
                <c:pt idx="2">
                  <c:v>16.3</c:v>
                </c:pt>
                <c:pt idx="3">
                  <c:v>15.45</c:v>
                </c:pt>
                <c:pt idx="4">
                  <c:v>14.12</c:v>
                </c:pt>
                <c:pt idx="5">
                  <c:v>12.96</c:v>
                </c:pt>
                <c:pt idx="6">
                  <c:v>12.35</c:v>
                </c:pt>
                <c:pt idx="7">
                  <c:v>12.13</c:v>
                </c:pt>
                <c:pt idx="8">
                  <c:v>11.93</c:v>
                </c:pt>
                <c:pt idx="9">
                  <c:v>11.52</c:v>
                </c:pt>
                <c:pt idx="10">
                  <c:v>11.15</c:v>
                </c:pt>
                <c:pt idx="11">
                  <c:v>11.14</c:v>
                </c:pt>
                <c:pt idx="12">
                  <c:v>10.54</c:v>
                </c:pt>
                <c:pt idx="13">
                  <c:v>10.0</c:v>
                </c:pt>
                <c:pt idx="14">
                  <c:v>9.51</c:v>
                </c:pt>
                <c:pt idx="15">
                  <c:v>9.48</c:v>
                </c:pt>
                <c:pt idx="16">
                  <c:v>9.39</c:v>
                </c:pt>
                <c:pt idx="17">
                  <c:v>9.089705882352946</c:v>
                </c:pt>
                <c:pt idx="18">
                  <c:v>8.27</c:v>
                </c:pt>
                <c:pt idx="19">
                  <c:v>8.18</c:v>
                </c:pt>
                <c:pt idx="20">
                  <c:v>7.99</c:v>
                </c:pt>
                <c:pt idx="21">
                  <c:v>7.87</c:v>
                </c:pt>
                <c:pt idx="22" formatCode="General">
                  <c:v>7.55</c:v>
                </c:pt>
                <c:pt idx="23">
                  <c:v>7.43</c:v>
                </c:pt>
                <c:pt idx="24">
                  <c:v>6.43</c:v>
                </c:pt>
                <c:pt idx="25">
                  <c:v>6.17</c:v>
                </c:pt>
                <c:pt idx="26">
                  <c:v>6.14</c:v>
                </c:pt>
                <c:pt idx="27">
                  <c:v>6.05</c:v>
                </c:pt>
                <c:pt idx="28">
                  <c:v>5.75</c:v>
                </c:pt>
                <c:pt idx="29">
                  <c:v>5.63</c:v>
                </c:pt>
                <c:pt idx="30">
                  <c:v>5.27</c:v>
                </c:pt>
                <c:pt idx="31">
                  <c:v>5.22</c:v>
                </c:pt>
                <c:pt idx="32">
                  <c:v>5.14</c:v>
                </c:pt>
                <c:pt idx="33" formatCode="General">
                  <c:v>4.88</c:v>
                </c:pt>
                <c:pt idx="34">
                  <c:v>4.87</c:v>
                </c:pt>
                <c:pt idx="35">
                  <c:v>3.62</c:v>
                </c:pt>
                <c:pt idx="36">
                  <c:v>2.62</c:v>
                </c:pt>
                <c:pt idx="37">
                  <c:v>2.01</c:v>
                </c:pt>
                <c:pt idx="38">
                  <c:v>1.83</c:v>
                </c:pt>
                <c:pt idx="39">
                  <c:v>1.49</c:v>
                </c:pt>
                <c:pt idx="40">
                  <c:v>1.25</c:v>
                </c:pt>
                <c:pt idx="41">
                  <c:v>1.21</c:v>
                </c:pt>
                <c:pt idx="42">
                  <c:v>1.15</c:v>
                </c:pt>
                <c:pt idx="43" formatCode="General">
                  <c:v>1.03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1099288"/>
        <c:axId val="2121181496"/>
      </c:barChart>
      <c:lineChart>
        <c:grouping val="standard"/>
        <c:varyColors val="0"/>
        <c:ser>
          <c:idx val="1"/>
          <c:order val="0"/>
          <c:tx>
            <c:strRef>
              <c:f>Data5.13!$B$8</c:f>
              <c:strCache>
                <c:ptCount val="1"/>
                <c:pt idx="0">
                  <c:v>2000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Pt>
            <c:idx val="17"/>
            <c:marker>
              <c:spPr>
                <a:solidFill>
                  <a:schemeClr val="bg2">
                    <a:lumMod val="9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35"/>
            <c:bubble3D val="0"/>
          </c:dPt>
          <c:dPt>
            <c:idx val="36"/>
            <c:marker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</c:spPr>
            </c:marker>
            <c:bubble3D val="0"/>
          </c:dPt>
          <c:val>
            <c:numRef>
              <c:f>Data5.13!$B$9:$B$52</c:f>
              <c:numCache>
                <c:formatCode>General</c:formatCode>
                <c:ptCount val="44"/>
                <c:pt idx="0">
                  <c:v>12.87</c:v>
                </c:pt>
                <c:pt idx="1">
                  <c:v>12.13</c:v>
                </c:pt>
                <c:pt idx="2">
                  <c:v>12.37</c:v>
                </c:pt>
                <c:pt idx="3">
                  <c:v>13.26</c:v>
                </c:pt>
                <c:pt idx="4" formatCode="0.00">
                  <c:v>10.71</c:v>
                </c:pt>
                <c:pt idx="5" formatCode="0.00">
                  <c:v>10.52</c:v>
                </c:pt>
                <c:pt idx="6" formatCode="0.00">
                  <c:v>12.33</c:v>
                </c:pt>
                <c:pt idx="7" formatCode="0.00">
                  <c:v>10.29</c:v>
                </c:pt>
                <c:pt idx="8" formatCode="0.00">
                  <c:v>10.97</c:v>
                </c:pt>
                <c:pt idx="9" formatCode="0.00">
                  <c:v>10.07</c:v>
                </c:pt>
                <c:pt idx="10" formatCode="0.00">
                  <c:v>9.95</c:v>
                </c:pt>
                <c:pt idx="11" formatCode="0.00">
                  <c:v>10.17</c:v>
                </c:pt>
                <c:pt idx="12" formatCode="0.00">
                  <c:v>8.43</c:v>
                </c:pt>
                <c:pt idx="13" formatCode="0.00">
                  <c:v>9.030000000000001</c:v>
                </c:pt>
                <c:pt idx="14">
                  <c:v>8.540000000000001</c:v>
                </c:pt>
                <c:pt idx="15" formatCode="0.00">
                  <c:v>7.58</c:v>
                </c:pt>
                <c:pt idx="16" formatCode="0.00">
                  <c:v>6.659999999999996</c:v>
                </c:pt>
                <c:pt idx="17" formatCode="0.00">
                  <c:v>7.768124999999987</c:v>
                </c:pt>
                <c:pt idx="18" formatCode="0.00">
                  <c:v>6.85</c:v>
                </c:pt>
                <c:pt idx="20" formatCode="0.00">
                  <c:v>7.609999999999998</c:v>
                </c:pt>
                <c:pt idx="21" formatCode="0.00">
                  <c:v>7.159999999999997</c:v>
                </c:pt>
                <c:pt idx="22">
                  <c:v>7.63</c:v>
                </c:pt>
                <c:pt idx="23" formatCode="0.00">
                  <c:v>6.91</c:v>
                </c:pt>
                <c:pt idx="24" formatCode="0.00">
                  <c:v>5.28</c:v>
                </c:pt>
                <c:pt idx="25" formatCode="0.00">
                  <c:v>5.84</c:v>
                </c:pt>
                <c:pt idx="27" formatCode="0.00">
                  <c:v>4.22</c:v>
                </c:pt>
                <c:pt idx="28" formatCode="0.00">
                  <c:v>7.44</c:v>
                </c:pt>
                <c:pt idx="30" formatCode="0.00">
                  <c:v>4.96</c:v>
                </c:pt>
                <c:pt idx="31" formatCode="0.00">
                  <c:v>2.98</c:v>
                </c:pt>
                <c:pt idx="32" formatCode="0.00">
                  <c:v>3.57</c:v>
                </c:pt>
                <c:pt idx="33">
                  <c:v>4.58</c:v>
                </c:pt>
                <c:pt idx="34" formatCode="0.00">
                  <c:v>5.43</c:v>
                </c:pt>
                <c:pt idx="35" formatCode="0.00">
                  <c:v>2.72</c:v>
                </c:pt>
                <c:pt idx="36" formatCode="0.00">
                  <c:v>2.19</c:v>
                </c:pt>
                <c:pt idx="37" formatCode="0.00">
                  <c:v>0.99</c:v>
                </c:pt>
                <c:pt idx="38" formatCode="0.00">
                  <c:v>1.03</c:v>
                </c:pt>
                <c:pt idx="39" formatCode="0.00">
                  <c:v>0.43</c:v>
                </c:pt>
                <c:pt idx="40" formatCode="0.00">
                  <c:v>0.74</c:v>
                </c:pt>
                <c:pt idx="41" formatCode="0.00">
                  <c:v>0.92</c:v>
                </c:pt>
                <c:pt idx="43">
                  <c:v>0.49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099288"/>
        <c:axId val="2121181496"/>
      </c:lineChart>
      <c:catAx>
        <c:axId val="212109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/>
            </a:pPr>
            <a:endParaRPr lang="en-US"/>
          </a:p>
        </c:txPr>
        <c:crossAx val="2121181496"/>
        <c:crosses val="autoZero"/>
        <c:auto val="1"/>
        <c:lblAlgn val="ctr"/>
        <c:lblOffset val="100"/>
        <c:tickLblSkip val="1"/>
        <c:noMultiLvlLbl val="0"/>
      </c:catAx>
      <c:valAx>
        <c:axId val="21211814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1099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492972757206"/>
          <c:y val="0.170726756856076"/>
          <c:w val="0.218093869122579"/>
          <c:h val="0.045248868778280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Soberana Sans" panose="02000000000000000000" pitchFamily="50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0.19016</cdr:x>
      <cdr:y>0.5</cdr:y>
    </cdr:from>
    <cdr:to>
      <cdr:x>0.31026</cdr:x>
      <cdr:y>0.57593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368152" y="2205165"/>
          <a:ext cx="864096" cy="334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MX" sz="1400" dirty="0" smtClean="0">
              <a:latin typeface="Soberana Sans" panose="02000000000000000000" pitchFamily="50" charset="0"/>
            </a:rPr>
            <a:t>44%</a:t>
          </a:r>
          <a:endParaRPr lang="es-MX" sz="1400" dirty="0">
            <a:latin typeface="Soberana Sans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0.73061</cdr:x>
      <cdr:y>0.10245</cdr:y>
    </cdr:from>
    <cdr:to>
      <cdr:x>0.73061</cdr:x>
      <cdr:y>0.69869</cdr:y>
    </cdr:to>
    <cdr:cxnSp macro="">
      <cdr:nvCxnSpPr>
        <cdr:cNvPr id="6" name="Conector recto 5"/>
        <cdr:cNvCxnSpPr/>
      </cdr:nvCxnSpPr>
      <cdr:spPr>
        <a:xfrm xmlns:a="http://schemas.openxmlformats.org/drawingml/2006/main">
          <a:off x="5256584" y="451823"/>
          <a:ext cx="0" cy="26296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0.16013</cdr:x>
      <cdr:y>0.54328</cdr:y>
    </cdr:from>
    <cdr:to>
      <cdr:x>0.16649</cdr:x>
      <cdr:y>0.55961</cdr:y>
    </cdr:to>
    <cdr:sp macro="" textlink="">
      <cdr:nvSpPr>
        <cdr:cNvPr id="9" name="Cerrar llave 8"/>
        <cdr:cNvSpPr/>
      </cdr:nvSpPr>
      <cdr:spPr>
        <a:xfrm xmlns:a="http://schemas.openxmlformats.org/drawingml/2006/main">
          <a:off x="1152128" y="2396039"/>
          <a:ext cx="45719" cy="7200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0.6005</cdr:x>
      <cdr:y>0.33169</cdr:y>
    </cdr:from>
    <cdr:to>
      <cdr:x>0.67908</cdr:x>
      <cdr:y>0.38948</cdr:y>
    </cdr:to>
    <cdr:sp macro="" textlink="">
      <cdr:nvSpPr>
        <cdr:cNvPr id="10" name="Rectángulo 9"/>
        <cdr:cNvSpPr/>
      </cdr:nvSpPr>
      <cdr:spPr>
        <a:xfrm xmlns:a="http://schemas.openxmlformats.org/drawingml/2006/main">
          <a:off x="4320480" y="1462877"/>
          <a:ext cx="565364" cy="25487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200" dirty="0" smtClean="0">
              <a:latin typeface="Soberana Sans" panose="02000000000000000000" pitchFamily="50" charset="0"/>
            </a:rPr>
            <a:t>39%</a:t>
          </a:r>
          <a:endParaRPr lang="es-MX" sz="1200" dirty="0">
            <a:latin typeface="Soberana Sans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0.67056</cdr:x>
      <cdr:y>0.28204</cdr:y>
    </cdr:from>
    <cdr:to>
      <cdr:x>0.69058</cdr:x>
      <cdr:y>0.42418</cdr:y>
    </cdr:to>
    <cdr:sp macro="" textlink="">
      <cdr:nvSpPr>
        <cdr:cNvPr id="11" name="Abrir llave 10"/>
        <cdr:cNvSpPr/>
      </cdr:nvSpPr>
      <cdr:spPr>
        <a:xfrm xmlns:a="http://schemas.openxmlformats.org/drawingml/2006/main">
          <a:off x="4824536" y="1243911"/>
          <a:ext cx="144016" cy="62686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0.16495</cdr:x>
      <cdr:y>0.62857</cdr:y>
    </cdr:from>
    <cdr:to>
      <cdr:x>0.27364</cdr:x>
      <cdr:y>0.71885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152128" y="3168352"/>
          <a:ext cx="759199" cy="455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dirty="0" smtClean="0">
              <a:latin typeface="Soberana Sans" panose="02000000000000000000" pitchFamily="50" charset="0"/>
            </a:rPr>
            <a:t>31%</a:t>
          </a:r>
          <a:endParaRPr lang="es-MX" sz="1400" dirty="0">
            <a:latin typeface="Soberana Sans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0.76289</cdr:x>
      <cdr:y>0.16667</cdr:y>
    </cdr:from>
    <cdr:to>
      <cdr:x>0.76289</cdr:x>
      <cdr:y>0.76883</cdr:y>
    </cdr:to>
    <cdr:cxnSp macro="">
      <cdr:nvCxnSpPr>
        <cdr:cNvPr id="5" name="Conector recto 4"/>
        <cdr:cNvCxnSpPr/>
      </cdr:nvCxnSpPr>
      <cdr:spPr>
        <a:xfrm xmlns:a="http://schemas.openxmlformats.org/drawingml/2006/main" flipH="1">
          <a:off x="5328592" y="792088"/>
          <a:ext cx="1" cy="28618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0.69044</cdr:x>
      <cdr:y>0.39889</cdr:y>
    </cdr:from>
    <cdr:to>
      <cdr:x>0.77169</cdr:x>
      <cdr:y>0.48917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4822575" y="2010622"/>
          <a:ext cx="567513" cy="455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 sz="700"/>
        </a:p>
      </cdr:txBody>
    </cdr:sp>
  </cdr:relSizeAnchor>
  <cdr:relSizeAnchor xmlns:cdr="http://schemas.openxmlformats.org/drawingml/2006/chartDrawing">
    <cdr:from>
      <cdr:x>0.60825</cdr:x>
      <cdr:y>0.45486</cdr:y>
    </cdr:from>
    <cdr:to>
      <cdr:x>0.71134</cdr:x>
      <cdr:y>0.54514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4248472" y="2161734"/>
          <a:ext cx="720080" cy="429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dirty="0" smtClean="0">
              <a:latin typeface="Soberana Sans" panose="02000000000000000000" pitchFamily="50" charset="0"/>
            </a:rPr>
            <a:t>28%</a:t>
          </a:r>
          <a:endParaRPr lang="es-MX" sz="1400" dirty="0">
            <a:latin typeface="Soberana Sans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0.15464</cdr:x>
      <cdr:y>0.59091</cdr:y>
    </cdr:from>
    <cdr:to>
      <cdr:x>0.17526</cdr:x>
      <cdr:y>0.69091</cdr:y>
    </cdr:to>
    <cdr:sp macro="" textlink="">
      <cdr:nvSpPr>
        <cdr:cNvPr id="10" name="Cerrar llave 9"/>
        <cdr:cNvSpPr/>
      </cdr:nvSpPr>
      <cdr:spPr>
        <a:xfrm xmlns:a="http://schemas.openxmlformats.org/drawingml/2006/main">
          <a:off x="1080120" y="2808312"/>
          <a:ext cx="144016" cy="475253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0.70103</cdr:x>
      <cdr:y>0.36364</cdr:y>
    </cdr:from>
    <cdr:to>
      <cdr:x>0.72165</cdr:x>
      <cdr:y>0.60649</cdr:y>
    </cdr:to>
    <cdr:sp macro="" textlink="">
      <cdr:nvSpPr>
        <cdr:cNvPr id="14" name="Abrir llave 13"/>
        <cdr:cNvSpPr/>
      </cdr:nvSpPr>
      <cdr:spPr>
        <a:xfrm xmlns:a="http://schemas.openxmlformats.org/drawingml/2006/main">
          <a:off x="4896544" y="1728192"/>
          <a:ext cx="144016" cy="115418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0.67968</cdr:x>
      <cdr:y>0.03333</cdr:y>
    </cdr:from>
    <cdr:to>
      <cdr:x>0.67968</cdr:x>
      <cdr:y>0.96452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5400600" y="144016"/>
          <a:ext cx="0" cy="40231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0.68646</cdr:x>
      <cdr:y>0.03517</cdr:y>
    </cdr:from>
    <cdr:to>
      <cdr:x>0.90389</cdr:x>
      <cdr:y>0.11261</cdr:y>
    </cdr:to>
    <cdr:sp macro="" textlink="">
      <cdr:nvSpPr>
        <cdr:cNvPr id="4" name="CuadroTexto 2"/>
        <cdr:cNvSpPr txBox="1"/>
      </cdr:nvSpPr>
      <cdr:spPr>
        <a:xfrm xmlns:a="http://schemas.openxmlformats.org/drawingml/2006/main">
          <a:off x="5454507" y="151942"/>
          <a:ext cx="1727661" cy="334602"/>
        </a:xfrm>
        <a:prstGeom xmlns:a="http://schemas.openxmlformats.org/drawingml/2006/main" prst="rect">
          <a:avLst/>
        </a:prstGeom>
        <a:solidFill xmlns:a="http://schemas.openxmlformats.org/drawingml/2006/main">
          <a:srgbClr val="C0504D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dirty="0">
              <a:solidFill>
                <a:schemeClr val="bg1"/>
              </a:solidFill>
              <a:latin typeface="Soberana Sans"/>
              <a:cs typeface="Soberana Sans"/>
            </a:rPr>
            <a:t>%</a:t>
          </a:r>
          <a:r>
            <a:rPr lang="es-MX" sz="1400" baseline="0" dirty="0">
              <a:solidFill>
                <a:schemeClr val="bg1"/>
              </a:solidFill>
              <a:latin typeface="Soberana Sans"/>
              <a:cs typeface="Soberana Sans"/>
            </a:rPr>
            <a:t> </a:t>
          </a:r>
          <a:r>
            <a:rPr lang="es-MX" sz="1400" dirty="0" smtClean="0">
              <a:solidFill>
                <a:schemeClr val="bg1"/>
              </a:solidFill>
              <a:latin typeface="Soberana Sans"/>
              <a:cs typeface="Soberana Sans"/>
            </a:rPr>
            <a:t>recomendado</a:t>
          </a:r>
          <a:endParaRPr lang="es-MX" sz="1400" dirty="0">
            <a:solidFill>
              <a:schemeClr val="bg1"/>
            </a:solidFill>
            <a:latin typeface="Soberana Sans"/>
            <a:cs typeface="Soberana San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0.06463</cdr:x>
      <cdr:y>0.40934</cdr:y>
    </cdr:from>
    <cdr:to>
      <cdr:x>1</cdr:x>
      <cdr:y>0.41322</cdr:y>
    </cdr:to>
    <cdr:cxnSp macro="">
      <cdr:nvCxnSpPr>
        <cdr:cNvPr id="3" name="Conector recto 2"/>
        <cdr:cNvCxnSpPr/>
      </cdr:nvCxnSpPr>
      <cdr:spPr>
        <a:xfrm xmlns:a="http://schemas.openxmlformats.org/drawingml/2006/main" flipV="1">
          <a:off x="391076" y="2140128"/>
          <a:ext cx="5659920" cy="20286"/>
        </a:xfrm>
        <a:prstGeom xmlns:a="http://schemas.openxmlformats.org/drawingml/2006/main" prst="line">
          <a:avLst/>
        </a:prstGeom>
        <a:ln xmlns:a="http://schemas.openxmlformats.org/drawingml/2006/main" cmpd="sng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0.07179</cdr:x>
      <cdr:y>0.2536</cdr:y>
    </cdr:from>
    <cdr:to>
      <cdr:x>0.94716</cdr:x>
      <cdr:y>0.35285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612580" y="1325916"/>
          <a:ext cx="7469487" cy="51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s-MX" sz="1000" b="0" dirty="0" smtClean="0">
              <a:latin typeface="Soberana Sans"/>
              <a:cs typeface="Soberana Sans"/>
            </a:rPr>
            <a:t>OMS Y OPS SUGIEREN UNA RELACION ENFERMERA/MEDICO DE 1:1</a:t>
          </a:r>
        </a:p>
        <a:p xmlns:a="http://schemas.openxmlformats.org/drawingml/2006/main">
          <a:pPr algn="ctr"/>
          <a:r>
            <a:rPr lang="es-MX" sz="1000" b="0" dirty="0" smtClean="0">
              <a:latin typeface="Soberana Sans"/>
              <a:cs typeface="Soberana Sans"/>
            </a:rPr>
            <a:t>PARA GARANTIZAR EQUIDAD, EFICIENCIA Y CALIDAD EN LA PRESTACION</a:t>
          </a:r>
        </a:p>
        <a:p xmlns:a="http://schemas.openxmlformats.org/drawingml/2006/main">
          <a:pPr algn="ctr"/>
          <a:r>
            <a:rPr lang="es-MX" sz="1000" b="0" dirty="0" smtClean="0">
              <a:latin typeface="Soberana Sans"/>
              <a:cs typeface="Soberana Sans"/>
            </a:rPr>
            <a:t>DE SERVICIOS DE ATENCION PRIMARIA.</a:t>
          </a:r>
          <a:endParaRPr lang="es-MX" sz="1000" b="0" dirty="0">
            <a:latin typeface="Soberana Sans"/>
            <a:cs typeface="Soberana San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0.33075</cdr:x>
      <cdr:y>0</cdr:y>
    </cdr:from>
    <cdr:to>
      <cdr:x>0.33195</cdr:x>
      <cdr:y>0</cdr:y>
    </cdr:to>
    <cdr:sp macro="" textlink="">
      <cdr:nvSpPr>
        <cdr:cNvPr id="1157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9137" y="0"/>
          <a:ext cx="857054" cy="172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Specialists</a:t>
          </a:r>
        </a:p>
      </cdr:txBody>
    </cdr:sp>
  </cdr:relSizeAnchor>
  <cdr:relSizeAnchor xmlns:cdr="http://schemas.openxmlformats.org/drawingml/2006/chartDrawing">
    <cdr:from>
      <cdr:x>0.02033</cdr:x>
      <cdr:y>0.1115</cdr:y>
    </cdr:from>
    <cdr:to>
      <cdr:x>0.17341</cdr:x>
      <cdr:y>0.15408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447" y="403880"/>
          <a:ext cx="354991" cy="159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1" dirty="0">
              <a:solidFill>
                <a:sysClr val="windowText" lastClr="000000"/>
              </a:solidFill>
              <a:latin typeface="Soberana Sans"/>
              <a:cs typeface="Soberana Sans"/>
            </a:rPr>
            <a:t>6.1</a:t>
          </a:r>
        </a:p>
      </cdr:txBody>
    </cdr:sp>
  </cdr:relSizeAnchor>
  <cdr:relSizeAnchor xmlns:cdr="http://schemas.openxmlformats.org/drawingml/2006/chartDrawing">
    <cdr:from>
      <cdr:x>0.342</cdr:x>
      <cdr:y>0</cdr:y>
    </cdr:from>
    <cdr:to>
      <cdr:x>0.342</cdr:x>
      <cdr:y>0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9625" y="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b="1">
              <a:latin typeface="Arial" panose="020B0604020202020204" pitchFamily="34" charset="0"/>
              <a:cs typeface="Arial" panose="020B0604020202020204" pitchFamily="34" charset="0"/>
            </a:rPr>
            <a:t>Specialists</a:t>
          </a:r>
        </a:p>
      </cdr:txBody>
    </cdr:sp>
  </cdr:relSizeAnchor>
  <cdr:relSizeAnchor xmlns:cdr="http://schemas.openxmlformats.org/drawingml/2006/chartDrawing">
    <cdr:from>
      <cdr:x>0.04154</cdr:x>
      <cdr:y>0.13379</cdr:y>
    </cdr:from>
    <cdr:to>
      <cdr:x>0.13337</cdr:x>
      <cdr:y>0.19458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5388" y="512219"/>
          <a:ext cx="214589" cy="23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b="1" dirty="0">
              <a:latin typeface="Soberana Sans" panose="02000000000000000000" pitchFamily="50" charset="0"/>
              <a:cs typeface="Arial" panose="020B0604020202020204" pitchFamily="34" charset="0"/>
            </a:rPr>
            <a:t>//</a:t>
          </a:r>
        </a:p>
      </cdr:txBody>
    </cdr:sp>
  </cdr:relSizeAnchor>
  <cdr:relSizeAnchor xmlns:cdr="http://schemas.openxmlformats.org/drawingml/2006/chartDrawing">
    <cdr:from>
      <cdr:x>0.01902</cdr:x>
      <cdr:y>0.55474</cdr:y>
    </cdr:from>
    <cdr:to>
      <cdr:x>0.2577</cdr:x>
      <cdr:y>0.5944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8460" y="2611183"/>
          <a:ext cx="733627" cy="186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 dirty="0">
              <a:solidFill>
                <a:sysClr val="windowText" lastClr="000000"/>
              </a:solidFill>
              <a:latin typeface="Soberana Sans"/>
              <a:cs typeface="Soberana Sans"/>
            </a:rPr>
            <a:t>6.2</a:t>
          </a:r>
        </a:p>
      </cdr:txBody>
    </cdr:sp>
  </cdr:relSizeAnchor>
  <cdr:relSizeAnchor xmlns:cdr="http://schemas.openxmlformats.org/drawingml/2006/chartDrawing">
    <cdr:from>
      <cdr:x>0.03876</cdr:x>
      <cdr:y>0.57579</cdr:y>
    </cdr:from>
    <cdr:to>
      <cdr:x>0.13083</cdr:x>
      <cdr:y>0.6361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8900" y="2241550"/>
          <a:ext cx="214589" cy="23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 dirty="0">
              <a:latin typeface="Soberana Sans" panose="02000000000000000000" pitchFamily="50" charset="0"/>
              <a:cs typeface="Arial" panose="020B0604020202020204" pitchFamily="34" charset="0"/>
            </a:rPr>
            <a:t>//</a:t>
          </a:r>
        </a:p>
      </cdr:txBody>
    </cdr:sp>
  </cdr:relSizeAnchor>
  <cdr:relSizeAnchor xmlns:cdr="http://schemas.openxmlformats.org/drawingml/2006/chartDrawing">
    <cdr:from>
      <cdr:x>0.05452</cdr:x>
      <cdr:y>0</cdr:y>
    </cdr:from>
    <cdr:to>
      <cdr:x>0.95407</cdr:x>
      <cdr:y>0.06122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144016" y="0"/>
          <a:ext cx="2376264" cy="24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800" b="1" dirty="0" err="1" smtClean="0">
              <a:latin typeface="Soberana Sans"/>
              <a:cs typeface="Soberana Sans"/>
            </a:rPr>
            <a:t>Especialistas</a:t>
          </a:r>
          <a:endParaRPr lang="en-GB" sz="800" b="1" dirty="0">
            <a:latin typeface="Soberana Sans"/>
            <a:cs typeface="Soberana San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0.03666</cdr:x>
      <cdr:y>0</cdr:y>
    </cdr:from>
    <cdr:to>
      <cdr:x>0.94495</cdr:x>
      <cdr:y>0.05805</cdr:y>
    </cdr:to>
    <cdr:sp macro="" textlink="">
      <cdr:nvSpPr>
        <cdr:cNvPr id="1146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920" y="0"/>
          <a:ext cx="2376264" cy="2328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strike="noStrike" dirty="0" err="1" smtClean="0">
              <a:solidFill>
                <a:srgbClr val="000000"/>
              </a:solidFill>
              <a:latin typeface="Soberana Sans"/>
              <a:cs typeface="Soberana Sans"/>
            </a:rPr>
            <a:t>Médicos</a:t>
          </a:r>
          <a:r>
            <a:rPr lang="en-US" sz="800" b="1" i="0" strike="noStrike" dirty="0" smtClean="0">
              <a:solidFill>
                <a:srgbClr val="000000"/>
              </a:solidFill>
              <a:latin typeface="Soberana Sans"/>
              <a:cs typeface="Soberana Sans"/>
            </a:rPr>
            <a:t> </a:t>
          </a:r>
          <a:r>
            <a:rPr lang="en-US" sz="800" b="1" i="0" strike="noStrike" dirty="0" err="1" smtClean="0">
              <a:solidFill>
                <a:srgbClr val="000000"/>
              </a:solidFill>
              <a:latin typeface="Soberana Sans"/>
              <a:cs typeface="Soberana Sans"/>
            </a:rPr>
            <a:t>generales</a:t>
          </a:r>
          <a:endParaRPr lang="en-US" sz="800" b="1" i="0" strike="noStrike" dirty="0" smtClean="0">
            <a:solidFill>
              <a:srgbClr val="000000"/>
            </a:solidFill>
            <a:latin typeface="Soberana Sans"/>
            <a:cs typeface="Soberana Sans"/>
          </a:endParaRPr>
        </a:p>
        <a:p xmlns:a="http://schemas.openxmlformats.org/drawingml/2006/main">
          <a:pPr algn="ctr" rtl="0">
            <a:defRPr sz="1000"/>
          </a:pPr>
          <a:endParaRPr lang="en-US" sz="800" b="1" i="0" strike="noStrike" dirty="0">
            <a:solidFill>
              <a:srgbClr val="000000"/>
            </a:solidFill>
            <a:latin typeface="Soberana Sans"/>
            <a:cs typeface="Soberana Sans"/>
          </a:endParaRPr>
        </a:p>
      </cdr:txBody>
    </cdr:sp>
  </cdr:relSizeAnchor>
  <cdr:relSizeAnchor xmlns:cdr="http://schemas.openxmlformats.org/drawingml/2006/chartDrawing">
    <cdr:from>
      <cdr:x>0.05012</cdr:x>
      <cdr:y>0.1959</cdr:y>
    </cdr:from>
    <cdr:to>
      <cdr:x>0.24625</cdr:x>
      <cdr:y>0.24877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25" y="733425"/>
          <a:ext cx="4476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b="1" dirty="0" err="1">
              <a:latin typeface="Soberana Sans"/>
              <a:cs typeface="Soberana Sans"/>
            </a:rPr>
            <a:t>n.a</a:t>
          </a:r>
          <a:r>
            <a:rPr lang="en-GB" sz="800" b="1" dirty="0">
              <a:latin typeface="Soberana Sans"/>
              <a:cs typeface="Soberana Sans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cs typeface="Arial" charset="0"/>
              </a:defRPr>
            </a:lvl1pPr>
          </a:lstStyle>
          <a:p>
            <a:fld id="{34B3E922-015D-1148-ABDE-11BC13C09D8C}" type="datetimeFigureOut">
              <a:rPr lang="es-ES"/>
              <a:pPr/>
              <a:t>15/06/16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cs typeface="Arial" charset="0"/>
              </a:defRPr>
            </a:lvl1pPr>
          </a:lstStyle>
          <a:p>
            <a:fld id="{85725F62-68CA-444A-B2FB-CE8156677B0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197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t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cs typeface="Arial" charset="0"/>
              </a:defRPr>
            </a:lvl1pPr>
          </a:lstStyle>
          <a:p>
            <a:fld id="{80D057B8-F987-5944-ABE4-55623175FF43}" type="datetimeFigureOut">
              <a:rPr lang="es-ES"/>
              <a:pPr/>
              <a:t>15/06/16</a:t>
            </a:fld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233" y="4414838"/>
            <a:ext cx="5609936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b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cs typeface="Arial" charset="0"/>
              </a:defRPr>
            </a:lvl1pPr>
          </a:lstStyle>
          <a:p>
            <a:fld id="{8BE35B26-EE11-1740-9D2E-D82BD7223A0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848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s-MX" altLang="es-MX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99DB75-02B2-49F1-A615-AAD629485821}" type="slidenum">
              <a:rPr lang="es-ES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5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Sólo cuatro Estados cumplen con el porcentaje de médicos en primer nivel recomendado por la OPS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1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Sólo en cuatro Estados se cumplen con la razón de enfermeras/médicos recomendada para el primer nivel de atención por OPS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78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r>
              <a:rPr lang="es-MX" baseline="0" dirty="0" smtClean="0"/>
              <a:t> una productividad de 17.1 consultas sólo tendríamos 8 Estados deficitarios en médicos para atender el primer nivel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0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concentración de especialistas se da en unos cuantos Estados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66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1/</a:t>
            </a:r>
            <a:r>
              <a:rPr lang="es-MX" baseline="0" dirty="0" smtClean="0"/>
              <a:t> incluye oftalmólogos, otorrinolaringólogos, dermatólogos, psiquiatras, endocrinólogos, gastroenterólogos, proctólogos, reumatólogos y otras especialidades.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B5D60-1B94-4193-9645-F290722423D3}" type="slidenum">
              <a:rPr lang="es-MX" smtClean="0"/>
              <a:pPr>
                <a:defRPr/>
              </a:pPr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84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8969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8969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8969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8969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84413" indent="1588" defTabSz="8969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41613" indent="1588" defTabSz="8969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98813" indent="1588" defTabSz="8969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56013" indent="1588" defTabSz="8969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97778-7C14-4783-92AE-66167BB249F4}" type="slidenum">
              <a:rPr lang="es-MX" altLang="es-MX" sz="1200"/>
              <a:pPr/>
              <a:t>43</a:t>
            </a:fld>
            <a:endParaRPr lang="es-MX" altLang="es-MX" sz="1200"/>
          </a:p>
        </p:txBody>
      </p:sp>
    </p:spTree>
    <p:extLst>
      <p:ext uri="{BB962C8B-B14F-4D97-AF65-F5344CB8AC3E}">
        <p14:creationId xmlns:p14="http://schemas.microsoft.com/office/powerpoint/2010/main" val="380202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613214-AE50-4082-952F-46B87CC6BBB3}" type="slidenum">
              <a:rPr lang="es-MX" altLang="es-MX" smtClean="0"/>
              <a:pPr/>
              <a:t>44</a:t>
            </a:fld>
            <a:endParaRPr lang="es-MX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389034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Marcador de nota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6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Marcador de nota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Marcador de nota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DDC99-A3A2-49BD-B369-78C12373EFAA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14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DDC99-A3A2-49BD-B369-78C12373EFAA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6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 Números de la OCDE o de la OMS?:</a:t>
            </a:r>
            <a:r>
              <a:rPr lang="es-MX" baseline="0" dirty="0" smtClean="0"/>
              <a:t> No hay número mágico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94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</a:t>
            </a:r>
            <a:r>
              <a:rPr lang="es-MX" baseline="0" dirty="0" smtClean="0"/>
              <a:t> proporción de especialistas/médicos generales ha cambiado en el tiempo: Hoy tenemos más especialistas que generalistas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13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55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45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0548" y="15596"/>
            <a:ext cx="8568952" cy="864096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110" y="11967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7030A0"/>
              </a:buClr>
              <a:buFont typeface="Arial" pitchFamily="34" charset="0"/>
              <a:buChar char="•"/>
              <a:defRPr/>
            </a:lvl1pPr>
            <a:lvl2pPr>
              <a:buClr>
                <a:srgbClr val="7030A0"/>
              </a:buClr>
              <a:defRPr/>
            </a:lvl2pPr>
            <a:lvl3pPr>
              <a:buClr>
                <a:srgbClr val="7030A0"/>
              </a:buClr>
              <a:defRPr/>
            </a:lvl3pPr>
            <a:lvl4pPr>
              <a:buClr>
                <a:srgbClr val="7030A0"/>
              </a:buClr>
              <a:defRPr/>
            </a:lvl4pPr>
            <a:lvl5pPr>
              <a:buClr>
                <a:srgbClr val="7030A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26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880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2763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916832"/>
            <a:ext cx="8219256" cy="1296144"/>
          </a:xfrm>
          <a:prstGeom prst="rect">
            <a:avLst/>
          </a:prstGeom>
        </p:spPr>
        <p:txBody>
          <a:bodyPr vert="horz" anchor="ctr" anchorCtr="0"/>
          <a:lstStyle>
            <a:lvl1pPr>
              <a:defRPr sz="3200" b="0">
                <a:latin typeface="Soberana Sans"/>
                <a:cs typeface="Soberana Sans"/>
              </a:defRPr>
            </a:lvl1pPr>
          </a:lstStyle>
          <a:p>
            <a:pPr eaLnBrk="1" hangingPunct="1"/>
            <a:r>
              <a:rPr lang="es-MX" sz="3200" b="1" dirty="0" smtClean="0">
                <a:latin typeface="Soberana Sans" charset="0"/>
              </a:rPr>
              <a:t>Título de la presentación</a:t>
            </a:r>
            <a:endParaRPr lang="es-MX" sz="3200" b="1" dirty="0">
              <a:latin typeface="Soberana Sans" charset="0"/>
            </a:endParaRPr>
          </a:p>
        </p:txBody>
      </p:sp>
      <p:sp>
        <p:nvSpPr>
          <p:cNvPr id="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 userDrawn="1"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/>
            <a:endParaRPr lang="es-ES"/>
          </a:p>
        </p:txBody>
      </p:sp>
      <p:cxnSp>
        <p:nvCxnSpPr>
          <p:cNvPr id="5" name="9 Conector recto"/>
          <p:cNvCxnSpPr/>
          <p:nvPr userDrawn="1"/>
        </p:nvCxnSpPr>
        <p:spPr>
          <a:xfrm flipV="1">
            <a:off x="323850" y="3243263"/>
            <a:ext cx="8424863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 userDrawn="1"/>
        </p:nvGrpSpPr>
        <p:grpSpPr>
          <a:xfrm>
            <a:off x="0" y="111256"/>
            <a:ext cx="9159875" cy="6754682"/>
            <a:chOff x="0" y="111256"/>
            <a:chExt cx="9159875" cy="6754682"/>
          </a:xfrm>
        </p:grpSpPr>
        <p:sp>
          <p:nvSpPr>
            <p:cNvPr id="12" name="Rectángulo 11"/>
            <p:cNvSpPr>
              <a:spLocks noChangeAspect="1"/>
            </p:cNvSpPr>
            <p:nvPr userDrawn="1"/>
          </p:nvSpPr>
          <p:spPr>
            <a:xfrm>
              <a:off x="0" y="6505575"/>
              <a:ext cx="9159875" cy="360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 userDrawn="1"/>
          </p:nvSpPr>
          <p:spPr>
            <a:xfrm>
              <a:off x="0" y="548680"/>
              <a:ext cx="3660775" cy="72000"/>
            </a:xfrm>
            <a:prstGeom prst="rect">
              <a:avLst/>
            </a:prstGeom>
            <a:solidFill>
              <a:srgbClr val="0766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 userDrawn="1"/>
          </p:nvSpPr>
          <p:spPr>
            <a:xfrm>
              <a:off x="5495925" y="548680"/>
              <a:ext cx="3660775" cy="72000"/>
            </a:xfrm>
            <a:prstGeom prst="rect">
              <a:avLst/>
            </a:prstGeom>
            <a:solidFill>
              <a:srgbClr val="9B12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11256"/>
              <a:ext cx="1228294" cy="37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7 Título"/>
          <p:cNvSpPr txBox="1">
            <a:spLocks/>
          </p:cNvSpPr>
          <p:nvPr userDrawn="1"/>
        </p:nvSpPr>
        <p:spPr>
          <a:xfrm>
            <a:off x="926144" y="4581128"/>
            <a:ext cx="7220273" cy="7350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eaLnBrk="1" hangingPunct="1"/>
            <a:r>
              <a:rPr lang="es-MX" sz="1800" b="1" dirty="0">
                <a:solidFill>
                  <a:srgbClr val="7F7F7F"/>
                </a:solidFill>
                <a:latin typeface="Soberana Sans" charset="0"/>
              </a:rPr>
              <a:t>Subsecretaría de Integración y Desarrollo del Sector </a:t>
            </a:r>
            <a:r>
              <a:rPr lang="es-MX" sz="1800" b="1" dirty="0" smtClean="0">
                <a:solidFill>
                  <a:srgbClr val="7F7F7F"/>
                </a:solidFill>
                <a:latin typeface="Soberana Sans" charset="0"/>
              </a:rPr>
              <a:t>Salud</a:t>
            </a:r>
          </a:p>
          <a:p>
            <a:pPr algn="ctr" eaLnBrk="1" hangingPunct="1"/>
            <a:endParaRPr lang="es-MX" sz="1800" b="1" dirty="0" smtClean="0">
              <a:solidFill>
                <a:srgbClr val="7F7F7F"/>
              </a:solidFill>
              <a:latin typeface="Soberana Sans" charset="0"/>
            </a:endParaRPr>
          </a:p>
          <a:p>
            <a:pPr algn="ctr" eaLnBrk="1" hangingPunct="1"/>
            <a:r>
              <a:rPr lang="es-MX" sz="1800" b="1" dirty="0" smtClean="0">
                <a:solidFill>
                  <a:schemeClr val="tx1"/>
                </a:solidFill>
                <a:latin typeface="Soberana Sans" charset="0"/>
              </a:rPr>
              <a:t>Dirección General de Calidad y Educación en Salud</a:t>
            </a:r>
            <a:endParaRPr lang="es-MX" sz="1800" b="1" dirty="0">
              <a:solidFill>
                <a:schemeClr val="tx1"/>
              </a:solidFill>
              <a:latin typeface="Soberana Sans" charset="0"/>
            </a:endParaRPr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5733256"/>
            <a:ext cx="8352928" cy="36004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000" b="1" baseline="0">
                <a:solidFill>
                  <a:srgbClr val="A6A6A6"/>
                </a:solidFill>
                <a:latin typeface="Soberana Sans"/>
                <a:cs typeface="Soberana Sans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Ingrese Fecha:  día de mes de 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9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 userDrawn="1"/>
        </p:nvSpPr>
        <p:spPr>
          <a:xfrm>
            <a:off x="815975" y="1124744"/>
            <a:ext cx="7512050" cy="411163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s-MX" sz="24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Soberana Sans" charset="0"/>
              </a:rPr>
              <a:t>Contenido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250824" y="1988840"/>
            <a:ext cx="8642351" cy="4507210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+mj-lt"/>
              <a:buAutoNum type="arabicPeriod"/>
              <a:defRPr sz="2000" b="1" baseline="0">
                <a:latin typeface="Soberana Sans"/>
                <a:cs typeface="Soberana Sans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listar el contenido de la presentación.</a:t>
            </a: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71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250824" y="1598613"/>
            <a:ext cx="8642351" cy="4897437"/>
          </a:xfrm>
          <a:prstGeom prst="rect">
            <a:avLst/>
          </a:prstGeom>
        </p:spPr>
        <p:txBody>
          <a:bodyPr vert="horz"/>
          <a:lstStyle>
            <a:lvl1pPr marL="0" indent="0" algn="just">
              <a:buFont typeface="Arial"/>
              <a:buNone/>
              <a:defRPr sz="2000" b="1" baseline="0">
                <a:latin typeface="Soberana Sans"/>
                <a:cs typeface="Soberana Sans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listar el contenido de la presentación.</a:t>
            </a:r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51519" y="836712"/>
            <a:ext cx="8641655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7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250824" y="1598613"/>
            <a:ext cx="8642351" cy="4897437"/>
          </a:xfrm>
          <a:prstGeom prst="rect">
            <a:avLst/>
          </a:prstGeom>
        </p:spPr>
        <p:txBody>
          <a:bodyPr vert="horz"/>
          <a:lstStyle>
            <a:lvl1pPr marL="342900" indent="-342900" algn="just">
              <a:buFont typeface="Arial"/>
              <a:buChar char="•"/>
              <a:defRPr sz="2000" b="1" baseline="0">
                <a:latin typeface="Soberana Sans"/>
                <a:cs typeface="Soberana Sans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texto con </a:t>
            </a:r>
            <a:r>
              <a:rPr lang="es-ES_tradnl" dirty="0" err="1" smtClean="0"/>
              <a:t>bullet</a:t>
            </a:r>
            <a:r>
              <a:rPr lang="es-ES_tradnl" dirty="0" smtClean="0"/>
              <a:t> circular.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ítulo 12"/>
          <p:cNvSpPr>
            <a:spLocks noGrp="1"/>
          </p:cNvSpPr>
          <p:nvPr>
            <p:ph type="title"/>
          </p:nvPr>
        </p:nvSpPr>
        <p:spPr>
          <a:xfrm>
            <a:off x="251519" y="836712"/>
            <a:ext cx="8641655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86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8" name="Título 12"/>
          <p:cNvSpPr>
            <a:spLocks noGrp="1"/>
          </p:cNvSpPr>
          <p:nvPr>
            <p:ph type="title"/>
          </p:nvPr>
        </p:nvSpPr>
        <p:spPr>
          <a:xfrm>
            <a:off x="251519" y="836712"/>
            <a:ext cx="8641655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4" hasCustomPrompt="1"/>
          </p:nvPr>
        </p:nvSpPr>
        <p:spPr>
          <a:xfrm>
            <a:off x="250825" y="1598614"/>
            <a:ext cx="8642350" cy="4897436"/>
          </a:xfrm>
          <a:prstGeom prst="rect">
            <a:avLst/>
          </a:prstGeom>
        </p:spPr>
        <p:txBody>
          <a:bodyPr vert="horz"/>
          <a:lstStyle>
            <a:lvl1pPr>
              <a:defRPr sz="2000" b="1" baseline="0">
                <a:latin typeface="Soberana Sans"/>
                <a:cs typeface="Soberana Sans"/>
              </a:defRPr>
            </a:lvl1pPr>
            <a:lvl2pPr marL="741363" indent="-285750">
              <a:buFont typeface="Wingdings" charset="2"/>
              <a:buChar char="ü"/>
              <a:defRPr sz="2000" b="1">
                <a:latin typeface="Soberana Sans"/>
                <a:cs typeface="Soberana Sans"/>
              </a:defRPr>
            </a:lvl2pPr>
            <a:lvl3pPr>
              <a:defRPr sz="2000" b="1">
                <a:latin typeface="Soberana Sans"/>
                <a:cs typeface="Soberana Sans"/>
              </a:defRPr>
            </a:lvl3pPr>
            <a:lvl4pPr>
              <a:defRPr sz="2000" b="1">
                <a:latin typeface="Soberana Sans"/>
                <a:cs typeface="Soberana Sans"/>
              </a:defRPr>
            </a:lvl4pPr>
            <a:lvl5pPr>
              <a:defRPr sz="2000" b="1">
                <a:latin typeface="Soberana Sans"/>
                <a:cs typeface="Soberana Sans"/>
              </a:defRPr>
            </a:lvl5pPr>
          </a:lstStyle>
          <a:p>
            <a:pPr lvl="0"/>
            <a:r>
              <a:rPr lang="es-ES_tradnl" dirty="0" smtClean="0"/>
              <a:t>Haga clic para modificar texto con </a:t>
            </a:r>
            <a:r>
              <a:rPr lang="es-ES_tradnl" dirty="0" err="1" smtClean="0"/>
              <a:t>bullet</a:t>
            </a:r>
            <a:r>
              <a:rPr lang="es-ES_tradnl" dirty="0" smtClean="0"/>
              <a:t> disco.</a:t>
            </a:r>
          </a:p>
          <a:p>
            <a:pPr lvl="1"/>
            <a:r>
              <a:rPr lang="es-ES_tradnl" dirty="0" smtClean="0"/>
              <a:t>Segundo nivel con palomita</a:t>
            </a:r>
          </a:p>
        </p:txBody>
      </p:sp>
    </p:spTree>
    <p:extLst>
      <p:ext uri="{BB962C8B-B14F-4D97-AF65-F5344CB8AC3E}">
        <p14:creationId xmlns:p14="http://schemas.microsoft.com/office/powerpoint/2010/main" val="9839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ítulo 12"/>
          <p:cNvSpPr>
            <a:spLocks noGrp="1"/>
          </p:cNvSpPr>
          <p:nvPr>
            <p:ph type="title"/>
          </p:nvPr>
        </p:nvSpPr>
        <p:spPr>
          <a:xfrm>
            <a:off x="251519" y="836712"/>
            <a:ext cx="8641655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7" name="Marcador de tabla 6"/>
          <p:cNvSpPr>
            <a:spLocks noGrp="1"/>
          </p:cNvSpPr>
          <p:nvPr>
            <p:ph type="tbl" sz="quarter" idx="13"/>
          </p:nvPr>
        </p:nvSpPr>
        <p:spPr>
          <a:xfrm>
            <a:off x="241300" y="1598613"/>
            <a:ext cx="8651875" cy="48545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1"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Haga clic en el icono para agregar una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33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ítulo 12"/>
          <p:cNvSpPr>
            <a:spLocks noGrp="1"/>
          </p:cNvSpPr>
          <p:nvPr>
            <p:ph type="title"/>
          </p:nvPr>
        </p:nvSpPr>
        <p:spPr>
          <a:xfrm>
            <a:off x="251519" y="836712"/>
            <a:ext cx="8641655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7" name="Marcador de gráfico 6"/>
          <p:cNvSpPr>
            <a:spLocks noGrp="1"/>
          </p:cNvSpPr>
          <p:nvPr>
            <p:ph type="chart" sz="quarter" idx="13"/>
          </p:nvPr>
        </p:nvSpPr>
        <p:spPr>
          <a:xfrm>
            <a:off x="241300" y="1598613"/>
            <a:ext cx="8723313" cy="47831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1"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Haga clic en el icono para agregar un gráfico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5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251519" y="836712"/>
            <a:ext cx="8641655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241300" y="1598613"/>
            <a:ext cx="8651875" cy="49260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1">
                <a:latin typeface="Soberana Sans"/>
                <a:cs typeface="Soberana Sans"/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8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111256"/>
            <a:ext cx="9159875" cy="6754682"/>
            <a:chOff x="0" y="111256"/>
            <a:chExt cx="9159875" cy="6754682"/>
          </a:xfrm>
        </p:grpSpPr>
        <p:sp>
          <p:nvSpPr>
            <p:cNvPr id="3" name="Rectángulo 2"/>
            <p:cNvSpPr>
              <a:spLocks noChangeAspect="1"/>
            </p:cNvSpPr>
            <p:nvPr userDrawn="1"/>
          </p:nvSpPr>
          <p:spPr>
            <a:xfrm>
              <a:off x="0" y="6505575"/>
              <a:ext cx="9159875" cy="3603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0" y="548680"/>
              <a:ext cx="3660775" cy="72000"/>
            </a:xfrm>
            <a:prstGeom prst="rect">
              <a:avLst/>
            </a:prstGeom>
            <a:solidFill>
              <a:srgbClr val="0766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5495925" y="548680"/>
              <a:ext cx="3660775" cy="72000"/>
            </a:xfrm>
            <a:prstGeom prst="rect">
              <a:avLst/>
            </a:prstGeom>
            <a:solidFill>
              <a:srgbClr val="9B12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11256"/>
              <a:ext cx="1228294" cy="37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14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ealthdata.org/results/data-visualization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9.xml"/><Relationship Id="rId3" Type="http://schemas.openxmlformats.org/officeDocument/2006/relationships/hyperlink" Target="http://dx.doi.org/10.1787/health-data-e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6.xml"/><Relationship Id="rId3" Type="http://schemas.openxmlformats.org/officeDocument/2006/relationships/hyperlink" Target="http://dx.doi.org/10.1787/health-data-e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5" Type="http://schemas.openxmlformats.org/officeDocument/2006/relationships/chart" Target="../charts/chart24.xml"/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chart" Target="../charts/chart29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hyperlink" Target="http://www.healthdata.org/results/data-visualiza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healthdata.org/results/data-visualization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healthdata.org/results/data-visualiz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0007" y="2564904"/>
            <a:ext cx="8651875" cy="1296144"/>
          </a:xfrm>
        </p:spPr>
        <p:txBody>
          <a:bodyPr/>
          <a:lstStyle/>
          <a:p>
            <a:r>
              <a:rPr lang="es-ES" b="1" dirty="0"/>
              <a:t>Brechas en la disponibilidad de recursos </a:t>
            </a:r>
            <a:r>
              <a:rPr lang="es-ES" b="1" dirty="0" smtClean="0"/>
              <a:t>humanos en salud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Reto de Salud Global </a:t>
            </a:r>
            <a:endParaRPr lang="es-ES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15 </a:t>
            </a:r>
            <a:r>
              <a:rPr lang="es-ES" dirty="0" smtClean="0"/>
              <a:t>de </a:t>
            </a:r>
            <a:r>
              <a:rPr lang="es-ES" dirty="0" smtClean="0"/>
              <a:t>junio</a:t>
            </a:r>
            <a:r>
              <a:rPr lang="es-ES" dirty="0" smtClean="0"/>
              <a:t> </a:t>
            </a:r>
            <a:r>
              <a:rPr lang="es-ES" dirty="0" smtClean="0"/>
              <a:t>,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26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79513" y="602128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Fuente</a:t>
            </a:r>
            <a:r>
              <a:rPr lang="es-E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: 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Institute of Health Metrics and </a:t>
            </a:r>
            <a:r>
              <a:rPr lang="es-MX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Evaluatio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  <a:hlinkClick r:id="rId3"/>
              </a:rPr>
              <a:t>http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  <a:hlinkClick r:id="rId3"/>
              </a:rPr>
              <a:t>://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  <a:hlinkClick r:id="rId3"/>
              </a:rPr>
              <a:t>www.healthdata.org/results/data-visualizations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, Informe sobre la Salud de los Mexicanos, 2015, SIDSS, DGED, SS_SINAVE 2014. 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323528" y="177281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Carga de la enfermedad, 2013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932040" y="176667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Morbilidad, 2014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798698" y="2313932"/>
            <a:ext cx="476168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</a:t>
            </a:r>
            <a:endParaRPr lang="es-MX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8734"/>
              </p:ext>
            </p:extLst>
          </p:nvPr>
        </p:nvGraphicFramePr>
        <p:xfrm>
          <a:off x="179512" y="2163944"/>
          <a:ext cx="2523501" cy="3137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501"/>
              </a:tblGrid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Diabetes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mellitus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Cardiopatía isquémica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Depresión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859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Lumbalgia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Enfermedad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renal crónica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Enf.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pulmonar obstructiva crónica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Desordenes musculoesqueléticos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Infección respiratoria baja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859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Ataque hemorrágico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Ansiedad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47411"/>
              </p:ext>
            </p:extLst>
          </p:nvPr>
        </p:nvGraphicFramePr>
        <p:xfrm>
          <a:off x="4931868" y="2204864"/>
          <a:ext cx="3168524" cy="300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524"/>
              </a:tblGrid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Infecciones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respiratorias agudas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Infecciones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intestinales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Infección de vías urinarias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Úlceras, gastritis y duodenitis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Gingivitis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y enfermedad periodontal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Otitis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media ayuda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Vulvovaginitis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aguda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Hipertensión arterial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Conjuntivitis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Candidiasis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urogenital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57" name="Elipse 56"/>
          <p:cNvSpPr/>
          <p:nvPr/>
        </p:nvSpPr>
        <p:spPr>
          <a:xfrm>
            <a:off x="2784785" y="2613481"/>
            <a:ext cx="490081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Elipse 58"/>
          <p:cNvSpPr/>
          <p:nvPr/>
        </p:nvSpPr>
        <p:spPr>
          <a:xfrm>
            <a:off x="2784785" y="2920402"/>
            <a:ext cx="490081" cy="2675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2782729" y="3218744"/>
            <a:ext cx="492137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4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800717" y="3517086"/>
            <a:ext cx="47414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" name="Elipse 65"/>
          <p:cNvSpPr/>
          <p:nvPr/>
        </p:nvSpPr>
        <p:spPr>
          <a:xfrm>
            <a:off x="2797636" y="3815521"/>
            <a:ext cx="483340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6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2797636" y="4115251"/>
            <a:ext cx="47429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7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2794811" y="4414468"/>
            <a:ext cx="486165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8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2794811" y="4712810"/>
            <a:ext cx="486165" cy="2675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9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2800717" y="5033617"/>
            <a:ext cx="48025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10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4373297" y="2318972"/>
            <a:ext cx="476168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4359384" y="2618521"/>
            <a:ext cx="490081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0" name="Elipse 79"/>
          <p:cNvSpPr/>
          <p:nvPr/>
        </p:nvSpPr>
        <p:spPr>
          <a:xfrm>
            <a:off x="4359384" y="2925442"/>
            <a:ext cx="490081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4357328" y="3223784"/>
            <a:ext cx="492137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4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4375316" y="3522126"/>
            <a:ext cx="47414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3" name="Elipse 82"/>
          <p:cNvSpPr/>
          <p:nvPr/>
        </p:nvSpPr>
        <p:spPr>
          <a:xfrm>
            <a:off x="4372235" y="3820561"/>
            <a:ext cx="483340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6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4372235" y="4120291"/>
            <a:ext cx="474299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7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4369410" y="4419508"/>
            <a:ext cx="48616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8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4369410" y="4717850"/>
            <a:ext cx="486165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9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4375316" y="5016192"/>
            <a:ext cx="480259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10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0" y="126876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DIEZ PRINCIPALES CAUSAS EN MÉXICO, MUJERES 2013-2014</a:t>
            </a: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241299" y="706686"/>
            <a:ext cx="8651875" cy="70609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Brecha 1: carga de la enfermedad vs demanda</a:t>
            </a: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grpSp>
        <p:nvGrpSpPr>
          <p:cNvPr id="49" name="Grupo 127"/>
          <p:cNvGrpSpPr/>
          <p:nvPr/>
        </p:nvGrpSpPr>
        <p:grpSpPr>
          <a:xfrm>
            <a:off x="1907704" y="5517232"/>
            <a:ext cx="7236296" cy="463881"/>
            <a:chOff x="1915927" y="6143975"/>
            <a:chExt cx="5535801" cy="486904"/>
          </a:xfrm>
        </p:grpSpPr>
        <p:sp>
          <p:nvSpPr>
            <p:cNvPr id="50" name="Elipse 49"/>
            <p:cNvSpPr/>
            <p:nvPr/>
          </p:nvSpPr>
          <p:spPr>
            <a:xfrm>
              <a:off x="1915927" y="6174833"/>
              <a:ext cx="223424" cy="1781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>
              <a:off x="3751860" y="6174832"/>
              <a:ext cx="223424" cy="178125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2" name="Elipse 51"/>
            <p:cNvSpPr/>
            <p:nvPr/>
          </p:nvSpPr>
          <p:spPr>
            <a:xfrm>
              <a:off x="5745192" y="6174832"/>
              <a:ext cx="223424" cy="178125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2093371" y="6146301"/>
              <a:ext cx="1787748" cy="48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berana Sans"/>
                  <a:cs typeface="Soberana Sans"/>
                </a:rPr>
                <a:t>Enfermedades transmisibles</a:t>
              </a:r>
              <a:endPara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3929304" y="6143975"/>
              <a:ext cx="1882733" cy="48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berana Sans"/>
                  <a:cs typeface="Soberana Sans"/>
                </a:rPr>
                <a:t>Enfermedades no transmisibles</a:t>
              </a:r>
              <a:endPara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5931179" y="6143975"/>
              <a:ext cx="1520549" cy="29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berana Sans"/>
                  <a:cs typeface="Soberana Sans"/>
                </a:rPr>
                <a:t>Lesiones</a:t>
              </a:r>
              <a:endPara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</p:grpSp>
      <p:cxnSp>
        <p:nvCxnSpPr>
          <p:cNvPr id="37" name="Conector recto 36"/>
          <p:cNvCxnSpPr/>
          <p:nvPr/>
        </p:nvCxnSpPr>
        <p:spPr>
          <a:xfrm flipH="1">
            <a:off x="3280976" y="2452768"/>
            <a:ext cx="1092321" cy="209549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52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Mapas y </a:t>
            </a:r>
            <a:r>
              <a:rPr lang="es-MX" alt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</a:t>
            </a: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rechas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395536" y="2170947"/>
            <a:ext cx="8492778" cy="2770221"/>
            <a:chOff x="179512" y="2675003"/>
            <a:chExt cx="8492778" cy="2770221"/>
          </a:xfrm>
        </p:grpSpPr>
        <p:grpSp>
          <p:nvGrpSpPr>
            <p:cNvPr id="46" name="Grupo 45"/>
            <p:cNvGrpSpPr/>
            <p:nvPr/>
          </p:nvGrpSpPr>
          <p:grpSpPr>
            <a:xfrm>
              <a:off x="250825" y="2675003"/>
              <a:ext cx="1368847" cy="864096"/>
              <a:chOff x="250825" y="2675003"/>
              <a:chExt cx="1368847" cy="864096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250825" y="2675003"/>
                <a:ext cx="1368847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327694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Salud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1907704" y="2675003"/>
              <a:ext cx="1368152" cy="864096"/>
              <a:chOff x="1907704" y="2675003"/>
              <a:chExt cx="1368152" cy="864096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1907704" y="2675003"/>
                <a:ext cx="136815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979712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3594519" y="2675003"/>
              <a:ext cx="1337522" cy="864096"/>
              <a:chOff x="3855392" y="2675003"/>
              <a:chExt cx="1337522" cy="864096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855392" y="2675003"/>
                <a:ext cx="133752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927746" y="2924944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5348689" y="2675003"/>
              <a:ext cx="1383551" cy="864096"/>
              <a:chOff x="5348689" y="2675003"/>
              <a:chExt cx="1383551" cy="864096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348689" y="2675003"/>
                <a:ext cx="1383551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5440262" y="2922385"/>
                <a:ext cx="1219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Disponibilidad</a:t>
                </a:r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7111063" y="2691027"/>
              <a:ext cx="1349369" cy="864096"/>
              <a:chOff x="7111063" y="2691027"/>
              <a:chExt cx="1349369" cy="86409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7111063" y="2691027"/>
                <a:ext cx="1349369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7164288" y="2852936"/>
                <a:ext cx="122413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Formación 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sp>
          <p:nvSpPr>
            <p:cNvPr id="27" name="Flecha derecha 26"/>
            <p:cNvSpPr/>
            <p:nvPr/>
          </p:nvSpPr>
          <p:spPr>
            <a:xfrm>
              <a:off x="1615506" y="3107051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296974" y="3090084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4978457" y="3090083"/>
              <a:ext cx="359652" cy="16789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6723950" y="3090082"/>
              <a:ext cx="378910" cy="1676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755576" y="3723765"/>
              <a:ext cx="1728192" cy="1084619"/>
              <a:chOff x="899592" y="3723765"/>
              <a:chExt cx="1728192" cy="870429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005521" y="3942617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Necesidad vs 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2627784" y="3723764"/>
              <a:ext cx="1728192" cy="1084620"/>
              <a:chOff x="899592" y="3723765"/>
              <a:chExt cx="1728192" cy="87042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899592" y="4007302"/>
                <a:ext cx="1728191" cy="271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Productividad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6300192" y="3688740"/>
              <a:ext cx="1728192" cy="1131426"/>
              <a:chOff x="899592" y="3723765"/>
              <a:chExt cx="1728192" cy="870429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07604" y="3896073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Perfil vs formación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4427984" y="3693873"/>
              <a:ext cx="1728192" cy="1160229"/>
              <a:chOff x="899592" y="3723765"/>
              <a:chExt cx="1728192" cy="870429"/>
            </a:xfrm>
          </p:grpSpPr>
          <p:sp>
            <p:nvSpPr>
              <p:cNvPr id="41" name="Elipse 4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1005521" y="3939685"/>
                <a:ext cx="1512168" cy="43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 vs disponibilidad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179512" y="5013176"/>
              <a:ext cx="8492778" cy="432048"/>
              <a:chOff x="179512" y="5013176"/>
              <a:chExt cx="8492778" cy="432048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179512" y="5013176"/>
                <a:ext cx="8492778" cy="432048"/>
              </a:xfrm>
              <a:prstGeom prst="rect">
                <a:avLst/>
              </a:prstGeom>
              <a:solidFill>
                <a:srgbClr val="A91423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4107871" y="5064525"/>
                <a:ext cx="1187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latin typeface="Soberana Sans" panose="02000000000000000000" pitchFamily="50" charset="0"/>
                  </a:rPr>
                  <a:t>BRECHAS</a:t>
                </a:r>
                <a:endParaRPr lang="es-MX" b="1" dirty="0">
                  <a:latin typeface="Soberana Sans" panose="02000000000000000000" pitchFamily="50" charset="0"/>
                </a:endParaRPr>
              </a:p>
            </p:txBody>
          </p:sp>
        </p:grpSp>
      </p:grpSp>
      <p:sp>
        <p:nvSpPr>
          <p:cNvPr id="45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2" name="Rectangle 1"/>
          <p:cNvSpPr/>
          <p:nvPr/>
        </p:nvSpPr>
        <p:spPr>
          <a:xfrm>
            <a:off x="4067944" y="1988840"/>
            <a:ext cx="2664296" cy="2448272"/>
          </a:xfrm>
          <a:prstGeom prst="rect">
            <a:avLst/>
          </a:prstGeom>
          <a:solidFill>
            <a:srgbClr val="E2735B">
              <a:alpha val="13000"/>
            </a:srgbClr>
          </a:solidFill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TextBox 51"/>
          <p:cNvSpPr txBox="1"/>
          <p:nvPr/>
        </p:nvSpPr>
        <p:spPr>
          <a:xfrm>
            <a:off x="4860032" y="162880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Soberana Sans" panose="02000000000000000000" pitchFamily="50" charset="0"/>
              </a:rPr>
              <a:t>Brecha 2</a:t>
            </a:r>
            <a:endParaRPr lang="es-MX" b="1" dirty="0"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3508" y="1268760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REDUCCIÓN EN EL PIB DURANTE LA RECESIÓN 2008-2009 Y </a:t>
            </a:r>
          </a:p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EL CAMBIO EN PIB EN AÑOS SUBSECUENTES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4055" y="6266340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12</a:t>
            </a:fld>
            <a:endParaRPr lang="es-MX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765080341"/>
              </p:ext>
            </p:extLst>
          </p:nvPr>
        </p:nvGraphicFramePr>
        <p:xfrm>
          <a:off x="251520" y="1844824"/>
          <a:ext cx="8496944" cy="440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de flecha 6"/>
          <p:cNvCxnSpPr/>
          <p:nvPr/>
        </p:nvCxnSpPr>
        <p:spPr>
          <a:xfrm flipV="1">
            <a:off x="5364087" y="4869160"/>
            <a:ext cx="1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496" y="836712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TASAS DE DESEMPLEO PAISES OCDE 2007, 2010 Y 2013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945" y="6535111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solidFill>
                  <a:schemeClr val="bg1"/>
                </a:solidFill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solidFill>
                  <a:schemeClr val="bg1"/>
                </a:solidFill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, 2016.</a:t>
            </a:r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13</a:t>
            </a:fld>
            <a:endParaRPr lang="es-MX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884314191"/>
              </p:ext>
            </p:extLst>
          </p:nvPr>
        </p:nvGraphicFramePr>
        <p:xfrm>
          <a:off x="1620962" y="1196751"/>
          <a:ext cx="5905376" cy="533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5868988" y="5157192"/>
            <a:ext cx="3372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latin typeface="Soberana Sans"/>
                <a:cs typeface="Soberana Sans"/>
              </a:rPr>
              <a:t>Tasa </a:t>
            </a:r>
            <a:r>
              <a:rPr lang="es-ES" sz="800" dirty="0">
                <a:latin typeface="Soberana Sans"/>
                <a:cs typeface="Soberana Sans"/>
              </a:rPr>
              <a:t>de desempleo armonizado, todas las personas</a:t>
            </a:r>
          </a:p>
        </p:txBody>
      </p:sp>
    </p:spTree>
    <p:extLst>
      <p:ext uri="{BB962C8B-B14F-4D97-AF65-F5344CB8AC3E}">
        <p14:creationId xmlns:p14="http://schemas.microsoft.com/office/powerpoint/2010/main" val="35488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15678" y="659639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Fuente OECD </a:t>
            </a:r>
            <a:r>
              <a:rPr lang="es-MX" sz="1100" dirty="0" err="1">
                <a:solidFill>
                  <a:schemeClr val="bg1"/>
                </a:solidFill>
              </a:rPr>
              <a:t>Health</a:t>
            </a:r>
            <a:r>
              <a:rPr lang="es-MX" sz="1100" dirty="0">
                <a:solidFill>
                  <a:schemeClr val="bg1"/>
                </a:solidFill>
              </a:rPr>
              <a:t> </a:t>
            </a:r>
            <a:r>
              <a:rPr lang="es-MX" sz="1100" dirty="0" err="1">
                <a:solidFill>
                  <a:schemeClr val="bg1"/>
                </a:solidFill>
              </a:rPr>
              <a:t>Statistics</a:t>
            </a:r>
            <a:r>
              <a:rPr lang="es-MX" sz="1100" dirty="0">
                <a:solidFill>
                  <a:schemeClr val="bg1"/>
                </a:solidFill>
              </a:rPr>
              <a:t> </a:t>
            </a:r>
            <a:r>
              <a:rPr lang="es-MX" sz="1100" dirty="0" smtClean="0">
                <a:solidFill>
                  <a:schemeClr val="bg1"/>
                </a:solidFill>
              </a:rPr>
              <a:t>2013.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BCC-7DE4-403C-949B-6BB02D94A107}" type="slidenum">
              <a:rPr lang="es-MX" smtClean="0"/>
              <a:pPr/>
              <a:t>14</a:t>
            </a:fld>
            <a:endParaRPr lang="es-MX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06444145"/>
              </p:ext>
            </p:extLst>
          </p:nvPr>
        </p:nvGraphicFramePr>
        <p:xfrm>
          <a:off x="251520" y="1689992"/>
          <a:ext cx="8644971" cy="482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94174" y="1340768"/>
            <a:ext cx="8296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Crecimiento real anual promedio en el gasto en salud per cápita, 2000 - 2011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699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07504" y="1198493"/>
            <a:ext cx="8857109" cy="5110827"/>
            <a:chOff x="107504" y="1588730"/>
            <a:chExt cx="8857109" cy="5110827"/>
          </a:xfrm>
        </p:grpSpPr>
        <p:sp>
          <p:nvSpPr>
            <p:cNvPr id="11" name="10 CuadroTexto"/>
            <p:cNvSpPr txBox="1"/>
            <p:nvPr/>
          </p:nvSpPr>
          <p:spPr>
            <a:xfrm>
              <a:off x="107504" y="1588730"/>
              <a:ext cx="88571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Crecimiento anual real en el gasto en salud per cápita y PIB, 1997-2007</a:t>
              </a:r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2339752" y="1962878"/>
              <a:ext cx="4176464" cy="4736679"/>
              <a:chOff x="2339752" y="1962878"/>
              <a:chExt cx="4176464" cy="473667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2178902"/>
                <a:ext cx="4104456" cy="434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1 Rectángulo"/>
              <p:cNvSpPr/>
              <p:nvPr/>
            </p:nvSpPr>
            <p:spPr>
              <a:xfrm>
                <a:off x="2574032" y="1962878"/>
                <a:ext cx="336612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000" b="1" dirty="0" smtClean="0"/>
                  <a:t>Crecimiento anual </a:t>
                </a:r>
                <a:r>
                  <a:rPr lang="es-MX" sz="1000" b="1" dirty="0"/>
                  <a:t>del gasto en salud per </a:t>
                </a:r>
                <a:r>
                  <a:rPr lang="es-MX" sz="1000" b="1" dirty="0" smtClean="0"/>
                  <a:t>cápita (%)</a:t>
                </a:r>
                <a:endParaRPr lang="es-MX" sz="1000" b="1" dirty="0"/>
              </a:p>
            </p:txBody>
          </p:sp>
          <p:sp>
            <p:nvSpPr>
              <p:cNvPr id="3" name="2 Rectángulo"/>
              <p:cNvSpPr/>
              <p:nvPr/>
            </p:nvSpPr>
            <p:spPr>
              <a:xfrm>
                <a:off x="3654535" y="6453336"/>
                <a:ext cx="286168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s-MX" sz="1000" b="1" dirty="0" smtClean="0"/>
                  <a:t>Crecimiento promedio </a:t>
                </a:r>
                <a:r>
                  <a:rPr lang="es-MX" sz="1000" b="1" dirty="0"/>
                  <a:t>anual del PIB per </a:t>
                </a:r>
                <a:r>
                  <a:rPr lang="es-MX" sz="1000" b="1" dirty="0" smtClean="0"/>
                  <a:t>cápita (%)</a:t>
                </a:r>
                <a:endParaRPr lang="es-MX" sz="1000" b="1" dirty="0"/>
              </a:p>
            </p:txBody>
          </p:sp>
        </p:grpSp>
      </p:grpSp>
      <p:sp>
        <p:nvSpPr>
          <p:cNvPr id="16" name="15 CuadroTexto"/>
          <p:cNvSpPr txBox="1"/>
          <p:nvPr/>
        </p:nvSpPr>
        <p:spPr>
          <a:xfrm>
            <a:off x="251520" y="6191726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OCDE </a:t>
            </a:r>
            <a:r>
              <a:rPr lang="es-MX" sz="1100" dirty="0" err="1" smtClean="0"/>
              <a:t>Health</a:t>
            </a:r>
            <a:r>
              <a:rPr lang="es-MX" sz="1100" dirty="0" smtClean="0"/>
              <a:t> at a </a:t>
            </a:r>
            <a:r>
              <a:rPr lang="es-MX" sz="1100" dirty="0" err="1" smtClean="0"/>
              <a:t>Glance</a:t>
            </a:r>
            <a:r>
              <a:rPr lang="es-MX" sz="1100" dirty="0" smtClean="0"/>
              <a:t> 2009.</a:t>
            </a:r>
            <a:endParaRPr lang="es-MX" sz="11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BCC-7DE4-403C-949B-6BB02D94A107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36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3817300"/>
              </p:ext>
            </p:extLst>
          </p:nvPr>
        </p:nvGraphicFramePr>
        <p:xfrm>
          <a:off x="-1" y="1052513"/>
          <a:ext cx="889317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5436096" y="2924944"/>
            <a:ext cx="2204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Soberana Sans"/>
                <a:cs typeface="Soberana Sans"/>
              </a:rPr>
              <a:t>Promedio OCDE: 3.3 por mil</a:t>
            </a:r>
            <a:endParaRPr lang="es-MX" sz="1100" b="1" dirty="0">
              <a:latin typeface="Soberana Sans"/>
              <a:cs typeface="Soberana Sans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296024" y="1268760"/>
            <a:ext cx="752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Soberana Sans"/>
                <a:cs typeface="Soberana Sans"/>
              </a:rPr>
              <a:t>MÉDICOS POR CADA MIL HABITANTES EN PAÍSES DE LA OCDE, 2013</a:t>
            </a:r>
            <a:endParaRPr lang="es-MX" b="1" dirty="0">
              <a:latin typeface="Soberana Sans"/>
              <a:cs typeface="Soberana Sans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51520" y="6063099"/>
            <a:ext cx="2751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OECD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at a </a:t>
            </a:r>
            <a:r>
              <a:rPr lang="es-ES" sz="1000" dirty="0" err="1" smtClean="0">
                <a:latin typeface="Soberana Sans"/>
                <a:cs typeface="Soberana Sans"/>
              </a:rPr>
              <a:t>Glance</a:t>
            </a:r>
            <a:r>
              <a:rPr lang="es-ES" sz="1000" dirty="0" smtClean="0">
                <a:latin typeface="Soberana Sans"/>
                <a:cs typeface="Soberana Sans"/>
              </a:rPr>
              <a:t> 2015.</a:t>
            </a:r>
            <a:endParaRPr lang="es-MX" sz="1000" dirty="0">
              <a:latin typeface="Soberana Sans"/>
              <a:cs typeface="Soberana San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68080" y="5661248"/>
            <a:ext cx="4932312" cy="8386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100013">
              <a:buFont typeface="Arial" panose="020B0604020202020204" pitchFamily="34" charset="0"/>
              <a:buChar char="•"/>
            </a:pPr>
            <a:r>
              <a:rPr lang="es-MX" sz="1200" dirty="0">
                <a:latin typeface="Soberana Sans"/>
                <a:ea typeface="Calibri" panose="020F0502020204030204" pitchFamily="34" charset="0"/>
                <a:cs typeface="Soberana Sans"/>
              </a:rPr>
              <a:t>22.8 trabajadores por 10,000 habitantes </a:t>
            </a:r>
            <a:r>
              <a:rPr lang="es-MX" sz="1200" dirty="0" smtClean="0">
                <a:latin typeface="Soberana Sans"/>
                <a:ea typeface="Calibri" panose="020F0502020204030204" pitchFamily="34" charset="0"/>
                <a:cs typeface="Soberana Sans"/>
              </a:rPr>
              <a:t>mínimo </a:t>
            </a:r>
          </a:p>
          <a:p>
            <a:pPr marL="457200" indent="-100013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oberana Sans"/>
                <a:ea typeface="Calibri" panose="020F0502020204030204" pitchFamily="34" charset="0"/>
                <a:cs typeface="Soberana Sans"/>
              </a:rPr>
              <a:t>34.5 </a:t>
            </a:r>
            <a:r>
              <a:rPr lang="es-MX" sz="1200" dirty="0">
                <a:latin typeface="Soberana Sans"/>
                <a:ea typeface="Calibri" panose="020F0502020204030204" pitchFamily="34" charset="0"/>
                <a:cs typeface="Soberana Sans"/>
              </a:rPr>
              <a:t>x 10,000 </a:t>
            </a:r>
            <a:r>
              <a:rPr lang="es-MX" sz="1200" dirty="0" smtClean="0">
                <a:latin typeface="Soberana Sans"/>
                <a:ea typeface="Calibri" panose="020F0502020204030204" pitchFamily="34" charset="0"/>
                <a:cs typeface="Soberana Sans"/>
              </a:rPr>
              <a:t>adecuado </a:t>
            </a:r>
          </a:p>
          <a:p>
            <a:pPr marL="457200" indent="-100013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oberana Sans"/>
                <a:ea typeface="Calibri" panose="020F0502020204030204" pitchFamily="34" charset="0"/>
                <a:cs typeface="Soberana Sans"/>
              </a:rPr>
              <a:t>México </a:t>
            </a:r>
            <a:r>
              <a:rPr lang="es-MX" sz="1200" dirty="0">
                <a:latin typeface="Soberana Sans"/>
                <a:ea typeface="Calibri" panose="020F0502020204030204" pitchFamily="34" charset="0"/>
                <a:cs typeface="Soberana Sans"/>
              </a:rPr>
              <a:t>supera los 59.4 trabajadores por 10,000</a:t>
            </a:r>
            <a:r>
              <a:rPr lang="es-MX" sz="1200" dirty="0" smtClean="0">
                <a:latin typeface="Soberana Sans"/>
                <a:ea typeface="Calibri" panose="020F0502020204030204" pitchFamily="34" charset="0"/>
                <a:cs typeface="Soberana Sans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00" dirty="0" smtClean="0">
              <a:latin typeface="Soberana Sans"/>
              <a:ea typeface="Calibri" panose="020F0502020204030204" pitchFamily="34" charset="0"/>
              <a:cs typeface="Soberana Sans"/>
            </a:endParaRPr>
          </a:p>
          <a:p>
            <a:pPr algn="ctr"/>
            <a:r>
              <a:rPr lang="es-MX" sz="1050" dirty="0" smtClean="0">
                <a:latin typeface="Soberana Sans"/>
                <a:ea typeface="Calibri" panose="020F0502020204030204" pitchFamily="34" charset="0"/>
                <a:cs typeface="Soberana Sans"/>
              </a:rPr>
              <a:t>Fuente: Global Health Workforce Alliance. WHO 2013.</a:t>
            </a:r>
            <a:endParaRPr lang="es-MX" sz="1050" dirty="0">
              <a:latin typeface="Soberana Sans"/>
              <a:cs typeface="Soberana Sans"/>
            </a:endParaRPr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16</a:t>
            </a:fld>
            <a:endParaRPr lang="es-MX" dirty="0"/>
          </a:p>
        </p:txBody>
      </p:sp>
      <p:sp>
        <p:nvSpPr>
          <p:cNvPr id="12" name="Rombo 11"/>
          <p:cNvSpPr/>
          <p:nvPr/>
        </p:nvSpPr>
        <p:spPr>
          <a:xfrm>
            <a:off x="1080000" y="2492896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ombo 13"/>
          <p:cNvSpPr/>
          <p:nvPr/>
        </p:nvSpPr>
        <p:spPr>
          <a:xfrm>
            <a:off x="863976" y="2708920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ombo 14"/>
          <p:cNvSpPr/>
          <p:nvPr/>
        </p:nvSpPr>
        <p:spPr>
          <a:xfrm>
            <a:off x="1296024" y="292494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ombo 15"/>
          <p:cNvSpPr/>
          <p:nvPr/>
        </p:nvSpPr>
        <p:spPr>
          <a:xfrm>
            <a:off x="1547664" y="328498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ombo 16"/>
          <p:cNvSpPr/>
          <p:nvPr/>
        </p:nvSpPr>
        <p:spPr>
          <a:xfrm>
            <a:off x="1763688" y="3212976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ombo 17"/>
          <p:cNvSpPr/>
          <p:nvPr/>
        </p:nvSpPr>
        <p:spPr>
          <a:xfrm>
            <a:off x="2234407" y="328498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ombo 18"/>
          <p:cNvSpPr/>
          <p:nvPr/>
        </p:nvSpPr>
        <p:spPr>
          <a:xfrm>
            <a:off x="2448000" y="3212976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ombo 19"/>
          <p:cNvSpPr/>
          <p:nvPr/>
        </p:nvSpPr>
        <p:spPr>
          <a:xfrm>
            <a:off x="2682532" y="314096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ombo 20"/>
          <p:cNvSpPr/>
          <p:nvPr/>
        </p:nvSpPr>
        <p:spPr>
          <a:xfrm>
            <a:off x="2915816" y="314096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ombo 21"/>
          <p:cNvSpPr/>
          <p:nvPr/>
        </p:nvSpPr>
        <p:spPr>
          <a:xfrm>
            <a:off x="3121025" y="314096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ombo 22"/>
          <p:cNvSpPr/>
          <p:nvPr/>
        </p:nvSpPr>
        <p:spPr>
          <a:xfrm>
            <a:off x="3347864" y="314096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ombo 23"/>
          <p:cNvSpPr/>
          <p:nvPr/>
        </p:nvSpPr>
        <p:spPr>
          <a:xfrm>
            <a:off x="3600280" y="364502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ombo 24"/>
          <p:cNvSpPr/>
          <p:nvPr/>
        </p:nvSpPr>
        <p:spPr>
          <a:xfrm>
            <a:off x="3816304" y="328498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ombo 25"/>
          <p:cNvSpPr/>
          <p:nvPr/>
        </p:nvSpPr>
        <p:spPr>
          <a:xfrm>
            <a:off x="4032328" y="328498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ombo 26"/>
          <p:cNvSpPr/>
          <p:nvPr/>
        </p:nvSpPr>
        <p:spPr>
          <a:xfrm>
            <a:off x="4283968" y="364502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ombo 27"/>
          <p:cNvSpPr/>
          <p:nvPr/>
        </p:nvSpPr>
        <p:spPr>
          <a:xfrm>
            <a:off x="4499992" y="328498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ombo 28"/>
          <p:cNvSpPr/>
          <p:nvPr/>
        </p:nvSpPr>
        <p:spPr>
          <a:xfrm>
            <a:off x="5184456" y="3645024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ombo 29"/>
          <p:cNvSpPr/>
          <p:nvPr/>
        </p:nvSpPr>
        <p:spPr>
          <a:xfrm>
            <a:off x="5436096" y="350100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ombo 34"/>
          <p:cNvSpPr/>
          <p:nvPr/>
        </p:nvSpPr>
        <p:spPr>
          <a:xfrm>
            <a:off x="5868988" y="3573016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ombo 35"/>
          <p:cNvSpPr/>
          <p:nvPr/>
        </p:nvSpPr>
        <p:spPr>
          <a:xfrm>
            <a:off x="6336584" y="386104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ombo 36"/>
          <p:cNvSpPr/>
          <p:nvPr/>
        </p:nvSpPr>
        <p:spPr>
          <a:xfrm>
            <a:off x="6552608" y="3789040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ombo 39"/>
          <p:cNvSpPr/>
          <p:nvPr/>
        </p:nvSpPr>
        <p:spPr>
          <a:xfrm>
            <a:off x="6804248" y="3717032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ombo 40"/>
          <p:cNvSpPr/>
          <p:nvPr/>
        </p:nvSpPr>
        <p:spPr>
          <a:xfrm>
            <a:off x="7020272" y="3717032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ombo 41"/>
          <p:cNvSpPr/>
          <p:nvPr/>
        </p:nvSpPr>
        <p:spPr>
          <a:xfrm>
            <a:off x="7236296" y="3717032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ombo 42"/>
          <p:cNvSpPr/>
          <p:nvPr/>
        </p:nvSpPr>
        <p:spPr>
          <a:xfrm>
            <a:off x="7452320" y="386104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ombo 43"/>
          <p:cNvSpPr/>
          <p:nvPr/>
        </p:nvSpPr>
        <p:spPr>
          <a:xfrm>
            <a:off x="7704000" y="3861048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ombo 44"/>
          <p:cNvSpPr/>
          <p:nvPr/>
        </p:nvSpPr>
        <p:spPr>
          <a:xfrm>
            <a:off x="7946161" y="4077072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ombo 46"/>
          <p:cNvSpPr/>
          <p:nvPr/>
        </p:nvSpPr>
        <p:spPr>
          <a:xfrm>
            <a:off x="8172400" y="4293096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ombo 47"/>
          <p:cNvSpPr/>
          <p:nvPr/>
        </p:nvSpPr>
        <p:spPr>
          <a:xfrm>
            <a:off x="8388424" y="4293096"/>
            <a:ext cx="179632" cy="179632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Agrupar 5"/>
          <p:cNvGrpSpPr/>
          <p:nvPr/>
        </p:nvGrpSpPr>
        <p:grpSpPr>
          <a:xfrm>
            <a:off x="7942341" y="2318683"/>
            <a:ext cx="734115" cy="534253"/>
            <a:chOff x="7452320" y="2060848"/>
            <a:chExt cx="734115" cy="534253"/>
          </a:xfrm>
        </p:grpSpPr>
        <p:sp>
          <p:nvSpPr>
            <p:cNvPr id="4" name="Rectángulo 3"/>
            <p:cNvSpPr/>
            <p:nvPr/>
          </p:nvSpPr>
          <p:spPr>
            <a:xfrm>
              <a:off x="7452320" y="2111950"/>
              <a:ext cx="216024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7654309" y="2060848"/>
              <a:ext cx="5180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dirty="0">
                  <a:latin typeface="Soberana Sans"/>
                  <a:cs typeface="Soberana Sans"/>
                </a:rPr>
                <a:t>2013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7668344" y="2348880"/>
              <a:ext cx="5180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dirty="0" smtClean="0">
                  <a:latin typeface="Soberana Sans"/>
                  <a:cs typeface="Soberana Sans"/>
                </a:rPr>
                <a:t>2000</a:t>
              </a:r>
            </a:p>
          </p:txBody>
        </p:sp>
        <p:sp>
          <p:nvSpPr>
            <p:cNvPr id="49" name="Rombo 48"/>
            <p:cNvSpPr/>
            <p:nvPr/>
          </p:nvSpPr>
          <p:spPr>
            <a:xfrm>
              <a:off x="7452320" y="2382174"/>
              <a:ext cx="179632" cy="179632"/>
            </a:xfrm>
            <a:prstGeom prst="diamond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1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6858"/>
          <a:stretch/>
        </p:blipFill>
        <p:spPr>
          <a:xfrm>
            <a:off x="755576" y="2060848"/>
            <a:ext cx="7436890" cy="38144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9545" y="1412776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PROPORCIÓN DE MÉDICOS GENERALISTAS </a:t>
            </a:r>
          </a:p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EN RELACIÓN AL TOTAL DE MÉDICOS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89362" y="5960313"/>
            <a:ext cx="8209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Soberana Sans"/>
                <a:ea typeface="MS PGothic" panose="020B0600070205080204" pitchFamily="34" charset="-128"/>
                <a:cs typeface="Soberana Sans"/>
              </a:rPr>
              <a:t>Generalistas incluye a médicos especialistas (</a:t>
            </a:r>
            <a:r>
              <a:rPr lang="es-MX" sz="1200" b="1" dirty="0" err="1" smtClean="0">
                <a:latin typeface="Soberana Sans"/>
                <a:ea typeface="MS PGothic" panose="020B0600070205080204" pitchFamily="34" charset="-128"/>
                <a:cs typeface="Soberana Sans"/>
              </a:rPr>
              <a:t>GPs</a:t>
            </a:r>
            <a:r>
              <a:rPr lang="es-MX" sz="1200" b="1" dirty="0" smtClean="0">
                <a:latin typeface="Soberana Sans"/>
                <a:ea typeface="MS PGothic" panose="020B0600070205080204" pitchFamily="34" charset="-128"/>
                <a:cs typeface="Soberana Sans"/>
              </a:rPr>
              <a:t>/medicina familiar) y no especialistas</a:t>
            </a:r>
            <a:endParaRPr lang="es-MX" sz="1200" b="1" dirty="0">
              <a:latin typeface="Soberana Sans"/>
              <a:ea typeface="MS PGothic" panose="020B0600070205080204" pitchFamily="34" charset="-128"/>
              <a:cs typeface="Soberana San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9512" y="6254962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0825" y="692696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8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323528" y="1866310"/>
            <a:ext cx="865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Soberana Sans"/>
                <a:cs typeface="Soberana Sans"/>
              </a:rPr>
              <a:t>TOTAL DE MÉDICOS EN CONTACTO CON EL PACIENTE, SECTOR PÚBLICO</a:t>
            </a:r>
            <a:endParaRPr lang="es-MX" b="1" dirty="0">
              <a:latin typeface="Soberana Sans"/>
              <a:cs typeface="Soberana San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1300" y="6093296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Nota: Incluye </a:t>
            </a:r>
            <a:r>
              <a:rPr lang="es-ES" sz="1000" dirty="0">
                <a:solidFill>
                  <a:srgbClr val="000000"/>
                </a:solidFill>
                <a:latin typeface="Soberana Sans"/>
                <a:cs typeface="Soberana Sans"/>
              </a:rPr>
              <a:t>médicos generales,</a:t>
            </a:r>
            <a:r>
              <a:rPr lang="pt-BR" sz="1000" dirty="0">
                <a:solidFill>
                  <a:srgbClr val="000000"/>
                </a:solidFill>
                <a:latin typeface="Soberana Sans"/>
                <a:cs typeface="Soberana Sans"/>
              </a:rPr>
              <a:t> médicos familiares, </a:t>
            </a:r>
            <a:r>
              <a:rPr lang="es-ES" sz="1000" dirty="0">
                <a:solidFill>
                  <a:srgbClr val="000000"/>
                </a:solidFill>
                <a:latin typeface="Soberana Sans"/>
                <a:cs typeface="Soberana Sans"/>
              </a:rPr>
              <a:t>médicos especialistas y médicos en </a:t>
            </a: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formación.</a:t>
            </a:r>
          </a:p>
          <a:p>
            <a:pPr fontAlgn="ctr">
              <a:defRPr/>
            </a:pPr>
            <a:r>
              <a:rPr lang="es-ES" sz="1000" b="1" dirty="0">
                <a:solidFill>
                  <a:srgbClr val="000000"/>
                </a:solidFill>
                <a:latin typeface="Soberana Sans"/>
                <a:cs typeface="Soberana Sans"/>
              </a:rPr>
              <a:t>Fuente: </a:t>
            </a:r>
            <a:r>
              <a:rPr lang="es-ES" sz="1000" dirty="0">
                <a:solidFill>
                  <a:srgbClr val="000000"/>
                </a:solidFill>
                <a:latin typeface="Soberana Sans"/>
                <a:cs typeface="Soberana Sans"/>
              </a:rPr>
              <a:t>Dirección General de Información en </a:t>
            </a: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Salud, Secretaría de Salud. Cierre 2014.</a:t>
            </a:r>
            <a:endParaRPr lang="es-ES" sz="1000" dirty="0">
              <a:solidFill>
                <a:srgbClr val="000000"/>
              </a:solidFill>
              <a:latin typeface="Soberana Sans"/>
              <a:cs typeface="Soberana Sans"/>
            </a:endParaRPr>
          </a:p>
          <a:p>
            <a:pPr lvl="0" fontAlgn="ctr">
              <a:defRPr/>
            </a:pP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92280" y="220486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Soberana Sans"/>
                <a:cs typeface="Soberana Sans"/>
              </a:rPr>
              <a:t>204,782</a:t>
            </a:r>
            <a:endParaRPr lang="es-MX" sz="1100" dirty="0">
              <a:latin typeface="Soberana Sans"/>
              <a:cs typeface="Soberana Sans"/>
            </a:endParaRPr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18</a:t>
            </a:fld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11960" y="220486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Soberana Sans"/>
                <a:cs typeface="Soberana Sans"/>
              </a:rPr>
              <a:t>186,493</a:t>
            </a:r>
            <a:endParaRPr lang="es-MX" sz="1100" dirty="0">
              <a:latin typeface="Soberana Sans"/>
              <a:cs typeface="Soberana San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652120" y="220486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Soberana Sans"/>
                <a:cs typeface="Soberana Sans"/>
              </a:rPr>
              <a:t>194,717</a:t>
            </a:r>
            <a:endParaRPr lang="es-MX" sz="1100" dirty="0">
              <a:latin typeface="Soberana Sans"/>
              <a:cs typeface="Soberana San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771800" y="220486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Soberana Sans"/>
                <a:cs typeface="Soberana Sans"/>
              </a:rPr>
              <a:t>185,504</a:t>
            </a:r>
            <a:endParaRPr lang="es-MX" sz="1100" dirty="0">
              <a:latin typeface="Soberana Sans"/>
              <a:cs typeface="Soberana San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403648" y="220486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Soberana Sans"/>
                <a:cs typeface="Soberana Sans"/>
              </a:rPr>
              <a:t>172,613</a:t>
            </a:r>
            <a:endParaRPr lang="es-MX" sz="1100" dirty="0">
              <a:latin typeface="Soberana Sans"/>
              <a:cs typeface="Soberana San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6850" y="1126485"/>
            <a:ext cx="864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Soberana Sans"/>
                <a:cs typeface="Soberana Sans"/>
              </a:rPr>
              <a:t>Actualmente existen más médicos especialistas en México en comparación con médicos generales y familiares. </a:t>
            </a:r>
            <a:endParaRPr lang="es-ES" sz="1800" dirty="0">
              <a:latin typeface="Soberana Sans"/>
              <a:cs typeface="Soberana Sans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90405"/>
              </p:ext>
            </p:extLst>
          </p:nvPr>
        </p:nvGraphicFramePr>
        <p:xfrm>
          <a:off x="611560" y="2420888"/>
          <a:ext cx="78488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1 Título"/>
          <p:cNvSpPr txBox="1">
            <a:spLocks/>
          </p:cNvSpPr>
          <p:nvPr/>
        </p:nvSpPr>
        <p:spPr>
          <a:xfrm>
            <a:off x="250825" y="692151"/>
            <a:ext cx="8713788" cy="432594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43112001"/>
              </p:ext>
            </p:extLst>
          </p:nvPr>
        </p:nvGraphicFramePr>
        <p:xfrm>
          <a:off x="1115616" y="1898987"/>
          <a:ext cx="7194763" cy="441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47664" y="1724224"/>
            <a:ext cx="632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Soberana Sans" panose="02000000000000000000" pitchFamily="50" charset="0"/>
              </a:rPr>
              <a:t>DISTRIBUCIÓN DE MÉDICOS ENTRE NIVELES DE ATENCIÓN</a:t>
            </a:r>
            <a:endParaRPr lang="es-MX" b="1" dirty="0"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6197242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</a:t>
            </a:r>
            <a:r>
              <a:rPr lang="es-ES" sz="1000" dirty="0" smtClean="0">
                <a:latin typeface="Soberana Sans"/>
                <a:cs typeface="Soberana Sans"/>
              </a:rPr>
              <a:t>: DGIS, </a:t>
            </a:r>
            <a:r>
              <a:rPr lang="es-ES" sz="1000" dirty="0">
                <a:latin typeface="Soberana Sans"/>
                <a:cs typeface="Soberana Sans"/>
              </a:rPr>
              <a:t>CUBOS DINAMICOS, 2014</a:t>
            </a: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11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1600">
              <a:latin typeface="Arial" panose="020B0604020202020204" pitchFamily="34" charset="0"/>
            </a:endParaRPr>
          </a:p>
        </p:txBody>
      </p:sp>
      <p:sp>
        <p:nvSpPr>
          <p:cNvPr id="6147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1600">
              <a:latin typeface="Arial" panose="020B0604020202020204" pitchFamily="34" charset="0"/>
            </a:endParaRPr>
          </a:p>
        </p:txBody>
      </p:sp>
      <p:sp>
        <p:nvSpPr>
          <p:cNvPr id="6149" name="3 Rectángulo"/>
          <p:cNvSpPr>
            <a:spLocks noChangeArrowheads="1"/>
          </p:cNvSpPr>
          <p:nvPr/>
        </p:nvSpPr>
        <p:spPr bwMode="auto">
          <a:xfrm>
            <a:off x="683568" y="1628800"/>
            <a:ext cx="8015609" cy="51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309563" indent="-309563"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414338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s-MX" altLang="es-MX" sz="2200" b="1" dirty="0" smtClean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s-MX" altLang="es-MX" sz="22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Modelo de disponibilidad de RH y Brechas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s-MX" altLang="es-MX" sz="22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Situación global, realidad nacional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s-MX" altLang="es-MX" sz="2200" b="1" dirty="0">
                <a:latin typeface="Soberana Sans" panose="02000000000000000000" pitchFamily="50" charset="0"/>
                <a:ea typeface="ＭＳ Ｐゴシック" panose="020B0600070205080204" pitchFamily="34" charset="-128"/>
              </a:rPr>
              <a:t>	</a:t>
            </a:r>
            <a:r>
              <a:rPr lang="es-MX" altLang="es-MX" sz="22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Estudio de brechas en atención primaria</a:t>
            </a:r>
          </a:p>
          <a:p>
            <a:pPr marL="1235075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altLang="es-MX" sz="2200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Mapas y </a:t>
            </a:r>
            <a:r>
              <a:rPr lang="es-MX" altLang="es-MX" sz="2200" dirty="0">
                <a:latin typeface="Soberana Sans" panose="02000000000000000000" pitchFamily="50" charset="0"/>
                <a:ea typeface="ＭＳ Ｐゴシック" panose="020B0600070205080204" pitchFamily="34" charset="-128"/>
              </a:rPr>
              <a:t>b</a:t>
            </a:r>
            <a:r>
              <a:rPr lang="es-MX" altLang="es-MX" sz="2200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rechas</a:t>
            </a:r>
          </a:p>
          <a:p>
            <a:pPr marL="1235075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altLang="es-MX" sz="2200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1: Carga vs demanda </a:t>
            </a:r>
          </a:p>
          <a:p>
            <a:pPr marL="1235075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altLang="es-MX" sz="2200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 de RH</a:t>
            </a:r>
            <a:endParaRPr lang="es-MX" altLang="es-MX" sz="1400" dirty="0" smtClean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  <a:p>
            <a:pPr marL="1235075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altLang="es-MX" sz="2200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3: Disponibilidad vs formación de RH</a:t>
            </a:r>
          </a:p>
          <a:p>
            <a:pPr marL="777875" lvl="1" indent="0" eaLnBrk="1" hangingPunct="1">
              <a:spcBef>
                <a:spcPct val="0"/>
              </a:spcBef>
              <a:buNone/>
              <a:defRPr/>
            </a:pPr>
            <a:endParaRPr lang="es-MX" altLang="es-MX" sz="1800" dirty="0" smtClean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s-MX" altLang="es-MX" sz="22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3.  Disponibilidad </a:t>
            </a:r>
            <a:r>
              <a:rPr lang="es-MX" altLang="es-MX" sz="2200" b="1" dirty="0"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especialistas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MX" altLang="es-MX" sz="2200" b="1" dirty="0" smtClean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s-MX" altLang="es-MX" sz="22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4.  Consideraciones finales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MX" altLang="es-MX" sz="2200" b="1" dirty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s-MX" altLang="es-MX" sz="2200" b="1" dirty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s-MX" altLang="es-MX" sz="2200" b="1" dirty="0" smtClean="0"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804863" y="908720"/>
            <a:ext cx="7512050" cy="41116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itchFamily="50" charset="0"/>
                <a:ea typeface="+mj-ea"/>
                <a:cs typeface="+mj-cs"/>
              </a:rPr>
              <a:t>Contenido</a:t>
            </a:r>
          </a:p>
        </p:txBody>
      </p:sp>
      <p:sp>
        <p:nvSpPr>
          <p:cNvPr id="6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s-MX" altLang="es-MX" b="1" dirty="0" smtClean="0"/>
              <a:t>2</a:t>
            </a:r>
            <a:endParaRPr lang="es-MX" altLang="es-MX" b="1" dirty="0"/>
          </a:p>
        </p:txBody>
      </p:sp>
    </p:spTree>
    <p:extLst>
      <p:ext uri="{BB962C8B-B14F-4D97-AF65-F5344CB8AC3E}">
        <p14:creationId xmlns:p14="http://schemas.microsoft.com/office/powerpoint/2010/main" val="27945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062843"/>
              </p:ext>
            </p:extLst>
          </p:nvPr>
        </p:nvGraphicFramePr>
        <p:xfrm>
          <a:off x="1043608" y="1700808"/>
          <a:ext cx="698477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47664" y="1434262"/>
            <a:ext cx="675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Soberana Sans" panose="02000000000000000000" pitchFamily="50" charset="0"/>
              </a:rPr>
              <a:t>DISTRIBUCIÓN DE ENFERMERAS ENTRE NIVELES DE ATENCIÓN</a:t>
            </a:r>
            <a:endParaRPr lang="es-MX" b="1" dirty="0">
              <a:latin typeface="Soberana Sans" panose="02000000000000000000" pitchFamily="50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649237"/>
            <a:ext cx="8713788" cy="835547"/>
          </a:xfrm>
          <a:prstGeom prst="rect">
            <a:avLst/>
          </a:prstGeom>
          <a:noFill/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</a:t>
            </a: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2: Distribución de recursos humanos entre niveles de atención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6269250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</a:t>
            </a:r>
            <a:r>
              <a:rPr lang="es-ES" sz="1000" dirty="0" smtClean="0">
                <a:latin typeface="Soberana Sans"/>
                <a:cs typeface="Soberana Sans"/>
              </a:rPr>
              <a:t>: DGIS, </a:t>
            </a:r>
            <a:r>
              <a:rPr lang="es-ES" sz="1000" dirty="0">
                <a:latin typeface="Soberana Sans"/>
                <a:cs typeface="Soberana Sans"/>
              </a:rPr>
              <a:t>CUBOS DINAMICOS, 2014</a:t>
            </a: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21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2784639"/>
              </p:ext>
            </p:extLst>
          </p:nvPr>
        </p:nvGraphicFramePr>
        <p:xfrm>
          <a:off x="323528" y="1916832"/>
          <a:ext cx="79458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611560" y="1412776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latin typeface="Soberana Sans"/>
                <a:cs typeface="Soberana Sans"/>
              </a:rPr>
              <a:t>PORCENTAJE  DE MÉDICOS EN CONTACTO CON EL PACIENTE EN UNIDADES DE PRIMER NIVEL, 2014 </a:t>
            </a:r>
            <a:br>
              <a:rPr lang="en-US" sz="1600" b="1" dirty="0" smtClean="0">
                <a:latin typeface="Soberana Sans"/>
                <a:cs typeface="Soberana Sans"/>
              </a:rPr>
            </a:br>
            <a:endParaRPr lang="es-ES" sz="1600" b="1" dirty="0">
              <a:latin typeface="Soberana Sans"/>
              <a:cs typeface="Soberan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00" y="6084004"/>
            <a:ext cx="820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Soberana Sans"/>
                <a:ea typeface="MS PGothic" panose="020B0600070205080204" pitchFamily="34" charset="-128"/>
                <a:cs typeface="Soberana Sans"/>
              </a:rPr>
              <a:t>OPS. Manual pa la medición y monitoreo de indicadores de metas regionales para los recursos humanos en salud. Un compromiso compartido. </a:t>
            </a:r>
            <a:r>
              <a:rPr lang="es-MX" sz="900" b="1" dirty="0">
                <a:latin typeface="Soberana Sans"/>
                <a:ea typeface="MS PGothic" panose="020B0600070205080204" pitchFamily="34" charset="-128"/>
                <a:cs typeface="Soberana Sans"/>
              </a:rPr>
              <a:t>Washington DC: Pan American Health Organization. 2011.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BCC-7DE4-403C-949B-6BB02D94A107}" type="slidenum">
              <a:rPr lang="es-MX" smtClean="0"/>
              <a:pPr/>
              <a:t>21</a:t>
            </a:fld>
            <a:endParaRPr lang="es-MX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9125"/>
              </p:ext>
            </p:extLst>
          </p:nvPr>
        </p:nvGraphicFramePr>
        <p:xfrm>
          <a:off x="473570" y="1772816"/>
          <a:ext cx="8346902" cy="393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763688" y="1412776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Soberana Sans" panose="02000000000000000000" pitchFamily="50" charset="0"/>
              </a:rPr>
              <a:t>ENFERMERAS PRACTICANTES, PAÍSES DE LA OCDE, 2000 Y 2013 O AÑO MÁS RECIENTE</a:t>
            </a:r>
          </a:p>
          <a:p>
            <a:pPr algn="ctr"/>
            <a:r>
              <a:rPr lang="es-MX" dirty="0" smtClean="0">
                <a:latin typeface="Soberana Sans" panose="02000000000000000000" pitchFamily="50" charset="0"/>
              </a:rPr>
              <a:t>(por 1,000 habitantes)</a:t>
            </a:r>
            <a:endParaRPr lang="es-MX" dirty="0"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07108" y="3176374"/>
            <a:ext cx="183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oberana Sans" panose="02000000000000000000" pitchFamily="50" charset="0"/>
              </a:rPr>
              <a:t>Promedio OCDE</a:t>
            </a:r>
            <a:endParaRPr lang="es-MX" sz="1200" b="1" dirty="0">
              <a:latin typeface="Soberana Sans" panose="02000000000000000000" pitchFamily="50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75806" y="3453373"/>
            <a:ext cx="7910994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51520" y="5589240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Soberana Sans" panose="02000000000000000000" pitchFamily="50" charset="0"/>
              </a:rPr>
              <a:t>Nota: 1. Incluyen las enfermeras que trabajan </a:t>
            </a:r>
            <a:r>
              <a:rPr lang="es-MX" sz="1000" dirty="0">
                <a:latin typeface="Soberana Sans" panose="02000000000000000000" pitchFamily="50" charset="0"/>
              </a:rPr>
              <a:t>en la administración, como educadores, investigadores, etc. (lo que agrega un 5-10% más de médicos). </a:t>
            </a:r>
            <a:r>
              <a:rPr lang="es-MX" sz="1000" dirty="0" smtClean="0">
                <a:latin typeface="Soberana Sans" panose="02000000000000000000" pitchFamily="50" charset="0"/>
              </a:rPr>
              <a:t>2. Los datos de Chile se refieren a enfermeras con licencia de práctica. 3. Austria reporta únicamente las enfermeras que trabajan en algún hospital. 2000: Las cifras de Sudáfrica son del 2001, las de Noruega y Japón de 2002, las de Irlanda y Portugal del 2004 y Nueva Zelanda de 2005. 2013:  Las cifras de Brasil pertenecen al 2010, las de Grecia de 2011, Dinamarca, Finlandia, Suecia, Japón y Bélgica son de 2012.</a:t>
            </a:r>
          </a:p>
          <a:p>
            <a:r>
              <a:rPr lang="es-MX" sz="1000" dirty="0" smtClean="0">
                <a:latin typeface="Soberana Sans" panose="02000000000000000000" pitchFamily="50" charset="0"/>
              </a:rPr>
              <a:t>Fuente: </a:t>
            </a:r>
            <a:r>
              <a:rPr lang="es-MX" sz="1000" i="1" dirty="0" smtClean="0">
                <a:latin typeface="Soberana Sans" panose="02000000000000000000" pitchFamily="50" charset="0"/>
              </a:rPr>
              <a:t>OECD </a:t>
            </a:r>
            <a:r>
              <a:rPr lang="es-MX" sz="1000" i="1" dirty="0" err="1" smtClean="0">
                <a:latin typeface="Soberana Sans" panose="02000000000000000000" pitchFamily="50" charset="0"/>
              </a:rPr>
              <a:t>Health</a:t>
            </a:r>
            <a:r>
              <a:rPr lang="es-MX" sz="1000" i="1" dirty="0" smtClean="0">
                <a:latin typeface="Soberana Sans" panose="02000000000000000000" pitchFamily="50" charset="0"/>
              </a:rPr>
              <a:t> </a:t>
            </a:r>
            <a:r>
              <a:rPr lang="es-MX" sz="1000" i="1" dirty="0" err="1" smtClean="0">
                <a:latin typeface="Soberana Sans" panose="02000000000000000000" pitchFamily="50" charset="0"/>
              </a:rPr>
              <a:t>Statistics</a:t>
            </a:r>
            <a:r>
              <a:rPr lang="es-MX" sz="1000" i="1" dirty="0">
                <a:latin typeface="Soberana Sans" panose="02000000000000000000" pitchFamily="50" charset="0"/>
              </a:rPr>
              <a:t> </a:t>
            </a:r>
            <a:r>
              <a:rPr lang="es-MX" sz="1000" dirty="0">
                <a:latin typeface="Soberana Sans" panose="02000000000000000000" pitchFamily="50" charset="0"/>
              </a:rPr>
              <a:t>disponible </a:t>
            </a:r>
            <a:r>
              <a:rPr lang="es-MX" sz="1000" dirty="0" smtClean="0">
                <a:latin typeface="Soberana Sans" panose="02000000000000000000" pitchFamily="50" charset="0"/>
              </a:rPr>
              <a:t>en </a:t>
            </a:r>
            <a:r>
              <a:rPr lang="es-MX" sz="1000" dirty="0">
                <a:latin typeface="Soberana Sans" panose="02000000000000000000" pitchFamily="50" charset="0"/>
                <a:hlinkClick r:id="rId3"/>
              </a:rPr>
              <a:t>http://</a:t>
            </a:r>
            <a:r>
              <a:rPr lang="es-MX" sz="1000" dirty="0" smtClean="0">
                <a:latin typeface="Soberana Sans" panose="02000000000000000000" pitchFamily="50" charset="0"/>
                <a:hlinkClick r:id="rId3"/>
              </a:rPr>
              <a:t>dx.doi.org/10.1787/health-data-en</a:t>
            </a:r>
            <a:r>
              <a:rPr lang="es-MX" sz="1000" dirty="0" smtClean="0">
                <a:latin typeface="Soberana Sans" panose="02000000000000000000" pitchFamily="50" charset="0"/>
              </a:rPr>
              <a:t>  </a:t>
            </a:r>
            <a:endParaRPr lang="es-MX" sz="1000" dirty="0">
              <a:latin typeface="Soberana Sans" panose="02000000000000000000" pitchFamily="50" charset="0"/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22</a:t>
            </a:fld>
            <a:endParaRPr lang="es-MX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51622"/>
              </p:ext>
            </p:extLst>
          </p:nvPr>
        </p:nvGraphicFramePr>
        <p:xfrm>
          <a:off x="251520" y="836712"/>
          <a:ext cx="8532948" cy="52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6633239" y="2615456"/>
            <a:ext cx="1062886" cy="287789"/>
          </a:xfrm>
          <a:prstGeom prst="rect">
            <a:avLst/>
          </a:prstGeom>
          <a:solidFill>
            <a:srgbClr val="C0504D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900" dirty="0" smtClean="0">
                <a:solidFill>
                  <a:schemeClr val="bg1"/>
                </a:solidFill>
                <a:latin typeface="Soberana Sans"/>
                <a:cs typeface="Soberana Sans"/>
              </a:rPr>
              <a:t>Recomendado</a:t>
            </a:r>
            <a:endParaRPr lang="es-MX" sz="9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6254962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DGIS, CUBOS </a:t>
            </a:r>
            <a:r>
              <a:rPr lang="es-ES" sz="1000" dirty="0">
                <a:latin typeface="Soberana Sans"/>
                <a:cs typeface="Soberana Sans"/>
              </a:rPr>
              <a:t>DINAMICOS, 2014</a:t>
            </a: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9572" y="1772816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RAZÓN DE ENFERMERAS/MÉDICOS POR ENTIDAD FEDERATIVA, 2014</a:t>
            </a:r>
            <a:r>
              <a:rPr lang="es-MX" sz="1600" b="1" dirty="0" smtClean="0">
                <a:solidFill>
                  <a:srgbClr val="000000"/>
                </a:solidFill>
                <a:effectLst/>
                <a:latin typeface="Soberana Sans"/>
                <a:cs typeface="Soberana Sans"/>
              </a:rPr>
              <a:t> 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55976" y="6197242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Soberana Sans"/>
                <a:cs typeface="Soberana Sans"/>
              </a:rPr>
              <a:t>* </a:t>
            </a:r>
            <a:r>
              <a:rPr lang="es-ES" sz="1000" dirty="0">
                <a:latin typeface="Soberana Sans"/>
                <a:cs typeface="Soberana Sans"/>
              </a:rPr>
              <a:t>Excluye estudiantes, pasantes y médicos en labores administrativas </a:t>
            </a: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00" y="5867980"/>
            <a:ext cx="820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Soberana Sans"/>
                <a:ea typeface="MS PGothic" panose="020B0600070205080204" pitchFamily="34" charset="-128"/>
                <a:cs typeface="Soberana Sans"/>
              </a:rPr>
              <a:t>OPS. Manual pa la medición y monitoreo de indicadores de metas regionales para los recursos humanos en salud. Un compromiso compartido. </a:t>
            </a:r>
            <a:r>
              <a:rPr lang="es-MX" sz="900" b="1" dirty="0">
                <a:latin typeface="Soberana Sans"/>
                <a:ea typeface="MS PGothic" panose="020B0600070205080204" pitchFamily="34" charset="-128"/>
                <a:cs typeface="Soberana Sans"/>
              </a:rPr>
              <a:t>Washington DC: Pan American Health Organization. 2011.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13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57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0606" y="1124744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DENSIDAD DE MÉDICOS POR NIVEL TERRITORIAL 2013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5 Marcador de número de diapositiva"/>
          <p:cNvSpPr txBox="1">
            <a:spLocks/>
          </p:cNvSpPr>
          <p:nvPr/>
        </p:nvSpPr>
        <p:spPr>
          <a:xfrm>
            <a:off x="6722074" y="578089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s-MX" dirty="0" smtClean="0"/>
              <a:t>13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44055" y="6266340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24</a:t>
            </a:fld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37914"/>
            <a:ext cx="6552728" cy="48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4055" y="6266340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6363" y="1268760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DENSIDAD POBLACIONAL EN ZONAS PREDOMINANTEMENTE RURALES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25</a:t>
            </a:fld>
            <a:endParaRPr lang="es-MX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986319306"/>
              </p:ext>
            </p:extLst>
          </p:nvPr>
        </p:nvGraphicFramePr>
        <p:xfrm>
          <a:off x="323527" y="1700808"/>
          <a:ext cx="8569647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7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496" y="980728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REMUNERACIÓN DE MÉDICOS, </a:t>
            </a:r>
          </a:p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RELACIÓN CON EL SALARIO PROMEDIO NACIONAL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83" y="6554361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OCDE </a:t>
            </a:r>
            <a:r>
              <a:rPr lang="es-ES" sz="1000" dirty="0" err="1">
                <a:solidFill>
                  <a:schemeClr val="bg1"/>
                </a:solidFill>
                <a:latin typeface="Soberana Sans"/>
                <a:cs typeface="Soberana Sans"/>
              </a:rPr>
              <a:t>Health</a:t>
            </a:r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 at a </a:t>
            </a:r>
            <a:r>
              <a:rPr lang="es-ES" sz="1000" dirty="0" err="1">
                <a:solidFill>
                  <a:schemeClr val="bg1"/>
                </a:solidFill>
                <a:latin typeface="Soberana Sans"/>
                <a:cs typeface="Soberana Sans"/>
              </a:rPr>
              <a:t>glance</a:t>
            </a:r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 2015.</a:t>
            </a:r>
          </a:p>
          <a:p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0825" y="577229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26</a:t>
            </a:fld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44808"/>
              </p:ext>
            </p:extLst>
          </p:nvPr>
        </p:nvGraphicFramePr>
        <p:xfrm>
          <a:off x="3964496" y="1951852"/>
          <a:ext cx="1168400" cy="4141440"/>
        </p:xfrm>
        <a:graphic>
          <a:graphicData uri="http://schemas.openxmlformats.org/drawingml/2006/table">
            <a:tbl>
              <a:tblPr/>
              <a:tblGrid>
                <a:gridCol w="1168400"/>
              </a:tblGrid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Australia ¹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Austria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Bélgica ²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Canadá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República Checa ¹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Dinamarca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Estonia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Finlandia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Francia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Alemania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Grecia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Hungría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Irlanda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Israel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Italia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Luxemburgo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"/>
                          <a:cs typeface="Soberana Sans"/>
                        </a:rPr>
                        <a:t>México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Países Bajos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Noruega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Polonia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Eslovaquia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effectLst/>
                          <a:latin typeface="Soberana Sans"/>
                          <a:cs typeface="Soberana Sans"/>
                        </a:rPr>
                        <a:t>Eslovenia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España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effectLst/>
                          <a:latin typeface="Soberana Sans"/>
                          <a:cs typeface="Soberana Sans"/>
                        </a:rPr>
                        <a:t>Reino Unido ³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79475"/>
              </p:ext>
            </p:extLst>
          </p:nvPr>
        </p:nvGraphicFramePr>
        <p:xfrm>
          <a:off x="827584" y="1636007"/>
          <a:ext cx="3073648" cy="470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078883"/>
              </p:ext>
            </p:extLst>
          </p:nvPr>
        </p:nvGraphicFramePr>
        <p:xfrm>
          <a:off x="5196160" y="1628800"/>
          <a:ext cx="3264272" cy="472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3491880" y="1772816"/>
            <a:ext cx="2313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800" dirty="0">
                <a:latin typeface="Soberana Sans"/>
                <a:cs typeface="Soberana Sans"/>
              </a:rPr>
              <a:t>Rango de salario promedio en cada país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47599"/>
              </p:ext>
            </p:extLst>
          </p:nvPr>
        </p:nvGraphicFramePr>
        <p:xfrm>
          <a:off x="3491880" y="6342464"/>
          <a:ext cx="2880320" cy="161578"/>
        </p:xfrm>
        <a:graphic>
          <a:graphicData uri="http://schemas.openxmlformats.org/drawingml/2006/table">
            <a:tbl>
              <a:tblPr/>
              <a:tblGrid>
                <a:gridCol w="221430"/>
                <a:gridCol w="68081"/>
                <a:gridCol w="868534"/>
                <a:gridCol w="289511"/>
                <a:gridCol w="241343"/>
                <a:gridCol w="119142"/>
                <a:gridCol w="1072279"/>
              </a:tblGrid>
              <a:tr h="16157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</a:rPr>
                        <a:t>Asalariado</a:t>
                      </a:r>
                    </a:p>
                  </a:txBody>
                  <a:tcPr marL="12700" marR="127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</a:rPr>
                        <a:t>Auto-empleado</a:t>
                      </a:r>
                    </a:p>
                  </a:txBody>
                  <a:tcPr marL="12700" marR="127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7648" y="1484784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CRECIMIENTO EN LA REMUNERACIÓN DE </a:t>
            </a:r>
          </a:p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ESPECIALISTAS Y GENERALISTAS, 2005-213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338" y="6244864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at a </a:t>
            </a:r>
            <a:r>
              <a:rPr lang="es-ES" sz="1000" dirty="0" err="1" smtClean="0">
                <a:latin typeface="Soberana Sans"/>
                <a:cs typeface="Soberana Sans"/>
              </a:rPr>
              <a:t>Glance</a:t>
            </a:r>
            <a:r>
              <a:rPr lang="es-ES" sz="1000" dirty="0">
                <a:latin typeface="Soberana Sans"/>
                <a:cs typeface="Soberana Sans"/>
              </a:rPr>
              <a:t> </a:t>
            </a:r>
            <a:r>
              <a:rPr lang="es-ES" sz="1000" dirty="0" smtClean="0">
                <a:latin typeface="Soberana Sans"/>
                <a:cs typeface="Soberana Sans"/>
              </a:rPr>
              <a:t>2015.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27</a:t>
            </a:fld>
            <a:endParaRPr lang="es-MX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08806229"/>
              </p:ext>
            </p:extLst>
          </p:nvPr>
        </p:nvGraphicFramePr>
        <p:xfrm>
          <a:off x="467544" y="1928813"/>
          <a:ext cx="8208912" cy="423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6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6363" y="1131720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REGULACIÓN DE LA PRACTICA DUAL EN PAÍSES OCDE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4055" y="6266340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28</a:t>
            </a:fld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38555"/>
              </p:ext>
            </p:extLst>
          </p:nvPr>
        </p:nvGraphicFramePr>
        <p:xfrm>
          <a:off x="1403648" y="1700809"/>
          <a:ext cx="6432375" cy="4447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125"/>
                <a:gridCol w="2144125"/>
                <a:gridCol w="2144125"/>
              </a:tblGrid>
              <a:tr h="29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Soberana Sans"/>
                          <a:cs typeface="Soberana Sans"/>
                        </a:rPr>
                        <a:t>SIEMPRE PERMITIDO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Soberana Sans"/>
                          <a:cs typeface="Soberana Sans"/>
                        </a:rPr>
                        <a:t>SE PERMITE EN CIERTOS CASOS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Soberana Sans"/>
                          <a:cs typeface="Soberana Sans"/>
                        </a:rPr>
                        <a:t>NO PERMITIDO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Austria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Canadá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Alemania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Bélgica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Grecia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Hungría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Chile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Irlanda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Islandia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República Checa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Corea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Italia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Dinamarca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Japón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Luxemburgo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Finlandia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Polonia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Suecia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Francia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Portugal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Israel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Eslovenia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México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España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Países Bajos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Estados Unidos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Nueva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  <a:latin typeface="Soberana Sans"/>
                          <a:cs typeface="Soberana Sans"/>
                        </a:rPr>
                        <a:t>Zelanda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Noruega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Suiza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Soberana Sans"/>
                          <a:cs typeface="Soberana Sans"/>
                        </a:rPr>
                        <a:t>Reino Unido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4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50619519"/>
              </p:ext>
            </p:extLst>
          </p:nvPr>
        </p:nvGraphicFramePr>
        <p:xfrm>
          <a:off x="295204" y="2060848"/>
          <a:ext cx="850260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540" y="1628800"/>
            <a:ext cx="8568952" cy="648072"/>
          </a:xfrm>
        </p:spPr>
        <p:txBody>
          <a:bodyPr/>
          <a:lstStyle/>
          <a:p>
            <a:r>
              <a:rPr lang="en-US" sz="1600" b="1" dirty="0" smtClean="0">
                <a:latin typeface="Soberana Sans"/>
                <a:cs typeface="Soberana Sans"/>
              </a:rPr>
              <a:t>VARIACIÓN EN PRODUCTIVIDAD EN PRIMEL NIVEL DE ATENCIÓN</a:t>
            </a:r>
            <a:endParaRPr lang="es-ES" sz="1600" b="1" dirty="0">
              <a:latin typeface="Soberana Sans"/>
              <a:cs typeface="Soberana Sans"/>
            </a:endParaRPr>
          </a:p>
        </p:txBody>
      </p:sp>
      <p:sp>
        <p:nvSpPr>
          <p:cNvPr id="12" name="9 CuadroTexto"/>
          <p:cNvSpPr txBox="1"/>
          <p:nvPr/>
        </p:nvSpPr>
        <p:spPr>
          <a:xfrm>
            <a:off x="179513" y="6237312"/>
            <a:ext cx="3888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Soberana Sans"/>
                <a:cs typeface="Soberana Sans"/>
              </a:rPr>
              <a:t>Fuente: DGIS, Cubos Dinámicos, 2013</a:t>
            </a:r>
            <a:endParaRPr lang="es-MX" sz="900" dirty="0">
              <a:latin typeface="Soberana Sans"/>
              <a:cs typeface="Soberana San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99992" y="6237312"/>
            <a:ext cx="4644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900">
                <a:latin typeface="Soberana Sans"/>
                <a:cs typeface="Soberana Sans"/>
              </a:defRPr>
            </a:lvl1pPr>
          </a:lstStyle>
          <a:p>
            <a:r>
              <a:rPr lang="es-ES" dirty="0"/>
              <a:t>**No incluye </a:t>
            </a:r>
            <a:r>
              <a:rPr lang="es-ES" dirty="0" smtClean="0"/>
              <a:t>estudiantes, pasantes  </a:t>
            </a:r>
            <a:r>
              <a:rPr lang="es-ES" dirty="0"/>
              <a:t>ni médicos en labores administrativas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660232" y="2199416"/>
            <a:ext cx="1728192" cy="108593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P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ercentil </a:t>
            </a:r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75 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(25.05) de </a:t>
            </a:r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la </a:t>
            </a:r>
          </a:p>
          <a:p>
            <a:pPr algn="ctr">
              <a:lnSpc>
                <a:spcPct val="120000"/>
              </a:lnSpc>
            </a:pP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máxima </a:t>
            </a:r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productividad</a:t>
            </a:r>
          </a:p>
          <a:p>
            <a:pPr algn="ctr">
              <a:lnSpc>
                <a:spcPct val="120000"/>
              </a:lnSpc>
            </a:pP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observada (33.4)</a:t>
            </a:r>
          </a:p>
          <a:p>
            <a:pPr algn="ctr">
              <a:lnSpc>
                <a:spcPct val="120000"/>
              </a:lnSpc>
            </a:pPr>
            <a:r>
              <a:rPr lang="es-ES" sz="700" dirty="0" smtClean="0">
                <a:solidFill>
                  <a:schemeClr val="bg1"/>
                </a:solidFill>
                <a:latin typeface="Soberana Sans"/>
                <a:cs typeface="Soberana Sans"/>
              </a:rPr>
              <a:t>(Yucatán )</a:t>
            </a:r>
          </a:p>
          <a:p>
            <a:pPr algn="ctr">
              <a:lnSpc>
                <a:spcPct val="120000"/>
              </a:lnSpc>
            </a:pPr>
            <a:endParaRPr lang="es-ES" sz="7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11560" y="3284984"/>
            <a:ext cx="8186250" cy="8778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99592" y="1987748"/>
            <a:ext cx="10801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Consultas por Médico/día</a:t>
            </a:r>
            <a:endParaRPr lang="es-MX" sz="11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 2: Disponibilidad y actividad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17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0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BCC-7DE4-403C-949B-6BB02D94A107}" type="slidenum">
              <a:rPr lang="es-MX" smtClean="0"/>
              <a:pPr/>
              <a:t>3</a:t>
            </a:fld>
            <a:endParaRPr lang="es-MX" dirty="0"/>
          </a:p>
        </p:txBody>
      </p:sp>
      <p:grpSp>
        <p:nvGrpSpPr>
          <p:cNvPr id="26" name="Agrupar 25"/>
          <p:cNvGrpSpPr/>
          <p:nvPr/>
        </p:nvGrpSpPr>
        <p:grpSpPr>
          <a:xfrm>
            <a:off x="1475656" y="1844824"/>
            <a:ext cx="6336704" cy="4464496"/>
            <a:chOff x="395536" y="980728"/>
            <a:chExt cx="6912768" cy="5040560"/>
          </a:xfrm>
        </p:grpSpPr>
        <p:sp>
          <p:nvSpPr>
            <p:cNvPr id="3" name="Elipse 2"/>
            <p:cNvSpPr/>
            <p:nvPr/>
          </p:nvSpPr>
          <p:spPr>
            <a:xfrm>
              <a:off x="3203848" y="980728"/>
              <a:ext cx="1944216" cy="12241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latin typeface="Soberana Sans"/>
                  <a:cs typeface="Soberana Sans"/>
                </a:rPr>
                <a:t>Entrada</a:t>
              </a:r>
              <a:endParaRPr lang="es-ES" sz="1200" dirty="0">
                <a:latin typeface="Soberana Sans"/>
                <a:cs typeface="Soberana Sans"/>
              </a:endParaRPr>
            </a:p>
          </p:txBody>
        </p:sp>
        <p:sp>
          <p:nvSpPr>
            <p:cNvPr id="4" name="Elipse 3"/>
            <p:cNvSpPr/>
            <p:nvPr/>
          </p:nvSpPr>
          <p:spPr>
            <a:xfrm>
              <a:off x="5364088" y="2888940"/>
              <a:ext cx="1944216" cy="12241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latin typeface="Soberana Sans"/>
                  <a:cs typeface="Soberana Sans"/>
                </a:rPr>
                <a:t>Trabajadores </a:t>
              </a:r>
              <a:r>
                <a:rPr lang="es-ES" sz="1200" dirty="0">
                  <a:latin typeface="Soberana Sans"/>
                  <a:cs typeface="Soberana Sans"/>
                </a:rPr>
                <a:t>de la salud (número y las horas de trabajo)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3203848" y="4797152"/>
              <a:ext cx="1944216" cy="12241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latin typeface="Soberana Sans"/>
                  <a:cs typeface="Soberana Sans"/>
                </a:rPr>
                <a:t>Salida</a:t>
              </a:r>
              <a:endParaRPr lang="es-ES" sz="1200" dirty="0">
                <a:latin typeface="Soberana Sans"/>
                <a:cs typeface="Soberana Sans"/>
              </a:endParaRPr>
            </a:p>
          </p:txBody>
        </p:sp>
        <p:sp>
          <p:nvSpPr>
            <p:cNvPr id="7" name="Flecha izquierda 6"/>
            <p:cNvSpPr/>
            <p:nvPr/>
          </p:nvSpPr>
          <p:spPr>
            <a:xfrm>
              <a:off x="1547664" y="5085184"/>
              <a:ext cx="1080120" cy="504056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latin typeface="Soberana Sans"/>
                <a:cs typeface="Soberana Sans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11560" y="2852936"/>
              <a:ext cx="1728192" cy="114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latin typeface="Soberana Sans"/>
                  <a:cs typeface="Soberana Sans"/>
                </a:rPr>
                <a:t>Políticas en: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b="1" dirty="0" smtClean="0">
                  <a:latin typeface="Soberana Sans"/>
                  <a:cs typeface="Soberana Sans"/>
                </a:rPr>
                <a:t>Educación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b="1" dirty="0" smtClean="0">
                  <a:latin typeface="Soberana Sans"/>
                  <a:cs typeface="Soberana Sans"/>
                </a:rPr>
                <a:t>Salarios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b="1" dirty="0" smtClean="0">
                  <a:latin typeface="Soberana Sans"/>
                  <a:cs typeface="Soberana Sans"/>
                </a:rPr>
                <a:t>Migración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b="1" dirty="0" smtClean="0">
                  <a:latin typeface="Soberana Sans"/>
                  <a:cs typeface="Soberana Sans"/>
                </a:rPr>
                <a:t>Jubilación</a:t>
              </a:r>
              <a:endParaRPr lang="es-ES" sz="1200" b="1" dirty="0">
                <a:latin typeface="Soberana Sans"/>
                <a:cs typeface="Soberana Sans"/>
              </a:endParaRPr>
            </a:p>
          </p:txBody>
        </p:sp>
        <p:sp>
          <p:nvSpPr>
            <p:cNvPr id="9" name="Flecha izquierda 8"/>
            <p:cNvSpPr/>
            <p:nvPr/>
          </p:nvSpPr>
          <p:spPr>
            <a:xfrm rot="10800000">
              <a:off x="1547664" y="1340768"/>
              <a:ext cx="1080120" cy="504056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latin typeface="Soberana Sans"/>
                <a:cs typeface="Soberana Sans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95536" y="112474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Soberana Sans"/>
                  <a:cs typeface="Soberana Sans"/>
                </a:rPr>
                <a:t>Nuevos graduado extranjeros</a:t>
              </a:r>
              <a:endParaRPr lang="es-ES" sz="1200" dirty="0">
                <a:latin typeface="Soberana Sans"/>
                <a:cs typeface="Soberana Sans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95536" y="508518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Soberana Sans"/>
                  <a:cs typeface="Soberana Sans"/>
                </a:rPr>
                <a:t>Extranjeros</a:t>
              </a:r>
            </a:p>
            <a:p>
              <a:r>
                <a:rPr lang="es-ES" sz="1200" dirty="0" smtClean="0">
                  <a:latin typeface="Soberana Sans"/>
                  <a:cs typeface="Soberana Sans"/>
                </a:rPr>
                <a:t>Jubilados</a:t>
              </a:r>
              <a:endParaRPr lang="es-ES" sz="1200" dirty="0">
                <a:latin typeface="Soberana Sans"/>
                <a:cs typeface="Soberana Sans"/>
              </a:endParaRPr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3059832" y="2636912"/>
              <a:ext cx="1584176" cy="1728192"/>
              <a:chOff x="3059832" y="2420888"/>
              <a:chExt cx="1584176" cy="1728192"/>
            </a:xfrm>
          </p:grpSpPr>
          <p:cxnSp>
            <p:nvCxnSpPr>
              <p:cNvPr id="13" name="Conector recto de flecha 12"/>
              <p:cNvCxnSpPr/>
              <p:nvPr/>
            </p:nvCxnSpPr>
            <p:spPr>
              <a:xfrm>
                <a:off x="3059832" y="3284984"/>
                <a:ext cx="1584176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/>
              <p:cNvCxnSpPr/>
              <p:nvPr/>
            </p:nvCxnSpPr>
            <p:spPr>
              <a:xfrm flipV="1">
                <a:off x="3059832" y="2420888"/>
                <a:ext cx="864096" cy="86409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/>
              <p:cNvCxnSpPr/>
              <p:nvPr/>
            </p:nvCxnSpPr>
            <p:spPr>
              <a:xfrm>
                <a:off x="3059832" y="3284984"/>
                <a:ext cx="864096" cy="86409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ector curvado 22"/>
            <p:cNvCxnSpPr>
              <a:stCxn id="3" idx="6"/>
              <a:endCxn id="4" idx="0"/>
            </p:cNvCxnSpPr>
            <p:nvPr/>
          </p:nvCxnSpPr>
          <p:spPr>
            <a:xfrm>
              <a:off x="5148064" y="1592796"/>
              <a:ext cx="1188132" cy="1296144"/>
            </a:xfrm>
            <a:prstGeom prst="curvedConnector2">
              <a:avLst/>
            </a:prstGeom>
            <a:ln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curvado 24"/>
            <p:cNvCxnSpPr>
              <a:stCxn id="4" idx="4"/>
              <a:endCxn id="6" idx="6"/>
            </p:cNvCxnSpPr>
            <p:nvPr/>
          </p:nvCxnSpPr>
          <p:spPr>
            <a:xfrm rot="5400000">
              <a:off x="5094058" y="4167082"/>
              <a:ext cx="1296144" cy="1188132"/>
            </a:xfrm>
            <a:prstGeom prst="curvedConnector2">
              <a:avLst/>
            </a:prstGeom>
            <a:ln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 Título"/>
          <p:cNvSpPr txBox="1">
            <a:spLocks/>
          </p:cNvSpPr>
          <p:nvPr/>
        </p:nvSpPr>
        <p:spPr>
          <a:xfrm>
            <a:off x="251520" y="764705"/>
            <a:ext cx="8208912" cy="474224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1. </a:t>
            </a:r>
            <a:r>
              <a:rPr lang="es-MX" altLang="es-MX" sz="24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Modelo de disponibilidad de RH y Brechas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0825" y="793253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Mapas y </a:t>
            </a:r>
            <a:r>
              <a:rPr lang="es-MX" alt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</a:t>
            </a: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rechas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  <a:p>
            <a:pPr eaLnBrk="1" hangingPunct="1">
              <a:defRPr/>
            </a:pP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395536" y="2170947"/>
            <a:ext cx="8492778" cy="2770221"/>
            <a:chOff x="179512" y="2675003"/>
            <a:chExt cx="8492778" cy="2770221"/>
          </a:xfrm>
        </p:grpSpPr>
        <p:grpSp>
          <p:nvGrpSpPr>
            <p:cNvPr id="46" name="Grupo 45"/>
            <p:cNvGrpSpPr/>
            <p:nvPr/>
          </p:nvGrpSpPr>
          <p:grpSpPr>
            <a:xfrm>
              <a:off x="250825" y="2675003"/>
              <a:ext cx="1368847" cy="864096"/>
              <a:chOff x="250825" y="2675003"/>
              <a:chExt cx="1368847" cy="864096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250825" y="2675003"/>
                <a:ext cx="1368847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327694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Salud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1907704" y="2675003"/>
              <a:ext cx="1368152" cy="864096"/>
              <a:chOff x="1907704" y="2675003"/>
              <a:chExt cx="1368152" cy="864096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1907704" y="2675003"/>
                <a:ext cx="136815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979712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3594519" y="2675003"/>
              <a:ext cx="1337522" cy="864096"/>
              <a:chOff x="3855392" y="2675003"/>
              <a:chExt cx="1337522" cy="864096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855392" y="2675003"/>
                <a:ext cx="133752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927746" y="2924944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5348689" y="2675003"/>
              <a:ext cx="1383551" cy="864096"/>
              <a:chOff x="5348689" y="2675003"/>
              <a:chExt cx="1383551" cy="864096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348689" y="2675003"/>
                <a:ext cx="1383551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5440262" y="2922385"/>
                <a:ext cx="1219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Disponibilidad</a:t>
                </a:r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7111063" y="2691027"/>
              <a:ext cx="1349369" cy="864096"/>
              <a:chOff x="7111063" y="2691027"/>
              <a:chExt cx="1349369" cy="86409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7111063" y="2691027"/>
                <a:ext cx="1349369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7164288" y="2852936"/>
                <a:ext cx="122413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Formación 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sp>
          <p:nvSpPr>
            <p:cNvPr id="27" name="Flecha derecha 26"/>
            <p:cNvSpPr/>
            <p:nvPr/>
          </p:nvSpPr>
          <p:spPr>
            <a:xfrm>
              <a:off x="1615506" y="3107051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296974" y="3090084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4978457" y="3090083"/>
              <a:ext cx="359652" cy="16789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6723950" y="3090082"/>
              <a:ext cx="378910" cy="1676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755576" y="3723765"/>
              <a:ext cx="1728192" cy="1084619"/>
              <a:chOff x="899592" y="3723765"/>
              <a:chExt cx="1728192" cy="870429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005521" y="3942617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Necesidad vs 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2627784" y="3723764"/>
              <a:ext cx="1728192" cy="1084620"/>
              <a:chOff x="899592" y="3723765"/>
              <a:chExt cx="1728192" cy="87042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899592" y="4007302"/>
                <a:ext cx="1728191" cy="271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Productividad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6300192" y="3688740"/>
              <a:ext cx="1728192" cy="1131426"/>
              <a:chOff x="899592" y="3723765"/>
              <a:chExt cx="1728192" cy="870429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07604" y="3896073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Perfil vs formación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4427984" y="3693873"/>
              <a:ext cx="1728192" cy="1160229"/>
              <a:chOff x="899592" y="3723765"/>
              <a:chExt cx="1728192" cy="870429"/>
            </a:xfrm>
          </p:grpSpPr>
          <p:sp>
            <p:nvSpPr>
              <p:cNvPr id="41" name="Elipse 4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1005521" y="3939685"/>
                <a:ext cx="1512168" cy="43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 vs disponibilidad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179512" y="5013176"/>
              <a:ext cx="8492778" cy="432048"/>
              <a:chOff x="179512" y="5013176"/>
              <a:chExt cx="8492778" cy="432048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179512" y="5013176"/>
                <a:ext cx="8492778" cy="432048"/>
              </a:xfrm>
              <a:prstGeom prst="rect">
                <a:avLst/>
              </a:prstGeom>
              <a:solidFill>
                <a:srgbClr val="A91423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4107871" y="5064525"/>
                <a:ext cx="1187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latin typeface="Soberana Sans" panose="02000000000000000000" pitchFamily="50" charset="0"/>
                  </a:rPr>
                  <a:t>BRECHAS</a:t>
                </a:r>
                <a:endParaRPr lang="es-MX" b="1" dirty="0">
                  <a:latin typeface="Soberana Sans" panose="02000000000000000000" pitchFamily="50" charset="0"/>
                </a:endParaRPr>
              </a:p>
            </p:txBody>
          </p:sp>
        </p:grpSp>
      </p:grpSp>
      <p:sp>
        <p:nvSpPr>
          <p:cNvPr id="45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30</a:t>
            </a:fld>
            <a:endParaRPr lang="es-MX" dirty="0"/>
          </a:p>
        </p:txBody>
      </p:sp>
      <p:sp>
        <p:nvSpPr>
          <p:cNvPr id="2" name="Rectangle 1"/>
          <p:cNvSpPr/>
          <p:nvPr/>
        </p:nvSpPr>
        <p:spPr>
          <a:xfrm>
            <a:off x="5749412" y="1988840"/>
            <a:ext cx="2801810" cy="2448272"/>
          </a:xfrm>
          <a:prstGeom prst="rect">
            <a:avLst/>
          </a:prstGeom>
          <a:solidFill>
            <a:srgbClr val="E2735B">
              <a:alpha val="13000"/>
            </a:srgbClr>
          </a:solidFill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TextBox 51"/>
          <p:cNvSpPr txBox="1"/>
          <p:nvPr/>
        </p:nvSpPr>
        <p:spPr>
          <a:xfrm>
            <a:off x="6660232" y="15567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Soberana Sans" panose="02000000000000000000" pitchFamily="50" charset="0"/>
              </a:rPr>
              <a:t>Brecha 3</a:t>
            </a:r>
            <a:endParaRPr lang="es-MX" b="1" dirty="0"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380816"/>
              </p:ext>
            </p:extLst>
          </p:nvPr>
        </p:nvGraphicFramePr>
        <p:xfrm>
          <a:off x="461246" y="1988840"/>
          <a:ext cx="8287218" cy="376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619672" y="1484784"/>
            <a:ext cx="5814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Soberana Sans" panose="02000000000000000000" pitchFamily="50" charset="0"/>
              </a:rPr>
              <a:t>GRADUADOS DE MEDICINA EN PAÍSES DE LA OCDE, 2013 O AÑO MÁS RECIENTE</a:t>
            </a:r>
          </a:p>
          <a:p>
            <a:pPr algn="ctr"/>
            <a:r>
              <a:rPr lang="es-MX" sz="1600" dirty="0" smtClean="0">
                <a:latin typeface="Soberana Sans" panose="02000000000000000000" pitchFamily="50" charset="0"/>
              </a:rPr>
              <a:t>(por 100,000 habitantes)</a:t>
            </a:r>
            <a:endParaRPr lang="es-MX" sz="1600" dirty="0">
              <a:latin typeface="Soberana Sans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92200" y="3382308"/>
            <a:ext cx="183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oberana Sans" panose="02000000000000000000" pitchFamily="50" charset="0"/>
              </a:rPr>
              <a:t>Promedio OCDE</a:t>
            </a:r>
            <a:endParaRPr lang="es-MX" sz="1200" b="1" dirty="0">
              <a:latin typeface="Soberana Sans" panose="02000000000000000000" pitchFamily="50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755576" y="3659307"/>
            <a:ext cx="7910994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50315" y="57332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Soberana Sans" panose="02000000000000000000" pitchFamily="50" charset="0"/>
              </a:rPr>
              <a:t>Nota: Islandia, Austria y Francia son datos del 2012, mientras que las cifras de Dinamarca, Finlandia, Bélgica, Nueva Zelanda, Chile, Corea y Japón son de 2014. Cabe mencionar que las cifras de Dinamarca pueden estar sobre estimadas si incluyen a médicos que estudiaron en el extranjero ya que se refiere a nuevos doctores con permiso de practicar.</a:t>
            </a:r>
          </a:p>
          <a:p>
            <a:r>
              <a:rPr lang="es-MX" sz="1000" dirty="0" smtClean="0">
                <a:latin typeface="Soberana Sans" panose="02000000000000000000" pitchFamily="50" charset="0"/>
              </a:rPr>
              <a:t>Fuente: </a:t>
            </a:r>
            <a:r>
              <a:rPr lang="es-MX" sz="1000" i="1" dirty="0" smtClean="0">
                <a:latin typeface="Soberana Sans" panose="02000000000000000000" pitchFamily="50" charset="0"/>
              </a:rPr>
              <a:t>OECD </a:t>
            </a:r>
            <a:r>
              <a:rPr lang="es-MX" sz="1000" i="1" dirty="0" err="1" smtClean="0">
                <a:latin typeface="Soberana Sans" panose="02000000000000000000" pitchFamily="50" charset="0"/>
              </a:rPr>
              <a:t>Health</a:t>
            </a:r>
            <a:r>
              <a:rPr lang="es-MX" sz="1000" i="1" dirty="0" smtClean="0">
                <a:latin typeface="Soberana Sans" panose="02000000000000000000" pitchFamily="50" charset="0"/>
              </a:rPr>
              <a:t> </a:t>
            </a:r>
            <a:r>
              <a:rPr lang="es-MX" sz="1000" i="1" dirty="0" err="1" smtClean="0">
                <a:latin typeface="Soberana Sans" panose="02000000000000000000" pitchFamily="50" charset="0"/>
              </a:rPr>
              <a:t>Statistics</a:t>
            </a:r>
            <a:r>
              <a:rPr lang="es-MX" sz="1000" i="1" dirty="0">
                <a:latin typeface="Soberana Sans" panose="02000000000000000000" pitchFamily="50" charset="0"/>
              </a:rPr>
              <a:t> </a:t>
            </a:r>
            <a:r>
              <a:rPr lang="es-MX" sz="1000" dirty="0">
                <a:latin typeface="Soberana Sans" panose="02000000000000000000" pitchFamily="50" charset="0"/>
              </a:rPr>
              <a:t>disponible </a:t>
            </a:r>
            <a:r>
              <a:rPr lang="es-MX" sz="1000" dirty="0" smtClean="0">
                <a:latin typeface="Soberana Sans" panose="02000000000000000000" pitchFamily="50" charset="0"/>
              </a:rPr>
              <a:t>en </a:t>
            </a:r>
            <a:r>
              <a:rPr lang="es-MX" sz="1000" dirty="0">
                <a:latin typeface="Soberana Sans" panose="02000000000000000000" pitchFamily="50" charset="0"/>
                <a:hlinkClick r:id="rId3"/>
              </a:rPr>
              <a:t>http://</a:t>
            </a:r>
            <a:r>
              <a:rPr lang="es-MX" sz="1000" dirty="0" smtClean="0">
                <a:latin typeface="Soberana Sans" panose="02000000000000000000" pitchFamily="50" charset="0"/>
                <a:hlinkClick r:id="rId3"/>
              </a:rPr>
              <a:t>dx.doi.org/10.1787/health-data-en</a:t>
            </a:r>
            <a:r>
              <a:rPr lang="es-MX" sz="1000" dirty="0" smtClean="0">
                <a:latin typeface="Soberana Sans" panose="02000000000000000000" pitchFamily="50" charset="0"/>
              </a:rPr>
              <a:t>  </a:t>
            </a:r>
            <a:endParaRPr lang="es-MX" sz="1000" dirty="0">
              <a:latin typeface="Soberana Sans" panose="02000000000000000000" pitchFamily="50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41299" y="706686"/>
            <a:ext cx="8651875" cy="70609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Brecha 3: Formación de recursos humanos</a:t>
            </a: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sp>
        <p:nvSpPr>
          <p:cNvPr id="11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41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6504" y="6544736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solidFill>
                  <a:schemeClr val="bg1"/>
                </a:solidFill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  <a:latin typeface="Soberana Sans"/>
                <a:cs typeface="Soberana Sans"/>
              </a:rPr>
              <a:t>Statistics</a:t>
            </a: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, 2015.</a:t>
            </a:r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8301" y="704703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EGRESO PREGRADO MEDICINA 2005-13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32</a:t>
            </a:fld>
            <a:endParaRPr lang="es-MX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93919"/>
              </p:ext>
            </p:extLst>
          </p:nvPr>
        </p:nvGraphicFramePr>
        <p:xfrm>
          <a:off x="1043608" y="1052748"/>
          <a:ext cx="7093940" cy="5400588"/>
        </p:xfrm>
        <a:graphic>
          <a:graphicData uri="http://schemas.openxmlformats.org/drawingml/2006/table">
            <a:tbl>
              <a:tblPr/>
              <a:tblGrid>
                <a:gridCol w="1329359"/>
                <a:gridCol w="640509"/>
                <a:gridCol w="640509"/>
                <a:gridCol w="640509"/>
                <a:gridCol w="640509"/>
                <a:gridCol w="640509"/>
                <a:gridCol w="640509"/>
                <a:gridCol w="640509"/>
                <a:gridCol w="640509"/>
                <a:gridCol w="640509"/>
              </a:tblGrid>
              <a:tr h="1573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 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2005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2006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2007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2008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2009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2010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2011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2012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/>
                          <a:cs typeface="Soberana Sans"/>
                        </a:rPr>
                        <a:t>2013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Australia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1 798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1 884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2 117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2 389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2 361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2 662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3 011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3 179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3 573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Austria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1 569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1 456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1 835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1 814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1 726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1 466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1 413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1 170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Belgium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763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681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732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758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851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980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1 125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1 180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1 176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Canada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1 878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1 957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2 047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2 122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2 339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2 449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2 533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2 641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2 662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Chile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746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750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664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815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1 101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936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1,077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1,355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1,036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21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Czech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Republic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1 069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1 041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1 108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1 163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1 319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1 458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1 460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1 591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1 338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Denmark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1 152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1 192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1 121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1 204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1 210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1 179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1 039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1 032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Estonia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106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128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106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112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120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125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147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144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Finland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337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395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367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546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500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603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621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790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624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France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3 441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3 354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3 843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4 202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4 429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4 689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5 646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5 883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Germany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8 870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8 724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9 574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9 857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10 069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9 894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9 572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9 587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9 801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Greece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1 472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1 635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1 599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Hungary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1 151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1 069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1 005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960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923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1 040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1 148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1 374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1 496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Iceland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44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..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Ireland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594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641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726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673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785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738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781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931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Israel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312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310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296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325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300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314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377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304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408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Italy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6 415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6 143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6 816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6 796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6 682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6 732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6 699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6 631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6 735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Japan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7 392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7 639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7 647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7 434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7 561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7 619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7 631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7 501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7 639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Korea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4 363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3 973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4 354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4 454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4 449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4 064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3 992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4 096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4 009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1" i="0" u="none" strike="noStrike" dirty="0" err="1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Mexico</a:t>
                      </a:r>
                      <a:endParaRPr lang="es-ES" sz="800" b="1" i="0" u="none" strike="noStrike" dirty="0">
                        <a:solidFill>
                          <a:srgbClr val="A91423"/>
                        </a:solidFill>
                        <a:effectLst/>
                        <a:latin typeface="Soberana Sans Black"/>
                        <a:cs typeface="Soberana Sans Black"/>
                      </a:endParaRP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11 638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10 619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11 936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12 912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12 631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12 812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13 231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13 618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A91423"/>
                          </a:solidFill>
                          <a:effectLst/>
                          <a:latin typeface="Soberana Sans Black"/>
                          <a:cs typeface="Soberana Sans Black"/>
                        </a:rPr>
                        <a:t>11 716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Netherlands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1 756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1 842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2 019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2 022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2 075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2 276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2 456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2 467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2 422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314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New Zealand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297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287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284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308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337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317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351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348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379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Norway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467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461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497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496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516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551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568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619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578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Poland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2 349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2 308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2 550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2 727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2 788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3 081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3 349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3 549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3 757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Portugal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736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812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1 029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1 101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1 126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1 262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1 287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1 394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1 426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21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Slovak Republic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557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509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535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458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421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577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590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621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690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Slovenia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162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128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129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174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162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229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206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266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245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Spain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4 064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3 951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3 841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3 922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3 882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4 299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4 199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4 457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4 770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Sweden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805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910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932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950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993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969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1 010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1 126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986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Switzerland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622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594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612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667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729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813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744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782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786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Turkey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4 494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4 532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4 899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4 872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4 753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5 087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5 138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4 981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4 949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73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United Kingdom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6 820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7 390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7 520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8 115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8 210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8 490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8 435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8 840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8 450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21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United States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18 516</a:t>
                      </a:r>
                    </a:p>
                  </a:txBody>
                  <a:tcPr marL="12085" marR="12085" marT="120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18 635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19 140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19 532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20 555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20 469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21 522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21 799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22 963</a:t>
                      </a:r>
                    </a:p>
                  </a:txBody>
                  <a:tcPr marL="12085" marR="12085" marT="12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876535"/>
              </p:ext>
            </p:extLst>
          </p:nvPr>
        </p:nvGraphicFramePr>
        <p:xfrm>
          <a:off x="25065" y="1776302"/>
          <a:ext cx="2605144" cy="46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33391"/>
            <a:ext cx="8568952" cy="600652"/>
          </a:xfrm>
        </p:spPr>
        <p:txBody>
          <a:bodyPr/>
          <a:lstStyle/>
          <a:p>
            <a:pPr algn="l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Brecha 3: Oferta educativa en Medicina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624296"/>
              </p:ext>
            </p:extLst>
          </p:nvPr>
        </p:nvGraphicFramePr>
        <p:xfrm>
          <a:off x="4427984" y="1844119"/>
          <a:ext cx="2448272" cy="435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5407"/>
              </p:ext>
            </p:extLst>
          </p:nvPr>
        </p:nvGraphicFramePr>
        <p:xfrm>
          <a:off x="2194789" y="1844119"/>
          <a:ext cx="2017171" cy="433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2411760" y="136400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Soberana Sans" panose="02000000000000000000" pitchFamily="50" charset="0"/>
              </a:rPr>
              <a:t>NO. DE EGRESADOS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10271" y="1362111"/>
            <a:ext cx="203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Soberana Sans" panose="02000000000000000000" pitchFamily="50" charset="0"/>
              </a:rPr>
              <a:t>NO. DE ESCUELAS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211960" y="11642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NO. DE EGRESADOS POR ESCUELAS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296238" y="1164260"/>
            <a:ext cx="287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PORCENTAJE DE PROGRAMAS ACREDITADOS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24" name="8 CuadroTexto"/>
          <p:cNvSpPr txBox="1"/>
          <p:nvPr/>
        </p:nvSpPr>
        <p:spPr>
          <a:xfrm flipH="1">
            <a:off x="2006516" y="6064268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Soberana Sans"/>
                <a:cs typeface="Soberana Sans"/>
              </a:rPr>
              <a:t>Total: </a:t>
            </a:r>
          </a:p>
          <a:p>
            <a:r>
              <a:rPr lang="es-MX" sz="1000" b="1" dirty="0">
                <a:latin typeface="Soberana Sans"/>
                <a:cs typeface="Soberana Sans"/>
              </a:rPr>
              <a:t> </a:t>
            </a:r>
            <a:r>
              <a:rPr lang="es-MX" sz="1000" b="1" dirty="0" smtClean="0">
                <a:latin typeface="Soberana Sans"/>
                <a:cs typeface="Soberana Sans"/>
              </a:rPr>
              <a:t>  96</a:t>
            </a:r>
            <a:endParaRPr lang="es-MX" sz="1000" b="1" dirty="0">
              <a:latin typeface="Soberana Sans"/>
              <a:cs typeface="Soberana Sans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003847"/>
              </p:ext>
            </p:extLst>
          </p:nvPr>
        </p:nvGraphicFramePr>
        <p:xfrm>
          <a:off x="6876256" y="1844119"/>
          <a:ext cx="2160240" cy="434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8 CuadroTexto"/>
          <p:cNvSpPr txBox="1"/>
          <p:nvPr/>
        </p:nvSpPr>
        <p:spPr>
          <a:xfrm flipH="1">
            <a:off x="837368" y="620711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Soberana Sans"/>
                <a:cs typeface="Soberana Sans"/>
              </a:rPr>
              <a:t>38</a:t>
            </a:r>
            <a:endParaRPr lang="es-MX" sz="1000" b="1" dirty="0">
              <a:latin typeface="Soberana Sans"/>
              <a:cs typeface="Soberana Sans"/>
            </a:endParaRPr>
          </a:p>
        </p:txBody>
      </p:sp>
      <p:sp>
        <p:nvSpPr>
          <p:cNvPr id="28" name="8 CuadroTexto"/>
          <p:cNvSpPr txBox="1"/>
          <p:nvPr/>
        </p:nvSpPr>
        <p:spPr>
          <a:xfrm>
            <a:off x="1518081" y="6207115"/>
            <a:ext cx="402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b="1" dirty="0" smtClean="0">
                <a:latin typeface="Soberana Sans"/>
                <a:cs typeface="Soberana Sans"/>
              </a:rPr>
              <a:t>58</a:t>
            </a:r>
            <a:endParaRPr lang="es-MX" sz="1000" b="1" dirty="0">
              <a:latin typeface="Soberana Sans"/>
              <a:cs typeface="Soberana San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60130" y="6217567"/>
            <a:ext cx="3380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ANUIES/COMAEM 2015</a:t>
            </a:r>
            <a:endParaRPr lang="es-MX" sz="1200" dirty="0"/>
          </a:p>
        </p:txBody>
      </p:sp>
      <p:sp>
        <p:nvSpPr>
          <p:cNvPr id="16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79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46379"/>
              </p:ext>
            </p:extLst>
          </p:nvPr>
        </p:nvGraphicFramePr>
        <p:xfrm>
          <a:off x="102323" y="1652297"/>
          <a:ext cx="2376235" cy="484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0 CuadroTexto"/>
          <p:cNvSpPr txBox="1"/>
          <p:nvPr/>
        </p:nvSpPr>
        <p:spPr>
          <a:xfrm>
            <a:off x="726478" y="6283308"/>
            <a:ext cx="383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53</a:t>
            </a:r>
            <a:endParaRPr lang="es-MX" sz="10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1419979" y="6292238"/>
            <a:ext cx="500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104</a:t>
            </a:r>
            <a:endParaRPr lang="es-MX" sz="10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733391"/>
            <a:ext cx="8568952" cy="600652"/>
          </a:xfrm>
        </p:spPr>
        <p:txBody>
          <a:bodyPr/>
          <a:lstStyle/>
          <a:p>
            <a:pPr algn="l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Brecha 3: Oferta educativa en Enfermería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08640" y="13445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Soberana Sans" panose="02000000000000000000" pitchFamily="50" charset="0"/>
              </a:rPr>
              <a:t>NO. DE EGRESADOS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8653" y="1350095"/>
            <a:ext cx="203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Soberana Sans" panose="02000000000000000000" pitchFamily="50" charset="0"/>
              </a:rPr>
              <a:t>NO. DE ESCUELAS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02404"/>
              </p:ext>
            </p:extLst>
          </p:nvPr>
        </p:nvGraphicFramePr>
        <p:xfrm>
          <a:off x="2411760" y="1666744"/>
          <a:ext cx="2376264" cy="467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4211960" y="11642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NO. DE EGRESADOS POR ESCUELAS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434593"/>
              </p:ext>
            </p:extLst>
          </p:nvPr>
        </p:nvGraphicFramePr>
        <p:xfrm>
          <a:off x="4355976" y="1683074"/>
          <a:ext cx="2664296" cy="466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84054"/>
              </p:ext>
            </p:extLst>
          </p:nvPr>
        </p:nvGraphicFramePr>
        <p:xfrm>
          <a:off x="6732240" y="1666744"/>
          <a:ext cx="2359544" cy="47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296238" y="1164260"/>
            <a:ext cx="287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PORCENTAJE DE PROGRAMAS ACREDITADOS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23" name="8 CuadroTexto"/>
          <p:cNvSpPr txBox="1"/>
          <p:nvPr/>
        </p:nvSpPr>
        <p:spPr>
          <a:xfrm flipH="1">
            <a:off x="1819738" y="6165304"/>
            <a:ext cx="10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Soberana Sans"/>
                <a:cs typeface="Soberana Sans"/>
              </a:rPr>
              <a:t>Total: </a:t>
            </a:r>
          </a:p>
          <a:p>
            <a:pPr algn="ctr"/>
            <a:r>
              <a:rPr lang="es-MX" sz="1000" b="1" dirty="0" smtClean="0">
                <a:latin typeface="Soberana Sans"/>
                <a:cs typeface="Soberana Sans"/>
              </a:rPr>
              <a:t>157</a:t>
            </a:r>
            <a:endParaRPr lang="es-MX" sz="1000" b="1" dirty="0">
              <a:latin typeface="Soberana Sans"/>
              <a:cs typeface="Soberana Sans"/>
            </a:endParaRPr>
          </a:p>
        </p:txBody>
      </p:sp>
      <p:sp>
        <p:nvSpPr>
          <p:cNvPr id="16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34</a:t>
            </a:fld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688768" y="6262633"/>
            <a:ext cx="3380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ANUIES/COPAES 2015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5519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338" y="6244864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9512" y="908720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PAÍS DE ORIGEN EN MÉDICOS </a:t>
            </a:r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EXTRANJEROS</a:t>
            </a:r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, EUA, RU, NZ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6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35</a:t>
            </a:fld>
            <a:endParaRPr lang="es-MX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18202"/>
              </p:ext>
            </p:extLst>
          </p:nvPr>
        </p:nvGraphicFramePr>
        <p:xfrm>
          <a:off x="179053" y="1455735"/>
          <a:ext cx="8714123" cy="4709568"/>
        </p:xfrm>
        <a:graphic>
          <a:graphicData uri="http://schemas.openxmlformats.org/drawingml/2006/table">
            <a:tbl>
              <a:tblPr/>
              <a:tblGrid>
                <a:gridCol w="1628956"/>
                <a:gridCol w="1043797"/>
                <a:gridCol w="347932"/>
                <a:gridCol w="1628956"/>
                <a:gridCol w="1043797"/>
                <a:gridCol w="347932"/>
                <a:gridCol w="1628956"/>
                <a:gridCol w="1043797"/>
              </a:tblGrid>
              <a:tr h="2943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Estados Unidos (2013)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Reino Unido (2014)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Nueva Zelanda (2014)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214 438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48 766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6 298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OCDE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50 856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OCDE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10 225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OCDE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4 144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México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10501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Irlanda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1859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Reino Unido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Canadá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8444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Alemania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1347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Australia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Reino Unido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4707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Grecia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1162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 Estados Unidos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47 271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16 833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Sudáfrica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720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Filipinas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11 973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Pakistán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5 275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468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Pakistán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11 779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Nigeria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2 189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Sri Lanka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Granada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8 847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Egipto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1 718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Irak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104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Dominica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8 072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Sudáfrica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1 424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Pakistán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76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 Dominicana.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6 302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Sri Lanka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1 354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75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5 925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Irak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1 343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Fiji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5 442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Rumania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848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Bangladesh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51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Egipto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4 366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Sudán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729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Egipto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51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Siria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3 852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Bangladesh</a:t>
                      </a:r>
                    </a:p>
                  </a:txBody>
                  <a:tcPr marL="15815" marR="15815" marT="15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536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5815" marR="15815" marT="1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Rusia</a:t>
                      </a:r>
                    </a:p>
                  </a:txBody>
                  <a:tcPr marL="15815" marR="15815" marT="15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45</a:t>
                      </a:r>
                    </a:p>
                  </a:txBody>
                  <a:tcPr marL="15815" marR="15815" marT="15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8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379130" y="1772817"/>
          <a:ext cx="8225318" cy="41956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18187"/>
                <a:gridCol w="2516898"/>
                <a:gridCol w="1487050"/>
                <a:gridCol w="1803183"/>
              </a:tblGrid>
              <a:tr h="4795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Soberana Sans"/>
                          <a:cs typeface="Soberana Sans"/>
                        </a:rPr>
                        <a:t>Tipo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Soberana Sans"/>
                          <a:cs typeface="Soberana Sans"/>
                        </a:rPr>
                        <a:t> de profesional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latin typeface="Soberana Sans"/>
                          <a:cs typeface="Soberana Sans"/>
                        </a:rPr>
                        <a:t>Por cada 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latin typeface="Soberana Sans"/>
                          <a:cs typeface="Soberana Sans"/>
                        </a:rPr>
                        <a:t>OCDE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latin typeface="Soberana Sans"/>
                          <a:cs typeface="Soberana Sans"/>
                        </a:rPr>
                        <a:t>México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52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Médicos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1,000 habitantes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3.3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Ginecólogos y Obstetras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100,000 mujeres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27.3*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33.8*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9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Cambio 2000-2011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tx1"/>
                        </a:solidFill>
                        <a:latin typeface="Soberana Sans"/>
                        <a:ea typeface="+mn-ea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1.7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4.5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9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Psiquiatras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 100,000 habitantes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15.6*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1.2*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Enfermeras (Salud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mental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)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100,000 habitantes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50*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3*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Médicos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pasantes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100,000 habitantes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11.5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9.9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09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Médicos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pasantes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1,000 doctores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33.7*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55*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3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Enfermeras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 1,000 habitantes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9.1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2.6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Enfermeras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/ </a:t>
                      </a:r>
                      <a:r>
                        <a:rPr lang="en-US" sz="1200" u="none" strike="noStrike" dirty="0" err="1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médicos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2.8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1.2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09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Enfermeras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pasantes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100,000 habitantes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47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2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Enfermeras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pasantes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1,000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enfermeras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53.7*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latin typeface="Soberana Sans"/>
                          <a:cs typeface="Soberana Sans"/>
                        </a:rPr>
                        <a:t>39.6*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552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Soberana Sans"/>
                <a:cs typeface="Soberana Sans"/>
              </a:rPr>
              <a:t>Indicadores OCDE 2013 (o año más reciente)</a:t>
            </a:r>
            <a:endParaRPr lang="es-MX" sz="1800" b="1" dirty="0">
              <a:latin typeface="Soberana Sans"/>
              <a:cs typeface="Soberana San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2613" y="6088976"/>
            <a:ext cx="86518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s-MX" sz="1000" dirty="0" smtClean="0">
                <a:latin typeface="Soberana Sans"/>
                <a:cs typeface="Soberana Sans"/>
              </a:rPr>
              <a:t>Nota: *Corresponden a datos del año 2011.</a:t>
            </a:r>
          </a:p>
          <a:p>
            <a:pPr fontAlgn="ctr">
              <a:defRPr/>
            </a:pPr>
            <a:r>
              <a:rPr lang="es-ES" sz="1000" b="1" dirty="0">
                <a:latin typeface="Soberana Sans"/>
                <a:cs typeface="Soberana Sans"/>
              </a:rPr>
              <a:t>Fuente: </a:t>
            </a:r>
            <a:r>
              <a:rPr lang="es-MX" sz="1000" dirty="0">
                <a:latin typeface="Soberana Sans"/>
                <a:cs typeface="Soberana Sans"/>
              </a:rPr>
              <a:t>OCDE Health at a glance 2015.</a:t>
            </a:r>
          </a:p>
          <a:p>
            <a:pPr lvl="0" fontAlgn="ctr">
              <a:defRPr/>
            </a:pPr>
            <a:endParaRPr lang="es-MX" sz="1000" dirty="0" smtClean="0">
              <a:latin typeface="Soberana Sans"/>
              <a:cs typeface="Soberana San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36</a:t>
            </a:fld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531158" y="1074222"/>
            <a:ext cx="7857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Diagnóstico general: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recursos humanos / visión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337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801372"/>
              </p:ext>
            </p:extLst>
          </p:nvPr>
        </p:nvGraphicFramePr>
        <p:xfrm>
          <a:off x="250825" y="1628800"/>
          <a:ext cx="87137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6 Rectángulo"/>
          <p:cNvSpPr/>
          <p:nvPr/>
        </p:nvSpPr>
        <p:spPr>
          <a:xfrm>
            <a:off x="242655" y="6222504"/>
            <a:ext cx="7526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s-ES" sz="10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DGIS, 2014.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75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1066726"/>
            <a:ext cx="9036496" cy="49006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Diagnóstico </a:t>
            </a:r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general: </a:t>
            </a:r>
            <a:r>
              <a:rPr lang="es-MX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distribución estatal de </a:t>
            </a:r>
            <a:r>
              <a:rPr lang="es-MX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médicos, 2014</a:t>
            </a:r>
            <a:endParaRPr lang="es-MX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graphicFrame>
        <p:nvGraphicFramePr>
          <p:cNvPr id="6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28635"/>
              </p:ext>
            </p:extLst>
          </p:nvPr>
        </p:nvGraphicFramePr>
        <p:xfrm>
          <a:off x="1187625" y="1412776"/>
          <a:ext cx="6408711" cy="4983254"/>
        </p:xfrm>
        <a:graphic>
          <a:graphicData uri="http://schemas.openxmlformats.org/drawingml/2006/table">
            <a:tbl>
              <a:tblPr/>
              <a:tblGrid>
                <a:gridCol w="1382364"/>
                <a:gridCol w="982755"/>
                <a:gridCol w="915529"/>
                <a:gridCol w="1068119"/>
                <a:gridCol w="1068119"/>
                <a:gridCol w="991825"/>
              </a:tblGrid>
              <a:tr h="12779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</a:rPr>
                        <a:t>Estado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5489" marR="5489" marT="5489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</a:rPr>
                        <a:t>Cardiólogos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5489" marR="5489" marT="548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</a:rPr>
                        <a:t>Psiquiatras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5489" marR="5489" marT="548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</a:rPr>
                        <a:t>Oncólogos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5489" marR="5489" marT="548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</a:rPr>
                        <a:t>Endocrinólogos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5489" marR="5489" marT="548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</a:rPr>
                        <a:t>Geriatras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 marL="5489" marR="5489" marT="548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471 (30.1%)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465 (34.4%)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387 (33.2%)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135 (32.9%)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61 (31.0%)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Jalisco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México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Veracruz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Guanajuato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Nuevo León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Tamaulipas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Coahuila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Sonora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Puebla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Chihuahua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Baja California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Yucatán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Michoacán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Sinaloa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Chiapas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San Luis potosí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Tabasco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Durango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Aguascalientes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Morelos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Oaxaca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Guerrero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Hidalgo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Nayarit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Zacatecas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Baja </a:t>
                      </a:r>
                      <a:r>
                        <a:rPr lang="es-MX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California  </a:t>
                      </a:r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Sur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Querétaro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Quintana Roo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Colima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Tlaxcala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Campeche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4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Nacional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1564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1350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1166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6 Rectángulo"/>
          <p:cNvSpPr/>
          <p:nvPr/>
        </p:nvSpPr>
        <p:spPr>
          <a:xfrm>
            <a:off x="467544" y="6587009"/>
            <a:ext cx="8902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s-ES" sz="900" dirty="0" smtClean="0">
                <a:solidFill>
                  <a:schemeClr val="bg1"/>
                </a:solidFill>
                <a:latin typeface="Soberana Sans"/>
                <a:cs typeface="Soberana Sans"/>
              </a:rPr>
              <a:t>Fuente: Dirección General de Información en Salud, Secretaria de Salud.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35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59795"/>
              </p:ext>
            </p:extLst>
          </p:nvPr>
        </p:nvGraphicFramePr>
        <p:xfrm>
          <a:off x="1587" y="1576334"/>
          <a:ext cx="914241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34017" y="1413947"/>
            <a:ext cx="8659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es-MX" sz="1800" b="1" dirty="0" smtClean="0">
                <a:latin typeface="Soberana Sans"/>
                <a:cs typeface="Soberana Sans"/>
              </a:rPr>
              <a:t>Aspirantes </a:t>
            </a:r>
            <a:r>
              <a:rPr lang="es-MX" sz="1800" b="1" dirty="0">
                <a:latin typeface="Soberana Sans"/>
                <a:cs typeface="Soberana Sans"/>
              </a:rPr>
              <a:t>inscritos </a:t>
            </a:r>
            <a:r>
              <a:rPr lang="es-MX" sz="1800" b="1" dirty="0" smtClean="0">
                <a:latin typeface="Soberana Sans"/>
                <a:cs typeface="Soberana Sans"/>
              </a:rPr>
              <a:t>al ENARM contra </a:t>
            </a:r>
            <a:r>
              <a:rPr lang="es-MX" sz="1800" b="1" dirty="0">
                <a:latin typeface="Soberana Sans"/>
                <a:cs typeface="Soberana Sans"/>
              </a:rPr>
              <a:t>aspirantes seleccionados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1300" y="6093296"/>
            <a:ext cx="86518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s-ES" sz="1000" dirty="0">
                <a:solidFill>
                  <a:srgbClr val="000000"/>
                </a:solidFill>
                <a:latin typeface="Soberana Sans"/>
                <a:cs typeface="Soberana Sans"/>
              </a:rPr>
              <a:t>ENARM: Examen Nacional de Aspirantes a Residencias </a:t>
            </a: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Médicas.</a:t>
            </a:r>
            <a:endParaRPr lang="es-ES" sz="1000" b="1" dirty="0" smtClean="0">
              <a:solidFill>
                <a:srgbClr val="000000"/>
              </a:solidFill>
              <a:latin typeface="Soberana Sans"/>
              <a:cs typeface="Soberana Sans"/>
            </a:endParaRPr>
          </a:p>
          <a:p>
            <a:pPr lvl="0" fontAlgn="ctr">
              <a:defRPr/>
            </a:pPr>
            <a:r>
              <a:rPr lang="es-ES" sz="10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solidFill>
                  <a:srgbClr val="000000"/>
                </a:solidFill>
                <a:latin typeface="Soberana Sans"/>
                <a:cs typeface="Soberana Sans"/>
              </a:rPr>
              <a:t>Comisión Interinstitucional para la Formación de Recursos Humanos para la Salud (CIFRHS).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575959" y="647789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39</a:t>
            </a:fld>
            <a:endParaRPr lang="es-MX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7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95536" y="1484784"/>
            <a:ext cx="8728399" cy="4638858"/>
            <a:chOff x="-195146" y="836712"/>
            <a:chExt cx="9319081" cy="5286930"/>
          </a:xfrm>
        </p:grpSpPr>
        <p:grpSp>
          <p:nvGrpSpPr>
            <p:cNvPr id="5" name="Agrupar 4"/>
            <p:cNvGrpSpPr/>
            <p:nvPr/>
          </p:nvGrpSpPr>
          <p:grpSpPr>
            <a:xfrm>
              <a:off x="-195146" y="836712"/>
              <a:ext cx="5860687" cy="3960440"/>
              <a:chOff x="-150752" y="980728"/>
              <a:chExt cx="7459056" cy="5040560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3203848" y="980728"/>
                <a:ext cx="1944216" cy="12241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latin typeface="Soberana Sans"/>
                    <a:cs typeface="Soberana Sans"/>
                  </a:rPr>
                  <a:t>Entrada</a:t>
                </a:r>
                <a:endParaRPr lang="es-ES" sz="1200" dirty="0">
                  <a:latin typeface="Soberana Sans"/>
                  <a:cs typeface="Soberana Sans"/>
                </a:endParaRPr>
              </a:p>
            </p:txBody>
          </p:sp>
          <p:sp>
            <p:nvSpPr>
              <p:cNvPr id="7" name="Elipse 6"/>
              <p:cNvSpPr/>
              <p:nvPr/>
            </p:nvSpPr>
            <p:spPr>
              <a:xfrm>
                <a:off x="4741678" y="2659273"/>
                <a:ext cx="2566626" cy="150496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latin typeface="Soberana Sans"/>
                    <a:cs typeface="Soberana Sans"/>
                  </a:rPr>
                  <a:t>Trabajadores </a:t>
                </a:r>
                <a:r>
                  <a:rPr lang="es-ES" sz="1200" dirty="0">
                    <a:latin typeface="Soberana Sans"/>
                    <a:cs typeface="Soberana Sans"/>
                  </a:rPr>
                  <a:t>de la salud (número y las horas de trabajo)</a:t>
                </a:r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3203848" y="4797152"/>
                <a:ext cx="1944216" cy="12241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latin typeface="Soberana Sans"/>
                    <a:cs typeface="Soberana Sans"/>
                  </a:rPr>
                  <a:t>Salida</a:t>
                </a:r>
                <a:endParaRPr lang="es-ES" sz="1200" dirty="0">
                  <a:latin typeface="Soberana Sans"/>
                  <a:cs typeface="Soberana Sans"/>
                </a:endParaRPr>
              </a:p>
            </p:txBody>
          </p:sp>
          <p:sp>
            <p:nvSpPr>
              <p:cNvPr id="9" name="Flecha izquierda 8"/>
              <p:cNvSpPr/>
              <p:nvPr/>
            </p:nvSpPr>
            <p:spPr>
              <a:xfrm>
                <a:off x="1547664" y="5085184"/>
                <a:ext cx="1080120" cy="504056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>
                  <a:latin typeface="Soberana Sans"/>
                  <a:cs typeface="Soberana Sans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611560" y="2852936"/>
                <a:ext cx="1728192" cy="147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latin typeface="Soberana Sans"/>
                    <a:cs typeface="Soberana Sans"/>
                  </a:rPr>
                  <a:t>Políticas en: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1200" b="1" dirty="0" smtClean="0">
                    <a:latin typeface="Soberana Sans"/>
                    <a:cs typeface="Soberana Sans"/>
                  </a:rPr>
                  <a:t>Educación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1200" b="1" dirty="0" smtClean="0">
                    <a:latin typeface="Soberana Sans"/>
                    <a:cs typeface="Soberana Sans"/>
                  </a:rPr>
                  <a:t>Salarios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1200" b="1" dirty="0" smtClean="0">
                    <a:latin typeface="Soberana Sans"/>
                    <a:cs typeface="Soberana Sans"/>
                  </a:rPr>
                  <a:t>Migración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s-ES" sz="1200" b="1" dirty="0" smtClean="0">
                    <a:latin typeface="Soberana Sans"/>
                    <a:cs typeface="Soberana Sans"/>
                  </a:rPr>
                  <a:t>Jubilación</a:t>
                </a:r>
                <a:endParaRPr lang="es-ES" sz="1200" b="1" dirty="0">
                  <a:latin typeface="Soberana Sans"/>
                  <a:cs typeface="Soberana Sans"/>
                </a:endParaRPr>
              </a:p>
            </p:txBody>
          </p:sp>
          <p:sp>
            <p:nvSpPr>
              <p:cNvPr id="11" name="Flecha izquierda 10"/>
              <p:cNvSpPr/>
              <p:nvPr/>
            </p:nvSpPr>
            <p:spPr>
              <a:xfrm rot="10800000">
                <a:off x="1547664" y="1340768"/>
                <a:ext cx="1080120" cy="504056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>
                  <a:latin typeface="Soberana Sans"/>
                  <a:cs typeface="Soberana Sans"/>
                </a:endParaRP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-52902" y="1124744"/>
                <a:ext cx="1711573" cy="93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Soberana Sans"/>
                    <a:cs typeface="Soberana Sans"/>
                  </a:rPr>
                  <a:t>Nuevos graduados extranjeros</a:t>
                </a:r>
                <a:endParaRPr lang="es-ES" sz="1200" dirty="0">
                  <a:latin typeface="Soberana Sans"/>
                  <a:cs typeface="Soberana Sans"/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-150752" y="5085185"/>
                <a:ext cx="1720991" cy="669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Soberana Sans"/>
                    <a:cs typeface="Soberana Sans"/>
                  </a:rPr>
                  <a:t>Extranjeros</a:t>
                </a:r>
              </a:p>
              <a:p>
                <a:r>
                  <a:rPr lang="es-ES" sz="1200" dirty="0" smtClean="0">
                    <a:latin typeface="Soberana Sans"/>
                    <a:cs typeface="Soberana Sans"/>
                  </a:rPr>
                  <a:t>Jubilados</a:t>
                </a:r>
                <a:endParaRPr lang="es-ES" sz="1200" dirty="0">
                  <a:latin typeface="Soberana Sans"/>
                  <a:cs typeface="Soberana Sans"/>
                </a:endParaRPr>
              </a:p>
            </p:txBody>
          </p:sp>
          <p:grpSp>
            <p:nvGrpSpPr>
              <p:cNvPr id="14" name="Agrupar 13"/>
              <p:cNvGrpSpPr/>
              <p:nvPr/>
            </p:nvGrpSpPr>
            <p:grpSpPr>
              <a:xfrm>
                <a:off x="3059832" y="2636912"/>
                <a:ext cx="1584176" cy="1728192"/>
                <a:chOff x="3059832" y="2420888"/>
                <a:chExt cx="1584176" cy="1728192"/>
              </a:xfrm>
            </p:grpSpPr>
            <p:cxnSp>
              <p:nvCxnSpPr>
                <p:cNvPr id="17" name="Conector recto de flecha 16"/>
                <p:cNvCxnSpPr/>
                <p:nvPr/>
              </p:nvCxnSpPr>
              <p:spPr>
                <a:xfrm>
                  <a:off x="3059832" y="3284984"/>
                  <a:ext cx="1584176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de flecha 17"/>
                <p:cNvCxnSpPr/>
                <p:nvPr/>
              </p:nvCxnSpPr>
              <p:spPr>
                <a:xfrm flipV="1">
                  <a:off x="3059832" y="2420888"/>
                  <a:ext cx="864096" cy="86409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de flecha 18"/>
                <p:cNvCxnSpPr/>
                <p:nvPr/>
              </p:nvCxnSpPr>
              <p:spPr>
                <a:xfrm>
                  <a:off x="3059832" y="3284984"/>
                  <a:ext cx="864096" cy="86409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ector curvado 14"/>
              <p:cNvCxnSpPr>
                <a:stCxn id="6" idx="6"/>
                <a:endCxn id="7" idx="0"/>
              </p:cNvCxnSpPr>
              <p:nvPr/>
            </p:nvCxnSpPr>
            <p:spPr>
              <a:xfrm>
                <a:off x="5148065" y="1592797"/>
                <a:ext cx="876926" cy="1066476"/>
              </a:xfrm>
              <a:prstGeom prst="curvedConnector2">
                <a:avLst/>
              </a:prstGeom>
              <a:ln>
                <a:solidFill>
                  <a:srgbClr val="C0504D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curvado 15"/>
              <p:cNvCxnSpPr>
                <a:stCxn id="7" idx="4"/>
                <a:endCxn id="8" idx="6"/>
              </p:cNvCxnSpPr>
              <p:nvPr/>
            </p:nvCxnSpPr>
            <p:spPr>
              <a:xfrm rot="5400000">
                <a:off x="4964038" y="4348268"/>
                <a:ext cx="1244982" cy="876926"/>
              </a:xfrm>
              <a:prstGeom prst="curvedConnector2">
                <a:avLst/>
              </a:prstGeom>
              <a:ln>
                <a:solidFill>
                  <a:srgbClr val="C0504D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Elipse 21"/>
            <p:cNvSpPr/>
            <p:nvPr/>
          </p:nvSpPr>
          <p:spPr>
            <a:xfrm>
              <a:off x="5652120" y="3316893"/>
              <a:ext cx="1617729" cy="1018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latin typeface="Soberana Sans"/>
                  <a:cs typeface="Soberana Sans"/>
                </a:rPr>
                <a:t>Servicios de Salud</a:t>
              </a:r>
              <a:endParaRPr lang="es-ES" sz="1200" dirty="0">
                <a:latin typeface="Soberana Sans"/>
                <a:cs typeface="Soberana Sans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3774072" y="4941168"/>
              <a:ext cx="1878048" cy="118247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latin typeface="Soberana Sans"/>
                  <a:cs typeface="Soberana Sans"/>
                </a:rPr>
                <a:t>S</a:t>
              </a:r>
              <a:r>
                <a:rPr lang="es-ES" sz="1200" dirty="0" smtClean="0">
                  <a:latin typeface="Soberana Sans"/>
                  <a:cs typeface="Soberana Sans"/>
                </a:rPr>
                <a:t>uministro </a:t>
              </a:r>
              <a:r>
                <a:rPr lang="es-ES" sz="1200" dirty="0">
                  <a:latin typeface="Soberana Sans"/>
                  <a:cs typeface="Soberana Sans"/>
                </a:rPr>
                <a:t>de otros recursos sanitarios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7569840" y="1700808"/>
              <a:ext cx="1554095" cy="817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Soberana Sans"/>
                  <a:cs typeface="Soberana Sans"/>
                </a:rPr>
                <a:t>Demografía</a:t>
              </a:r>
              <a:endParaRPr lang="es-ES" sz="1000" dirty="0">
                <a:latin typeface="Soberana Sans"/>
                <a:cs typeface="Soberana Sans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7740352" y="3356992"/>
              <a:ext cx="1383582" cy="8178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Soberana Sans"/>
                  <a:cs typeface="Soberana Sans"/>
                </a:rPr>
                <a:t>Morbilidad</a:t>
              </a:r>
              <a:endParaRPr lang="es-ES" sz="1000" dirty="0">
                <a:latin typeface="Soberana Sans"/>
                <a:cs typeface="Soberana Sans"/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>
              <a:off x="7740352" y="4797152"/>
              <a:ext cx="1383582" cy="8178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Soberana Sans"/>
                  <a:cs typeface="Soberana Sans"/>
                </a:rPr>
                <a:t>PIB y gastos en salud</a:t>
              </a:r>
              <a:r>
                <a:rPr lang="es-ES" sz="1200" dirty="0" smtClean="0">
                  <a:latin typeface="Soberana Sans"/>
                  <a:cs typeface="Soberana Sans"/>
                </a:rPr>
                <a:t> </a:t>
              </a:r>
              <a:endParaRPr lang="es-ES" sz="1200" dirty="0">
                <a:latin typeface="Soberana Sans"/>
                <a:cs typeface="Soberana Sans"/>
              </a:endParaRPr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 flipV="1">
              <a:off x="4716016" y="3356992"/>
              <a:ext cx="13421" cy="1603125"/>
            </a:xfrm>
            <a:prstGeom prst="straightConnector1">
              <a:avLst/>
            </a:prstGeom>
            <a:ln>
              <a:solidFill>
                <a:srgbClr val="C0504D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Agrupar 32"/>
            <p:cNvGrpSpPr/>
            <p:nvPr/>
          </p:nvGrpSpPr>
          <p:grpSpPr>
            <a:xfrm>
              <a:off x="5066260" y="4499324"/>
              <a:ext cx="1224137" cy="310977"/>
              <a:chOff x="5066260" y="4499324"/>
              <a:chExt cx="1224137" cy="310977"/>
            </a:xfrm>
          </p:grpSpPr>
          <p:sp>
            <p:nvSpPr>
              <p:cNvPr id="31" name="Flecha derecha 30"/>
              <p:cNvSpPr/>
              <p:nvPr/>
            </p:nvSpPr>
            <p:spPr>
              <a:xfrm rot="18900000">
                <a:off x="5066260" y="4499324"/>
                <a:ext cx="1080120" cy="21602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Flecha derecha 31"/>
              <p:cNvSpPr/>
              <p:nvPr/>
            </p:nvSpPr>
            <p:spPr>
              <a:xfrm rot="8100000">
                <a:off x="5210277" y="4594277"/>
                <a:ext cx="1080120" cy="21602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4" name="Agrupar 33"/>
            <p:cNvGrpSpPr/>
            <p:nvPr/>
          </p:nvGrpSpPr>
          <p:grpSpPr>
            <a:xfrm flipV="1">
              <a:off x="5508104" y="2708920"/>
              <a:ext cx="1224137" cy="253144"/>
              <a:chOff x="5066260" y="4499324"/>
              <a:chExt cx="1224137" cy="288033"/>
            </a:xfrm>
          </p:grpSpPr>
          <p:sp>
            <p:nvSpPr>
              <p:cNvPr id="35" name="Flecha derecha 34"/>
              <p:cNvSpPr/>
              <p:nvPr/>
            </p:nvSpPr>
            <p:spPr>
              <a:xfrm rot="18900000">
                <a:off x="5066260" y="4499324"/>
                <a:ext cx="1080120" cy="21602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Flecha derecha 35"/>
              <p:cNvSpPr/>
              <p:nvPr/>
            </p:nvSpPr>
            <p:spPr>
              <a:xfrm rot="8100000">
                <a:off x="5210277" y="4571333"/>
                <a:ext cx="1080120" cy="21602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41" name="Flecha derecha 40"/>
            <p:cNvSpPr/>
            <p:nvPr/>
          </p:nvSpPr>
          <p:spPr>
            <a:xfrm rot="13500000">
              <a:off x="6697353" y="4571333"/>
              <a:ext cx="1080120" cy="21602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Flecha derecha 41"/>
            <p:cNvSpPr/>
            <p:nvPr/>
          </p:nvSpPr>
          <p:spPr>
            <a:xfrm rot="8100000">
              <a:off x="6697353" y="2843140"/>
              <a:ext cx="1080120" cy="21602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Flecha derecha 42"/>
            <p:cNvSpPr/>
            <p:nvPr/>
          </p:nvSpPr>
          <p:spPr>
            <a:xfrm rot="10800000">
              <a:off x="7239530" y="3645024"/>
              <a:ext cx="500822" cy="21602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8" name="1 Título"/>
          <p:cNvSpPr txBox="1">
            <a:spLocks/>
          </p:cNvSpPr>
          <p:nvPr/>
        </p:nvSpPr>
        <p:spPr>
          <a:xfrm>
            <a:off x="251520" y="764705"/>
            <a:ext cx="8208912" cy="474224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1. </a:t>
            </a:r>
            <a:r>
              <a:rPr lang="es-MX" altLang="es-MX" sz="24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Modelo de disponibilidad de RH y Brechas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BCC-7DE4-403C-949B-6BB02D94A107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2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2415" y="6519863"/>
            <a:ext cx="85791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Fuente: Dirección General de Información en Salud, Secretaria de Salud.</a:t>
            </a:r>
          </a:p>
        </p:txBody>
      </p:sp>
      <p:sp>
        <p:nvSpPr>
          <p:cNvPr id="12" name="4 Rectángulo"/>
          <p:cNvSpPr/>
          <p:nvPr/>
        </p:nvSpPr>
        <p:spPr>
          <a:xfrm>
            <a:off x="323528" y="1988840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Soberana Sans"/>
                <a:cs typeface="Soberana Sans"/>
              </a:rPr>
              <a:t>Distribución de </a:t>
            </a:r>
            <a:r>
              <a:rPr lang="es-MX" sz="1400" b="1" dirty="0" smtClean="0">
                <a:latin typeface="Soberana Sans"/>
                <a:cs typeface="Soberana Sans"/>
              </a:rPr>
              <a:t>médicos </a:t>
            </a:r>
            <a:r>
              <a:rPr lang="es-MX" sz="1400" b="1" dirty="0">
                <a:latin typeface="Soberana Sans"/>
                <a:cs typeface="Soberana Sans"/>
              </a:rPr>
              <a:t>por </a:t>
            </a:r>
            <a:r>
              <a:rPr lang="es-MX" sz="1400" b="1" dirty="0" smtClean="0">
                <a:latin typeface="Soberana Sans"/>
                <a:cs typeface="Soberana Sans"/>
              </a:rPr>
              <a:t>especialidad y perfil epidemiológico </a:t>
            </a:r>
            <a:endParaRPr lang="es-MX" sz="1400" b="1" dirty="0">
              <a:latin typeface="Soberana Sans"/>
              <a:cs typeface="Soberana Sans"/>
            </a:endParaRPr>
          </a:p>
          <a:p>
            <a:r>
              <a:rPr lang="es-MX" sz="1400" b="1" dirty="0" smtClean="0">
                <a:latin typeface="Soberana Sans"/>
                <a:cs typeface="Soberana Sans"/>
              </a:rPr>
              <a:t>sector público, 2014</a:t>
            </a:r>
            <a:endParaRPr lang="es-MX" sz="1400" b="1" dirty="0">
              <a:latin typeface="Soberana Sans"/>
              <a:cs typeface="Soberana San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3094" b="5111"/>
          <a:stretch>
            <a:fillRect/>
          </a:stretch>
        </p:blipFill>
        <p:spPr bwMode="auto">
          <a:xfrm>
            <a:off x="4211960" y="1196752"/>
            <a:ext cx="4176464" cy="28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4067944" y="4077072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s-ES" sz="800" b="1" dirty="0">
                <a:solidFill>
                  <a:srgbClr val="000000"/>
                </a:solidFill>
                <a:latin typeface="Soberana Sans"/>
                <a:cs typeface="Soberana Sans"/>
              </a:rPr>
              <a:t>Fuente: </a:t>
            </a:r>
            <a:r>
              <a:rPr lang="es-ES" sz="800" dirty="0">
                <a:solidFill>
                  <a:srgbClr val="000000"/>
                </a:solidFill>
                <a:latin typeface="Soberana Sans"/>
                <a:cs typeface="Soberana Sans"/>
              </a:rPr>
              <a:t>IHME. Global </a:t>
            </a:r>
            <a:r>
              <a:rPr lang="es-ES" sz="800" dirty="0" err="1">
                <a:solidFill>
                  <a:srgbClr val="000000"/>
                </a:solidFill>
                <a:latin typeface="Soberana Sans"/>
                <a:cs typeface="Soberana Sans"/>
              </a:rPr>
              <a:t>burden</a:t>
            </a:r>
            <a:r>
              <a:rPr lang="es-ES" sz="800" dirty="0">
                <a:solidFill>
                  <a:srgbClr val="000000"/>
                </a:solidFill>
                <a:latin typeface="Soberana Sans"/>
                <a:cs typeface="Soberana Sans"/>
              </a:rPr>
              <a:t> of </a:t>
            </a:r>
            <a:r>
              <a:rPr lang="es-ES" sz="800" dirty="0" err="1">
                <a:solidFill>
                  <a:srgbClr val="000000"/>
                </a:solidFill>
                <a:latin typeface="Soberana Sans"/>
                <a:cs typeface="Soberana Sans"/>
              </a:rPr>
              <a:t>diseases</a:t>
            </a:r>
            <a:r>
              <a:rPr lang="es-ES" sz="800" dirty="0">
                <a:solidFill>
                  <a:srgbClr val="000000"/>
                </a:solidFill>
                <a:latin typeface="Soberana Sans"/>
                <a:cs typeface="Soberana Sans"/>
              </a:rPr>
              <a:t>, injuries and </a:t>
            </a:r>
            <a:r>
              <a:rPr lang="es-ES" sz="800" dirty="0" err="1">
                <a:solidFill>
                  <a:srgbClr val="000000"/>
                </a:solidFill>
                <a:latin typeface="Soberana Sans"/>
                <a:cs typeface="Soberana Sans"/>
              </a:rPr>
              <a:t>risk</a:t>
            </a:r>
            <a:r>
              <a:rPr lang="es-ES" sz="800" dirty="0">
                <a:solidFill>
                  <a:srgbClr val="000000"/>
                </a:solidFill>
                <a:latin typeface="Soberana Sans"/>
                <a:cs typeface="Soberana Sans"/>
              </a:rPr>
              <a:t> </a:t>
            </a:r>
            <a:r>
              <a:rPr lang="es-ES" sz="800" dirty="0" err="1">
                <a:solidFill>
                  <a:srgbClr val="000000"/>
                </a:solidFill>
                <a:latin typeface="Soberana Sans"/>
                <a:cs typeface="Soberana Sans"/>
              </a:rPr>
              <a:t>factors</a:t>
            </a:r>
            <a:r>
              <a:rPr lang="es-ES" sz="800" dirty="0">
                <a:solidFill>
                  <a:srgbClr val="000000"/>
                </a:solidFill>
                <a:latin typeface="Soberana Sans"/>
                <a:cs typeface="Soberana Sans"/>
              </a:rPr>
              <a:t> </a:t>
            </a:r>
            <a:r>
              <a:rPr lang="es-ES" sz="800" dirty="0" err="1">
                <a:solidFill>
                  <a:srgbClr val="000000"/>
                </a:solidFill>
                <a:latin typeface="Soberana Sans"/>
                <a:cs typeface="Soberana Sans"/>
              </a:rPr>
              <a:t>study</a:t>
            </a:r>
            <a:r>
              <a:rPr lang="es-ES" sz="800" dirty="0">
                <a:solidFill>
                  <a:srgbClr val="000000"/>
                </a:solidFill>
                <a:latin typeface="Soberana Sans"/>
                <a:cs typeface="Soberana Sans"/>
              </a:rPr>
              <a:t> </a:t>
            </a:r>
            <a:r>
              <a:rPr lang="es-ES" sz="800" dirty="0" smtClean="0">
                <a:solidFill>
                  <a:srgbClr val="000000"/>
                </a:solidFill>
                <a:latin typeface="Soberana Sans"/>
                <a:cs typeface="Soberana Sans"/>
              </a:rPr>
              <a:t>2010.</a:t>
            </a:r>
            <a:endParaRPr lang="es-ES" sz="8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8310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40</a:t>
            </a:fld>
            <a:endParaRPr lang="es-MX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822871"/>
              </p:ext>
            </p:extLst>
          </p:nvPr>
        </p:nvGraphicFramePr>
        <p:xfrm>
          <a:off x="107504" y="3068959"/>
          <a:ext cx="8857108" cy="345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3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338" y="6244864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1000255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INSCRIPCIÓN EN PROGRAMAS DE POSGRADO, </a:t>
            </a:r>
          </a:p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PEDIATRÍA VS GERIATRÍA, CANADA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41</a:t>
            </a:fld>
            <a:endParaRPr lang="es-MX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861660139"/>
              </p:ext>
            </p:extLst>
          </p:nvPr>
        </p:nvGraphicFramePr>
        <p:xfrm>
          <a:off x="755576" y="1274495"/>
          <a:ext cx="7275587" cy="485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4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98599"/>
            <a:ext cx="7944897" cy="47387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4055" y="6266340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Soberana Sans"/>
                <a:cs typeface="Soberana Sans"/>
              </a:rPr>
              <a:t>FUENTE: </a:t>
            </a:r>
            <a:r>
              <a:rPr lang="es-ES" sz="1000" dirty="0" smtClean="0">
                <a:latin typeface="Soberana Sans"/>
                <a:cs typeface="Soberana Sans"/>
              </a:rPr>
              <a:t>OCDE </a:t>
            </a:r>
            <a:r>
              <a:rPr lang="es-ES" sz="1000" dirty="0" err="1" smtClean="0">
                <a:latin typeface="Soberana Sans"/>
                <a:cs typeface="Soberana Sans"/>
              </a:rPr>
              <a:t>Health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Workforce</a:t>
            </a:r>
            <a:r>
              <a:rPr lang="es-ES" sz="1000" dirty="0" smtClean="0">
                <a:latin typeface="Soberana Sans"/>
                <a:cs typeface="Soberana Sans"/>
              </a:rPr>
              <a:t> </a:t>
            </a:r>
            <a:r>
              <a:rPr lang="es-ES" sz="1000" dirty="0" err="1" smtClean="0">
                <a:latin typeface="Soberana Sans"/>
                <a:cs typeface="Soberana Sans"/>
              </a:rPr>
              <a:t>Policies</a:t>
            </a:r>
            <a:r>
              <a:rPr lang="es-ES" sz="1000" dirty="0" smtClean="0">
                <a:latin typeface="Soberana Sans"/>
                <a:cs typeface="Soberana Sans"/>
              </a:rPr>
              <a:t> in OECD </a:t>
            </a:r>
            <a:r>
              <a:rPr lang="es-ES" sz="1000" dirty="0" err="1" smtClean="0">
                <a:latin typeface="Soberana Sans"/>
                <a:cs typeface="Soberana Sans"/>
              </a:rPr>
              <a:t>Countries</a:t>
            </a:r>
            <a:r>
              <a:rPr lang="es-ES" sz="1000" dirty="0" smtClean="0">
                <a:latin typeface="Soberana Sans"/>
                <a:cs typeface="Soberana Sans"/>
              </a:rPr>
              <a:t>, 2016.</a:t>
            </a:r>
            <a:endParaRPr lang="es-ES" sz="1000" dirty="0">
              <a:latin typeface="Soberana Sans"/>
              <a:cs typeface="Soberana Sans"/>
            </a:endParaRPr>
          </a:p>
          <a:p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6491" y="1124744"/>
            <a:ext cx="85689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0000"/>
                </a:solidFill>
                <a:latin typeface="Soberana Sans"/>
                <a:cs typeface="Soberana Sans"/>
              </a:rPr>
              <a:t>RANQUEO DE PERCEPCIÓN DE PRESTIGIO Y ESTILO DE VIDA POR ESPECIALIDAD</a:t>
            </a:r>
            <a:endParaRPr lang="es-ES" sz="1600" b="1" dirty="0">
              <a:solidFill>
                <a:srgbClr val="000000"/>
              </a:solidFill>
              <a:latin typeface="Soberana Sans"/>
              <a:cs typeface="Soberana San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31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611188" y="6597650"/>
            <a:ext cx="285847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50" b="1" dirty="0">
                <a:latin typeface="Soberana Sans" panose="02000000000000000000" pitchFamily="50" charset="0"/>
              </a:rPr>
              <a:t>Fuente: </a:t>
            </a:r>
            <a:r>
              <a:rPr lang="es-ES" sz="1050" dirty="0">
                <a:latin typeface="Soberana Sans" panose="02000000000000000000" pitchFamily="50" charset="0"/>
              </a:rPr>
              <a:t>ENARM Resultados 2009 -  2015</a:t>
            </a:r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1293991"/>
            <a:ext cx="84551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latin typeface="Soberana Sans" panose="02000000000000000000" pitchFamily="50" charset="0"/>
              </a:rPr>
              <a:t>Plazas ofertadas de residencia para realizar especialidad médica, 2009 - 2015</a:t>
            </a:r>
            <a:endParaRPr lang="es-MX" b="1" dirty="0">
              <a:latin typeface="Soberana Sans" panose="02000000000000000000" pitchFamily="50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700808"/>
            <a:ext cx="7924800" cy="47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32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ubtítulo"/>
          <p:cNvSpPr txBox="1">
            <a:spLocks/>
          </p:cNvSpPr>
          <p:nvPr/>
        </p:nvSpPr>
        <p:spPr>
          <a:xfrm>
            <a:off x="241300" y="1772816"/>
            <a:ext cx="4330700" cy="37363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r>
              <a:rPr lang="es-MX" sz="1600" dirty="0">
                <a:solidFill>
                  <a:schemeClr val="tx1"/>
                </a:solidFill>
                <a:latin typeface="Soberana Sans"/>
                <a:cs typeface="Soberana Sans"/>
              </a:rPr>
              <a:t>25 467 residentes </a:t>
            </a: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endParaRPr lang="es-MX" sz="1600" dirty="0">
              <a:solidFill>
                <a:schemeClr val="tx1"/>
              </a:solidFill>
              <a:latin typeface="Soberana Sans"/>
              <a:cs typeface="Soberana Sans"/>
            </a:endParaRP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r>
              <a:rPr lang="es-MX" sz="1600" dirty="0">
                <a:solidFill>
                  <a:schemeClr val="tx1"/>
                </a:solidFill>
                <a:latin typeface="Soberana Sans"/>
                <a:cs typeface="Soberana Sans"/>
              </a:rPr>
              <a:t>82 cursos de especialidad </a:t>
            </a: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endParaRPr lang="es-MX" sz="1600" dirty="0">
              <a:solidFill>
                <a:schemeClr val="tx1"/>
              </a:solidFill>
              <a:latin typeface="Soberana Sans"/>
              <a:cs typeface="Soberana Sans"/>
            </a:endParaRP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r>
              <a:rPr lang="es-MX" sz="1600" dirty="0">
                <a:solidFill>
                  <a:schemeClr val="tx1"/>
                </a:solidFill>
                <a:latin typeface="Soberana Sans"/>
                <a:cs typeface="Soberana Sans"/>
              </a:rPr>
              <a:t>50  de 80  escuelas  avalan  desde  1 hasta 78 </a:t>
            </a:r>
            <a:r>
              <a:rPr lang="es-MX" sz="1600" dirty="0" smtClean="0">
                <a:solidFill>
                  <a:schemeClr val="tx1"/>
                </a:solidFill>
                <a:latin typeface="Soberana Sans"/>
                <a:cs typeface="Soberana Sans"/>
              </a:rPr>
              <a:t>cursos</a:t>
            </a:r>
            <a:endParaRPr lang="es-MX" sz="1600" dirty="0">
              <a:solidFill>
                <a:schemeClr val="tx1"/>
              </a:solidFill>
              <a:latin typeface="Soberana Sans"/>
              <a:cs typeface="Soberana Sans"/>
            </a:endParaRP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endParaRPr lang="es-MX" sz="1600" dirty="0">
              <a:solidFill>
                <a:schemeClr val="tx1"/>
              </a:solidFill>
              <a:latin typeface="Soberana Sans"/>
              <a:cs typeface="Soberana Sans"/>
            </a:endParaRP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r>
              <a:rPr lang="es-MX" sz="1600" dirty="0">
                <a:solidFill>
                  <a:schemeClr val="tx1"/>
                </a:solidFill>
                <a:latin typeface="Soberana Sans"/>
                <a:cs typeface="Soberana Sans"/>
              </a:rPr>
              <a:t>26 cursos de entrada directa: 6.959 lugares  promedio  para seleccionados del </a:t>
            </a:r>
            <a:r>
              <a:rPr lang="es-MX" sz="1600" dirty="0" smtClean="0">
                <a:solidFill>
                  <a:schemeClr val="tx1"/>
                </a:solidFill>
                <a:latin typeface="Soberana Sans"/>
                <a:cs typeface="Soberana Sans"/>
              </a:rPr>
              <a:t>ENARM</a:t>
            </a:r>
          </a:p>
          <a:p>
            <a:pPr marL="85725" algn="l">
              <a:spcBef>
                <a:spcPts val="0"/>
              </a:spcBef>
              <a:buSzPct val="110000"/>
              <a:defRPr/>
            </a:pPr>
            <a:endParaRPr lang="es-MX" sz="1600" dirty="0">
              <a:solidFill>
                <a:schemeClr val="tx1"/>
              </a:solidFill>
              <a:latin typeface="Soberana Sans"/>
              <a:cs typeface="Soberana Sans"/>
            </a:endParaRPr>
          </a:p>
          <a:p>
            <a:pPr marL="257175" indent="-171450" algn="l">
              <a:spcBef>
                <a:spcPts val="0"/>
              </a:spcBef>
              <a:buSzPct val="110000"/>
              <a:buFont typeface="Arial"/>
              <a:buChar char="•"/>
              <a:defRPr/>
            </a:pPr>
            <a:r>
              <a:rPr lang="es-MX" sz="1600" dirty="0">
                <a:solidFill>
                  <a:schemeClr val="tx1"/>
                </a:solidFill>
                <a:latin typeface="Soberana Sans"/>
                <a:cs typeface="Soberana Sans"/>
              </a:rPr>
              <a:t>2 de entrada mixta y 54 cursos de entrada  indirecta</a:t>
            </a:r>
          </a:p>
          <a:p>
            <a:pPr marL="257175" indent="-257175" algn="just">
              <a:buBlip>
                <a:blip r:embed="rId3"/>
              </a:buBlip>
              <a:defRPr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Soberana Sans"/>
              <a:cs typeface="Soberana Sans"/>
            </a:endParaRPr>
          </a:p>
          <a:p>
            <a:pPr marL="214313" indent="-214313" algn="just">
              <a:buBlip>
                <a:blip r:embed="rId3"/>
              </a:buBlip>
              <a:defRPr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Soberana Sans"/>
              <a:cs typeface="Soberana Sans"/>
            </a:endParaRPr>
          </a:p>
          <a:p>
            <a:pPr algn="just">
              <a:defRPr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116033"/>
            <a:ext cx="8507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b="1" spc="-7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ea typeface="+mj-ea"/>
                <a:cs typeface="Soberana Sans"/>
              </a:rPr>
              <a:t>Sistema </a:t>
            </a:r>
            <a:r>
              <a:rPr lang="es-MX" b="1" spc="-7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ea typeface="+mj-ea"/>
                <a:cs typeface="Soberana Sans"/>
              </a:rPr>
              <a:t>Nacional de Residencias Médicas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572000" y="1772816"/>
          <a:ext cx="43924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2 CuadroTexto"/>
          <p:cNvSpPr txBox="1"/>
          <p:nvPr/>
        </p:nvSpPr>
        <p:spPr>
          <a:xfrm>
            <a:off x="4355976" y="1484784"/>
            <a:ext cx="463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latin typeface="Soberana Sans" panose="02000000000000000000" pitchFamily="50" charset="0"/>
              </a:rPr>
              <a:t>Distribución de residentes por institución, 2015</a:t>
            </a:r>
            <a:endParaRPr lang="es-MX" sz="1400" b="1" dirty="0"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1520" y="6093296"/>
            <a:ext cx="49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Soberana Sans" panose="02000000000000000000" pitchFamily="50" charset="0"/>
              </a:rPr>
              <a:t>Fuente: Dirección General de Calidad y Educación en </a:t>
            </a:r>
            <a:r>
              <a:rPr lang="es-MX" sz="1000" dirty="0" smtClean="0">
                <a:latin typeface="Soberana Sans" panose="02000000000000000000" pitchFamily="50" charset="0"/>
              </a:rPr>
              <a:t>Salud, </a:t>
            </a:r>
          </a:p>
          <a:p>
            <a:r>
              <a:rPr lang="es-MX" sz="1000" dirty="0" smtClean="0">
                <a:latin typeface="Soberana Sans" panose="02000000000000000000" pitchFamily="50" charset="0"/>
              </a:rPr>
              <a:t>Secretaría de Salud.</a:t>
            </a:r>
            <a:endParaRPr lang="es-MX" sz="1000" dirty="0">
              <a:latin typeface="Soberana Sans" panose="02000000000000000000" pitchFamily="50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" y="620688"/>
            <a:ext cx="9144000" cy="4320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3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Disponibilidad </a:t>
            </a:r>
            <a:r>
              <a:rPr lang="es-MX" altLang="es-MX" sz="2400" b="1" dirty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y formación de </a:t>
            </a:r>
            <a:r>
              <a:rPr lang="es-MX" alt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especialistas</a:t>
            </a:r>
            <a:endParaRPr lang="es-MX" altLang="es-MX" sz="2400" b="1" dirty="0">
              <a:solidFill>
                <a:schemeClr val="tx1"/>
              </a:solidFill>
              <a:latin typeface="Soberana Sans" panose="02000000000000000000" pitchFamily="50" charset="0"/>
              <a:ea typeface="ＭＳ Ｐゴシック" panose="020B0600070205080204" pitchFamily="34" charset="-128"/>
            </a:endParaRPr>
          </a:p>
        </p:txBody>
      </p:sp>
      <p:sp>
        <p:nvSpPr>
          <p:cNvPr id="11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19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8"/>
          <p:cNvSpPr/>
          <p:nvPr/>
        </p:nvSpPr>
        <p:spPr>
          <a:xfrm>
            <a:off x="2833688" y="2276872"/>
            <a:ext cx="3096344" cy="342263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Soberana Sans"/>
              <a:cs typeface="Soberana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45557" y="1556792"/>
            <a:ext cx="20056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Soberana Sans"/>
                <a:cs typeface="Soberana Sans"/>
              </a:rPr>
              <a:t>Necesidades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/>
                <a:cs typeface="Soberana Sans"/>
              </a:rPr>
              <a:t>Carga y demanda</a:t>
            </a:r>
            <a:endParaRPr lang="es-MX" sz="1400" dirty="0">
              <a:latin typeface="Soberana Sans"/>
              <a:cs typeface="Soberan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9854" y="4077072"/>
            <a:ext cx="2906642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Soberana Sans"/>
                <a:cs typeface="Soberana Sans"/>
              </a:rPr>
              <a:t>Mercado laboral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Soberana Sans"/>
                <a:cs typeface="Soberana Sans"/>
              </a:rPr>
              <a:t>C</a:t>
            </a:r>
            <a:r>
              <a:rPr lang="es-MX" sz="1400" dirty="0" smtClean="0">
                <a:latin typeface="Soberana Sans"/>
                <a:cs typeface="Soberana Sans"/>
              </a:rPr>
              <a:t>apacidad </a:t>
            </a:r>
            <a:r>
              <a:rPr lang="es-MX" sz="1400" dirty="0">
                <a:latin typeface="Soberana Sans"/>
                <a:cs typeface="Soberana Sans"/>
              </a:rPr>
              <a:t>de las instituciones </a:t>
            </a:r>
            <a:r>
              <a:rPr lang="es-MX" sz="1400" dirty="0" smtClean="0">
                <a:latin typeface="Soberana Sans"/>
                <a:cs typeface="Soberana Sans"/>
              </a:rPr>
              <a:t>para </a:t>
            </a:r>
            <a:r>
              <a:rPr lang="es-MX" sz="1400" dirty="0">
                <a:latin typeface="Soberana Sans"/>
                <a:cs typeface="Soberana Sans"/>
              </a:rPr>
              <a:t>emplear personal </a:t>
            </a:r>
            <a:endParaRPr lang="es-MX" sz="1400" dirty="0" smtClean="0">
              <a:latin typeface="Soberana Sans"/>
              <a:cs typeface="Soberana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Soberana Sans"/>
                <a:cs typeface="Soberana Sans"/>
              </a:rPr>
              <a:t>E</a:t>
            </a:r>
            <a:r>
              <a:rPr lang="es-MX" sz="1400" dirty="0" smtClean="0">
                <a:latin typeface="Soberana Sans"/>
                <a:cs typeface="Soberana Sans"/>
              </a:rPr>
              <a:t>squemas que </a:t>
            </a:r>
            <a:r>
              <a:rPr lang="es-MX" sz="1400" dirty="0">
                <a:latin typeface="Soberana Sans"/>
                <a:cs typeface="Soberana Sans"/>
              </a:rPr>
              <a:t>garanticen condiciones adecuadas de trabajo y </a:t>
            </a:r>
            <a:r>
              <a:rPr lang="es-MX" sz="1400" dirty="0" smtClean="0">
                <a:latin typeface="Soberana Sans"/>
                <a:cs typeface="Soberana Sans"/>
              </a:rPr>
              <a:t>desempeño</a:t>
            </a:r>
            <a:endParaRPr lang="es-MX" sz="1400" dirty="0">
              <a:latin typeface="Soberana Sans"/>
              <a:cs typeface="Soberana San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528" y="4071262"/>
            <a:ext cx="2581473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Soberana Sans"/>
                <a:cs typeface="Soberana Sans"/>
              </a:rPr>
              <a:t>Mercado educativo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Soberana Sans"/>
                <a:cs typeface="Soberana Sans"/>
              </a:rPr>
              <a:t>V</a:t>
            </a:r>
            <a:r>
              <a:rPr lang="es-MX" sz="1400" dirty="0" smtClean="0">
                <a:latin typeface="Soberana Sans"/>
                <a:cs typeface="Soberana Sans"/>
              </a:rPr>
              <a:t>olumen </a:t>
            </a:r>
            <a:r>
              <a:rPr lang="es-MX" sz="1400" dirty="0">
                <a:latin typeface="Soberana Sans"/>
                <a:cs typeface="Soberana Sans"/>
              </a:rPr>
              <a:t>y tipo de formación que los recursos humanos reciben en las instituciones formadoras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94629" y="3429000"/>
            <a:ext cx="2603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FFFFFF"/>
                </a:solidFill>
                <a:latin typeface="Soberana Sans"/>
                <a:cs typeface="Soberana Sans"/>
              </a:rPr>
              <a:t>Modelo de </a:t>
            </a:r>
          </a:p>
          <a:p>
            <a:pPr algn="ctr"/>
            <a:r>
              <a:rPr lang="es-MX" sz="1400" dirty="0" smtClean="0">
                <a:solidFill>
                  <a:srgbClr val="FFFFFF"/>
                </a:solidFill>
                <a:latin typeface="Soberana Sans"/>
                <a:cs typeface="Soberana Sans"/>
              </a:rPr>
              <a:t>atención</a:t>
            </a:r>
          </a:p>
          <a:p>
            <a:pPr algn="ctr"/>
            <a:r>
              <a:rPr lang="es-MX" sz="1400" dirty="0" smtClean="0">
                <a:solidFill>
                  <a:srgbClr val="FFFFFF"/>
                </a:solidFill>
                <a:latin typeface="Soberana Sans"/>
                <a:cs typeface="Soberana Sans"/>
              </a:rPr>
              <a:t>Intervenciones</a:t>
            </a:r>
          </a:p>
          <a:p>
            <a:pPr algn="ctr"/>
            <a:r>
              <a:rPr lang="es-MX" sz="1400" dirty="0" smtClean="0">
                <a:solidFill>
                  <a:srgbClr val="FFFFFF"/>
                </a:solidFill>
                <a:latin typeface="Soberana Sans"/>
                <a:cs typeface="Soberana Sans"/>
              </a:rPr>
              <a:t>Otros recursos</a:t>
            </a:r>
          </a:p>
          <a:p>
            <a:pPr algn="ctr"/>
            <a:r>
              <a:rPr lang="es-MX" dirty="0" smtClean="0">
                <a:solidFill>
                  <a:srgbClr val="FFFFFF"/>
                </a:solidFill>
                <a:latin typeface="Soberana Sans"/>
                <a:cs typeface="Soberana Sans"/>
              </a:rPr>
              <a:t> </a:t>
            </a:r>
          </a:p>
          <a:p>
            <a:pPr algn="ctr"/>
            <a:r>
              <a:rPr lang="es-MX" sz="1200" dirty="0">
                <a:solidFill>
                  <a:srgbClr val="FFFFFF"/>
                </a:solidFill>
                <a:latin typeface="Soberana Sans"/>
                <a:cs typeface="Soberana Sans"/>
              </a:rPr>
              <a:t>P</a:t>
            </a:r>
            <a:r>
              <a:rPr lang="es-MX" sz="1200" dirty="0" smtClean="0">
                <a:solidFill>
                  <a:srgbClr val="FFFFFF"/>
                </a:solidFill>
                <a:latin typeface="Soberana Sans"/>
                <a:cs typeface="Soberana Sans"/>
              </a:rPr>
              <a:t>roducción </a:t>
            </a:r>
            <a:r>
              <a:rPr lang="es-MX" sz="1200" dirty="0">
                <a:solidFill>
                  <a:srgbClr val="FFFFFF"/>
                </a:solidFill>
                <a:latin typeface="Soberana Sans"/>
                <a:cs typeface="Soberana Sans"/>
              </a:rPr>
              <a:t>de servicios </a:t>
            </a:r>
            <a:endParaRPr lang="es-MX" sz="1200" dirty="0" smtClean="0">
              <a:solidFill>
                <a:srgbClr val="FFFFFF"/>
              </a:solidFill>
              <a:latin typeface="Soberana Sans"/>
              <a:cs typeface="Soberana Sans"/>
            </a:endParaRPr>
          </a:p>
          <a:p>
            <a:pPr algn="ctr"/>
            <a:r>
              <a:rPr lang="es-MX" sz="1200" dirty="0" smtClean="0">
                <a:solidFill>
                  <a:srgbClr val="FFFFFF"/>
                </a:solidFill>
                <a:latin typeface="Soberana Sans"/>
                <a:cs typeface="Soberana Sans"/>
              </a:rPr>
              <a:t>para responder adecuadamente </a:t>
            </a:r>
            <a:r>
              <a:rPr lang="es-MX" sz="1200" dirty="0">
                <a:solidFill>
                  <a:srgbClr val="FFFFFF"/>
                </a:solidFill>
                <a:latin typeface="Soberana Sans"/>
                <a:cs typeface="Soberana Sans"/>
              </a:rPr>
              <a:t>a </a:t>
            </a:r>
            <a:r>
              <a:rPr lang="es-MX" sz="1200" dirty="0" smtClean="0">
                <a:solidFill>
                  <a:srgbClr val="FFFFFF"/>
                </a:solidFill>
                <a:latin typeface="Soberana Sans"/>
                <a:cs typeface="Soberana Sans"/>
              </a:rPr>
              <a:t>la</a:t>
            </a:r>
          </a:p>
          <a:p>
            <a:pPr algn="ctr"/>
            <a:r>
              <a:rPr lang="es-MX" sz="1200" dirty="0" smtClean="0">
                <a:solidFill>
                  <a:srgbClr val="FFFFFF"/>
                </a:solidFill>
                <a:latin typeface="Soberana Sans"/>
                <a:cs typeface="Soberana Sans"/>
              </a:rPr>
              <a:t> </a:t>
            </a:r>
            <a:r>
              <a:rPr lang="es-MX" sz="1200" dirty="0">
                <a:solidFill>
                  <a:srgbClr val="FFFFFF"/>
                </a:solidFill>
                <a:latin typeface="Soberana Sans"/>
                <a:cs typeface="Soberana Sans"/>
              </a:rPr>
              <a:t>demanda poblacional por atención</a:t>
            </a:r>
            <a:r>
              <a:rPr lang="es-MX" sz="1200" dirty="0" smtClean="0">
                <a:solidFill>
                  <a:srgbClr val="FFFFFF"/>
                </a:solidFill>
                <a:latin typeface="Soberana Sans"/>
                <a:cs typeface="Soberana Sans"/>
              </a:rPr>
              <a:t>.</a:t>
            </a:r>
            <a:endParaRPr lang="es-MX" sz="1400" dirty="0">
              <a:solidFill>
                <a:srgbClr val="FFFFFF"/>
              </a:solidFill>
              <a:latin typeface="Soberana Sans"/>
              <a:cs typeface="Soberana San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41300" y="764704"/>
            <a:ext cx="6768752" cy="49006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4</a:t>
            </a: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Consideraciones finales</a:t>
            </a: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sp>
        <p:nvSpPr>
          <p:cNvPr id="12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91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4</a:t>
            </a:r>
            <a:r>
              <a:rPr lang="es-ES" dirty="0" smtClean="0"/>
              <a:t>. Consideraciones finales</a:t>
            </a: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41300" y="5229200"/>
            <a:ext cx="8651180" cy="11521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34131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13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1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11000"/>
              <a:buFont typeface="Arial" charset="0"/>
              <a:buNone/>
            </a:pPr>
            <a:r>
              <a:rPr lang="es-MX" sz="1600" b="1" smtClean="0">
                <a:latin typeface="Soberana Sans"/>
                <a:cs typeface="Soberana Sans"/>
              </a:rPr>
              <a:t>Política de recursos humanos orientada a corregir las tres grandes desviaciones</a:t>
            </a:r>
            <a:endParaRPr lang="es-MX" sz="1600" smtClean="0">
              <a:latin typeface="Soberana Sans"/>
              <a:cs typeface="Soberana Sans"/>
            </a:endParaRP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+mj-lt"/>
              <a:buAutoNum type="arabicPeriod"/>
            </a:pPr>
            <a:r>
              <a:rPr lang="es-MX" sz="1600" smtClean="0">
                <a:latin typeface="Soberana Sans"/>
                <a:cs typeface="Soberana Sans"/>
              </a:rPr>
              <a:t>Número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+mj-lt"/>
              <a:buAutoNum type="arabicPeriod"/>
            </a:pPr>
            <a:r>
              <a:rPr lang="es-MX" sz="1600" smtClean="0">
                <a:latin typeface="Soberana Sans"/>
                <a:cs typeface="Soberana Sans"/>
              </a:rPr>
              <a:t>Perfil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+mj-lt"/>
              <a:buAutoNum type="arabicPeriod"/>
            </a:pPr>
            <a:r>
              <a:rPr lang="es-MX" sz="1600" smtClean="0">
                <a:latin typeface="Soberana Sans"/>
                <a:cs typeface="Soberana Sans"/>
              </a:rPr>
              <a:t>Distribución </a:t>
            </a:r>
            <a:endParaRPr lang="es-MX" sz="1600" dirty="0" smtClean="0">
              <a:latin typeface="Soberana Sans"/>
              <a:cs typeface="Soberana San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7584" y="1516142"/>
            <a:ext cx="1440954" cy="2920970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noFill/>
            <a:round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Soberana Sans"/>
                <a:cs typeface="Soberana Sans"/>
              </a:rPr>
              <a:t>Mapa de carga de la enfermedad</a:t>
            </a:r>
          </a:p>
          <a:p>
            <a:pPr algn="ctr"/>
            <a:endParaRPr lang="es-ES" sz="12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Perfil de necesidades</a:t>
            </a: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Carga de la DM</a:t>
            </a: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Comparación entre estados</a:t>
            </a:r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99792" y="1516142"/>
            <a:ext cx="1440954" cy="2920970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noFill/>
            <a:round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Soberana Sans"/>
                <a:cs typeface="Soberana Sans"/>
              </a:rPr>
              <a:t>Mapa de demanda y producción de servicios</a:t>
            </a:r>
          </a:p>
          <a:p>
            <a:pPr algn="ctr"/>
            <a:endParaRPr lang="es-ES" sz="12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Volumen de demanda y producción en el primer nivel</a:t>
            </a: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Comparación entre estados</a:t>
            </a:r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72000" y="1516142"/>
            <a:ext cx="1440954" cy="2920970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noFill/>
            <a:round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Soberana Sans"/>
                <a:cs typeface="Soberana Sans"/>
              </a:rPr>
              <a:t>Mapa de disponibilidad de RH</a:t>
            </a:r>
          </a:p>
          <a:p>
            <a:pPr algn="ctr"/>
            <a:endParaRPr lang="es-ES" sz="12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Distribución por zona geográfica, tipo de unidad y categoría</a:t>
            </a:r>
          </a:p>
          <a:p>
            <a:pPr algn="ctr"/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Comparación entre estados</a:t>
            </a:r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44208" y="1516142"/>
            <a:ext cx="1440954" cy="2920970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noFill/>
            <a:round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Soberana Sans"/>
                <a:cs typeface="Soberana Sans"/>
              </a:rPr>
              <a:t>Mapa de Producción de RH</a:t>
            </a:r>
            <a:endParaRPr lang="es-ES" sz="12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Volumen de Producción</a:t>
            </a: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(primer ingreso y egresos)</a:t>
            </a:r>
          </a:p>
          <a:p>
            <a:pPr algn="ctr"/>
            <a:endParaRPr lang="es-ES" sz="1000" dirty="0" smtClean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  <a:p>
            <a:pPr algn="ctr"/>
            <a:r>
              <a:rPr lang="es-ES" sz="1000" dirty="0" smtClean="0">
                <a:solidFill>
                  <a:schemeClr val="bg1"/>
                </a:solidFill>
                <a:latin typeface="Soberana Sans"/>
                <a:cs typeface="Soberana Sans"/>
              </a:rPr>
              <a:t>Comparación entre estados</a:t>
            </a:r>
            <a:endParaRPr lang="es-ES" sz="1000" dirty="0">
              <a:solidFill>
                <a:schemeClr val="bg1"/>
              </a:solidFill>
              <a:latin typeface="Soberana Sans"/>
              <a:cs typeface="Soberana San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47664" y="4581128"/>
            <a:ext cx="5616624" cy="400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cap="rnd">
            <a:noFill/>
            <a:round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1200" dirty="0" smtClean="0">
                <a:latin typeface="Soberana Sans"/>
                <a:cs typeface="Soberana Sans"/>
              </a:rPr>
              <a:t>AJUSTE DE BRECHAS ENTRE MAPAS</a:t>
            </a:r>
            <a:endParaRPr lang="es-ES" sz="1000" dirty="0">
              <a:latin typeface="Soberana Sans"/>
              <a:cs typeface="Soberana Sans"/>
            </a:endParaRPr>
          </a:p>
        </p:txBody>
      </p:sp>
      <p:sp>
        <p:nvSpPr>
          <p:cNvPr id="14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8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Marcador de contenido"/>
          <p:cNvSpPr>
            <a:spLocks noGrp="1"/>
          </p:cNvSpPr>
          <p:nvPr>
            <p:ph idx="1"/>
          </p:nvPr>
        </p:nvSpPr>
        <p:spPr>
          <a:xfrm>
            <a:off x="981877" y="1702549"/>
            <a:ext cx="5400000" cy="4328799"/>
          </a:xfrm>
          <a:prstGeom prst="cub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s-MX" dirty="0">
              <a:latin typeface="Soberana Sans"/>
              <a:cs typeface="Soberana San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9513" y="692696"/>
            <a:ext cx="8785100" cy="49006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4</a:t>
            </a:r>
            <a:r>
              <a:rPr lang="es-ES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. </a:t>
            </a:r>
            <a:r>
              <a:rPr lang="es-MX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Consideraciones finales</a:t>
            </a:r>
            <a:endParaRPr lang="es-MX" sz="2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sp>
        <p:nvSpPr>
          <p:cNvPr id="8" name="7 Cubo"/>
          <p:cNvSpPr/>
          <p:nvPr/>
        </p:nvSpPr>
        <p:spPr>
          <a:xfrm>
            <a:off x="1403648" y="3672473"/>
            <a:ext cx="4464496" cy="2326179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>
              <a:latin typeface="Soberana Sans"/>
              <a:cs typeface="Soberana Sans"/>
            </a:endParaRPr>
          </a:p>
          <a:p>
            <a:pPr algn="ctr"/>
            <a:endParaRPr lang="es-MX" dirty="0" smtClean="0">
              <a:latin typeface="Soberana Sans"/>
              <a:cs typeface="Soberana Sans"/>
            </a:endParaRPr>
          </a:p>
          <a:p>
            <a:pPr algn="ctr"/>
            <a:endParaRPr lang="es-MX" dirty="0" smtClean="0">
              <a:latin typeface="Soberana Sans"/>
              <a:cs typeface="Soberana Sans"/>
            </a:endParaRPr>
          </a:p>
          <a:p>
            <a:pPr algn="ctr"/>
            <a:endParaRPr lang="es-MX" dirty="0" smtClean="0">
              <a:latin typeface="Soberana Sans"/>
              <a:cs typeface="Soberana San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9792" y="141451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oberana Sans"/>
                <a:cs typeface="Soberana Sans"/>
              </a:rPr>
              <a:t>Gasto total en salud</a:t>
            </a:r>
            <a:endParaRPr lang="es-MX" sz="1200" b="1" dirty="0">
              <a:latin typeface="Soberana Sans"/>
              <a:cs typeface="Soberana San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19672" y="6167045"/>
            <a:ext cx="2916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Soberana Sans"/>
                <a:cs typeface="Soberana Sans"/>
              </a:rPr>
              <a:t>Amplitud: </a:t>
            </a:r>
            <a:r>
              <a:rPr lang="es-MX" sz="1200" dirty="0" smtClean="0">
                <a:latin typeface="Soberana Sans"/>
                <a:cs typeface="Soberana Sans"/>
              </a:rPr>
              <a:t>¿quién está asegurado?</a:t>
            </a:r>
            <a:endParaRPr lang="es-MX" sz="1200" dirty="0">
              <a:latin typeface="Soberana Sans"/>
              <a:cs typeface="Soberana San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88224" y="356595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Soberana Sans"/>
                <a:cs typeface="Soberana Sans"/>
              </a:rPr>
              <a:t>Nivel: </a:t>
            </a:r>
            <a:r>
              <a:rPr lang="es-MX" sz="1200" dirty="0" smtClean="0">
                <a:latin typeface="Soberana Sans"/>
                <a:cs typeface="Soberana Sans"/>
              </a:rPr>
              <a:t>¿en qué </a:t>
            </a:r>
          </a:p>
          <a:p>
            <a:r>
              <a:rPr lang="es-MX" sz="1200" dirty="0" smtClean="0">
                <a:latin typeface="Soberana Sans"/>
                <a:cs typeface="Soberana Sans"/>
              </a:rPr>
              <a:t>proporción </a:t>
            </a:r>
          </a:p>
          <a:p>
            <a:r>
              <a:rPr lang="es-MX" sz="1200" dirty="0" smtClean="0">
                <a:latin typeface="Soberana Sans"/>
                <a:cs typeface="Soberana Sans"/>
              </a:rPr>
              <a:t>están cubiertos </a:t>
            </a:r>
          </a:p>
          <a:p>
            <a:r>
              <a:rPr lang="es-MX" sz="1200" dirty="0" smtClean="0">
                <a:latin typeface="Soberana Sans"/>
                <a:cs typeface="Soberana Sans"/>
              </a:rPr>
              <a:t>los costos?</a:t>
            </a:r>
            <a:endParaRPr lang="es-MX" sz="1200" dirty="0">
              <a:latin typeface="Soberana Sans"/>
              <a:cs typeface="Soberana San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580700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Soberana Sans"/>
                <a:cs typeface="Soberana Sans"/>
              </a:rPr>
              <a:t>Profundidad: </a:t>
            </a:r>
          </a:p>
          <a:p>
            <a:r>
              <a:rPr lang="es-MX" sz="1200" dirty="0" smtClean="0">
                <a:latin typeface="Soberana Sans"/>
                <a:cs typeface="Soberana Sans"/>
              </a:rPr>
              <a:t>¿qué prestaciones </a:t>
            </a:r>
          </a:p>
          <a:p>
            <a:r>
              <a:rPr lang="es-MX" sz="1200" dirty="0" smtClean="0">
                <a:latin typeface="Soberana Sans"/>
                <a:cs typeface="Soberana Sans"/>
              </a:rPr>
              <a:t>están incluidas?</a:t>
            </a:r>
            <a:endParaRPr lang="es-MX" sz="1200" dirty="0">
              <a:latin typeface="Soberana Sans"/>
              <a:cs typeface="Soberana Sans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755576" y="2701862"/>
            <a:ext cx="22400" cy="126876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5436096" y="5086925"/>
            <a:ext cx="1080120" cy="108012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971600" y="6167045"/>
            <a:ext cx="432048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516216" y="1702549"/>
            <a:ext cx="0" cy="31683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 rot="-2580000">
            <a:off x="5045476" y="5139592"/>
            <a:ext cx="1710725" cy="323165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MX" sz="1500" b="1" dirty="0" smtClean="0">
                <a:latin typeface="Soberana Sans"/>
                <a:cs typeface="Soberana Sans"/>
              </a:rPr>
              <a:t>Intervenciones</a:t>
            </a:r>
            <a:endParaRPr lang="es-MX" sz="1500" b="1" dirty="0">
              <a:latin typeface="Soberana Sans"/>
              <a:cs typeface="Soberana San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588224" y="2341822"/>
            <a:ext cx="1800200" cy="646331"/>
          </a:xfrm>
          <a:prstGeom prst="rect">
            <a:avLst/>
          </a:prstGeom>
          <a:noFill/>
          <a:ln w="19050">
            <a:solidFill>
              <a:srgbClr val="005024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5024"/>
                </a:solidFill>
                <a:latin typeface="Soberana Sans"/>
                <a:cs typeface="Soberana Sans"/>
              </a:rPr>
              <a:t>Requiere disponibilidad de recursos humanos</a:t>
            </a:r>
            <a:endParaRPr lang="es-MX" sz="1200" b="1" dirty="0">
              <a:solidFill>
                <a:srgbClr val="005024"/>
              </a:solidFill>
              <a:latin typeface="Soberana Sans"/>
              <a:cs typeface="Soberana Sans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V="1">
            <a:off x="5868144" y="3205918"/>
            <a:ext cx="504056" cy="504056"/>
          </a:xfrm>
          <a:prstGeom prst="straightConnector1">
            <a:avLst/>
          </a:prstGeom>
          <a:ln w="28575">
            <a:solidFill>
              <a:srgbClr val="00502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2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0007" y="2564904"/>
            <a:ext cx="8651875" cy="1296144"/>
          </a:xfrm>
        </p:spPr>
        <p:txBody>
          <a:bodyPr/>
          <a:lstStyle/>
          <a:p>
            <a:r>
              <a:rPr lang="es-ES" b="1" dirty="0"/>
              <a:t>Brechas en la disponibilidad de recursos </a:t>
            </a:r>
            <a:r>
              <a:rPr lang="es-ES" b="1" dirty="0" smtClean="0"/>
              <a:t>humanos en salud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Reto de Salud Global </a:t>
            </a:r>
            <a:endParaRPr lang="es-ES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15 </a:t>
            </a:r>
            <a:r>
              <a:rPr lang="es-ES" dirty="0" smtClean="0"/>
              <a:t>de </a:t>
            </a:r>
            <a:r>
              <a:rPr lang="es-ES" dirty="0" smtClean="0"/>
              <a:t>junio</a:t>
            </a:r>
            <a:r>
              <a:rPr lang="es-ES" dirty="0" smtClean="0"/>
              <a:t> </a:t>
            </a:r>
            <a:r>
              <a:rPr lang="es-ES" dirty="0" smtClean="0"/>
              <a:t>,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9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/>
          <p:cNvGrpSpPr/>
          <p:nvPr/>
        </p:nvGrpSpPr>
        <p:grpSpPr>
          <a:xfrm>
            <a:off x="395536" y="2170947"/>
            <a:ext cx="8492778" cy="2770221"/>
            <a:chOff x="179512" y="2675003"/>
            <a:chExt cx="8492778" cy="2770221"/>
          </a:xfrm>
        </p:grpSpPr>
        <p:grpSp>
          <p:nvGrpSpPr>
            <p:cNvPr id="46" name="Grupo 45"/>
            <p:cNvGrpSpPr/>
            <p:nvPr/>
          </p:nvGrpSpPr>
          <p:grpSpPr>
            <a:xfrm>
              <a:off x="250825" y="2675003"/>
              <a:ext cx="1368847" cy="864096"/>
              <a:chOff x="250825" y="2675003"/>
              <a:chExt cx="1368847" cy="864096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250825" y="2675003"/>
                <a:ext cx="1368847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327694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Salud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1907704" y="2675003"/>
              <a:ext cx="1368152" cy="864096"/>
              <a:chOff x="1907704" y="2675003"/>
              <a:chExt cx="1368152" cy="864096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1907704" y="2675003"/>
                <a:ext cx="136815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979712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3594519" y="2675003"/>
              <a:ext cx="1337522" cy="864096"/>
              <a:chOff x="3855392" y="2675003"/>
              <a:chExt cx="1337522" cy="864096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855392" y="2675003"/>
                <a:ext cx="133752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927746" y="2924944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5348689" y="2675003"/>
              <a:ext cx="1383551" cy="864096"/>
              <a:chOff x="5348689" y="2675003"/>
              <a:chExt cx="1383551" cy="864096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348689" y="2675003"/>
                <a:ext cx="1383551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5440262" y="2922385"/>
                <a:ext cx="1219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Disponibilidad</a:t>
                </a:r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7111063" y="2691027"/>
              <a:ext cx="1349369" cy="864096"/>
              <a:chOff x="7111063" y="2691027"/>
              <a:chExt cx="1349369" cy="86409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7111063" y="2691027"/>
                <a:ext cx="1349369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7164288" y="2852936"/>
                <a:ext cx="122413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Formación 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sp>
          <p:nvSpPr>
            <p:cNvPr id="27" name="Flecha derecha 26"/>
            <p:cNvSpPr/>
            <p:nvPr/>
          </p:nvSpPr>
          <p:spPr>
            <a:xfrm>
              <a:off x="1615506" y="3107051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296974" y="3090084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4978457" y="3090083"/>
              <a:ext cx="359652" cy="16789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6723950" y="3090082"/>
              <a:ext cx="378910" cy="1676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755576" y="3723765"/>
              <a:ext cx="1728192" cy="1084619"/>
              <a:chOff x="899592" y="3723765"/>
              <a:chExt cx="1728192" cy="870429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005521" y="3942617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Necesidad vs 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2627784" y="3723764"/>
              <a:ext cx="1728192" cy="1084620"/>
              <a:chOff x="899592" y="3723765"/>
              <a:chExt cx="1728192" cy="87042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899592" y="4007302"/>
                <a:ext cx="1728191" cy="271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Productividad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6300192" y="3688740"/>
              <a:ext cx="1728192" cy="1131426"/>
              <a:chOff x="899592" y="3723765"/>
              <a:chExt cx="1728192" cy="870429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07604" y="3896073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Perfil vs formación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4427984" y="3693873"/>
              <a:ext cx="1728192" cy="1160229"/>
              <a:chOff x="899592" y="3723765"/>
              <a:chExt cx="1728192" cy="870429"/>
            </a:xfrm>
          </p:grpSpPr>
          <p:sp>
            <p:nvSpPr>
              <p:cNvPr id="41" name="Elipse 4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1005521" y="3939685"/>
                <a:ext cx="1512168" cy="43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 vs disponibilidad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179512" y="5013176"/>
              <a:ext cx="8492778" cy="432048"/>
              <a:chOff x="179512" y="5013176"/>
              <a:chExt cx="8492778" cy="432048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179512" y="5013176"/>
                <a:ext cx="8492778" cy="432048"/>
              </a:xfrm>
              <a:prstGeom prst="rect">
                <a:avLst/>
              </a:prstGeom>
              <a:solidFill>
                <a:srgbClr val="A91423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4107871" y="5064525"/>
                <a:ext cx="1187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latin typeface="Soberana Sans" panose="02000000000000000000" pitchFamily="50" charset="0"/>
                  </a:rPr>
                  <a:t>BRECHAS</a:t>
                </a:r>
                <a:endParaRPr lang="es-MX" b="1" dirty="0">
                  <a:latin typeface="Soberana Sans" panose="02000000000000000000" pitchFamily="50" charset="0"/>
                </a:endParaRPr>
              </a:p>
            </p:txBody>
          </p:sp>
        </p:grpSp>
      </p:grpSp>
      <p:sp>
        <p:nvSpPr>
          <p:cNvPr id="45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251520" y="764705"/>
            <a:ext cx="8208912" cy="474224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1. </a:t>
            </a:r>
            <a:r>
              <a:rPr lang="es-MX" altLang="es-MX" sz="2400" b="1" dirty="0" smtClean="0">
                <a:latin typeface="Soberana Sans" panose="02000000000000000000" pitchFamily="50" charset="0"/>
                <a:ea typeface="ＭＳ Ｐゴシック" panose="020B0600070205080204" pitchFamily="34" charset="-128"/>
              </a:rPr>
              <a:t>Modelo de disponibilidad de RH y Brechas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0825" y="692150"/>
            <a:ext cx="8713788" cy="835547"/>
          </a:xfrm>
          <a:prstGeom prst="rect">
            <a:avLst/>
          </a:prstGeom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</a:rPr>
              <a:t>Mapas y </a:t>
            </a: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anose="02000000000000000000" pitchFamily="50" charset="0"/>
                <a:ea typeface="ＭＳ Ｐゴシック" panose="020B0600070205080204" pitchFamily="34" charset="-128"/>
              </a:rPr>
              <a:t>brechas</a:t>
            </a:r>
            <a:endParaRPr lang="es-MX" alt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395536" y="2170947"/>
            <a:ext cx="8492778" cy="2770221"/>
            <a:chOff x="179512" y="2675003"/>
            <a:chExt cx="8492778" cy="2770221"/>
          </a:xfrm>
        </p:grpSpPr>
        <p:grpSp>
          <p:nvGrpSpPr>
            <p:cNvPr id="46" name="Grupo 45"/>
            <p:cNvGrpSpPr/>
            <p:nvPr/>
          </p:nvGrpSpPr>
          <p:grpSpPr>
            <a:xfrm>
              <a:off x="250825" y="2675003"/>
              <a:ext cx="1368847" cy="864096"/>
              <a:chOff x="250825" y="2675003"/>
              <a:chExt cx="1368847" cy="864096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250825" y="2675003"/>
                <a:ext cx="1368847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327694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Salud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1907704" y="2675003"/>
              <a:ext cx="1368152" cy="864096"/>
              <a:chOff x="1907704" y="2675003"/>
              <a:chExt cx="1368152" cy="864096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1907704" y="2675003"/>
                <a:ext cx="136815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979712" y="2922385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3594519" y="2675003"/>
              <a:ext cx="1337522" cy="864096"/>
              <a:chOff x="3855392" y="2675003"/>
              <a:chExt cx="1337522" cy="864096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855392" y="2675003"/>
                <a:ext cx="1337522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927746" y="2924944"/>
                <a:ext cx="1219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5348689" y="2675003"/>
              <a:ext cx="1383551" cy="864096"/>
              <a:chOff x="5348689" y="2675003"/>
              <a:chExt cx="1383551" cy="864096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348689" y="2675003"/>
                <a:ext cx="1383551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5440262" y="2922385"/>
                <a:ext cx="1219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Disponibilidad</a:t>
                </a:r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7111063" y="2691027"/>
              <a:ext cx="1349369" cy="864096"/>
              <a:chOff x="7111063" y="2691027"/>
              <a:chExt cx="1349369" cy="86409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7111063" y="2691027"/>
                <a:ext cx="1349369" cy="864096"/>
              </a:xfrm>
              <a:prstGeom prst="rect">
                <a:avLst/>
              </a:prstGeom>
              <a:solidFill>
                <a:srgbClr val="6D141B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7164288" y="2852936"/>
                <a:ext cx="122413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Formación RH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sp>
          <p:nvSpPr>
            <p:cNvPr id="27" name="Flecha derecha 26"/>
            <p:cNvSpPr/>
            <p:nvPr/>
          </p:nvSpPr>
          <p:spPr>
            <a:xfrm>
              <a:off x="1615506" y="3107051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296974" y="3090084"/>
              <a:ext cx="292198" cy="18466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4978457" y="3090083"/>
              <a:ext cx="359652" cy="16789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6723950" y="3090082"/>
              <a:ext cx="378910" cy="1676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755576" y="3723765"/>
              <a:ext cx="1728192" cy="1084619"/>
              <a:chOff x="899592" y="3723765"/>
              <a:chExt cx="1728192" cy="870429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005521" y="3942617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Necesidad vs demanda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2627784" y="3723764"/>
              <a:ext cx="1728192" cy="1084620"/>
              <a:chOff x="899592" y="3723765"/>
              <a:chExt cx="1728192" cy="87042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899592" y="4007302"/>
                <a:ext cx="1728191" cy="271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Productividad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6300192" y="3688740"/>
              <a:ext cx="1728192" cy="1131426"/>
              <a:chOff x="899592" y="3723765"/>
              <a:chExt cx="1728192" cy="870429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07604" y="3896073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Perfil vs formación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4427984" y="3693873"/>
              <a:ext cx="1728192" cy="1160229"/>
              <a:chOff x="899592" y="3723765"/>
              <a:chExt cx="1728192" cy="870429"/>
            </a:xfrm>
          </p:grpSpPr>
          <p:sp>
            <p:nvSpPr>
              <p:cNvPr id="41" name="Elipse 40"/>
              <p:cNvSpPr/>
              <p:nvPr/>
            </p:nvSpPr>
            <p:spPr>
              <a:xfrm>
                <a:off x="899592" y="3723765"/>
                <a:ext cx="1728192" cy="87042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1005521" y="3939685"/>
                <a:ext cx="1512168" cy="43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solidFill>
                      <a:schemeClr val="bg1"/>
                    </a:solidFill>
                    <a:latin typeface="Soberana Sans" panose="02000000000000000000" pitchFamily="50" charset="0"/>
                  </a:rPr>
                  <a:t>Actividad vs disponibilidad</a:t>
                </a:r>
                <a:endParaRPr lang="es-MX" dirty="0">
                  <a:solidFill>
                    <a:schemeClr val="bg1"/>
                  </a:solidFill>
                  <a:latin typeface="Soberana Sans" panose="02000000000000000000" pitchFamily="50" charset="0"/>
                </a:endParaRP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179512" y="5013176"/>
              <a:ext cx="8492778" cy="432048"/>
              <a:chOff x="179512" y="5013176"/>
              <a:chExt cx="8492778" cy="432048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179512" y="5013176"/>
                <a:ext cx="8492778" cy="432048"/>
              </a:xfrm>
              <a:prstGeom prst="rect">
                <a:avLst/>
              </a:prstGeom>
              <a:solidFill>
                <a:srgbClr val="A91423"/>
              </a:solidFill>
              <a:ln>
                <a:solidFill>
                  <a:srgbClr val="6D1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4107871" y="5064525"/>
                <a:ext cx="1187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latin typeface="Soberana Sans" panose="02000000000000000000" pitchFamily="50" charset="0"/>
                  </a:rPr>
                  <a:t>BRECHAS</a:t>
                </a:r>
                <a:endParaRPr lang="es-MX" b="1" dirty="0">
                  <a:latin typeface="Soberana Sans" panose="02000000000000000000" pitchFamily="50" charset="0"/>
                </a:endParaRPr>
              </a:p>
            </p:txBody>
          </p:sp>
        </p:grpSp>
      </p:grpSp>
      <p:sp>
        <p:nvSpPr>
          <p:cNvPr id="45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6</a:t>
            </a:fld>
            <a:endParaRPr lang="es-MX" dirty="0"/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2664296" cy="2448272"/>
          </a:xfrm>
          <a:prstGeom prst="rect">
            <a:avLst/>
          </a:prstGeom>
          <a:solidFill>
            <a:srgbClr val="E2735B">
              <a:alpha val="13000"/>
            </a:srgbClr>
          </a:solidFill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1475656" y="15567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Soberana Sans" panose="02000000000000000000" pitchFamily="50" charset="0"/>
              </a:rPr>
              <a:t>Brecha 1</a:t>
            </a:r>
            <a:endParaRPr lang="es-MX" b="1" dirty="0"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075" t="12200" r="7081" b="6603"/>
          <a:stretch/>
        </p:blipFill>
        <p:spPr>
          <a:xfrm>
            <a:off x="683568" y="1340768"/>
            <a:ext cx="7848872" cy="49214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004" y="105273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CARGA GLOBAL DE LA ENFERMEDAD, 1990-2013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0064" y="2087127"/>
            <a:ext cx="36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2013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87218" y="4379618"/>
            <a:ext cx="36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1990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4283968" y="3717032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28 CuadroTexto"/>
          <p:cNvSpPr txBox="1"/>
          <p:nvPr/>
        </p:nvSpPr>
        <p:spPr>
          <a:xfrm>
            <a:off x="414337" y="6248345"/>
            <a:ext cx="7920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Fuente</a:t>
            </a:r>
            <a:r>
              <a:rPr lang="es-E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Institute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of </a:t>
            </a:r>
            <a:r>
              <a:rPr 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Health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Metrics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es-MX" sz="1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Evaluation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hlinkClick r:id="rId3"/>
              </a:rPr>
              <a:t>http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hlinkClick r:id="rId3"/>
              </a:rPr>
              <a:t>://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hlinkClick r:id="rId3"/>
              </a:rPr>
              <a:t>www.healthdata.org/results/data-visualizations</a:t>
            </a:r>
            <a:endParaRPr lang="es-MX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1299" y="620688"/>
            <a:ext cx="8651875" cy="70609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Brecha 1: carga de la enfermedad vs demanda</a:t>
            </a: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sp>
        <p:nvSpPr>
          <p:cNvPr id="12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61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323528" y="6270431"/>
            <a:ext cx="7920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Fuente</a:t>
            </a:r>
            <a:r>
              <a:rPr lang="es-E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Institute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of </a:t>
            </a:r>
            <a:r>
              <a:rPr 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Health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Metrics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es-MX" sz="1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Evaluation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hlinkClick r:id="rId3"/>
              </a:rPr>
              <a:t>http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hlinkClick r:id="rId3"/>
              </a:rPr>
              <a:t>://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hlinkClick r:id="rId3"/>
              </a:rPr>
              <a:t>www.healthdata.org/results/data-visualizations</a:t>
            </a:r>
            <a:endParaRPr lang="es-MX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cto 4"/>
          <p:cNvCxnSpPr>
            <a:stCxn id="57" idx="6"/>
            <a:endCxn id="78" idx="2"/>
          </p:cNvCxnSpPr>
          <p:nvPr/>
        </p:nvCxnSpPr>
        <p:spPr>
          <a:xfrm flipV="1">
            <a:off x="3312067" y="2042301"/>
            <a:ext cx="1098431" cy="29450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74" idx="6"/>
            <a:endCxn id="84" idx="2"/>
          </p:cNvCxnSpPr>
          <p:nvPr/>
        </p:nvCxnSpPr>
        <p:spPr>
          <a:xfrm flipV="1">
            <a:off x="3318177" y="3843620"/>
            <a:ext cx="1091259" cy="118371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30324"/>
              </p:ext>
            </p:extLst>
          </p:nvPr>
        </p:nvGraphicFramePr>
        <p:xfrm>
          <a:off x="7348387" y="1598389"/>
          <a:ext cx="567165" cy="4204337"/>
        </p:xfrm>
        <a:graphic>
          <a:graphicData uri="http://schemas.openxmlformats.org/drawingml/2006/table">
            <a:tbl>
              <a:tblPr/>
              <a:tblGrid>
                <a:gridCol w="567165"/>
              </a:tblGrid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128.5%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-1.7%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1.02%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-29.9%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-0.3%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-11.7%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-9.9%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-60.1%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-46.7%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-86.1%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3" name="Conector recto 42"/>
          <p:cNvCxnSpPr>
            <a:stCxn id="2" idx="6"/>
            <a:endCxn id="91" idx="2"/>
          </p:cNvCxnSpPr>
          <p:nvPr/>
        </p:nvCxnSpPr>
        <p:spPr>
          <a:xfrm>
            <a:off x="3312067" y="2037261"/>
            <a:ext cx="1097368" cy="36088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1772359" y="1362854"/>
            <a:ext cx="7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1990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6011892" y="1362854"/>
            <a:ext cx="74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2013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835899" y="1903465"/>
            <a:ext cx="476168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</a:t>
            </a:r>
            <a:endParaRPr lang="es-MX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71798"/>
              </p:ext>
            </p:extLst>
          </p:nvPr>
        </p:nvGraphicFramePr>
        <p:xfrm>
          <a:off x="306462" y="1897491"/>
          <a:ext cx="2433752" cy="3855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3752"/>
              </a:tblGrid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Enfermedades </a:t>
                      </a:r>
                      <a:r>
                        <a:rPr lang="es-MX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diarréicas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Diabetes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mellitus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Cardiopatía isquémica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Infección respiratoria baja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Lesiones en carretera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Dolor de espalda baja y cuello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Violencia interpersonal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Desórdenes depresivos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Enfermedad del órgano sensorial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Complicaciones por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parto prematuro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Anomalías</a:t>
                      </a:r>
                      <a:r>
                        <a:rPr lang="es-MX" sz="1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congénitas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Enfermedad pul. obstructiva crónica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9655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Enfermedad renal crónica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27869"/>
              </p:ext>
            </p:extLst>
          </p:nvPr>
        </p:nvGraphicFramePr>
        <p:xfrm>
          <a:off x="4969069" y="1885833"/>
          <a:ext cx="2437642" cy="3905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642"/>
              </a:tblGrid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Diabetes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mellitus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Cardiopatía isquémica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Enfermedad </a:t>
                      </a:r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renal crónica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Dolor de espalda baja y cuello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Desórdenes depresivos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Lesiones en carretera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Anomalías congénitas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Enfermedad del órgano sensorial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Enfermedad </a:t>
                      </a: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pul.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obstructiva crónica</a:t>
                      </a:r>
                    </a:p>
                  </a:txBody>
                  <a:tcPr marL="6799" marR="6799" marT="6799" marB="0" anchor="ctr">
                    <a:solidFill>
                      <a:schemeClr val="bg1"/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Violencia interpersonal</a:t>
                      </a: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Infección respiratoria baja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Complicaciones por parto prematuro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Enfermedades </a:t>
                      </a:r>
                      <a:r>
                        <a:rPr lang="es-MX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diarréicas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" name="Elipse 56"/>
          <p:cNvSpPr/>
          <p:nvPr/>
        </p:nvSpPr>
        <p:spPr>
          <a:xfrm>
            <a:off x="2821986" y="2203014"/>
            <a:ext cx="490081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Elipse 58"/>
          <p:cNvSpPr/>
          <p:nvPr/>
        </p:nvSpPr>
        <p:spPr>
          <a:xfrm>
            <a:off x="2821986" y="2509935"/>
            <a:ext cx="490081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2819930" y="2808277"/>
            <a:ext cx="492137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4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837918" y="3106619"/>
            <a:ext cx="474149" cy="267591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" name="Elipse 65"/>
          <p:cNvSpPr/>
          <p:nvPr/>
        </p:nvSpPr>
        <p:spPr>
          <a:xfrm>
            <a:off x="2834837" y="3405054"/>
            <a:ext cx="483340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6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2834837" y="3704784"/>
            <a:ext cx="474299" cy="267591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7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2832012" y="4004001"/>
            <a:ext cx="486165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8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2832012" y="4302343"/>
            <a:ext cx="48616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9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2837918" y="4600685"/>
            <a:ext cx="480259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10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2832012" y="4893541"/>
            <a:ext cx="48616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2832012" y="5200408"/>
            <a:ext cx="48005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12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2834836" y="5507275"/>
            <a:ext cx="477231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15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4410498" y="1908505"/>
            <a:ext cx="476168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4396585" y="2208054"/>
            <a:ext cx="490081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0" name="Elipse 79"/>
          <p:cNvSpPr/>
          <p:nvPr/>
        </p:nvSpPr>
        <p:spPr>
          <a:xfrm>
            <a:off x="4396585" y="2514975"/>
            <a:ext cx="490081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4394529" y="2813317"/>
            <a:ext cx="492137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4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4412517" y="3111659"/>
            <a:ext cx="47414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3" name="Elipse 82"/>
          <p:cNvSpPr/>
          <p:nvPr/>
        </p:nvSpPr>
        <p:spPr>
          <a:xfrm>
            <a:off x="4409436" y="3410094"/>
            <a:ext cx="483340" cy="267591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6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4409436" y="3709824"/>
            <a:ext cx="474299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7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4406611" y="4009041"/>
            <a:ext cx="48616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8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4406611" y="4307383"/>
            <a:ext cx="486165" cy="2675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9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4412517" y="4605725"/>
            <a:ext cx="480259" cy="267591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10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8" name="Elipse 87"/>
          <p:cNvSpPr/>
          <p:nvPr/>
        </p:nvSpPr>
        <p:spPr>
          <a:xfrm>
            <a:off x="4406611" y="4898581"/>
            <a:ext cx="486165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12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9" name="Elipse 88"/>
          <p:cNvSpPr/>
          <p:nvPr/>
        </p:nvSpPr>
        <p:spPr>
          <a:xfrm>
            <a:off x="4406611" y="5205448"/>
            <a:ext cx="480055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15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4409435" y="5512315"/>
            <a:ext cx="477231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25</a:t>
            </a:r>
            <a:endParaRPr lang="es-MX" sz="1100" dirty="0">
              <a:solidFill>
                <a:schemeClr val="bg1"/>
              </a:solidFill>
            </a:endParaRPr>
          </a:p>
        </p:txBody>
      </p:sp>
      <p:cxnSp>
        <p:nvCxnSpPr>
          <p:cNvPr id="92" name="Conector recto 91"/>
          <p:cNvCxnSpPr>
            <a:stCxn id="62" idx="6"/>
            <a:endCxn id="88" idx="2"/>
          </p:cNvCxnSpPr>
          <p:nvPr/>
        </p:nvCxnSpPr>
        <p:spPr>
          <a:xfrm>
            <a:off x="3312067" y="2942073"/>
            <a:ext cx="1094544" cy="20903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recto 99"/>
          <p:cNvCxnSpPr>
            <a:stCxn id="68" idx="6"/>
            <a:endCxn id="82" idx="2"/>
          </p:cNvCxnSpPr>
          <p:nvPr/>
        </p:nvCxnSpPr>
        <p:spPr>
          <a:xfrm flipV="1">
            <a:off x="3318177" y="3245455"/>
            <a:ext cx="1094340" cy="89234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cto 105"/>
          <p:cNvCxnSpPr>
            <a:stCxn id="59" idx="6"/>
            <a:endCxn id="79" idx="2"/>
          </p:cNvCxnSpPr>
          <p:nvPr/>
        </p:nvCxnSpPr>
        <p:spPr>
          <a:xfrm flipV="1">
            <a:off x="3312067" y="2341850"/>
            <a:ext cx="1084518" cy="30188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recto 108"/>
          <p:cNvCxnSpPr>
            <a:stCxn id="71" idx="6"/>
            <a:endCxn id="85" idx="2"/>
          </p:cNvCxnSpPr>
          <p:nvPr/>
        </p:nvCxnSpPr>
        <p:spPr>
          <a:xfrm flipV="1">
            <a:off x="3318177" y="4142837"/>
            <a:ext cx="1088434" cy="29330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ector recto 109"/>
          <p:cNvCxnSpPr>
            <a:stCxn id="66" idx="6"/>
            <a:endCxn id="81" idx="2"/>
          </p:cNvCxnSpPr>
          <p:nvPr/>
        </p:nvCxnSpPr>
        <p:spPr>
          <a:xfrm flipV="1">
            <a:off x="3318177" y="2947113"/>
            <a:ext cx="1076352" cy="59173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ector recto 110"/>
          <p:cNvCxnSpPr>
            <a:stCxn id="67" idx="6"/>
            <a:endCxn id="87" idx="2"/>
          </p:cNvCxnSpPr>
          <p:nvPr/>
        </p:nvCxnSpPr>
        <p:spPr>
          <a:xfrm>
            <a:off x="3309136" y="3838580"/>
            <a:ext cx="1103381" cy="90094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ector recto 111"/>
          <p:cNvCxnSpPr>
            <a:stCxn id="77" idx="6"/>
            <a:endCxn id="80" idx="2"/>
          </p:cNvCxnSpPr>
          <p:nvPr/>
        </p:nvCxnSpPr>
        <p:spPr>
          <a:xfrm flipV="1">
            <a:off x="3312067" y="2648771"/>
            <a:ext cx="1084518" cy="29923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8" name="Grupo 127"/>
          <p:cNvGrpSpPr/>
          <p:nvPr/>
        </p:nvGrpSpPr>
        <p:grpSpPr>
          <a:xfrm>
            <a:off x="2235200" y="5984662"/>
            <a:ext cx="6864400" cy="525436"/>
            <a:chOff x="1915927" y="6143975"/>
            <a:chExt cx="5535801" cy="551514"/>
          </a:xfrm>
        </p:grpSpPr>
        <p:sp>
          <p:nvSpPr>
            <p:cNvPr id="122" name="Elipse 121"/>
            <p:cNvSpPr/>
            <p:nvPr/>
          </p:nvSpPr>
          <p:spPr>
            <a:xfrm>
              <a:off x="1915927" y="6174833"/>
              <a:ext cx="223424" cy="1781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3" name="Elipse 122"/>
            <p:cNvSpPr/>
            <p:nvPr/>
          </p:nvSpPr>
          <p:spPr>
            <a:xfrm>
              <a:off x="3751860" y="6174832"/>
              <a:ext cx="223424" cy="178125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4" name="Elipse 123"/>
            <p:cNvSpPr/>
            <p:nvPr/>
          </p:nvSpPr>
          <p:spPr>
            <a:xfrm>
              <a:off x="5745192" y="6174832"/>
              <a:ext cx="223424" cy="178125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2093372" y="6146301"/>
              <a:ext cx="1751909" cy="5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Enfermedades transmisibles</a:t>
              </a:r>
              <a:endPara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3929304" y="6143975"/>
              <a:ext cx="1901418" cy="5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Enfermedades no transmisibles</a:t>
              </a:r>
              <a:endPara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5931179" y="6143975"/>
              <a:ext cx="1520549" cy="32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Lesiones</a:t>
              </a:r>
              <a:endPara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cxnSp>
        <p:nvCxnSpPr>
          <p:cNvPr id="72" name="Conector recto 71"/>
          <p:cNvCxnSpPr>
            <a:stCxn id="65" idx="6"/>
            <a:endCxn id="83" idx="2"/>
          </p:cNvCxnSpPr>
          <p:nvPr/>
        </p:nvCxnSpPr>
        <p:spPr>
          <a:xfrm>
            <a:off x="3312067" y="3240415"/>
            <a:ext cx="1097369" cy="30347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710061" y="4876902"/>
            <a:ext cx="719443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/>
          <p:cNvCxnSpPr>
            <a:stCxn id="75" idx="6"/>
            <a:endCxn id="86" idx="2"/>
          </p:cNvCxnSpPr>
          <p:nvPr/>
        </p:nvCxnSpPr>
        <p:spPr>
          <a:xfrm flipV="1">
            <a:off x="3312067" y="4441179"/>
            <a:ext cx="1094544" cy="89302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ctor recto 98"/>
          <p:cNvCxnSpPr>
            <a:stCxn id="73" idx="6"/>
            <a:endCxn id="89" idx="2"/>
          </p:cNvCxnSpPr>
          <p:nvPr/>
        </p:nvCxnSpPr>
        <p:spPr>
          <a:xfrm>
            <a:off x="3318177" y="4734481"/>
            <a:ext cx="1088434" cy="6047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1 Título"/>
          <p:cNvSpPr txBox="1">
            <a:spLocks/>
          </p:cNvSpPr>
          <p:nvPr/>
        </p:nvSpPr>
        <p:spPr>
          <a:xfrm>
            <a:off x="241299" y="706686"/>
            <a:ext cx="8651875" cy="70609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Brecha 1: carga de la enfermedad vs demanda</a:t>
            </a: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36004" y="107422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CARGA DE LA ENFERMEDAD (AVISA) MÉXICO, 1990-2013</a:t>
            </a:r>
          </a:p>
        </p:txBody>
      </p:sp>
      <p:sp>
        <p:nvSpPr>
          <p:cNvPr id="61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39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179513" y="60212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Fuente</a:t>
            </a:r>
            <a:r>
              <a:rPr lang="es-E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: 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Institute of Health Metrics and </a:t>
            </a:r>
            <a:r>
              <a:rPr lang="es-MX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Evaluatio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  <a:hlinkClick r:id="rId3"/>
              </a:rPr>
              <a:t>http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  <a:hlinkClick r:id="rId3"/>
              </a:rPr>
              <a:t>://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  <a:hlinkClick r:id="rId3"/>
              </a:rPr>
              <a:t>www.healthdata.org/results/data-visualizations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, Informe sobre la Salud de los Mexicanos, 2015, SIDSS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, DGED, SS_SINAVE 2014. </a:t>
            </a:r>
          </a:p>
          <a:p>
            <a:endParaRPr lang="es-MX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107504" y="179430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Carga de la enfermedad, 2013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427984" y="179430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Morbilidad, 2014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798698" y="2313932"/>
            <a:ext cx="476168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</a:t>
            </a:r>
            <a:endParaRPr lang="es-MX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4686"/>
              </p:ext>
            </p:extLst>
          </p:nvPr>
        </p:nvGraphicFramePr>
        <p:xfrm>
          <a:off x="179512" y="2163944"/>
          <a:ext cx="2523501" cy="3137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501"/>
              </a:tblGrid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Cardiopatía isquémica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Diabetes mellitus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Homicidios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859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Enf.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pulmonar obstructiva crónica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Cirrosis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Enfermedad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renal crónica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Lumbalgia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Infección respiratoria baja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859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Accidentes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de vehículo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001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Depresión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91414"/>
              </p:ext>
            </p:extLst>
          </p:nvPr>
        </p:nvGraphicFramePr>
        <p:xfrm>
          <a:off x="4931868" y="2204864"/>
          <a:ext cx="3168524" cy="300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524"/>
              </a:tblGrid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Infecciones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respiratorias agudas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Infecciones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intestinales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Infección de vías urinarias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Úlceras, gastritis y duodenitis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Gingivitis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y enfermedad periodontal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Otitis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media ayuda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Conjuntivitis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mucopurulenta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Hipertensión arterial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Diabetes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 mellitus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040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/>
                          <a:cs typeface="Soberana Sans"/>
                        </a:rPr>
                        <a:t>Intoxicación por picadura de alacrán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oberana Sans"/>
                        <a:cs typeface="Soberana San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57" name="Elipse 56"/>
          <p:cNvSpPr/>
          <p:nvPr/>
        </p:nvSpPr>
        <p:spPr>
          <a:xfrm>
            <a:off x="2784785" y="2613481"/>
            <a:ext cx="490081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Elipse 58"/>
          <p:cNvSpPr/>
          <p:nvPr/>
        </p:nvSpPr>
        <p:spPr>
          <a:xfrm>
            <a:off x="2784785" y="2920402"/>
            <a:ext cx="490081" cy="26759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2782729" y="3218744"/>
            <a:ext cx="492137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4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800717" y="3517086"/>
            <a:ext cx="47414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" name="Elipse 65"/>
          <p:cNvSpPr/>
          <p:nvPr/>
        </p:nvSpPr>
        <p:spPr>
          <a:xfrm>
            <a:off x="2797636" y="3815521"/>
            <a:ext cx="483340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6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2797636" y="4115251"/>
            <a:ext cx="47429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7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2794811" y="4414468"/>
            <a:ext cx="486165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8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2794811" y="4712810"/>
            <a:ext cx="486165" cy="26759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9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2800717" y="5033617"/>
            <a:ext cx="48025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10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4373297" y="2318972"/>
            <a:ext cx="476168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4359384" y="2618521"/>
            <a:ext cx="490081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0" name="Elipse 79"/>
          <p:cNvSpPr/>
          <p:nvPr/>
        </p:nvSpPr>
        <p:spPr>
          <a:xfrm>
            <a:off x="4359384" y="2925442"/>
            <a:ext cx="490081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3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4357328" y="3223784"/>
            <a:ext cx="492137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4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4375316" y="3522126"/>
            <a:ext cx="474149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3" name="Elipse 82"/>
          <p:cNvSpPr/>
          <p:nvPr/>
        </p:nvSpPr>
        <p:spPr>
          <a:xfrm>
            <a:off x="4372235" y="3820561"/>
            <a:ext cx="483340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6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4372235" y="4120291"/>
            <a:ext cx="474299" cy="2675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7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4369410" y="4419508"/>
            <a:ext cx="48616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8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4369410" y="4717850"/>
            <a:ext cx="486165" cy="267591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9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4375316" y="5016192"/>
            <a:ext cx="480259" cy="26759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10</a:t>
            </a:r>
            <a:endParaRPr lang="es-MX" sz="1100" dirty="0">
              <a:solidFill>
                <a:schemeClr val="bg1"/>
              </a:solidFill>
            </a:endParaRPr>
          </a:p>
        </p:txBody>
      </p:sp>
      <p:cxnSp>
        <p:nvCxnSpPr>
          <p:cNvPr id="106" name="Conector recto 105"/>
          <p:cNvCxnSpPr>
            <a:stCxn id="57" idx="6"/>
            <a:endCxn id="86" idx="2"/>
          </p:cNvCxnSpPr>
          <p:nvPr/>
        </p:nvCxnSpPr>
        <p:spPr>
          <a:xfrm>
            <a:off x="3274866" y="2747277"/>
            <a:ext cx="1094544" cy="210436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0" y="126876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rPr>
              <a:t>DIEZ PRINCIPALES CAUSAS EN MÉXICO, HOMBRES 2013-2014</a:t>
            </a: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241299" y="706686"/>
            <a:ext cx="8651875" cy="70609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/>
                <a:cs typeface="Soberana Sans"/>
              </a:rPr>
              <a:t>Brecha 1: carga de la enfermedad vs demanda</a:t>
            </a: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/>
              <a:cs typeface="Soberana Sans"/>
            </a:endParaRPr>
          </a:p>
        </p:txBody>
      </p:sp>
      <p:grpSp>
        <p:nvGrpSpPr>
          <p:cNvPr id="49" name="Grupo 127"/>
          <p:cNvGrpSpPr/>
          <p:nvPr/>
        </p:nvGrpSpPr>
        <p:grpSpPr>
          <a:xfrm>
            <a:off x="1907704" y="5517232"/>
            <a:ext cx="7236296" cy="463881"/>
            <a:chOff x="1915927" y="6143975"/>
            <a:chExt cx="5535801" cy="486904"/>
          </a:xfrm>
        </p:grpSpPr>
        <p:sp>
          <p:nvSpPr>
            <p:cNvPr id="50" name="Elipse 49"/>
            <p:cNvSpPr/>
            <p:nvPr/>
          </p:nvSpPr>
          <p:spPr>
            <a:xfrm>
              <a:off x="1915927" y="6174833"/>
              <a:ext cx="223424" cy="1781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>
              <a:off x="3751860" y="6174832"/>
              <a:ext cx="223424" cy="178125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2" name="Elipse 51"/>
            <p:cNvSpPr/>
            <p:nvPr/>
          </p:nvSpPr>
          <p:spPr>
            <a:xfrm>
              <a:off x="5745192" y="6174832"/>
              <a:ext cx="223424" cy="178125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2093371" y="6146301"/>
              <a:ext cx="1787748" cy="48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berana Sans"/>
                  <a:cs typeface="Soberana Sans"/>
                </a:rPr>
                <a:t>Enfermedades transmisibles</a:t>
              </a:r>
              <a:endPara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3929304" y="6143975"/>
              <a:ext cx="1882733" cy="48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berana Sans"/>
                  <a:cs typeface="Soberana Sans"/>
                </a:rPr>
                <a:t>Enfermedades no transmisibles</a:t>
              </a:r>
              <a:endPara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5931179" y="6143975"/>
              <a:ext cx="1520549" cy="29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berana Sans"/>
                  <a:cs typeface="Soberana Sans"/>
                </a:rPr>
                <a:t>Lesiones</a:t>
              </a:r>
              <a:endPara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berana Sans"/>
                <a:cs typeface="Soberana Sans"/>
              </a:endParaRPr>
            </a:p>
          </p:txBody>
        </p:sp>
      </p:grpSp>
      <p:cxnSp>
        <p:nvCxnSpPr>
          <p:cNvPr id="56" name="Conector recto 55"/>
          <p:cNvCxnSpPr>
            <a:stCxn id="78" idx="2"/>
            <a:endCxn id="68" idx="6"/>
          </p:cNvCxnSpPr>
          <p:nvPr/>
        </p:nvCxnSpPr>
        <p:spPr>
          <a:xfrm flipH="1">
            <a:off x="3280976" y="2452768"/>
            <a:ext cx="1092321" cy="209549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5 Marcador de número de diapositiva"/>
          <p:cNvSpPr txBox="1">
            <a:spLocks/>
          </p:cNvSpPr>
          <p:nvPr/>
        </p:nvSpPr>
        <p:spPr>
          <a:xfrm>
            <a:off x="6831013" y="652534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Soberana Sans"/>
                <a:ea typeface="MS PGothic" charset="0"/>
                <a:cs typeface="Soberana San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30CBCC-7DE4-403C-949B-6BB02D94A107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3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d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sidss.potx</Template>
  <TotalTime>26184</TotalTime>
  <Words>3691</Words>
  <Application>Microsoft Macintosh PowerPoint</Application>
  <PresentationFormat>On-screen Show (4:3)</PresentationFormat>
  <Paragraphs>1369</Paragraphs>
  <Slides>48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sidss</vt:lpstr>
      <vt:lpstr>Brechas en la disponibilidad de recursos humanos en salud  Reto de Salud Global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VARIACIÓN EN PRODUCTIVIDAD EN PRIMEL NIVEL DE ATENCIÓN</vt:lpstr>
      <vt:lpstr>PowerPoint Presentation</vt:lpstr>
      <vt:lpstr>PowerPoint Presentation</vt:lpstr>
      <vt:lpstr>PowerPoint Presentation</vt:lpstr>
      <vt:lpstr>Brecha 3: Oferta educativa en Medicina</vt:lpstr>
      <vt:lpstr>Brecha 3: Oferta educativa en Enfermería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Consideraciones finales</vt:lpstr>
      <vt:lpstr>PowerPoint Presentation</vt:lpstr>
      <vt:lpstr>Brechas en la disponibilidad de recursos humanos en salud  Reto de Salud Global </vt:lpstr>
    </vt:vector>
  </TitlesOfParts>
  <Manager/>
  <Company>DGCES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David Soriano</dc:creator>
  <cp:keywords/>
  <dc:description/>
  <cp:lastModifiedBy>Sebastian Garcia Saiso</cp:lastModifiedBy>
  <cp:revision>1846</cp:revision>
  <cp:lastPrinted>2016-03-09T19:18:12Z</cp:lastPrinted>
  <dcterms:created xsi:type="dcterms:W3CDTF">2009-07-25T06:11:23Z</dcterms:created>
  <dcterms:modified xsi:type="dcterms:W3CDTF">2016-06-15T05:24:08Z</dcterms:modified>
  <cp:category/>
</cp:coreProperties>
</file>