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8" r:id="rId3"/>
    <p:sldId id="275" r:id="rId4"/>
    <p:sldId id="276" r:id="rId5"/>
    <p:sldId id="258" r:id="rId6"/>
    <p:sldId id="277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9" r:id="rId18"/>
    <p:sldId id="273" r:id="rId19"/>
    <p:sldId id="274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33CCFF"/>
    <a:srgbClr val="FF0066"/>
    <a:srgbClr val="FFCC00"/>
    <a:srgbClr val="0000CC"/>
    <a:srgbClr val="CC0000"/>
    <a:srgbClr val="3399FF"/>
    <a:srgbClr val="FF9900"/>
    <a:srgbClr val="FF0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2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9247D-CD2E-4BEF-9596-D2E2B65F2AFD}" type="datetimeFigureOut">
              <a:rPr lang="es-MX" smtClean="0"/>
              <a:pPr/>
              <a:t>11/06/2016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8E82D-9A8B-465C-A9E7-59F020CEAD0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8E82D-9A8B-465C-A9E7-59F020CEAD0C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8E82D-9A8B-465C-A9E7-59F020CEAD0C}" type="slidenum">
              <a:rPr lang="es-MX" smtClean="0"/>
              <a:pPr/>
              <a:t>15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4396-6107-4412-B303-E3B7767B3ADC}" type="datetimeFigureOut">
              <a:rPr lang="es-MX" smtClean="0"/>
              <a:pPr/>
              <a:t>11/06/2016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3E7-7A6F-4129-A66B-B2281A91B2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4396-6107-4412-B303-E3B7767B3ADC}" type="datetimeFigureOut">
              <a:rPr lang="es-MX" smtClean="0"/>
              <a:pPr/>
              <a:t>11/06/2016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3E7-7A6F-4129-A66B-B2281A91B2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4396-6107-4412-B303-E3B7767B3ADC}" type="datetimeFigureOut">
              <a:rPr lang="es-MX" smtClean="0"/>
              <a:pPr/>
              <a:t>11/06/2016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3E7-7A6F-4129-A66B-B2281A91B2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4396-6107-4412-B303-E3B7767B3ADC}" type="datetimeFigureOut">
              <a:rPr lang="es-MX" smtClean="0"/>
              <a:pPr/>
              <a:t>11/06/2016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3E7-7A6F-4129-A66B-B2281A91B2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4396-6107-4412-B303-E3B7767B3ADC}" type="datetimeFigureOut">
              <a:rPr lang="es-MX" smtClean="0"/>
              <a:pPr/>
              <a:t>11/06/2016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3E7-7A6F-4129-A66B-B2281A91B2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4396-6107-4412-B303-E3B7767B3ADC}" type="datetimeFigureOut">
              <a:rPr lang="es-MX" smtClean="0"/>
              <a:pPr/>
              <a:t>11/06/2016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3E7-7A6F-4129-A66B-B2281A91B2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4396-6107-4412-B303-E3B7767B3ADC}" type="datetimeFigureOut">
              <a:rPr lang="es-MX" smtClean="0"/>
              <a:pPr/>
              <a:t>11/06/2016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3E7-7A6F-4129-A66B-B2281A91B2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4396-6107-4412-B303-E3B7767B3ADC}" type="datetimeFigureOut">
              <a:rPr lang="es-MX" smtClean="0"/>
              <a:pPr/>
              <a:t>11/06/2016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3E7-7A6F-4129-A66B-B2281A91B2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4396-6107-4412-B303-E3B7767B3ADC}" type="datetimeFigureOut">
              <a:rPr lang="es-MX" smtClean="0"/>
              <a:pPr/>
              <a:t>11/06/2016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3E7-7A6F-4129-A66B-B2281A91B2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4396-6107-4412-B303-E3B7767B3ADC}" type="datetimeFigureOut">
              <a:rPr lang="es-MX" smtClean="0"/>
              <a:pPr/>
              <a:t>11/06/2016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3E7-7A6F-4129-A66B-B2281A91B2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4396-6107-4412-B303-E3B7767B3ADC}" type="datetimeFigureOut">
              <a:rPr lang="es-MX" smtClean="0"/>
              <a:pPr/>
              <a:t>11/06/2016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3E7-7A6F-4129-A66B-B2281A91B2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54396-6107-4412-B303-E3B7767B3ADC}" type="datetimeFigureOut">
              <a:rPr lang="es-MX" smtClean="0"/>
              <a:pPr/>
              <a:t>11/06/2016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E93E7-7A6F-4129-A66B-B2281A91B2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95910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 </a:t>
            </a:r>
            <a:r>
              <a:rPr lang="es-MX" sz="1300" b="1" dirty="0" smtClean="0"/>
              <a:t>PANEL</a:t>
            </a:r>
            <a:r>
              <a:rPr lang="es-MX" sz="2200" b="1" dirty="0"/>
              <a:t/>
            </a:r>
            <a:br>
              <a:rPr lang="es-MX" sz="2200" b="1" dirty="0"/>
            </a:br>
            <a:r>
              <a:rPr lang="es-MX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ACREDITACION </a:t>
            </a:r>
            <a:r>
              <a:rPr lang="es-MX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INTERNACIONAL. </a:t>
            </a:r>
            <a:r>
              <a:rPr lang="es-MX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/>
            </a:r>
            <a:br>
              <a:rPr lang="es-MX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</a:br>
            <a:r>
              <a:rPr lang="es-MX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EVOLUCION </a:t>
            </a:r>
            <a:r>
              <a:rPr lang="es-MX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E IMPACTO</a:t>
            </a:r>
            <a:r>
              <a:rPr lang="es-MX" sz="3600" dirty="0">
                <a:latin typeface="Bodoni MT Black" pitchFamily="18" charset="0"/>
              </a:rPr>
              <a:t/>
            </a:r>
            <a:br>
              <a:rPr lang="es-MX" sz="3600" dirty="0">
                <a:latin typeface="Bodoni MT Black" pitchFamily="18" charset="0"/>
              </a:rPr>
            </a:br>
            <a:r>
              <a:rPr lang="es-MX" sz="2200" b="1" dirty="0"/>
              <a:t>                                                       Coordinación: Dr. Pablo Pulido M </a:t>
            </a:r>
            <a:r>
              <a:rPr lang="es-MX" sz="2200" dirty="0"/>
              <a:t/>
            </a:r>
            <a:br>
              <a:rPr lang="es-MX" sz="2200" dirty="0"/>
            </a:br>
            <a:r>
              <a:rPr lang="es-MX" sz="2200" dirty="0"/>
              <a:t> </a:t>
            </a:r>
            <a:br>
              <a:rPr lang="es-MX" sz="2200" dirty="0"/>
            </a:br>
            <a:r>
              <a:rPr lang="es-MX" sz="2200" b="1" dirty="0"/>
              <a:t>  </a:t>
            </a:r>
            <a:r>
              <a:rPr lang="es-MX" sz="2700" b="1" dirty="0" smtClean="0">
                <a:latin typeface="Bodoni MT Black" pitchFamily="18" charset="0"/>
              </a:rPr>
              <a:t>DE </a:t>
            </a:r>
            <a:r>
              <a:rPr lang="es-MX" sz="2700" b="1" dirty="0">
                <a:latin typeface="Bodoni MT Black" pitchFamily="18" charset="0"/>
              </a:rPr>
              <a:t>LA  EVALUACION A LA ACREDITACION </a:t>
            </a:r>
            <a:r>
              <a:rPr lang="es-MX" sz="2700" b="1" dirty="0" smtClean="0">
                <a:latin typeface="Bodoni MT Black" pitchFamily="18" charset="0"/>
              </a:rPr>
              <a:t>NACIONAL </a:t>
            </a:r>
            <a:r>
              <a:rPr lang="es-MX" sz="2700" b="1" dirty="0">
                <a:latin typeface="Bodoni MT Black" pitchFamily="18" charset="0"/>
              </a:rPr>
              <a:t>E INTERNACIONAL DE LA CALIDAD DE LA </a:t>
            </a:r>
            <a:br>
              <a:rPr lang="es-MX" sz="2700" b="1" dirty="0">
                <a:latin typeface="Bodoni MT Black" pitchFamily="18" charset="0"/>
              </a:rPr>
            </a:br>
            <a:r>
              <a:rPr lang="es-MX" sz="2700" b="1" dirty="0">
                <a:latin typeface="Bodoni MT Black" pitchFamily="18" charset="0"/>
              </a:rPr>
              <a:t>  </a:t>
            </a:r>
            <a:r>
              <a:rPr lang="es-MX" sz="2700" b="1" dirty="0" smtClean="0">
                <a:latin typeface="Bodoni MT Black" pitchFamily="18" charset="0"/>
              </a:rPr>
              <a:t>EDUCACION </a:t>
            </a:r>
            <a:r>
              <a:rPr lang="es-MX" sz="2700" b="1" dirty="0">
                <a:latin typeface="Bodoni MT Black" pitchFamily="18" charset="0"/>
              </a:rPr>
              <a:t>MEDICA</a:t>
            </a:r>
            <a:endParaRPr lang="es-MX" b="1" dirty="0"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42976" y="428604"/>
            <a:ext cx="678661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00B050"/>
                </a:solidFill>
                <a:latin typeface="Bodoni MT Black" pitchFamily="18" charset="0"/>
              </a:rPr>
              <a:t> </a:t>
            </a:r>
            <a:r>
              <a:rPr lang="es-MX" sz="2000" b="1" dirty="0">
                <a:solidFill>
                  <a:srgbClr val="00B050"/>
                </a:solidFill>
                <a:latin typeface="Bodoni MT Black" pitchFamily="18" charset="0"/>
              </a:rPr>
              <a:t>XX CONFERENCIA </a:t>
            </a:r>
            <a:r>
              <a:rPr lang="es-MX" sz="2000" b="1" dirty="0" smtClean="0">
                <a:solidFill>
                  <a:srgbClr val="00B050"/>
                </a:solidFill>
                <a:latin typeface="Bodoni MT Black" pitchFamily="18" charset="0"/>
              </a:rPr>
              <a:t>PANAMERICANA </a:t>
            </a:r>
            <a:endParaRPr lang="es-MX" sz="2000" dirty="0" smtClean="0">
              <a:solidFill>
                <a:srgbClr val="00B050"/>
              </a:solidFill>
              <a:latin typeface="Bodoni MT Black" pitchFamily="18" charset="0"/>
            </a:endParaRPr>
          </a:p>
          <a:p>
            <a:pPr algn="ctr"/>
            <a:r>
              <a:rPr lang="es-MX" sz="2000" b="1" dirty="0" smtClean="0">
                <a:solidFill>
                  <a:srgbClr val="00B050"/>
                </a:solidFill>
                <a:latin typeface="Bodoni MT Black" pitchFamily="18" charset="0"/>
              </a:rPr>
              <a:t>DE EDUCACION MEDICA</a:t>
            </a:r>
          </a:p>
          <a:p>
            <a:pPr algn="ctr"/>
            <a:r>
              <a:rPr lang="es-MX" b="1" dirty="0" smtClean="0">
                <a:latin typeface="Bodoni MT Black" pitchFamily="18" charset="0"/>
              </a:rPr>
              <a:t>                                                                                                         </a:t>
            </a:r>
            <a:endParaRPr lang="es-MX" b="1" dirty="0">
              <a:latin typeface="Bodoni MT Black" pitchFamily="18" charset="0"/>
            </a:endParaRPr>
          </a:p>
          <a:p>
            <a:pPr algn="ctr"/>
            <a:r>
              <a:rPr lang="es-MX" sz="1600" b="1" dirty="0" smtClean="0">
                <a:latin typeface="Bodoni MT Black" pitchFamily="18" charset="0"/>
              </a:rPr>
              <a:t>CANCUN</a:t>
            </a:r>
            <a:r>
              <a:rPr lang="es-MX" sz="1600" b="1" dirty="0">
                <a:latin typeface="Bodoni MT Black" pitchFamily="18" charset="0"/>
              </a:rPr>
              <a:t>, MEXICO, JUNIO DE 2016</a:t>
            </a:r>
            <a:endParaRPr lang="es-MX" sz="1600" dirty="0">
              <a:latin typeface="Bodoni MT Black" pitchFamily="18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5357818" y="6000768"/>
            <a:ext cx="403126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Roberto Rondón Morales</a:t>
            </a:r>
            <a:endParaRPr kumimoji="0" lang="es-MX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Asesor de FEPAFEM</a:t>
            </a:r>
            <a:r>
              <a:rPr kumimoji="0" lang="es-MX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5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0"/>
            <a:ext cx="1214414" cy="1071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28596" y="357166"/>
            <a:ext cx="8143932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 </a:t>
            </a:r>
            <a:r>
              <a:rPr lang="es-MX" sz="2000" b="1" dirty="0" smtClean="0">
                <a:solidFill>
                  <a:srgbClr val="FFFF00"/>
                </a:solidFill>
                <a:latin typeface="Bodoni MT" pitchFamily="18" charset="0"/>
              </a:rPr>
              <a:t>PRINCIPIOS DEL INSTRUMENTO</a:t>
            </a:r>
            <a:endParaRPr lang="es-MX" dirty="0" smtClean="0">
              <a:solidFill>
                <a:srgbClr val="FFFF00"/>
              </a:solidFill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 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 I.-    </a:t>
            </a:r>
            <a:r>
              <a:rPr lang="es-MX" b="1" dirty="0" smtClean="0">
                <a:solidFill>
                  <a:schemeClr val="accent4"/>
                </a:solidFill>
                <a:latin typeface="Bodoni MT" pitchFamily="18" charset="0"/>
              </a:rPr>
              <a:t>La prospectiva </a:t>
            </a:r>
            <a:r>
              <a:rPr lang="es-MX" b="1" dirty="0" smtClean="0">
                <a:latin typeface="Bodoni MT" pitchFamily="18" charset="0"/>
              </a:rPr>
              <a:t>como  un instrumento de análisis del futuro  deseable  y su extrapolación al presente.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 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II</a:t>
            </a:r>
            <a:r>
              <a:rPr lang="es-MX" b="1" dirty="0" smtClean="0">
                <a:solidFill>
                  <a:schemeClr val="accent4"/>
                </a:solidFill>
                <a:latin typeface="Bodoni MT" pitchFamily="18" charset="0"/>
              </a:rPr>
              <a:t>.-  El concepto de calidad </a:t>
            </a:r>
            <a:r>
              <a:rPr lang="es-MX" b="1" dirty="0" smtClean="0">
                <a:latin typeface="Bodoni MT" pitchFamily="18" charset="0"/>
              </a:rPr>
              <a:t>se aprecia por un marco  conceptual que contiene: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 </a:t>
            </a:r>
            <a:endParaRPr lang="es-MX" dirty="0" smtClean="0">
              <a:latin typeface="Bodoni MT" pitchFamily="18" charset="0"/>
            </a:endParaRPr>
          </a:p>
          <a:p>
            <a:pPr lvl="0"/>
            <a:r>
              <a:rPr lang="es-MX" b="1" dirty="0" smtClean="0">
                <a:latin typeface="Bodoni MT" pitchFamily="18" charset="0"/>
              </a:rPr>
              <a:t>   El contexto socio político y económico</a:t>
            </a:r>
            <a:endParaRPr lang="es-MX" dirty="0" smtClean="0">
              <a:latin typeface="Bodoni MT" pitchFamily="18" charset="0"/>
            </a:endParaRPr>
          </a:p>
          <a:p>
            <a:pPr lvl="0"/>
            <a:r>
              <a:rPr lang="es-MX" b="1" dirty="0" smtClean="0">
                <a:latin typeface="Bodoni MT" pitchFamily="18" charset="0"/>
              </a:rPr>
              <a:t>   El desarrollo científico y técnico</a:t>
            </a:r>
            <a:endParaRPr lang="es-MX" dirty="0" smtClean="0">
              <a:latin typeface="Bodoni MT" pitchFamily="18" charset="0"/>
            </a:endParaRPr>
          </a:p>
          <a:p>
            <a:pPr lvl="0"/>
            <a:r>
              <a:rPr lang="es-MX" b="1" dirty="0" smtClean="0">
                <a:latin typeface="Bodoni MT" pitchFamily="18" charset="0"/>
              </a:rPr>
              <a:t>   Los patrones del ejercicio profesional</a:t>
            </a:r>
            <a:endParaRPr lang="es-MX" dirty="0" smtClean="0">
              <a:latin typeface="Bodoni MT" pitchFamily="18" charset="0"/>
            </a:endParaRPr>
          </a:p>
          <a:p>
            <a:pPr lvl="0"/>
            <a:r>
              <a:rPr lang="es-MX" b="1" dirty="0" smtClean="0">
                <a:latin typeface="Bodoni MT" pitchFamily="18" charset="0"/>
              </a:rPr>
              <a:t>   La estructura y norma de funcionamiento de los servicios</a:t>
            </a:r>
            <a:endParaRPr lang="es-MX" dirty="0" smtClean="0">
              <a:latin typeface="Bodoni MT" pitchFamily="18" charset="0"/>
            </a:endParaRPr>
          </a:p>
          <a:p>
            <a:pPr algn="ctr"/>
            <a:r>
              <a:rPr lang="es-MX" b="1" dirty="0" smtClean="0">
                <a:latin typeface="Bodoni MT" pitchFamily="18" charset="0"/>
              </a:rPr>
              <a:t> </a:t>
            </a:r>
          </a:p>
          <a:p>
            <a:pPr algn="ctr"/>
            <a:r>
              <a:rPr lang="es-MX" b="1" dirty="0" smtClean="0">
                <a:latin typeface="Bodoni MT" pitchFamily="18" charset="0"/>
              </a:rPr>
              <a:t>Que se incluyeron  en cuatro categorías</a:t>
            </a:r>
            <a:endParaRPr lang="es-MX" dirty="0" smtClean="0">
              <a:latin typeface="Bodoni MT" pitchFamily="18" charset="0"/>
            </a:endParaRPr>
          </a:p>
          <a:p>
            <a:pPr lvl="0" algn="ctr"/>
            <a:r>
              <a:rPr lang="es-MX" b="1" dirty="0" smtClean="0">
                <a:latin typeface="Bodoni MT" pitchFamily="18" charset="0"/>
              </a:rPr>
              <a:t> 1.- Contexto. 2.- Estructura. 3.- Función. 4.- Integralidad.</a:t>
            </a:r>
          </a:p>
          <a:p>
            <a:pPr lvl="0" algn="ctr"/>
            <a:r>
              <a:rPr lang="es-MX" b="1" dirty="0" smtClean="0">
                <a:latin typeface="Bodoni MT" pitchFamily="18" charset="0"/>
              </a:rPr>
              <a:t> 13 estándares y en  43 indicadores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 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III.-</a:t>
            </a:r>
            <a:r>
              <a:rPr lang="es-MX" b="1" dirty="0" smtClean="0">
                <a:solidFill>
                  <a:srgbClr val="FF0000"/>
                </a:solidFill>
                <a:latin typeface="Bodoni MT" pitchFamily="18" charset="0"/>
              </a:rPr>
              <a:t>   </a:t>
            </a:r>
            <a:r>
              <a:rPr lang="es-MX" b="1" dirty="0" smtClean="0">
                <a:solidFill>
                  <a:schemeClr val="accent4"/>
                </a:solidFill>
                <a:latin typeface="Bodoni MT" pitchFamily="18" charset="0"/>
              </a:rPr>
              <a:t>La autoevaluación</a:t>
            </a:r>
          </a:p>
          <a:p>
            <a:endParaRPr lang="es-MX" dirty="0" smtClean="0">
              <a:solidFill>
                <a:srgbClr val="FF0000"/>
              </a:solidFill>
              <a:latin typeface="Bodoni MT" pitchFamily="18" charset="0"/>
            </a:endParaRPr>
          </a:p>
          <a:p>
            <a:pPr lvl="0"/>
            <a:r>
              <a:rPr lang="es-MX" b="1" dirty="0" smtClean="0">
                <a:latin typeface="Bodoni MT" pitchFamily="18" charset="0"/>
              </a:rPr>
              <a:t>I.- Es una evaluación del proceso</a:t>
            </a:r>
            <a:endParaRPr lang="es-MX" dirty="0" smtClean="0">
              <a:latin typeface="Bodoni MT" pitchFamily="18" charset="0"/>
            </a:endParaRPr>
          </a:p>
          <a:p>
            <a:pPr lvl="0"/>
            <a:r>
              <a:rPr lang="es-MX" b="1" dirty="0" err="1" smtClean="0">
                <a:latin typeface="Bodoni MT" pitchFamily="18" charset="0"/>
              </a:rPr>
              <a:t>Ii</a:t>
            </a:r>
            <a:r>
              <a:rPr lang="es-MX" b="1" dirty="0" smtClean="0">
                <a:latin typeface="Bodoni MT" pitchFamily="18" charset="0"/>
              </a:rPr>
              <a:t>.- Es una construcción de imágenes objetivos</a:t>
            </a:r>
            <a:endParaRPr lang="es-MX" dirty="0" smtClean="0">
              <a:latin typeface="Bodoni MT" pitchFamily="18" charset="0"/>
            </a:endParaRPr>
          </a:p>
          <a:p>
            <a:pPr lvl="0"/>
            <a:r>
              <a:rPr lang="es-MX" b="1" dirty="0" err="1" smtClean="0">
                <a:latin typeface="Bodoni MT" pitchFamily="18" charset="0"/>
              </a:rPr>
              <a:t>Iii</a:t>
            </a:r>
            <a:r>
              <a:rPr lang="es-MX" b="1" dirty="0" smtClean="0">
                <a:latin typeface="Bodoni MT" pitchFamily="18" charset="0"/>
              </a:rPr>
              <a:t>.- Es una unión de “clientes y proveedores”</a:t>
            </a:r>
            <a:endParaRPr lang="es-MX" dirty="0" smtClean="0">
              <a:latin typeface="Bodoni MT" pitchFamily="18" charset="0"/>
            </a:endParaRPr>
          </a:p>
          <a:p>
            <a:pPr lvl="0"/>
            <a:r>
              <a:rPr lang="es-MX" b="1" dirty="0" err="1" smtClean="0">
                <a:latin typeface="Bodoni MT" pitchFamily="18" charset="0"/>
              </a:rPr>
              <a:t>Iv</a:t>
            </a:r>
            <a:r>
              <a:rPr lang="es-MX" b="1" dirty="0" smtClean="0">
                <a:latin typeface="Bodoni MT" pitchFamily="18" charset="0"/>
              </a:rPr>
              <a:t>.- Es un mecanismo permanente</a:t>
            </a:r>
            <a:endParaRPr lang="es-MX" dirty="0" smtClean="0">
              <a:latin typeface="Bodoni MT" pitchFamily="18" charset="0"/>
            </a:endParaRPr>
          </a:p>
          <a:p>
            <a:pPr lvl="0"/>
            <a:r>
              <a:rPr lang="es-MX" b="1" dirty="0" smtClean="0">
                <a:latin typeface="Bodoni MT" pitchFamily="18" charset="0"/>
              </a:rPr>
              <a:t>V.- Es un compromiso de los integrantes de la facultad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 </a:t>
            </a:r>
            <a:endParaRPr lang="es-MX" dirty="0">
              <a:latin typeface="Bodoni MT" pitchFamily="18" charset="0"/>
            </a:endParaRPr>
          </a:p>
        </p:txBody>
      </p:sp>
      <p:pic>
        <p:nvPicPr>
          <p:cNvPr id="3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0"/>
            <a:ext cx="1214414" cy="1071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929322" y="993893"/>
            <a:ext cx="278608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b="1" dirty="0" smtClean="0">
                <a:solidFill>
                  <a:srgbClr val="FFFF00"/>
                </a:solidFill>
                <a:latin typeface="Bodoni MT" pitchFamily="18" charset="0"/>
              </a:rPr>
              <a:t>PROGRAMA DE DESARROLLO DE ESTANDARES EN EDUCACION MEDICA (PRODEEM( FEPAFEM- OPS)</a:t>
            </a:r>
            <a:endParaRPr lang="es-MX" dirty="0" smtClean="0">
              <a:solidFill>
                <a:srgbClr val="FFFF00"/>
              </a:solidFill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      </a:t>
            </a:r>
          </a:p>
          <a:p>
            <a:pPr algn="ctr"/>
            <a:r>
              <a:rPr lang="es-MX" b="1" dirty="0" smtClean="0">
                <a:latin typeface="Bodoni MT" pitchFamily="18" charset="0"/>
              </a:rPr>
              <a:t> SE PROBO EL INSTRUMENTO DE AUTOEVALUACION Y ANALISIS PROSPECTIVO EN COLOMBIA, JAMAICA, MEXICO, PERU Y VENEZUELA ENTRE 1979 Y 1984 CON RESULTADOS PRELIMINARES</a:t>
            </a:r>
            <a:endParaRPr lang="es-MX" dirty="0" smtClean="0">
              <a:latin typeface="Bodoni MT" pitchFamily="18" charset="0"/>
            </a:endParaRPr>
          </a:p>
          <a:p>
            <a:endParaRPr lang="es-MX" dirty="0"/>
          </a:p>
        </p:txBody>
      </p:sp>
      <p:pic>
        <p:nvPicPr>
          <p:cNvPr id="3" name="2 Imagen" descr="F:\GRaficos\grafico 3000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5058711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24" y="0"/>
            <a:ext cx="1142976" cy="10085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34" y="428604"/>
            <a:ext cx="821537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66FF66"/>
                </a:solidFill>
                <a:latin typeface="Bodoni MT" pitchFamily="18" charset="0"/>
              </a:rPr>
              <a:t>PARA COMPLEMENTAR LA APLICACIÓN DEL INSTRUMENTO DE</a:t>
            </a:r>
          </a:p>
          <a:p>
            <a:pPr algn="ctr"/>
            <a:r>
              <a:rPr lang="es-MX" b="1" dirty="0" smtClean="0">
                <a:solidFill>
                  <a:srgbClr val="66FF66"/>
                </a:solidFill>
                <a:latin typeface="Bodoni MT" pitchFamily="18" charset="0"/>
              </a:rPr>
              <a:t> AUTOEVALUACION Y ANALISIS PROSPECTIVO, FEPAFEM, LA</a:t>
            </a:r>
          </a:p>
          <a:p>
            <a:pPr algn="ctr"/>
            <a:r>
              <a:rPr lang="es-MX" b="1" dirty="0" smtClean="0">
                <a:solidFill>
                  <a:srgbClr val="66FF66"/>
                </a:solidFill>
                <a:latin typeface="Bodoni MT" pitchFamily="18" charset="0"/>
              </a:rPr>
              <a:t> OPS Y AHORA LA FUNDACION W.K. KELLOGG DECIDIERON </a:t>
            </a:r>
          </a:p>
          <a:p>
            <a:pPr algn="ctr"/>
            <a:r>
              <a:rPr lang="es-MX" b="1" dirty="0" smtClean="0">
                <a:solidFill>
                  <a:srgbClr val="66FF66"/>
                </a:solidFill>
                <a:latin typeface="Bodoni MT" pitchFamily="18" charset="0"/>
              </a:rPr>
              <a:t>LLEVAR A CABO: </a:t>
            </a:r>
          </a:p>
          <a:p>
            <a:pPr algn="ctr"/>
            <a:endParaRPr lang="es-MX" b="1" dirty="0" smtClean="0">
              <a:solidFill>
                <a:srgbClr val="66FF66"/>
              </a:solidFill>
              <a:latin typeface="Bodoni MT" pitchFamily="18" charset="0"/>
            </a:endParaRPr>
          </a:p>
          <a:p>
            <a:pPr algn="ctr"/>
            <a:endParaRPr lang="es-MX" dirty="0" smtClean="0">
              <a:solidFill>
                <a:srgbClr val="C00000"/>
              </a:solidFill>
              <a:latin typeface="Bodoni MT" pitchFamily="18" charset="0"/>
            </a:endParaRPr>
          </a:p>
          <a:p>
            <a:pPr lvl="0"/>
            <a:r>
              <a:rPr lang="es-MX" sz="1600" b="1" dirty="0" smtClean="0">
                <a:latin typeface="Bodoni MT" pitchFamily="18" charset="0"/>
              </a:rPr>
              <a:t>I.-      </a:t>
            </a:r>
            <a:r>
              <a:rPr lang="es-MX" sz="1600" b="1" dirty="0" smtClean="0">
                <a:solidFill>
                  <a:srgbClr val="FFFF00"/>
                </a:solidFill>
                <a:latin typeface="Bodoni MT" pitchFamily="18" charset="0"/>
              </a:rPr>
              <a:t>PROGRAMA LATINOAMERICANO DE DESARROLLO DE LA EDUCACION MEDICA - PROLADEM QUE CONTUVO VARIOS SUBPROGRAMAS ENTRE ELLOS</a:t>
            </a:r>
            <a:endParaRPr lang="es-MX" sz="1600" dirty="0" smtClean="0">
              <a:solidFill>
                <a:srgbClr val="FFFF00"/>
              </a:solidFill>
              <a:latin typeface="Bodoni MT" pitchFamily="18" charset="0"/>
            </a:endParaRPr>
          </a:p>
          <a:p>
            <a:pPr lvl="0"/>
            <a:r>
              <a:rPr lang="es-MX" sz="1600" b="1" dirty="0" smtClean="0">
                <a:solidFill>
                  <a:srgbClr val="FFFF00"/>
                </a:solidFill>
                <a:latin typeface="Bodoni MT" pitchFamily="18" charset="0"/>
              </a:rPr>
              <a:t> </a:t>
            </a:r>
            <a:endParaRPr lang="es-MX" sz="1600" dirty="0" smtClean="0">
              <a:solidFill>
                <a:srgbClr val="FFFF00"/>
              </a:solidFill>
              <a:latin typeface="Bodoni MT" pitchFamily="18" charset="0"/>
            </a:endParaRPr>
          </a:p>
          <a:p>
            <a:r>
              <a:rPr lang="es-MX" sz="1600" b="1" dirty="0" smtClean="0">
                <a:latin typeface="Bodoni MT" pitchFamily="18" charset="0"/>
              </a:rPr>
              <a:t>        1ero.   CONTINUACION DE LA AUTOEVALUACION  HASTA </a:t>
            </a:r>
          </a:p>
          <a:p>
            <a:r>
              <a:rPr lang="es-MX" sz="1600" b="1" dirty="0" smtClean="0">
                <a:latin typeface="Bodoni MT" pitchFamily="18" charset="0"/>
              </a:rPr>
              <a:t>        SESENTA   ESCUELAS. REGION ANDINA</a:t>
            </a:r>
          </a:p>
          <a:p>
            <a:endParaRPr lang="es-MX" sz="1600" dirty="0" smtClean="0">
              <a:latin typeface="Bodoni MT" pitchFamily="18" charset="0"/>
            </a:endParaRPr>
          </a:p>
          <a:p>
            <a:r>
              <a:rPr lang="es-MX" sz="1600" b="1" dirty="0" smtClean="0">
                <a:latin typeface="Bodoni MT" pitchFamily="18" charset="0"/>
              </a:rPr>
              <a:t>        4to.     INVESTIGACION DE PROCEDIMIENTOS, DESEMPEÑOS Y</a:t>
            </a:r>
            <a:endParaRPr lang="es-MX" sz="1600" dirty="0" smtClean="0">
              <a:latin typeface="Bodoni MT" pitchFamily="18" charset="0"/>
            </a:endParaRPr>
          </a:p>
          <a:p>
            <a:r>
              <a:rPr lang="es-MX" sz="1600" b="1" dirty="0" smtClean="0">
                <a:latin typeface="Bodoni MT" pitchFamily="18" charset="0"/>
              </a:rPr>
              <a:t>        ROLES PROFESIONALES. MEXICO</a:t>
            </a:r>
            <a:endParaRPr lang="es-MX" sz="1600" dirty="0" smtClean="0">
              <a:latin typeface="Bodoni MT" pitchFamily="18" charset="0"/>
            </a:endParaRPr>
          </a:p>
          <a:p>
            <a:r>
              <a:rPr lang="es-MX" sz="1600" b="1" dirty="0" smtClean="0">
                <a:latin typeface="Bodoni MT" pitchFamily="18" charset="0"/>
              </a:rPr>
              <a:t> </a:t>
            </a:r>
            <a:endParaRPr lang="es-MX" sz="1600" dirty="0" smtClean="0">
              <a:latin typeface="Bodoni MT" pitchFamily="18" charset="0"/>
            </a:endParaRPr>
          </a:p>
          <a:p>
            <a:pPr lvl="0"/>
            <a:r>
              <a:rPr lang="es-MX" sz="1600" b="1" dirty="0" smtClean="0">
                <a:solidFill>
                  <a:srgbClr val="FFFF00"/>
                </a:solidFill>
                <a:latin typeface="Bodoni MT" pitchFamily="18" charset="0"/>
              </a:rPr>
              <a:t> II.-    PROGRAMA DE ANALISIS DE LA INTEGRACION DOCENTE ASISTENCIAL  - PROAIDA</a:t>
            </a:r>
          </a:p>
          <a:p>
            <a:pPr lvl="0"/>
            <a:endParaRPr lang="es-MX" sz="1600" dirty="0" smtClean="0">
              <a:latin typeface="Bodoni MT" pitchFamily="18" charset="0"/>
            </a:endParaRPr>
          </a:p>
          <a:p>
            <a:pPr algn="ctr"/>
            <a:r>
              <a:rPr lang="es-MX" sz="1600" b="1" dirty="0" smtClean="0">
                <a:latin typeface="Bodoni MT" pitchFamily="18" charset="0"/>
              </a:rPr>
              <a:t>ASPECTOS POLITICOS, TECNICOS, ADMINISTRATIVOS, JURIDICOS, LEGALES Y FINANCIEROS INVOLUCRADOS EN ESTA RELACION</a:t>
            </a:r>
            <a:endParaRPr lang="es-MX" sz="1600" dirty="0" smtClean="0">
              <a:latin typeface="Bodoni MT" pitchFamily="18" charset="0"/>
            </a:endParaRPr>
          </a:p>
          <a:p>
            <a:pPr algn="ctr"/>
            <a:r>
              <a:rPr lang="es-MX" sz="1600" b="1" dirty="0" smtClean="0">
                <a:latin typeface="Bodoni MT" pitchFamily="18" charset="0"/>
              </a:rPr>
              <a:t>SE ANALIZARON 59 PROYECTOS IDA EN BRASIL (19), COLOMBIA (5), MEXICO (3), Y 1 EN BOLIVIA, GUATEMALA, JAMAICA, NICARAGUA, PANAMA Y VENEZUELA. </a:t>
            </a:r>
            <a:endParaRPr lang="es-MX" sz="1600" dirty="0">
              <a:latin typeface="Bodoni MT" pitchFamily="18" charset="0"/>
            </a:endParaRPr>
          </a:p>
        </p:txBody>
      </p:sp>
      <p:pic>
        <p:nvPicPr>
          <p:cNvPr id="3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0"/>
            <a:ext cx="1142976" cy="10085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28596" y="428604"/>
            <a:ext cx="842968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C00000"/>
                </a:solidFill>
                <a:latin typeface="Bodoni MT" pitchFamily="18" charset="0"/>
              </a:rPr>
              <a:t>CONCLUSIONES PRELIMINARES DE ESTOS PROGRAMAS</a:t>
            </a:r>
          </a:p>
          <a:p>
            <a:pPr algn="ctr"/>
            <a:r>
              <a:rPr lang="es-MX" sz="2000" b="1" dirty="0" smtClean="0">
                <a:solidFill>
                  <a:srgbClr val="C00000"/>
                </a:solidFill>
                <a:latin typeface="Bodoni MT" pitchFamily="18" charset="0"/>
              </a:rPr>
              <a:t>Pre-seminarios en Colombia, México, Perú y Venezuela:</a:t>
            </a:r>
            <a:endParaRPr lang="es-MX" sz="2000" dirty="0" smtClean="0">
              <a:solidFill>
                <a:srgbClr val="C00000"/>
              </a:solidFill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                        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TODAS LAS FACULTADES / ESCUELAS DE MEDICINA TENEN FORTALEZAS PERO A SU VEZ, TODAS CONTIENEN DEBILIDADES TAMBIEN</a:t>
            </a:r>
          </a:p>
          <a:p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   1.- La mayoría de las Escuelas de Medicina han sido creadas por demanda estudiantil.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   2.- Los currículos en general se basan sobre la tradición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   3.- La exposición clínica de los estudiantes es al final de la carrera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   4.- Las evaluaciones no son técnicamente diseñadas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   5.- No hay adecuada integración docente asistencial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   6.- No hay Oficinas de Educación Médica, bibliotecas suficientes ni tecnologías educacionales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   7.- El nivel salarial de los profesores es muy bajo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   8.- Los presupuestos son insuficientes y administrados centralmente </a:t>
            </a:r>
            <a:r>
              <a:rPr lang="es-MX" sz="1200" b="1" dirty="0" smtClean="0">
                <a:latin typeface="Bodoni MT" pitchFamily="18" charset="0"/>
              </a:rPr>
              <a:t>(FEPAFEM-OPS 1984)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 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                                 </a:t>
            </a:r>
            <a:r>
              <a:rPr lang="es-MX" b="1" dirty="0" smtClean="0">
                <a:solidFill>
                  <a:srgbClr val="33CCFF"/>
                </a:solidFill>
                <a:latin typeface="Bodoni MT" pitchFamily="18" charset="0"/>
              </a:rPr>
              <a:t>RECOMENDACIÓN DE ESTOS PROGRAMAS</a:t>
            </a:r>
          </a:p>
          <a:p>
            <a:endParaRPr lang="es-MX" dirty="0" smtClean="0">
              <a:solidFill>
                <a:srgbClr val="33CCFF"/>
              </a:solidFill>
              <a:latin typeface="Bodoni MT" pitchFamily="18" charset="0"/>
            </a:endParaRPr>
          </a:p>
          <a:p>
            <a:r>
              <a:rPr lang="es-MX" b="1" dirty="0" smtClean="0">
                <a:solidFill>
                  <a:srgbClr val="33CCFF"/>
                </a:solidFill>
                <a:latin typeface="Bodoni MT" pitchFamily="18" charset="0"/>
              </a:rPr>
              <a:t>APLICAR EN LOS PAISES EL INSTRUMENTO DE AUTOAEVALUACION , ANALIZAR LOS RESULTADOS Y TOMAR LAS DECISIONES PARA LOS CAMBIOS CON PLANES ESRATEGICOS A NIVEL MICRO (ESCUELA) Y A NIVEL MACRO (PAIS).</a:t>
            </a:r>
            <a:endParaRPr lang="es-MX" dirty="0" smtClean="0">
              <a:solidFill>
                <a:srgbClr val="33CCFF"/>
              </a:solidFill>
              <a:latin typeface="Bodoni MT" pitchFamily="18" charset="0"/>
            </a:endParaRPr>
          </a:p>
          <a:p>
            <a:endParaRPr lang="es-MX" dirty="0">
              <a:latin typeface="Bodoni MT" pitchFamily="18" charset="0"/>
            </a:endParaRPr>
          </a:p>
        </p:txBody>
      </p:sp>
      <p:pic>
        <p:nvPicPr>
          <p:cNvPr id="3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0"/>
            <a:ext cx="1214414" cy="1071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28596" y="285728"/>
            <a:ext cx="828680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rgbClr val="0000CC"/>
                </a:solidFill>
              </a:rPr>
              <a:t>  </a:t>
            </a:r>
            <a:r>
              <a:rPr lang="es-MX" b="1" dirty="0" smtClean="0">
                <a:solidFill>
                  <a:srgbClr val="0000CC"/>
                </a:solidFill>
                <a:latin typeface="Bodoni MT" pitchFamily="18" charset="0"/>
              </a:rPr>
              <a:t>           EL COMIENZO DE GLOBALIZACION DE LA EDUCACION MEDICA</a:t>
            </a:r>
          </a:p>
          <a:p>
            <a:pPr algn="ctr"/>
            <a:endParaRPr lang="es-MX" dirty="0" smtClean="0">
              <a:solidFill>
                <a:srgbClr val="0000CC"/>
              </a:solidFill>
              <a:latin typeface="Bodoni MT" pitchFamily="18" charset="0"/>
            </a:endParaRPr>
          </a:p>
          <a:p>
            <a:pPr lvl="0" algn="ctr"/>
            <a:r>
              <a:rPr lang="es-MX" sz="1600" b="1" dirty="0" smtClean="0">
                <a:latin typeface="Bodoni MT" pitchFamily="18" charset="0"/>
              </a:rPr>
              <a:t> PROGRAMA EDUCACION MEDICA EN LAS AMERICAS</a:t>
            </a:r>
            <a:endParaRPr lang="es-MX" sz="1600" dirty="0" smtClean="0">
              <a:latin typeface="Bodoni MT" pitchFamily="18" charset="0"/>
            </a:endParaRPr>
          </a:p>
          <a:p>
            <a:pPr algn="ctr"/>
            <a:r>
              <a:rPr lang="es-MX" sz="1600" b="1" dirty="0" smtClean="0">
                <a:latin typeface="Bodoni MT" pitchFamily="18" charset="0"/>
              </a:rPr>
              <a:t>   EL RETO DE LOS AÑOS ´90</a:t>
            </a:r>
            <a:endParaRPr lang="es-MX" sz="1600" dirty="0" smtClean="0">
              <a:latin typeface="Bodoni MT" pitchFamily="18" charset="0"/>
            </a:endParaRPr>
          </a:p>
          <a:p>
            <a:pPr algn="ctr"/>
            <a:r>
              <a:rPr lang="es-MX" sz="1600" b="1" dirty="0" smtClean="0">
                <a:latin typeface="Bodoni MT" pitchFamily="18" charset="0"/>
              </a:rPr>
              <a:t> FEPAFEM – FUNDACION W.K.KELLOGG</a:t>
            </a:r>
            <a:endParaRPr lang="es-MX" sz="1600" dirty="0" smtClean="0">
              <a:latin typeface="Bodoni MT" pitchFamily="18" charset="0"/>
            </a:endParaRPr>
          </a:p>
          <a:p>
            <a:r>
              <a:rPr lang="es-MX" sz="1600" b="1" dirty="0" smtClean="0">
                <a:latin typeface="Bodoni MT" pitchFamily="18" charset="0"/>
              </a:rPr>
              <a:t> </a:t>
            </a:r>
            <a:endParaRPr lang="es-MX" sz="1600" dirty="0" smtClean="0">
              <a:latin typeface="Bodoni MT" pitchFamily="18" charset="0"/>
            </a:endParaRPr>
          </a:p>
          <a:p>
            <a:r>
              <a:rPr lang="es-MX" sz="1600" b="1" dirty="0" smtClean="0">
                <a:solidFill>
                  <a:srgbClr val="FF3300"/>
                </a:solidFill>
                <a:latin typeface="Bodoni MT" pitchFamily="18" charset="0"/>
              </a:rPr>
              <a:t>PARTE 1</a:t>
            </a:r>
            <a:endParaRPr lang="es-MX" sz="1600" dirty="0" smtClean="0">
              <a:solidFill>
                <a:srgbClr val="FF3300"/>
              </a:solidFill>
              <a:latin typeface="Bodoni MT" pitchFamily="18" charset="0"/>
            </a:endParaRPr>
          </a:p>
          <a:p>
            <a:r>
              <a:rPr lang="es-MX" sz="1600" b="1" dirty="0" smtClean="0">
                <a:solidFill>
                  <a:srgbClr val="FF3300"/>
                </a:solidFill>
                <a:latin typeface="Bodoni MT" pitchFamily="18" charset="0"/>
              </a:rPr>
              <a:t>LOS NUEVOS RUMBOS DE LA EDUCACION MEDICA</a:t>
            </a:r>
            <a:endParaRPr lang="es-MX" sz="1600" dirty="0" smtClean="0">
              <a:solidFill>
                <a:srgbClr val="FF3300"/>
              </a:solidFill>
              <a:latin typeface="Bodoni MT" pitchFamily="18" charset="0"/>
            </a:endParaRPr>
          </a:p>
          <a:p>
            <a:r>
              <a:rPr lang="es-MX" sz="1600" b="1" dirty="0" smtClean="0">
                <a:latin typeface="Bodoni MT" pitchFamily="18" charset="0"/>
              </a:rPr>
              <a:t> </a:t>
            </a:r>
            <a:endParaRPr lang="es-MX" sz="1600" dirty="0" smtClean="0">
              <a:latin typeface="Bodoni MT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s-MX" sz="1600" b="1" dirty="0" smtClean="0">
                <a:latin typeface="Bodoni MT" pitchFamily="18" charset="0"/>
              </a:rPr>
              <a:t>   Participaron 18 países latinoamericanos, </a:t>
            </a:r>
            <a:r>
              <a:rPr lang="es-MX" sz="1600" b="1" dirty="0" err="1" smtClean="0">
                <a:latin typeface="Bodoni MT" pitchFamily="18" charset="0"/>
              </a:rPr>
              <a:t>incluído</a:t>
            </a:r>
            <a:r>
              <a:rPr lang="es-MX" sz="1600" b="1" dirty="0" smtClean="0">
                <a:latin typeface="Bodoni MT" pitchFamily="18" charset="0"/>
              </a:rPr>
              <a:t> Estados Unidos de América, para dar respuesta a los seis grandes temas propuestos por la </a:t>
            </a:r>
            <a:r>
              <a:rPr lang="es-MX" sz="1600" b="1" dirty="0" err="1" smtClean="0">
                <a:latin typeface="Bodoni MT" pitchFamily="18" charset="0"/>
              </a:rPr>
              <a:t>World</a:t>
            </a:r>
            <a:r>
              <a:rPr lang="es-MX" sz="1600" b="1" dirty="0" smtClean="0">
                <a:latin typeface="Bodoni MT" pitchFamily="18" charset="0"/>
              </a:rPr>
              <a:t> </a:t>
            </a:r>
            <a:r>
              <a:rPr lang="es-MX" sz="1600" b="1" dirty="0" err="1" smtClean="0">
                <a:latin typeface="Bodoni MT" pitchFamily="18" charset="0"/>
              </a:rPr>
              <a:t>Federation</a:t>
            </a:r>
            <a:r>
              <a:rPr lang="es-MX" sz="1600" b="1" dirty="0" smtClean="0">
                <a:latin typeface="Bodoni MT" pitchFamily="18" charset="0"/>
              </a:rPr>
              <a:t> of </a:t>
            </a:r>
            <a:r>
              <a:rPr lang="es-MX" sz="1600" b="1" dirty="0" err="1" smtClean="0">
                <a:latin typeface="Bodoni MT" pitchFamily="18" charset="0"/>
              </a:rPr>
              <a:t>Medical</a:t>
            </a:r>
            <a:r>
              <a:rPr lang="es-MX" sz="1600" b="1" dirty="0" smtClean="0">
                <a:latin typeface="Bodoni MT" pitchFamily="18" charset="0"/>
              </a:rPr>
              <a:t> </a:t>
            </a:r>
            <a:r>
              <a:rPr lang="es-MX" sz="1600" b="1" dirty="0" err="1" smtClean="0">
                <a:latin typeface="Bodoni MT" pitchFamily="18" charset="0"/>
              </a:rPr>
              <a:t>Education</a:t>
            </a:r>
            <a:endParaRPr lang="es-MX" sz="1600" dirty="0" smtClean="0">
              <a:latin typeface="Bodoni MT" pitchFamily="18" charset="0"/>
            </a:endParaRPr>
          </a:p>
          <a:p>
            <a:r>
              <a:rPr lang="es-MX" sz="1600" b="1" dirty="0" smtClean="0">
                <a:latin typeface="Bodoni MT" pitchFamily="18" charset="0"/>
              </a:rPr>
              <a:t> </a:t>
            </a:r>
            <a:endParaRPr lang="es-MX" sz="1600" dirty="0" smtClean="0">
              <a:latin typeface="Bodoni MT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s-MX" sz="1600" b="1" dirty="0" smtClean="0">
                <a:latin typeface="Bodoni MT" pitchFamily="18" charset="0"/>
              </a:rPr>
              <a:t>   Se tomaron los datos de la autoevaluación y del análisis prospectivo de 60 escuelas de medicina para formular planes con un informe consolidado llevado a la Cumbre Mundial de Educación Medica de Edimburgo, 1988</a:t>
            </a:r>
            <a:endParaRPr lang="es-MX" sz="1600" dirty="0" smtClean="0">
              <a:latin typeface="Bodoni MT" pitchFamily="18" charset="0"/>
            </a:endParaRPr>
          </a:p>
          <a:p>
            <a:r>
              <a:rPr lang="es-MX" sz="1600" b="1" dirty="0" smtClean="0">
                <a:latin typeface="Bodoni MT" pitchFamily="18" charset="0"/>
              </a:rPr>
              <a:t> </a:t>
            </a:r>
            <a:endParaRPr lang="es-MX" sz="1600" dirty="0" smtClean="0">
              <a:latin typeface="Bodoni MT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s-MX" sz="1600" b="1" dirty="0" smtClean="0">
                <a:latin typeface="Bodoni MT" pitchFamily="18" charset="0"/>
              </a:rPr>
              <a:t>   El propósito fue, además de ratificar el compromiso de calidad y adherencia social de la educación médica latinoamericana,  </a:t>
            </a:r>
            <a:r>
              <a:rPr lang="es-MX" sz="2400" b="1" dirty="0" smtClean="0">
                <a:latin typeface="Bodoni MT" pitchFamily="18" charset="0"/>
              </a:rPr>
              <a:t>construir un modelo y un  proceso de intercambio internacional, y establecer criterios comunes o estándares mínimos para la educación médica global  </a:t>
            </a:r>
            <a:endParaRPr lang="es-MX" sz="2400" dirty="0" smtClean="0">
              <a:latin typeface="Bodoni MT" pitchFamily="18" charset="0"/>
            </a:endParaRPr>
          </a:p>
          <a:p>
            <a:r>
              <a:rPr lang="es-MX" sz="1600" b="1" dirty="0" smtClean="0">
                <a:latin typeface="Bodoni MT" pitchFamily="18" charset="0"/>
              </a:rPr>
              <a:t> </a:t>
            </a:r>
            <a:endParaRPr lang="es-MX" sz="1600" dirty="0" smtClean="0">
              <a:latin typeface="Bodoni MT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s-MX" sz="1600" b="1" dirty="0" smtClean="0">
                <a:latin typeface="Bodoni MT" pitchFamily="18" charset="0"/>
              </a:rPr>
              <a:t>   Esto reforzó el proceso de acreditación nacional, y años después,  estimuló  el tema de los requisitos mínimos para la  educación médica global  y la acreditación internacional por la </a:t>
            </a:r>
            <a:r>
              <a:rPr lang="es-MX" sz="1600" b="1" dirty="0" err="1" smtClean="0">
                <a:latin typeface="Bodoni MT" pitchFamily="18" charset="0"/>
              </a:rPr>
              <a:t>World</a:t>
            </a:r>
            <a:r>
              <a:rPr lang="es-MX" sz="1600" b="1" dirty="0" smtClean="0">
                <a:latin typeface="Bodoni MT" pitchFamily="18" charset="0"/>
              </a:rPr>
              <a:t> </a:t>
            </a:r>
            <a:r>
              <a:rPr lang="es-MX" sz="1600" b="1" dirty="0" err="1" smtClean="0">
                <a:latin typeface="Bodoni MT" pitchFamily="18" charset="0"/>
              </a:rPr>
              <a:t>Federation</a:t>
            </a:r>
            <a:r>
              <a:rPr lang="es-MX" sz="1600" b="1" dirty="0" smtClean="0">
                <a:latin typeface="Bodoni MT" pitchFamily="18" charset="0"/>
              </a:rPr>
              <a:t> </a:t>
            </a:r>
            <a:r>
              <a:rPr lang="es-MX" sz="1600" b="1" dirty="0" err="1" smtClean="0">
                <a:latin typeface="Bodoni MT" pitchFamily="18" charset="0"/>
              </a:rPr>
              <a:t>for</a:t>
            </a:r>
            <a:r>
              <a:rPr lang="es-MX" sz="1600" b="1" dirty="0" smtClean="0">
                <a:latin typeface="Bodoni MT" pitchFamily="18" charset="0"/>
              </a:rPr>
              <a:t> </a:t>
            </a:r>
            <a:r>
              <a:rPr lang="es-MX" sz="1600" b="1" dirty="0" err="1" smtClean="0">
                <a:latin typeface="Bodoni MT" pitchFamily="18" charset="0"/>
              </a:rPr>
              <a:t>Medical</a:t>
            </a:r>
            <a:r>
              <a:rPr lang="es-MX" sz="1600" b="1" dirty="0" smtClean="0">
                <a:latin typeface="Bodoni MT" pitchFamily="18" charset="0"/>
              </a:rPr>
              <a:t>  </a:t>
            </a:r>
            <a:r>
              <a:rPr lang="es-MX" sz="1600" b="1" dirty="0" err="1" smtClean="0">
                <a:latin typeface="Bodoni MT" pitchFamily="18" charset="0"/>
              </a:rPr>
              <a:t>Education</a:t>
            </a:r>
            <a:r>
              <a:rPr lang="es-MX" sz="1600" b="1" dirty="0" smtClean="0">
                <a:latin typeface="Bodoni MT" pitchFamily="18" charset="0"/>
              </a:rPr>
              <a:t> (1997) , International </a:t>
            </a:r>
            <a:r>
              <a:rPr lang="es-MX" sz="1600" b="1" dirty="0" err="1" smtClean="0">
                <a:latin typeface="Bodoni MT" pitchFamily="18" charset="0"/>
              </a:rPr>
              <a:t>Institute</a:t>
            </a:r>
            <a:r>
              <a:rPr lang="es-MX" sz="1600" b="1" dirty="0" smtClean="0">
                <a:latin typeface="Bodoni MT" pitchFamily="18" charset="0"/>
              </a:rPr>
              <a:t> </a:t>
            </a:r>
            <a:r>
              <a:rPr lang="es-MX" sz="1600" b="1" dirty="0" err="1" smtClean="0">
                <a:latin typeface="Bodoni MT" pitchFamily="18" charset="0"/>
              </a:rPr>
              <a:t>for</a:t>
            </a:r>
            <a:r>
              <a:rPr lang="es-MX" sz="1600" b="1" dirty="0" smtClean="0">
                <a:latin typeface="Bodoni MT" pitchFamily="18" charset="0"/>
              </a:rPr>
              <a:t> </a:t>
            </a:r>
            <a:r>
              <a:rPr lang="es-MX" sz="1600" b="1" dirty="0" err="1" smtClean="0">
                <a:latin typeface="Bodoni MT" pitchFamily="18" charset="0"/>
              </a:rPr>
              <a:t>Medical</a:t>
            </a:r>
            <a:r>
              <a:rPr lang="es-MX" sz="1600" b="1" dirty="0" smtClean="0">
                <a:latin typeface="Bodoni MT" pitchFamily="18" charset="0"/>
              </a:rPr>
              <a:t> </a:t>
            </a:r>
            <a:r>
              <a:rPr lang="es-MX" sz="1600" b="1" dirty="0" err="1" smtClean="0">
                <a:latin typeface="Bodoni MT" pitchFamily="18" charset="0"/>
              </a:rPr>
              <a:t>Education</a:t>
            </a:r>
            <a:r>
              <a:rPr lang="es-MX" sz="1600" b="1" dirty="0" smtClean="0">
                <a:latin typeface="Bodoni MT" pitchFamily="18" charset="0"/>
              </a:rPr>
              <a:t>(1999).</a:t>
            </a:r>
            <a:endParaRPr lang="es-MX" sz="1600" dirty="0" smtClean="0">
              <a:latin typeface="Bodoni MT" pitchFamily="18" charset="0"/>
            </a:endParaRPr>
          </a:p>
          <a:p>
            <a:endParaRPr lang="es-MX" dirty="0"/>
          </a:p>
        </p:txBody>
      </p:sp>
      <p:pic>
        <p:nvPicPr>
          <p:cNvPr id="4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0"/>
            <a:ext cx="1214414" cy="1071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57158" y="5786454"/>
            <a:ext cx="8572560" cy="7858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CuadroTexto"/>
          <p:cNvSpPr txBox="1"/>
          <p:nvPr/>
        </p:nvSpPr>
        <p:spPr>
          <a:xfrm>
            <a:off x="571472" y="500042"/>
            <a:ext cx="828680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FFFF00"/>
                </a:solidFill>
                <a:latin typeface="Bodoni MT" pitchFamily="18" charset="0"/>
              </a:rPr>
              <a:t>MOTIVACIONES PARA     LA  ACREDITACION    NACIONAL</a:t>
            </a:r>
          </a:p>
          <a:p>
            <a:endParaRPr lang="es-MX" sz="2000" b="1" dirty="0" smtClean="0">
              <a:solidFill>
                <a:srgbClr val="C00000"/>
              </a:solidFill>
              <a:latin typeface="Bodoni MT" pitchFamily="18" charset="0"/>
            </a:endParaRPr>
          </a:p>
          <a:p>
            <a:pPr marL="400050" indent="-400050">
              <a:buAutoNum type="romanUcPeriod"/>
            </a:pPr>
            <a:r>
              <a:rPr lang="es-MX" b="1" dirty="0" smtClean="0">
                <a:solidFill>
                  <a:srgbClr val="FFC000"/>
                </a:solidFill>
                <a:latin typeface="Bodoni MT" pitchFamily="18" charset="0"/>
              </a:rPr>
              <a:t>DESDE LA ACADEMIA : Insatisfacción con los procesos educativos y el desempeño de los médicos, en especial hacia la práctica general familiar y la APS.</a:t>
            </a:r>
          </a:p>
          <a:p>
            <a:pPr marL="400050" indent="-400050"/>
            <a:endParaRPr lang="es-MX" dirty="0" smtClean="0">
              <a:solidFill>
                <a:schemeClr val="tx1">
                  <a:lumMod val="75000"/>
                </a:schemeClr>
              </a:solidFill>
              <a:latin typeface="Bodoni MT" pitchFamily="18" charset="0"/>
            </a:endParaRPr>
          </a:p>
          <a:p>
            <a:pPr marL="400050" indent="-400050"/>
            <a:r>
              <a:rPr lang="es-MX" b="1" dirty="0" smtClean="0">
                <a:solidFill>
                  <a:schemeClr val="tx1">
                    <a:lumMod val="75000"/>
                  </a:schemeClr>
                </a:solidFill>
                <a:latin typeface="Bodoni MT" pitchFamily="18" charset="0"/>
              </a:rPr>
              <a:t>II. DESDE LOS GOBIERNOS : Aumento descontrolado del número de escuelas médicas sin recursos, con procesos educativos tradicionales, escasas investigación y relación con los servicios. </a:t>
            </a:r>
          </a:p>
          <a:p>
            <a:pPr marL="400050" indent="-400050"/>
            <a:r>
              <a:rPr lang="es-MX" b="1" dirty="0" smtClean="0">
                <a:solidFill>
                  <a:schemeClr val="tx1">
                    <a:lumMod val="75000"/>
                  </a:schemeClr>
                </a:solidFill>
                <a:latin typeface="Bodoni MT" pitchFamily="18" charset="0"/>
              </a:rPr>
              <a:t>Esto condujo a controles: Exámenes de grado, certificación profesional, freno a la creación de nuevas escuelas Y REQUSITOS MINIMOS.</a:t>
            </a:r>
          </a:p>
          <a:p>
            <a:pPr marL="400050" indent="-400050"/>
            <a:endParaRPr lang="es-MX" dirty="0" smtClean="0">
              <a:latin typeface="Bodoni MT" pitchFamily="18" charset="0"/>
            </a:endParaRPr>
          </a:p>
          <a:p>
            <a:pPr marL="400050" indent="-400050"/>
            <a:r>
              <a:rPr lang="es-MX" dirty="0" smtClean="0">
                <a:latin typeface="Bodoni MT" pitchFamily="18" charset="0"/>
              </a:rPr>
              <a:t>III. DESDE LA SOCIEDAD se exigía legitimidad, calidad y eficiencia de los procesos académicos, lo que se debe demostrar por EVALUACION INTERNA para un compromiso de cambio por los integrantes de la facultad/ escuela y una EVALUACION EXTERNA como manifestación de fe pública. Todo esto debe ser analizado y certificado por AGENCIAS LEGITIMAS Y LEGALES que </a:t>
            </a:r>
            <a:r>
              <a:rPr lang="es-MX" sz="2400" dirty="0" smtClean="0">
                <a:solidFill>
                  <a:srgbClr val="66FF66"/>
                </a:solidFill>
                <a:latin typeface="Bodoni MT" pitchFamily="18" charset="0"/>
              </a:rPr>
              <a:t>garanticen las evidencias clínicas, las competencias no clínicas y un nuevo contrato ético social.</a:t>
            </a:r>
          </a:p>
          <a:p>
            <a:pPr marL="400050" indent="-400050"/>
            <a:endParaRPr lang="es-MX" dirty="0" smtClean="0">
              <a:latin typeface="Bodoni MT" pitchFamily="18" charset="0"/>
            </a:endParaRPr>
          </a:p>
        </p:txBody>
      </p:sp>
      <p:pic>
        <p:nvPicPr>
          <p:cNvPr id="3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0"/>
            <a:ext cx="1214414" cy="107153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285720" y="5801701"/>
            <a:ext cx="864399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bg1"/>
                </a:solidFill>
                <a:latin typeface="Bodoni MT" pitchFamily="18" charset="0"/>
              </a:rPr>
              <a:t>ESTE ES EL MODELO DE ACREDITACION INTERNACIONAL PROPUESTO POR EL INSTITUTO DE ACREDITACION INTERNACIONAL (IAI)</a:t>
            </a:r>
          </a:p>
          <a:p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34" y="785794"/>
            <a:ext cx="778674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33CCFF"/>
                </a:solidFill>
                <a:latin typeface="Bodoni MT" pitchFamily="18" charset="0"/>
              </a:rPr>
              <a:t>LA ACREDITACION NACIONAL NO ES SOLO UNA CERTIFICACION SI  </a:t>
            </a:r>
            <a:r>
              <a:rPr lang="es-MX" sz="2000" b="1" dirty="0" err="1" smtClean="0">
                <a:solidFill>
                  <a:srgbClr val="33CCFF"/>
                </a:solidFill>
                <a:latin typeface="Bodoni MT" pitchFamily="18" charset="0"/>
              </a:rPr>
              <a:t>SI</a:t>
            </a:r>
            <a:r>
              <a:rPr lang="es-MX" sz="2000" b="1" dirty="0" smtClean="0">
                <a:solidFill>
                  <a:srgbClr val="33CCFF"/>
                </a:solidFill>
                <a:latin typeface="Bodoni MT" pitchFamily="18" charset="0"/>
              </a:rPr>
              <a:t> NO UNA MOTIVACION PARA EL CAMBIO PERMANENTE </a:t>
            </a:r>
          </a:p>
          <a:p>
            <a:pPr algn="ctr"/>
            <a:endParaRPr lang="es-MX" dirty="0" smtClean="0">
              <a:solidFill>
                <a:srgbClr val="0000CC"/>
              </a:solidFill>
              <a:latin typeface="Bodoni MT" pitchFamily="18" charset="0"/>
            </a:endParaRPr>
          </a:p>
          <a:p>
            <a:pPr marL="400050" indent="-400050"/>
            <a:endParaRPr lang="es-MX" sz="2000" dirty="0" smtClean="0">
              <a:solidFill>
                <a:srgbClr val="CC0000"/>
              </a:solidFill>
              <a:latin typeface="Bodoni MT" pitchFamily="18" charset="0"/>
            </a:endParaRPr>
          </a:p>
          <a:p>
            <a:pPr marL="400050" indent="-400050"/>
            <a:endParaRPr lang="es-MX" sz="2000" dirty="0" smtClean="0">
              <a:solidFill>
                <a:srgbClr val="CC0000"/>
              </a:solidFill>
              <a:latin typeface="Bodoni MT" pitchFamily="18" charset="0"/>
            </a:endParaRPr>
          </a:p>
          <a:p>
            <a:pPr marL="400050" indent="-400050"/>
            <a:endParaRPr lang="es-MX" sz="2000" dirty="0" smtClean="0">
              <a:solidFill>
                <a:srgbClr val="CC0000"/>
              </a:solidFill>
              <a:latin typeface="Bodoni MT" pitchFamily="18" charset="0"/>
            </a:endParaRPr>
          </a:p>
          <a:p>
            <a:pPr marL="400050" indent="-400050" algn="ctr"/>
            <a:r>
              <a:rPr lang="es-MX" sz="2000" dirty="0" smtClean="0">
                <a:solidFill>
                  <a:srgbClr val="FFFF00"/>
                </a:solidFill>
                <a:latin typeface="Bodoni MT" pitchFamily="18" charset="0"/>
              </a:rPr>
              <a:t>ES DECISIÓN Y COMPROMISO DE LA FACULTAD/ESCUELA PARA EL CAMBIO CON CONFORMACIÓN DE GRUPOS Y DE CÍRCULOS DE CALIDAD PARA LA EVALUACIÓN Y MEJORÍA PERMANENTE MEDIANTE UN PLAN ESTRATÉGICO QUE SEÑALE LA SOLUCIÓN A LOS PROBLEMAS IDENTIFICADOS, QUE DEBE REEVALUARSE </a:t>
            </a:r>
          </a:p>
          <a:p>
            <a:pPr marL="400050" indent="-400050" algn="ctr"/>
            <a:r>
              <a:rPr lang="es-MX" sz="2000" dirty="0" smtClean="0">
                <a:solidFill>
                  <a:srgbClr val="FFFF00"/>
                </a:solidFill>
                <a:latin typeface="Bodoni MT" pitchFamily="18" charset="0"/>
              </a:rPr>
              <a:t>CON APOYO EXTERNO DE GESTIÓN DE CALIDAD TOTAL</a:t>
            </a:r>
          </a:p>
          <a:p>
            <a:pPr marL="400050" indent="-400050"/>
            <a:endParaRPr lang="es-MX" sz="2000" dirty="0" smtClean="0">
              <a:solidFill>
                <a:srgbClr val="FFFF00"/>
              </a:solidFill>
              <a:latin typeface="Bodoni MT" pitchFamily="18" charset="0"/>
            </a:endParaRPr>
          </a:p>
          <a:p>
            <a:pPr marL="400050" indent="-400050"/>
            <a:endParaRPr lang="es-MX" sz="2000" dirty="0" smtClean="0">
              <a:solidFill>
                <a:srgbClr val="FFFF00"/>
              </a:solidFill>
              <a:latin typeface="Bodoni MT" pitchFamily="18" charset="0"/>
            </a:endParaRPr>
          </a:p>
        </p:txBody>
      </p:sp>
      <p:pic>
        <p:nvPicPr>
          <p:cNvPr id="3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0"/>
            <a:ext cx="1214414" cy="1071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28596" y="71414"/>
            <a:ext cx="835824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rgbClr val="FFC000"/>
                </a:solidFill>
                <a:latin typeface="Arial Narrow" pitchFamily="34" charset="0"/>
              </a:rPr>
              <a:t>SEGUIMIENTO DE FEPAFEM A LAS ACREDITACIONES NACIONALES</a:t>
            </a:r>
            <a:endParaRPr lang="es-MX" sz="2000" dirty="0" smtClean="0">
              <a:solidFill>
                <a:srgbClr val="FFC000"/>
              </a:solidFill>
              <a:latin typeface="Arial Narrow" pitchFamily="34" charset="0"/>
            </a:endParaRPr>
          </a:p>
          <a:p>
            <a:r>
              <a:rPr lang="es-MX" b="1" dirty="0" smtClean="0">
                <a:latin typeface="Broadway" pitchFamily="82" charset="0"/>
              </a:rPr>
              <a:t> </a:t>
            </a:r>
            <a:endParaRPr lang="es-MX" dirty="0" smtClean="0">
              <a:latin typeface="Broadway" pitchFamily="82" charset="0"/>
            </a:endParaRPr>
          </a:p>
          <a:p>
            <a:r>
              <a:rPr lang="es-MX" dirty="0" smtClean="0">
                <a:solidFill>
                  <a:srgbClr val="66FF66"/>
                </a:solidFill>
                <a:latin typeface="Berlin Sans FB" pitchFamily="34" charset="0"/>
              </a:rPr>
              <a:t>XVI COPAEM. BUENOS AIRES. 2001.  TEMA CENTRAL:</a:t>
            </a:r>
          </a:p>
          <a:p>
            <a:r>
              <a:rPr lang="es-MX" dirty="0" smtClean="0">
                <a:solidFill>
                  <a:srgbClr val="66FF66"/>
                </a:solidFill>
                <a:latin typeface="Berlin Sans FB" pitchFamily="34" charset="0"/>
              </a:rPr>
              <a:t>AUTOEVALUACION Y ACREDITACION EN TIEMPOS DE CAMBIO. Experiencias en países latinoamericanos</a:t>
            </a:r>
          </a:p>
          <a:p>
            <a:r>
              <a:rPr lang="es-MX" dirty="0" smtClean="0">
                <a:solidFill>
                  <a:srgbClr val="66FF66"/>
                </a:solidFill>
                <a:latin typeface="Berlin Sans FB" pitchFamily="34" charset="0"/>
              </a:rPr>
              <a:t> </a:t>
            </a:r>
          </a:p>
          <a:p>
            <a:r>
              <a:rPr lang="es-MX" dirty="0" smtClean="0">
                <a:solidFill>
                  <a:srgbClr val="66FF66"/>
                </a:solidFill>
                <a:latin typeface="Berlin Sans FB" pitchFamily="34" charset="0"/>
              </a:rPr>
              <a:t>XVII COPAEM. SANTO DOMINGO. 2006. TEMAS DE LA CONFERENCIA:</a:t>
            </a:r>
          </a:p>
          <a:p>
            <a:r>
              <a:rPr lang="es-MX" dirty="0" smtClean="0">
                <a:solidFill>
                  <a:srgbClr val="66FF66"/>
                </a:solidFill>
                <a:latin typeface="Berlin Sans FB" pitchFamily="34" charset="0"/>
              </a:rPr>
              <a:t>ACREDITACION INSTITUCIONAL. Experiencias nacionales y regionales de acreditación de escuelas de medicina y programas</a:t>
            </a:r>
          </a:p>
          <a:p>
            <a:r>
              <a:rPr lang="es-MX" dirty="0" smtClean="0">
                <a:solidFill>
                  <a:srgbClr val="66FF66"/>
                </a:solidFill>
                <a:latin typeface="Berlin Sans FB" pitchFamily="34" charset="0"/>
              </a:rPr>
              <a:t> </a:t>
            </a:r>
          </a:p>
          <a:p>
            <a:r>
              <a:rPr lang="es-MX" dirty="0" smtClean="0">
                <a:solidFill>
                  <a:srgbClr val="66FF66"/>
                </a:solidFill>
                <a:latin typeface="Berlin Sans FB" pitchFamily="34" charset="0"/>
              </a:rPr>
              <a:t>XVIII COPAEM. BUENOS AIRES. 2009. TEMAS DE LA CONFERENCIA:</a:t>
            </a:r>
          </a:p>
          <a:p>
            <a:r>
              <a:rPr lang="es-MX" dirty="0" smtClean="0">
                <a:solidFill>
                  <a:srgbClr val="66FF66"/>
                </a:solidFill>
                <a:latin typeface="Berlin Sans FB" pitchFamily="34" charset="0"/>
              </a:rPr>
              <a:t>Acreditación. Resultados y experiencias en países.</a:t>
            </a:r>
          </a:p>
          <a:p>
            <a:r>
              <a:rPr lang="es-MX" dirty="0" smtClean="0">
                <a:solidFill>
                  <a:srgbClr val="66FF66"/>
                </a:solidFill>
                <a:latin typeface="Berlin Sans FB" pitchFamily="34" charset="0"/>
              </a:rPr>
              <a:t>Educación médica internacional. Globalización.</a:t>
            </a:r>
          </a:p>
          <a:p>
            <a:r>
              <a:rPr lang="es-MX" dirty="0" smtClean="0">
                <a:solidFill>
                  <a:srgbClr val="66FF66"/>
                </a:solidFill>
                <a:latin typeface="Berlin Sans FB" pitchFamily="34" charset="0"/>
              </a:rPr>
              <a:t> </a:t>
            </a:r>
          </a:p>
          <a:p>
            <a:r>
              <a:rPr lang="es-MX" dirty="0" smtClean="0">
                <a:solidFill>
                  <a:srgbClr val="66FF66"/>
                </a:solidFill>
                <a:latin typeface="Berlin Sans FB" pitchFamily="34" charset="0"/>
              </a:rPr>
              <a:t>XIX COPAEM. QUITO. 2013. TEMA CENTRAL:</a:t>
            </a:r>
          </a:p>
          <a:p>
            <a:r>
              <a:rPr lang="es-MX" dirty="0" smtClean="0">
                <a:solidFill>
                  <a:srgbClr val="66FF66"/>
                </a:solidFill>
                <a:latin typeface="Berlin Sans FB" pitchFamily="34" charset="0"/>
              </a:rPr>
              <a:t>PROFESIONALISMO, ACREDITACION Y CALIDAD. Aportes a la APS</a:t>
            </a:r>
          </a:p>
          <a:p>
            <a:endParaRPr lang="es-MX" sz="1600" dirty="0" smtClean="0">
              <a:solidFill>
                <a:srgbClr val="66FF66"/>
              </a:solidFill>
              <a:latin typeface="Broadway" pitchFamily="82" charset="0"/>
            </a:endParaRPr>
          </a:p>
          <a:p>
            <a:r>
              <a:rPr lang="es-MX" b="1" dirty="0" smtClean="0">
                <a:latin typeface="Broadway" pitchFamily="82" charset="0"/>
              </a:rPr>
              <a:t> </a:t>
            </a:r>
            <a:endParaRPr lang="es-MX" dirty="0" smtClean="0">
              <a:latin typeface="Broadway" pitchFamily="82" charset="0"/>
            </a:endParaRPr>
          </a:p>
          <a:p>
            <a:pPr algn="ctr"/>
            <a:r>
              <a:rPr lang="es-MX" b="1" dirty="0" smtClean="0">
                <a:solidFill>
                  <a:srgbClr val="FFFF00"/>
                </a:solidFill>
                <a:latin typeface="Arial Black" pitchFamily="34" charset="0"/>
                <a:cs typeface="Andalus" pitchFamily="18" charset="-78"/>
              </a:rPr>
              <a:t>UNA REUNION DE DECANOS EN PUERTO VALLARTA EN 2012, CONOCIO LOS RESULTADOS DE UNA ENCUESTA  A DECANOS DE 21 PAISES HECHA EN 2010 QUE RECOMENDABA  LA CREACION DEL INSTITUTO DE ACREDITACION INTERNACIONAL</a:t>
            </a:r>
            <a:endParaRPr lang="es-MX" dirty="0" smtClean="0">
              <a:solidFill>
                <a:srgbClr val="FFFF00"/>
              </a:solidFill>
              <a:latin typeface="Arial Black" pitchFamily="34" charset="0"/>
              <a:cs typeface="Andalus" pitchFamily="18" charset="-78"/>
            </a:endParaRPr>
          </a:p>
          <a:p>
            <a:endParaRPr lang="es-MX" dirty="0"/>
          </a:p>
        </p:txBody>
      </p:sp>
      <p:pic>
        <p:nvPicPr>
          <p:cNvPr id="3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0"/>
            <a:ext cx="1214414" cy="107153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428596" y="6215082"/>
            <a:ext cx="8286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ESTO FUE RATIFICADO POR LOS DECANOS EN </a:t>
            </a:r>
            <a:r>
              <a:rPr lang="es-MX" sz="2000" b="1" dirty="0" smtClean="0"/>
              <a:t>XIX </a:t>
            </a:r>
            <a:r>
              <a:rPr lang="es-MX" sz="2000" b="1" dirty="0" smtClean="0"/>
              <a:t>COPAEM, QUITO 2013</a:t>
            </a:r>
            <a:endParaRPr lang="es-MX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85786" y="500042"/>
            <a:ext cx="75724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FFC000"/>
                </a:solidFill>
                <a:latin typeface="Bodoni MT" pitchFamily="18" charset="0"/>
              </a:rPr>
              <a:t>DE LA ACREDITACION NACIONAL A LA INTERNACIONAL</a:t>
            </a:r>
          </a:p>
          <a:p>
            <a:pPr algn="ctr"/>
            <a:endParaRPr lang="es-MX" b="1" dirty="0" smtClean="0">
              <a:solidFill>
                <a:srgbClr val="FF0000"/>
              </a:solidFill>
              <a:latin typeface="Bodoni MT" pitchFamily="18" charset="0"/>
            </a:endParaRPr>
          </a:p>
          <a:p>
            <a:pPr algn="ctr"/>
            <a:r>
              <a:rPr lang="es-MX" b="1" dirty="0" smtClean="0">
                <a:solidFill>
                  <a:srgbClr val="FFFF00"/>
                </a:solidFill>
                <a:latin typeface="Bodoni MT" pitchFamily="18" charset="0"/>
              </a:rPr>
              <a:t>Las facultades/ escuelas acreditadas nacionalmente aspiran a una acreditación internacional</a:t>
            </a:r>
          </a:p>
          <a:p>
            <a:pPr algn="ctr"/>
            <a:endParaRPr lang="es-MX" dirty="0" smtClean="0">
              <a:solidFill>
                <a:srgbClr val="66FF66"/>
              </a:solidFill>
              <a:latin typeface="Bodoni MT" pitchFamily="18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s-MX" dirty="0" smtClean="0">
                <a:solidFill>
                  <a:srgbClr val="66FF66"/>
                </a:solidFill>
                <a:latin typeface="Bodoni MT" pitchFamily="18" charset="0"/>
              </a:rPr>
              <a:t>Su evolución natural: Mejoría continua de la calidad e integración a un currículo global </a:t>
            </a:r>
          </a:p>
          <a:p>
            <a:pPr marL="400050" indent="-400050">
              <a:buFont typeface="+mj-lt"/>
              <a:buAutoNum type="romanUcPeriod"/>
            </a:pPr>
            <a:endParaRPr lang="es-MX" dirty="0" smtClean="0">
              <a:solidFill>
                <a:srgbClr val="66FF66"/>
              </a:solidFill>
              <a:latin typeface="Bodoni MT" pitchFamily="18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s-MX" dirty="0" smtClean="0">
                <a:solidFill>
                  <a:srgbClr val="66FF66"/>
                </a:solidFill>
                <a:latin typeface="Bodoni MT" pitchFamily="18" charset="0"/>
              </a:rPr>
              <a:t>La aspiración a un meta reconocimiento internacional</a:t>
            </a:r>
          </a:p>
          <a:p>
            <a:pPr marL="400050" indent="-400050">
              <a:buFont typeface="+mj-lt"/>
              <a:buAutoNum type="romanUcPeriod"/>
            </a:pPr>
            <a:endParaRPr lang="es-MX" dirty="0" smtClean="0">
              <a:solidFill>
                <a:srgbClr val="66FF66"/>
              </a:solidFill>
              <a:latin typeface="Bodoni MT" pitchFamily="18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s-MX" dirty="0" smtClean="0">
                <a:solidFill>
                  <a:srgbClr val="66FF66"/>
                </a:solidFill>
                <a:latin typeface="Bodoni MT" pitchFamily="18" charset="0"/>
              </a:rPr>
              <a:t>Por los tratados de integración subregional: NAFTA, CENTRO AMERICA, CAN, CARICOM, MERCOSUR.</a:t>
            </a:r>
          </a:p>
          <a:p>
            <a:pPr marL="400050" indent="-400050">
              <a:buFont typeface="+mj-lt"/>
              <a:buAutoNum type="romanUcPeriod"/>
            </a:pPr>
            <a:endParaRPr lang="es-MX" dirty="0" smtClean="0">
              <a:solidFill>
                <a:srgbClr val="66FF66"/>
              </a:solidFill>
              <a:latin typeface="Bodoni MT" pitchFamily="18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s-MX" dirty="0" smtClean="0">
                <a:solidFill>
                  <a:srgbClr val="66FF66"/>
                </a:solidFill>
                <a:latin typeface="Bodoni MT" pitchFamily="18" charset="0"/>
              </a:rPr>
              <a:t>El desarrollo de las Ciencias de la Información y la Comunicación, y el transporte</a:t>
            </a:r>
          </a:p>
          <a:p>
            <a:pPr marL="400050" indent="-400050">
              <a:buFont typeface="+mj-lt"/>
              <a:buAutoNum type="romanUcPeriod"/>
            </a:pPr>
            <a:endParaRPr lang="es-MX" dirty="0" smtClean="0">
              <a:solidFill>
                <a:srgbClr val="66FF66"/>
              </a:solidFill>
              <a:latin typeface="Bodoni MT" pitchFamily="18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s-MX" dirty="0" smtClean="0">
                <a:solidFill>
                  <a:srgbClr val="66FF66"/>
                </a:solidFill>
                <a:latin typeface="Bodoni MT" pitchFamily="18" charset="0"/>
              </a:rPr>
              <a:t>La globalización y las migraciones médicas.</a:t>
            </a:r>
          </a:p>
          <a:p>
            <a:pPr marL="400050" indent="-400050">
              <a:buFont typeface="+mj-lt"/>
              <a:buAutoNum type="romanUcPeriod"/>
            </a:pPr>
            <a:endParaRPr lang="es-MX" dirty="0" smtClean="0">
              <a:solidFill>
                <a:schemeClr val="bg1"/>
              </a:solidFill>
              <a:latin typeface="Bodoni MT" pitchFamily="18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s-MX" dirty="0" smtClean="0">
                <a:solidFill>
                  <a:srgbClr val="FFCC00"/>
                </a:solidFill>
                <a:latin typeface="Bodoni MT" pitchFamily="18" charset="0"/>
              </a:rPr>
              <a:t>La actuación de acreditadoras internacionales: Regionales: INSTITUTO DE ACREDITACION INTERNACIONAL (IAI), Subregionales: LCME, CCAES, CAAMP-HP, ARCU MERCOSUR, RIACES, GRANA.</a:t>
            </a:r>
          </a:p>
          <a:p>
            <a:pPr marL="400050" indent="-400050"/>
            <a:r>
              <a:rPr lang="es-MX" dirty="0" smtClean="0">
                <a:solidFill>
                  <a:srgbClr val="FFCC00"/>
                </a:solidFill>
                <a:latin typeface="Bodoni MT" pitchFamily="18" charset="0"/>
              </a:rPr>
              <a:t>       y globales: WFME, IIME 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000892" y="642939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J.D.R/ M.R.R</a:t>
            </a:r>
            <a:endParaRPr lang="es-MX" dirty="0"/>
          </a:p>
        </p:txBody>
      </p:sp>
      <p:pic>
        <p:nvPicPr>
          <p:cNvPr id="4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0"/>
            <a:ext cx="1214414" cy="1071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2910" y="5500702"/>
            <a:ext cx="70009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solidFill>
                  <a:srgbClr val="FFFF00"/>
                </a:solidFill>
                <a:latin typeface="Broadway" pitchFamily="82" charset="0"/>
              </a:rPr>
              <a:t>GRACIAS</a:t>
            </a:r>
            <a:endParaRPr lang="es-MX" sz="5400" dirty="0">
              <a:solidFill>
                <a:srgbClr val="FFFF00"/>
              </a:solidFill>
              <a:latin typeface="Broadway" pitchFamily="82" charset="0"/>
            </a:endParaRPr>
          </a:p>
        </p:txBody>
      </p:sp>
      <p:pic>
        <p:nvPicPr>
          <p:cNvPr id="3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0"/>
            <a:ext cx="1214414" cy="1071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43108" y="568091"/>
            <a:ext cx="442915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atin typeface="Bodoni MT" pitchFamily="18" charset="0"/>
              </a:rPr>
              <a:t>A MANERA DE INTRODUCCION  </a:t>
            </a:r>
            <a:endParaRPr lang="es-MX" sz="1600" dirty="0" smtClean="0">
              <a:latin typeface="Bodoni MT" pitchFamily="18" charset="0"/>
            </a:endParaRPr>
          </a:p>
          <a:p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2285984" y="1357298"/>
            <a:ext cx="4929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Bodoni MT" pitchFamily="18" charset="0"/>
              </a:rPr>
              <a:t>A PRINCIPIOS DEL SIGLO XX HABIA</a:t>
            </a:r>
            <a:endParaRPr lang="es-MX" sz="2000" dirty="0">
              <a:latin typeface="Bodoni MT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57224" y="1857364"/>
            <a:ext cx="742955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es-MX" b="1" dirty="0" smtClean="0"/>
              <a:t>   </a:t>
            </a:r>
            <a:r>
              <a:rPr lang="es-MX" sz="2400" b="1" dirty="0" smtClean="0">
                <a:solidFill>
                  <a:srgbClr val="FFFF00"/>
                </a:solidFill>
                <a:latin typeface="Bodoni MT" pitchFamily="18" charset="0"/>
              </a:rPr>
              <a:t>UNA  DESIGUALDAD DE LA EDUCACION MEDICA    EN  AMERICA LATINA </a:t>
            </a:r>
            <a:endParaRPr lang="es-MX" sz="2400" dirty="0" smtClean="0">
              <a:solidFill>
                <a:srgbClr val="FFFF00"/>
              </a:solidFill>
              <a:latin typeface="Bodoni MT" pitchFamily="18" charset="0"/>
            </a:endParaRPr>
          </a:p>
          <a:p>
            <a:r>
              <a:rPr lang="es-MX" sz="2400" b="1" dirty="0" smtClean="0">
                <a:latin typeface="Bodoni MT" pitchFamily="18" charset="0"/>
              </a:rPr>
              <a:t>       </a:t>
            </a:r>
          </a:p>
          <a:p>
            <a:r>
              <a:rPr lang="es-MX" sz="2400" b="1" dirty="0" smtClean="0">
                <a:latin typeface="Bodoni MT" pitchFamily="18" charset="0"/>
              </a:rPr>
              <a:t>     Un solo modelo educativo pero desigual en recursos físicos, humanos y tecnológicos. Carga curricular: 1200 a 9000 horas. Admisión: 20 a cientos de alumnos. Costo por alumno: US$ 130 a US$ 3500 </a:t>
            </a:r>
            <a:r>
              <a:rPr lang="es-MX" b="1" dirty="0" smtClean="0">
                <a:latin typeface="Bodoni MT" pitchFamily="18" charset="0"/>
              </a:rPr>
              <a:t>(Ed. </a:t>
            </a:r>
            <a:r>
              <a:rPr lang="es-MX" b="1" dirty="0" err="1" smtClean="0">
                <a:latin typeface="Bodoni MT" pitchFamily="18" charset="0"/>
              </a:rPr>
              <a:t>Méd</a:t>
            </a:r>
            <a:r>
              <a:rPr lang="es-MX" b="1" dirty="0" smtClean="0">
                <a:latin typeface="Bodoni MT" pitchFamily="18" charset="0"/>
              </a:rPr>
              <a:t>. Salud. Vol.9. N° 1,1975)</a:t>
            </a:r>
            <a:endParaRPr lang="es-MX" sz="2400" dirty="0" smtClean="0">
              <a:latin typeface="Bodoni MT" pitchFamily="18" charset="0"/>
            </a:endParaRPr>
          </a:p>
          <a:p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57158" y="4714884"/>
            <a:ext cx="850112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es-MX" b="1" dirty="0" smtClean="0"/>
              <a:t>   </a:t>
            </a:r>
            <a:r>
              <a:rPr lang="es-MX" sz="2400" b="1" dirty="0" smtClean="0">
                <a:solidFill>
                  <a:srgbClr val="FFFF00"/>
                </a:solidFill>
                <a:latin typeface="Bodoni MT" pitchFamily="18" charset="0"/>
              </a:rPr>
              <a:t>UNA VARIEDAD DE LA EDUCACION MEDICA EN  AMERICA DEL NORTE</a:t>
            </a:r>
          </a:p>
          <a:p>
            <a:pPr algn="ctr"/>
            <a:r>
              <a:rPr lang="es-MX" sz="2400" b="1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</a:t>
            </a:r>
            <a:endParaRPr lang="es-MX" sz="2400" dirty="0" smtClean="0">
              <a:solidFill>
                <a:schemeClr val="accent5">
                  <a:lumMod val="75000"/>
                </a:schemeClr>
              </a:solidFill>
              <a:latin typeface="Bodoni MT" pitchFamily="18" charset="0"/>
            </a:endParaRPr>
          </a:p>
          <a:p>
            <a:r>
              <a:rPr lang="es-MX" sz="2400" b="1" dirty="0" smtClean="0">
                <a:latin typeface="Bodoni MT" pitchFamily="18" charset="0"/>
              </a:rPr>
              <a:t>    Varios modelos educativos, varias acreditadoras y certificadoras</a:t>
            </a:r>
            <a:endParaRPr lang="es-MX" sz="2400" dirty="0" smtClean="0">
              <a:latin typeface="Bodoni MT" pitchFamily="18" charset="0"/>
            </a:endParaRPr>
          </a:p>
          <a:p>
            <a:endParaRPr lang="es-MX" dirty="0"/>
          </a:p>
        </p:txBody>
      </p:sp>
      <p:pic>
        <p:nvPicPr>
          <p:cNvPr id="6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0"/>
            <a:ext cx="1214414" cy="1071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28596" y="651071"/>
            <a:ext cx="8429652" cy="399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2800" b="1" dirty="0" smtClean="0">
                <a:latin typeface="Bodoni MT" pitchFamily="18" charset="0"/>
                <a:ea typeface="Calibri"/>
                <a:cs typeface="Times New Roman"/>
              </a:rPr>
              <a:t> </a:t>
            </a:r>
            <a:endParaRPr lang="es-MX" sz="1400" dirty="0" smtClean="0">
              <a:solidFill>
                <a:srgbClr val="FFFF00"/>
              </a:solidFill>
              <a:latin typeface="Bodoni MT" pitchFamily="18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b="1" dirty="0" smtClean="0">
                <a:latin typeface="Bodoni MT" pitchFamily="18" charset="0"/>
                <a:ea typeface="Calibri"/>
                <a:cs typeface="Times New Roman"/>
              </a:rPr>
              <a:t> </a:t>
            </a:r>
            <a:endParaRPr lang="es-MX" sz="1400" dirty="0" smtClean="0">
              <a:latin typeface="Bodoni MT" pitchFamily="18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b="1" dirty="0" smtClean="0">
                <a:solidFill>
                  <a:srgbClr val="66FF66"/>
                </a:solidFill>
                <a:latin typeface="Bodoni MT" pitchFamily="18" charset="0"/>
                <a:ea typeface="Calibri"/>
                <a:cs typeface="Times New Roman"/>
              </a:rPr>
              <a:t>ESTADOS UNIDOS DE AMERICA A PRINCIPIOS SIGLO XX</a:t>
            </a:r>
            <a:endParaRPr lang="es-MX" sz="1400" dirty="0" smtClean="0">
              <a:solidFill>
                <a:srgbClr val="66FF66"/>
              </a:solidFill>
              <a:latin typeface="Bodoni MT" pitchFamily="18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b="1" dirty="0" smtClean="0">
                <a:latin typeface="Bodoni MT" pitchFamily="18" charset="0"/>
                <a:ea typeface="Calibri"/>
                <a:cs typeface="Times New Roman"/>
              </a:rPr>
              <a:t>  </a:t>
            </a:r>
            <a:r>
              <a:rPr lang="es-MX" b="1" dirty="0" smtClean="0">
                <a:solidFill>
                  <a:srgbClr val="FFFF00"/>
                </a:solidFill>
                <a:latin typeface="Bodoni MT" pitchFamily="18" charset="0"/>
                <a:ea typeface="Calibri"/>
                <a:cs typeface="Times New Roman"/>
              </a:rPr>
              <a:t>160 ESCUELAS DE MEDICINA</a:t>
            </a:r>
            <a:endParaRPr lang="es-MX" sz="1400" b="1" dirty="0" smtClean="0">
              <a:solidFill>
                <a:srgbClr val="FFFF00"/>
              </a:solidFill>
              <a:latin typeface="Bodoni MT" pitchFamily="18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b="1" dirty="0" smtClean="0">
                <a:solidFill>
                  <a:srgbClr val="FFFF00"/>
                </a:solidFill>
                <a:latin typeface="Bodoni MT" pitchFamily="18" charset="0"/>
                <a:ea typeface="Calibri"/>
                <a:cs typeface="Times New Roman"/>
              </a:rPr>
              <a:t>ESCASOS MODELOS CIENTIFICOS: PENNSYLVNIA , HARVARD, HOPKINS,                 AAMC - AMA</a:t>
            </a:r>
            <a:endParaRPr lang="es-MX" sz="1400" dirty="0" smtClean="0">
              <a:solidFill>
                <a:srgbClr val="FFFF00"/>
              </a:solidFill>
              <a:latin typeface="Bodoni MT" pitchFamily="18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b="1" dirty="0" smtClean="0">
                <a:solidFill>
                  <a:srgbClr val="FFFF00"/>
                </a:solidFill>
                <a:latin typeface="Bodoni MT" pitchFamily="18" charset="0"/>
                <a:ea typeface="Calibri"/>
                <a:cs typeface="Times New Roman"/>
              </a:rPr>
              <a:t>MULTIPLES MODELOS EMPIRICOS: GOBERNACIONES, GRUPOS ECONOMICOS, SOCIEDADES MEDICAS HOMOLOGAS QUE ACREDITABAN Y CERTIFICABAN</a:t>
            </a:r>
            <a:endParaRPr lang="es-MX" sz="1400" dirty="0" smtClean="0">
              <a:solidFill>
                <a:srgbClr val="FFFF00"/>
              </a:solidFill>
              <a:latin typeface="Bodoni MT" pitchFamily="18" charset="0"/>
              <a:ea typeface="Calibri"/>
              <a:cs typeface="Times New Roman"/>
            </a:endParaRPr>
          </a:p>
          <a:p>
            <a:pPr algn="ctr"/>
            <a:endParaRPr lang="es-MX" dirty="0"/>
          </a:p>
        </p:txBody>
      </p:sp>
      <p:pic>
        <p:nvPicPr>
          <p:cNvPr id="3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0"/>
            <a:ext cx="1214414" cy="1071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28596" y="985140"/>
            <a:ext cx="842968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Bodoni MT" pitchFamily="18" charset="0"/>
              </a:rPr>
              <a:t> </a:t>
            </a:r>
            <a:r>
              <a:rPr lang="es-MX" dirty="0" smtClean="0">
                <a:solidFill>
                  <a:srgbClr val="FFFF00"/>
                </a:solidFill>
                <a:latin typeface="Bodoni MT" pitchFamily="18" charset="0"/>
              </a:rPr>
              <a:t>ESTA SITUACION  MOTIVO EL INFORME FLEXNER EN 1910</a:t>
            </a:r>
          </a:p>
          <a:p>
            <a:endParaRPr lang="es-MX" dirty="0" smtClean="0">
              <a:latin typeface="Bodoni MT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latin typeface="Bodoni MT" pitchFamily="18" charset="0"/>
              </a:rPr>
              <a:t>  MODELO CIENTIFICO BASICO Y CLINICO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latin typeface="Bodoni MT" pitchFamily="18" charset="0"/>
              </a:rPr>
              <a:t>  LIGADO AL DESARROLLO CIENTIFICO Y TECNICO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latin typeface="Bodoni MT" pitchFamily="18" charset="0"/>
              </a:rPr>
              <a:t>  RELACIONADO CON EL HOSPITAL Y LA ENFERMEDAD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latin typeface="Bodoni MT" pitchFamily="18" charset="0"/>
              </a:rPr>
              <a:t>  NO RESOLVIO PROBLEMAS SOCIALES NI LA DISTRIBUCION DE LOS MEDICOS</a:t>
            </a:r>
          </a:p>
          <a:p>
            <a:r>
              <a:rPr lang="es-MX" dirty="0" smtClean="0">
                <a:latin typeface="Bodoni MT" pitchFamily="18" charset="0"/>
              </a:rPr>
              <a:t> </a:t>
            </a:r>
          </a:p>
          <a:p>
            <a:r>
              <a:rPr lang="es-MX" dirty="0" smtClean="0">
                <a:latin typeface="Bodoni MT" pitchFamily="18" charset="0"/>
              </a:rPr>
              <a:t>        </a:t>
            </a:r>
            <a:r>
              <a:rPr lang="es-MX" dirty="0" smtClean="0">
                <a:solidFill>
                  <a:srgbClr val="FFCC00"/>
                </a:solidFill>
                <a:latin typeface="Bodoni MT" pitchFamily="18" charset="0"/>
              </a:rPr>
              <a:t>ESTE INFORME GENERÓ LA ACREDITACION EN EUA Y CANADA</a:t>
            </a:r>
          </a:p>
          <a:p>
            <a:r>
              <a:rPr lang="es-MX" dirty="0" smtClean="0">
                <a:latin typeface="Bodoni MT" pitchFamily="18" charset="0"/>
              </a:rPr>
              <a:t> </a:t>
            </a:r>
          </a:p>
          <a:p>
            <a:r>
              <a:rPr lang="es-MX" dirty="0" smtClean="0">
                <a:latin typeface="Bodoni MT" pitchFamily="18" charset="0"/>
              </a:rPr>
              <a:t> </a:t>
            </a:r>
            <a:r>
              <a:rPr lang="es-MX" dirty="0" smtClean="0">
                <a:solidFill>
                  <a:srgbClr val="66FF66"/>
                </a:solidFill>
                <a:latin typeface="Bodoni MT" pitchFamily="18" charset="0"/>
              </a:rPr>
              <a:t>ES UN PROCESO VOLUNTARIO, NO PUNITIVO Y EVALUADO POR PARES</a:t>
            </a:r>
          </a:p>
          <a:p>
            <a:endParaRPr lang="es-MX" dirty="0" smtClean="0">
              <a:latin typeface="Bodoni MT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rgbClr val="33CCFF"/>
                </a:solidFill>
                <a:latin typeface="Bodoni MT" pitchFamily="18" charset="0"/>
              </a:rPr>
              <a:t>  PROCESO  ESTANDARIZADO PARA EVALUAR LA CALIDAD EDUCACIONAL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rgbClr val="33CCFF"/>
                </a:solidFill>
                <a:latin typeface="Bodoni MT" pitchFamily="18" charset="0"/>
              </a:rPr>
              <a:t>  FORMULO NORMAS MINIMAS APLICABLES A TODA INSTITUCION  SOLICITANTE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rgbClr val="33CCFF"/>
                </a:solidFill>
                <a:latin typeface="Bodoni MT" pitchFamily="18" charset="0"/>
              </a:rPr>
              <a:t>  EVALUA ESTRUCTURA, PROCESOS Y RESULTADOS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rgbClr val="33CCFF"/>
                </a:solidFill>
                <a:latin typeface="Bodoni MT" pitchFamily="18" charset="0"/>
              </a:rPr>
              <a:t>  EVALUA VARIOS NIVELES DE CALIDAD DE ACUERDO A LA ESCUELA</a:t>
            </a:r>
          </a:p>
          <a:p>
            <a:r>
              <a:rPr lang="es-MX" dirty="0" smtClean="0">
                <a:solidFill>
                  <a:srgbClr val="33CCFF"/>
                </a:solidFill>
                <a:latin typeface="Bodoni MT" pitchFamily="18" charset="0"/>
              </a:rPr>
              <a:t>(C. Martini 1988)</a:t>
            </a:r>
          </a:p>
        </p:txBody>
      </p:sp>
      <p:pic>
        <p:nvPicPr>
          <p:cNvPr id="3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0"/>
            <a:ext cx="1214414" cy="1071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57488" y="428604"/>
            <a:ext cx="2857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 </a:t>
            </a:r>
            <a:r>
              <a:rPr lang="es-MX" sz="2400" b="1" dirty="0" smtClean="0">
                <a:solidFill>
                  <a:srgbClr val="C00000"/>
                </a:solidFill>
                <a:latin typeface="Bodoni MT" pitchFamily="18" charset="0"/>
              </a:rPr>
              <a:t>AMERICA LATINA</a:t>
            </a:r>
            <a:endParaRPr lang="es-MX" sz="2400" dirty="0">
              <a:solidFill>
                <a:srgbClr val="C00000"/>
              </a:solidFill>
              <a:latin typeface="Bodoni MT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71736" y="1000108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 </a:t>
            </a:r>
            <a:r>
              <a:rPr lang="es-MX" b="1" dirty="0" smtClean="0">
                <a:solidFill>
                  <a:srgbClr val="FFFF00"/>
                </a:solidFill>
                <a:latin typeface="Bodoni MT" pitchFamily="18" charset="0"/>
              </a:rPr>
              <a:t>A PRINCIPIOS DEL SIGLO XX</a:t>
            </a:r>
            <a:endParaRPr lang="es-MX" dirty="0">
              <a:solidFill>
                <a:srgbClr val="FFFF00"/>
              </a:solidFill>
              <a:latin typeface="Bodoni MT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00034" y="1643050"/>
            <a:ext cx="81439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 </a:t>
            </a:r>
            <a:r>
              <a:rPr lang="es-MX" b="1" dirty="0" smtClean="0">
                <a:latin typeface="Bodoni MT" pitchFamily="18" charset="0"/>
              </a:rPr>
              <a:t>I.-      HABIA CUARENTA (40) FACULTADES DE MEDICINA  ORGANIZADAS </a:t>
            </a:r>
          </a:p>
          <a:p>
            <a:r>
              <a:rPr lang="es-MX" b="1" dirty="0" smtClean="0">
                <a:latin typeface="Bodoni MT" pitchFamily="18" charset="0"/>
              </a:rPr>
              <a:t>           Y   FINANCIADAS POR GOBIERNOS FEDERALES Y GRUPOS</a:t>
            </a:r>
          </a:p>
          <a:p>
            <a:r>
              <a:rPr lang="es-MX" b="1" dirty="0" smtClean="0">
                <a:latin typeface="Bodoni MT" pitchFamily="18" charset="0"/>
              </a:rPr>
              <a:t>           RELIGIOSOS AFECTOS</a:t>
            </a:r>
          </a:p>
          <a:p>
            <a:r>
              <a:rPr lang="es-MX" b="1" dirty="0" smtClean="0">
                <a:latin typeface="Bodoni MT" pitchFamily="18" charset="0"/>
              </a:rPr>
              <a:t> </a:t>
            </a:r>
          </a:p>
          <a:p>
            <a:r>
              <a:rPr lang="es-MX" b="1" dirty="0" smtClean="0">
                <a:latin typeface="Bodoni MT" pitchFamily="18" charset="0"/>
              </a:rPr>
              <a:t>II</a:t>
            </a:r>
            <a:r>
              <a:rPr lang="es-MX" b="1" dirty="0" smtClean="0">
                <a:solidFill>
                  <a:srgbClr val="00B050"/>
                </a:solidFill>
                <a:latin typeface="Bodoni MT" pitchFamily="18" charset="0"/>
              </a:rPr>
              <a:t>.-     </a:t>
            </a:r>
            <a:r>
              <a:rPr lang="es-MX" b="1" dirty="0" smtClean="0">
                <a:solidFill>
                  <a:srgbClr val="66FF66"/>
                </a:solidFill>
                <a:latin typeface="Bodoni MT" pitchFamily="18" charset="0"/>
              </a:rPr>
              <a:t>EL PLAN DE ESTUDIOS </a:t>
            </a:r>
            <a:r>
              <a:rPr lang="es-MX" b="1" dirty="0" smtClean="0">
                <a:latin typeface="Bodoni MT" pitchFamily="18" charset="0"/>
              </a:rPr>
              <a:t>ERA EL MODELO EDUCATIVO  FRANCES</a:t>
            </a:r>
          </a:p>
          <a:p>
            <a:r>
              <a:rPr lang="es-MX" b="1" dirty="0" smtClean="0">
                <a:latin typeface="Bodoni MT" pitchFamily="18" charset="0"/>
              </a:rPr>
              <a:t>                  . UN COMPONENTE DE CIENCIAS BASICAS: EN LA  FACULTAD</a:t>
            </a:r>
          </a:p>
          <a:p>
            <a:r>
              <a:rPr lang="es-MX" b="1" dirty="0" smtClean="0">
                <a:latin typeface="Bodoni MT" pitchFamily="18" charset="0"/>
              </a:rPr>
              <a:t>                  . UN COMPONENTE DE CLINICAS: EN EL HOSPITAL</a:t>
            </a:r>
          </a:p>
          <a:p>
            <a:r>
              <a:rPr lang="es-MX" b="1" dirty="0" smtClean="0">
                <a:latin typeface="Bodoni MT" pitchFamily="18" charset="0"/>
              </a:rPr>
              <a:t>                                    SIN CONEXIÓN ENTRE ELLOS</a:t>
            </a:r>
          </a:p>
          <a:p>
            <a:r>
              <a:rPr lang="es-MX" b="1" dirty="0" smtClean="0">
                <a:latin typeface="Bodoni MT" pitchFamily="18" charset="0"/>
              </a:rPr>
              <a:t> </a:t>
            </a:r>
          </a:p>
          <a:p>
            <a:r>
              <a:rPr lang="es-MX" b="1" dirty="0" smtClean="0">
                <a:latin typeface="Bodoni MT" pitchFamily="18" charset="0"/>
              </a:rPr>
              <a:t>III.-    LA </a:t>
            </a:r>
            <a:r>
              <a:rPr lang="es-MX" b="1" dirty="0" smtClean="0">
                <a:solidFill>
                  <a:srgbClr val="66FF66"/>
                </a:solidFill>
                <a:latin typeface="Bodoni MT" pitchFamily="18" charset="0"/>
              </a:rPr>
              <a:t>ACREDITACION</a:t>
            </a:r>
            <a:r>
              <a:rPr lang="es-MX" b="1" dirty="0" smtClean="0">
                <a:solidFill>
                  <a:srgbClr val="00B050"/>
                </a:solidFill>
                <a:latin typeface="Bodoni MT" pitchFamily="18" charset="0"/>
              </a:rPr>
              <a:t> </a:t>
            </a:r>
            <a:r>
              <a:rPr lang="es-MX" b="1" dirty="0" smtClean="0">
                <a:latin typeface="Bodoni MT" pitchFamily="18" charset="0"/>
              </a:rPr>
              <a:t> DE LA FACULTAD DE MEDICINA </a:t>
            </a:r>
          </a:p>
          <a:p>
            <a:r>
              <a:rPr lang="es-MX" b="1" dirty="0" smtClean="0">
                <a:latin typeface="Bodoni MT" pitchFamily="18" charset="0"/>
              </a:rPr>
              <a:t>            Y LA </a:t>
            </a:r>
            <a:r>
              <a:rPr lang="es-MX" b="1" dirty="0" smtClean="0">
                <a:solidFill>
                  <a:srgbClr val="66FF66"/>
                </a:solidFill>
                <a:latin typeface="Bodoni MT" pitchFamily="18" charset="0"/>
              </a:rPr>
              <a:t>CERTIFICACION </a:t>
            </a:r>
            <a:r>
              <a:rPr lang="es-MX" b="1" dirty="0" smtClean="0">
                <a:latin typeface="Bodoni MT" pitchFamily="18" charset="0"/>
              </a:rPr>
              <a:t>DEL TRABAJO PROFESIONAL,</a:t>
            </a:r>
          </a:p>
          <a:p>
            <a:r>
              <a:rPr lang="es-MX" b="1" dirty="0" smtClean="0">
                <a:latin typeface="Bodoni MT" pitchFamily="18" charset="0"/>
              </a:rPr>
              <a:t>            POR OFICIO, ERAN RESPONSABILIDAD DE LOS</a:t>
            </a:r>
          </a:p>
          <a:p>
            <a:r>
              <a:rPr lang="es-MX" b="1" dirty="0" smtClean="0">
                <a:latin typeface="Bodoni MT" pitchFamily="18" charset="0"/>
              </a:rPr>
              <a:t>            GOBIERNOS POR SUS ORGANISMOS CORRESPONDIENTES</a:t>
            </a:r>
          </a:p>
          <a:p>
            <a:endParaRPr lang="es-MX" b="1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IV.- </a:t>
            </a:r>
            <a:r>
              <a:rPr lang="es-MX" b="1" dirty="0" smtClean="0">
                <a:solidFill>
                  <a:srgbClr val="33CCFF"/>
                </a:solidFill>
                <a:latin typeface="Bodoni MT" pitchFamily="18" charset="0"/>
              </a:rPr>
              <a:t>LA CALIDAD ERA APRECIADA PRINCIPALMENTE POR EL PRESTIGIO   </a:t>
            </a:r>
          </a:p>
          <a:p>
            <a:r>
              <a:rPr lang="es-MX" b="1" dirty="0" smtClean="0">
                <a:solidFill>
                  <a:srgbClr val="33CCFF"/>
                </a:solidFill>
                <a:latin typeface="Bodoni MT" pitchFamily="18" charset="0"/>
              </a:rPr>
              <a:t>.      SOCIAL DE LAS INSTITUCIONES Y DE SUS EGRESADOS</a:t>
            </a:r>
            <a:endParaRPr lang="es-MX" b="1" dirty="0">
              <a:solidFill>
                <a:srgbClr val="33CCFF"/>
              </a:solidFill>
              <a:latin typeface="Bodoni MT" pitchFamily="18" charset="0"/>
            </a:endParaRPr>
          </a:p>
        </p:txBody>
      </p:sp>
      <p:pic>
        <p:nvPicPr>
          <p:cNvPr id="6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0"/>
            <a:ext cx="1214414" cy="1071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779579"/>
            <a:ext cx="82868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b="1" dirty="0" smtClean="0">
              <a:solidFill>
                <a:srgbClr val="FFFF00"/>
              </a:solidFill>
              <a:latin typeface="Bodoni MT" pitchFamily="18" charset="0"/>
            </a:endParaRPr>
          </a:p>
          <a:p>
            <a:pPr algn="ctr"/>
            <a:endParaRPr lang="es-MX" b="1" dirty="0" smtClean="0">
              <a:solidFill>
                <a:srgbClr val="FFFF00"/>
              </a:solidFill>
              <a:latin typeface="Bodoni MT" pitchFamily="18" charset="0"/>
            </a:endParaRPr>
          </a:p>
          <a:p>
            <a:pPr algn="ctr"/>
            <a:r>
              <a:rPr lang="es-MX" b="1" dirty="0" smtClean="0">
                <a:solidFill>
                  <a:srgbClr val="FFFF00"/>
                </a:solidFill>
                <a:latin typeface="Bodoni MT" pitchFamily="18" charset="0"/>
              </a:rPr>
              <a:t>EL MODELO FLEXNERIANO IMPACTO A LA EDUCACION MEDICA LATINOAMERICANA MEDIANTE: </a:t>
            </a:r>
          </a:p>
          <a:p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1.- FORMACION DE PROFESORES EN EL EXTERIOR EN CIENCIAS BASICAS,  FARMACOLOGIA CLINICA Y ESPECIALIDADES  MEDICAS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2.- CREACION DE INSTITUTOS DE INVESTIGACION NACIONALES COMO “SEMILLEROS” DE INVESTIGADORES 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3- CONFORMACION DE INFRAESTTUCTURAS BIOMEDICAS, BIBLIOTECAS Y TECNOLOGIAS EDUCACIONALES ESPECIALIZADAS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4.- LA MEDIDA DE LA CALIDAD FUE POR LOS RESULTADOS DEL ECFMG</a:t>
            </a:r>
          </a:p>
          <a:p>
            <a:endParaRPr lang="es-MX" b="1" dirty="0" smtClean="0">
              <a:latin typeface="Bodoni MT" pitchFamily="18" charset="0"/>
            </a:endParaRPr>
          </a:p>
          <a:p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solidFill>
                  <a:srgbClr val="33CCFF"/>
                </a:solidFill>
                <a:latin typeface="Bodoni MT" pitchFamily="18" charset="0"/>
              </a:rPr>
              <a:t>ESTO REDUJO LA PRACTICA GENERAL EN AMERICA LATINA HASTA EL 30%</a:t>
            </a:r>
            <a:endParaRPr lang="es-MX" dirty="0" smtClean="0">
              <a:solidFill>
                <a:srgbClr val="33CCFF"/>
              </a:solidFill>
              <a:latin typeface="Bodoni MT" pitchFamily="18" charset="0"/>
            </a:endParaRPr>
          </a:p>
          <a:p>
            <a:r>
              <a:rPr lang="es-MX" b="1" dirty="0" smtClean="0">
                <a:solidFill>
                  <a:srgbClr val="33CCFF"/>
                </a:solidFill>
              </a:rPr>
              <a:t>                                                         (J.R Ferreira, 1968) </a:t>
            </a:r>
            <a:endParaRPr lang="es-MX" dirty="0" smtClean="0">
              <a:solidFill>
                <a:srgbClr val="33CCFF"/>
              </a:solidFill>
            </a:endParaRPr>
          </a:p>
          <a:p>
            <a:r>
              <a:rPr lang="es-MX" b="1" dirty="0" smtClean="0"/>
              <a:t> 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3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0"/>
            <a:ext cx="1214414" cy="1071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357166"/>
            <a:ext cx="878684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00CC"/>
                </a:solidFill>
                <a:latin typeface="Bodoni MT" pitchFamily="18" charset="0"/>
              </a:rPr>
              <a:t> </a:t>
            </a:r>
            <a:r>
              <a:rPr lang="es-MX" b="1" dirty="0" smtClean="0">
                <a:solidFill>
                  <a:srgbClr val="0000CC"/>
                </a:solidFill>
                <a:latin typeface="Bodoni MT" pitchFamily="18" charset="0"/>
              </a:rPr>
              <a:t>FRENTE  AL ANTERIOR PROCESO, SE INICIO LA </a:t>
            </a:r>
            <a:endParaRPr lang="es-MX" dirty="0" smtClean="0">
              <a:solidFill>
                <a:srgbClr val="0000CC"/>
              </a:solidFill>
              <a:latin typeface="Bodoni MT" pitchFamily="18" charset="0"/>
            </a:endParaRPr>
          </a:p>
          <a:p>
            <a:pPr algn="ctr"/>
            <a:r>
              <a:rPr lang="es-MX" b="1" dirty="0" smtClean="0">
                <a:solidFill>
                  <a:srgbClr val="0000CC"/>
                </a:solidFill>
                <a:latin typeface="Bodoni MT" pitchFamily="18" charset="0"/>
              </a:rPr>
              <a:t>  CONFORMACION DE UN MODELO LATINOAMERICANO</a:t>
            </a:r>
          </a:p>
          <a:p>
            <a:pPr algn="ctr"/>
            <a:r>
              <a:rPr lang="es-MX" b="1" dirty="0" smtClean="0">
                <a:solidFill>
                  <a:srgbClr val="0000CC"/>
                </a:solidFill>
                <a:latin typeface="Bodoni MT" pitchFamily="18" charset="0"/>
              </a:rPr>
              <a:t>  DE  EDUCACION MEDICA</a:t>
            </a:r>
          </a:p>
          <a:p>
            <a:pPr algn="ctr"/>
            <a:endParaRPr lang="es-MX" sz="1600" dirty="0" smtClean="0">
              <a:latin typeface="Bodoni MT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latin typeface="Bodoni MT" pitchFamily="18" charset="0"/>
              </a:rPr>
              <a:t>  </a:t>
            </a:r>
            <a:r>
              <a:rPr lang="es-MX" sz="2000" b="1" dirty="0" smtClean="0">
                <a:solidFill>
                  <a:srgbClr val="FFFF00"/>
                </a:solidFill>
                <a:latin typeface="Bodoni MT" pitchFamily="18" charset="0"/>
              </a:rPr>
              <a:t>COBERTURA</a:t>
            </a:r>
            <a:r>
              <a:rPr lang="es-MX" b="1" dirty="0" smtClean="0">
                <a:latin typeface="Bodoni MT" pitchFamily="18" charset="0"/>
              </a:rPr>
              <a:t>. En 1951, la OPS computó 140.000 médicos para atender 240MM de habitantes en América Latina. En 1980, habría  374MM de habitantes y se requerirían 240.000 médicos: 5-6 médicos por 10.000 h. No obstante, una reunión de Ministros de Salud en  Washington dictaminó que solo este recurso no mejoraría la salud (</a:t>
            </a:r>
            <a:r>
              <a:rPr lang="es-MX" sz="1400" b="1" dirty="0" smtClean="0">
                <a:latin typeface="Bodoni MT" pitchFamily="18" charset="0"/>
              </a:rPr>
              <a:t>OMS/OPS. Washington, 1963)</a:t>
            </a:r>
          </a:p>
          <a:p>
            <a:endParaRPr lang="es-MX" dirty="0" smtClean="0">
              <a:latin typeface="Bodoni MT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latin typeface="Bodoni MT" pitchFamily="18" charset="0"/>
              </a:rPr>
              <a:t>  En 1963 había 207 escuelas de medicina, en 1979, 306 escuelas</a:t>
            </a:r>
          </a:p>
          <a:p>
            <a:endParaRPr lang="es-MX" dirty="0" smtClean="0">
              <a:latin typeface="Bodoni MT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latin typeface="Bodoni MT" pitchFamily="18" charset="0"/>
              </a:rPr>
              <a:t>  Los problemas políticos, sociales y económicos de los países se deterioraron  y los problemas de salud se agravaron también por  la gran urbanización y la emergencia de grupos desprotegidos. Hubo una masificación de la educación médica</a:t>
            </a:r>
          </a:p>
          <a:p>
            <a:endParaRPr lang="es-MX" dirty="0" smtClean="0">
              <a:latin typeface="Bodoni MT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solidFill>
                  <a:srgbClr val="FFFF00"/>
                </a:solidFill>
                <a:latin typeface="Bodoni MT" pitchFamily="18" charset="0"/>
              </a:rPr>
              <a:t> </a:t>
            </a:r>
            <a:r>
              <a:rPr lang="es-MX" b="1" dirty="0" smtClean="0">
                <a:solidFill>
                  <a:srgbClr val="FF0000"/>
                </a:solidFill>
                <a:latin typeface="Bodoni MT" pitchFamily="18" charset="0"/>
              </a:rPr>
              <a:t>ENFOQUE DE SALUD PÚBLICA. </a:t>
            </a:r>
            <a:r>
              <a:rPr lang="es-MX" b="1" dirty="0" smtClean="0">
                <a:solidFill>
                  <a:srgbClr val="FFFF00"/>
                </a:solidFill>
                <a:latin typeface="Bodoni MT" pitchFamily="18" charset="0"/>
              </a:rPr>
              <a:t>Fracasaron los  cambios propiciados por la introducción de la  enseñanza de la Medicina Preventiva. (OPS: Tehuacán, 1955; Viña del Mar, 1955.) y los abordajes hechos desde la enseñanza de la pediatría (OPS, 1956) y de la enseñanza de la fisiología (OPS, 1962) para lograr una visión integral del hombre y su  relación con la sociedad y el ambiente (Ed. </a:t>
            </a:r>
            <a:r>
              <a:rPr lang="es-MX" b="1" dirty="0" err="1" smtClean="0">
                <a:solidFill>
                  <a:srgbClr val="FFFF00"/>
                </a:solidFill>
                <a:latin typeface="Bodoni MT" pitchFamily="18" charset="0"/>
              </a:rPr>
              <a:t>Méd</a:t>
            </a:r>
            <a:r>
              <a:rPr lang="es-MX" b="1" dirty="0" smtClean="0">
                <a:solidFill>
                  <a:srgbClr val="FFFF00"/>
                </a:solidFill>
                <a:latin typeface="Bodoni MT" pitchFamily="18" charset="0"/>
              </a:rPr>
              <a:t>. Salud. </a:t>
            </a:r>
            <a:r>
              <a:rPr lang="es-MX" b="1" dirty="0" err="1" smtClean="0">
                <a:solidFill>
                  <a:srgbClr val="FFFF00"/>
                </a:solidFill>
                <a:latin typeface="Bodoni MT" pitchFamily="18" charset="0"/>
              </a:rPr>
              <a:t>Vol</a:t>
            </a:r>
            <a:r>
              <a:rPr lang="es-MX" b="1" dirty="0" smtClean="0">
                <a:solidFill>
                  <a:srgbClr val="FFFF00"/>
                </a:solidFill>
                <a:latin typeface="Bodoni MT" pitchFamily="18" charset="0"/>
              </a:rPr>
              <a:t> 9. No 1, 1975)</a:t>
            </a:r>
            <a:endParaRPr lang="es-MX" dirty="0" smtClean="0">
              <a:solidFill>
                <a:srgbClr val="FFFF00"/>
              </a:solidFill>
              <a:latin typeface="Bodoni MT" pitchFamily="18" charset="0"/>
            </a:endParaRPr>
          </a:p>
          <a:p>
            <a:endParaRPr lang="es-MX" dirty="0"/>
          </a:p>
        </p:txBody>
      </p:sp>
      <p:pic>
        <p:nvPicPr>
          <p:cNvPr id="3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0"/>
            <a:ext cx="1214414" cy="1071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34" y="428604"/>
            <a:ext cx="8143932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 </a:t>
            </a:r>
            <a:r>
              <a:rPr lang="es-MX" b="1" dirty="0" smtClean="0">
                <a:solidFill>
                  <a:srgbClr val="0000CC"/>
                </a:solidFill>
                <a:latin typeface="Bodoni MT" pitchFamily="18" charset="0"/>
              </a:rPr>
              <a:t>ESTA COMPLEJA SITUACION CONDUJO A FORMULAR</a:t>
            </a:r>
            <a:endParaRPr lang="es-MX" dirty="0" smtClean="0">
              <a:solidFill>
                <a:srgbClr val="0000CC"/>
              </a:solidFill>
              <a:latin typeface="Bodoni MT" pitchFamily="18" charset="0"/>
            </a:endParaRPr>
          </a:p>
          <a:p>
            <a:pPr algn="ctr"/>
            <a:r>
              <a:rPr lang="es-MX" b="1" dirty="0" smtClean="0">
                <a:solidFill>
                  <a:srgbClr val="0000CC"/>
                </a:solidFill>
                <a:latin typeface="Bodoni MT" pitchFamily="18" charset="0"/>
              </a:rPr>
              <a:t>          ESFUERZOS  PARA SU TRANSFORMACION  </a:t>
            </a:r>
          </a:p>
          <a:p>
            <a:endParaRPr lang="es-MX" dirty="0" smtClean="0">
              <a:latin typeface="Bodoni MT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es-MX" b="1" dirty="0" smtClean="0">
                <a:latin typeface="Bodoni MT" pitchFamily="18" charset="0"/>
              </a:rPr>
              <a:t> Articulación de la universidad con la sociedad y la educación médica con los servicios de salud, en especial comunitarios y de APS.</a:t>
            </a:r>
          </a:p>
          <a:p>
            <a:pPr lvl="0"/>
            <a:endParaRPr lang="es-MX" b="1" dirty="0" smtClean="0">
              <a:latin typeface="Bodoni MT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es-MX" b="1" dirty="0" smtClean="0">
                <a:latin typeface="Bodoni MT" pitchFamily="18" charset="0"/>
              </a:rPr>
              <a:t> Ruptura de la enseñanza por disciplinas: Su integración por órganos y sistemas, casos, problemas y otros.</a:t>
            </a:r>
          </a:p>
          <a:p>
            <a:pPr lvl="0">
              <a:buFont typeface="Courier New" pitchFamily="49" charset="0"/>
              <a:buChar char="o"/>
            </a:pPr>
            <a:endParaRPr lang="es-MX" b="1" dirty="0" smtClean="0">
              <a:latin typeface="Bodoni MT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es-MX" b="1" dirty="0" smtClean="0">
                <a:latin typeface="Bodoni MT" pitchFamily="18" charset="0"/>
              </a:rPr>
              <a:t> Integración docente asistencial mediante convenios</a:t>
            </a:r>
          </a:p>
          <a:p>
            <a:pPr lvl="0"/>
            <a:r>
              <a:rPr lang="es-MX" b="1" dirty="0" smtClean="0">
                <a:latin typeface="Bodoni MT" pitchFamily="18" charset="0"/>
              </a:rPr>
              <a:t> </a:t>
            </a:r>
          </a:p>
          <a:p>
            <a:pPr lvl="0">
              <a:buFont typeface="Courier New" pitchFamily="49" charset="0"/>
              <a:buChar char="o"/>
            </a:pPr>
            <a:r>
              <a:rPr lang="es-MX" b="1" dirty="0" smtClean="0">
                <a:latin typeface="Bodoni MT" pitchFamily="18" charset="0"/>
              </a:rPr>
              <a:t> Investigación-docencia-servicios de salud en comunidades </a:t>
            </a:r>
          </a:p>
          <a:p>
            <a:pPr lvl="0">
              <a:buFont typeface="Courier New" pitchFamily="49" charset="0"/>
              <a:buChar char="o"/>
            </a:pPr>
            <a:endParaRPr lang="es-MX" b="1" dirty="0" smtClean="0">
              <a:latin typeface="Bodoni MT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es-MX" b="1" dirty="0" smtClean="0">
                <a:latin typeface="Bodoni MT" pitchFamily="18" charset="0"/>
              </a:rPr>
              <a:t> Interdisciplinaridad</a:t>
            </a:r>
          </a:p>
          <a:p>
            <a:pPr lvl="0"/>
            <a:endParaRPr lang="es-MX" b="1" dirty="0" smtClean="0">
              <a:latin typeface="Bodoni MT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es-MX" b="1" dirty="0" smtClean="0">
                <a:latin typeface="Bodoni MT" pitchFamily="18" charset="0"/>
              </a:rPr>
              <a:t>Salud  Pública y  de ciencias sociales enfocadas a la  APS</a:t>
            </a:r>
          </a:p>
          <a:p>
            <a:pPr lvl="0">
              <a:buFont typeface="Courier New" pitchFamily="49" charset="0"/>
              <a:buChar char="o"/>
            </a:pPr>
            <a:endParaRPr lang="es-MX" b="1" dirty="0" smtClean="0">
              <a:latin typeface="Bodoni MT" pitchFamily="18" charset="0"/>
            </a:endParaRPr>
          </a:p>
          <a:p>
            <a:pPr lvl="0"/>
            <a:r>
              <a:rPr lang="es-MX" b="1" dirty="0" smtClean="0">
                <a:latin typeface="Bodoni MT" pitchFamily="18" charset="0"/>
              </a:rPr>
              <a:t>                                                   Como consecuencia</a:t>
            </a:r>
          </a:p>
          <a:p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solidFill>
                  <a:srgbClr val="FFFF00"/>
                </a:solidFill>
                <a:latin typeface="Bodoni MT" pitchFamily="18" charset="0"/>
              </a:rPr>
              <a:t>* Debía reestructurarse un modelo híbrido con 90% biomédico y especializado y 10% </a:t>
            </a:r>
            <a:r>
              <a:rPr lang="es-MX" b="1" dirty="0" err="1" smtClean="0">
                <a:solidFill>
                  <a:srgbClr val="FFFF00"/>
                </a:solidFill>
                <a:latin typeface="Bodoni MT" pitchFamily="18" charset="0"/>
              </a:rPr>
              <a:t>sociomédico</a:t>
            </a:r>
            <a:r>
              <a:rPr lang="es-MX" b="1" dirty="0" smtClean="0">
                <a:solidFill>
                  <a:srgbClr val="FFFF00"/>
                </a:solidFill>
                <a:latin typeface="Bodoni MT" pitchFamily="18" charset="0"/>
              </a:rPr>
              <a:t> y general, AHORA CON CRITERIOS DE CALIDAD Y EXCELENCIA.</a:t>
            </a:r>
          </a:p>
          <a:p>
            <a:pPr algn="ctr"/>
            <a:r>
              <a:rPr lang="es-MX" b="1" dirty="0" smtClean="0">
                <a:latin typeface="Bodoni MT" pitchFamily="18" charset="0"/>
              </a:rPr>
              <a:t> </a:t>
            </a:r>
          </a:p>
          <a:p>
            <a:pPr algn="ctr"/>
            <a:r>
              <a:rPr lang="es-MX" b="1" dirty="0" smtClean="0">
                <a:latin typeface="Bodoni MT" pitchFamily="18" charset="0"/>
              </a:rPr>
              <a:t>ESTA CALIDAD HABÍA QUE EVALUARLA</a:t>
            </a:r>
            <a:endParaRPr lang="es-MX" dirty="0" smtClean="0">
              <a:latin typeface="Bodoni MT" pitchFamily="18" charset="0"/>
            </a:endParaRPr>
          </a:p>
          <a:p>
            <a:pPr algn="ctr"/>
            <a:r>
              <a:rPr lang="es-MX" b="1" dirty="0" smtClean="0">
                <a:solidFill>
                  <a:srgbClr val="CC6600"/>
                </a:solidFill>
                <a:latin typeface="Bodoni MT" pitchFamily="18" charset="0"/>
              </a:rPr>
              <a:t> </a:t>
            </a:r>
            <a:endParaRPr lang="es-MX" dirty="0" smtClean="0">
              <a:solidFill>
                <a:srgbClr val="CC6600"/>
              </a:solidFill>
              <a:latin typeface="Bodoni MT" pitchFamily="18" charset="0"/>
            </a:endParaRPr>
          </a:p>
          <a:p>
            <a:r>
              <a:rPr lang="es-MX" b="1" dirty="0" smtClean="0"/>
              <a:t> 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5" name="4 Flecha abajo"/>
          <p:cNvSpPr/>
          <p:nvPr/>
        </p:nvSpPr>
        <p:spPr>
          <a:xfrm>
            <a:off x="4143372" y="5429264"/>
            <a:ext cx="500066" cy="214314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4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0"/>
            <a:ext cx="1214414" cy="1071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2910" y="571480"/>
            <a:ext cx="771530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FFFF00"/>
                </a:solidFill>
                <a:latin typeface="Bodoni MT" pitchFamily="18" charset="0"/>
              </a:rPr>
              <a:t>LA  PREOCUPACION Y EL COMPROMISO</a:t>
            </a:r>
            <a:endParaRPr lang="es-MX" sz="2000" dirty="0" smtClean="0">
              <a:solidFill>
                <a:srgbClr val="FFFF00"/>
              </a:solidFill>
              <a:latin typeface="Bodoni MT" pitchFamily="18" charset="0"/>
            </a:endParaRPr>
          </a:p>
          <a:p>
            <a:pPr algn="ctr"/>
            <a:r>
              <a:rPr lang="es-MX" sz="2000" b="1" dirty="0" smtClean="0">
                <a:solidFill>
                  <a:srgbClr val="FFFF00"/>
                </a:solidFill>
                <a:latin typeface="Bodoni MT" pitchFamily="18" charset="0"/>
              </a:rPr>
              <a:t>    DE  FEPAFEM Y LA OPS ANTE ESTA SITUACION</a:t>
            </a:r>
            <a:endParaRPr lang="es-MX" sz="2000" dirty="0" smtClean="0">
              <a:solidFill>
                <a:srgbClr val="FFFF00"/>
              </a:solidFill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 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ACORDARON REALIZAR DOS ESTUDIOS PREVIOS:</a:t>
            </a:r>
          </a:p>
          <a:p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 1.-   PRINCIPIOS BASICOS PARA EL DESARROLLO DE LA EDUCACION MEDICA EN AMERICA LATINA Y EL CARIBE. CARABALLEDA, VENEZUELA. 1976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 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2.-   ESTANDARES MINIMOS PARA LA CREACION Y FUNCIONAMIENTO DE LAS ESCUELAS MEDICAS DE AMERICA LATINA Y EL CARIBE, SALVADOR. BRASIL 1977 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 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                             ESTOS ESTUDIOS CONDUJERON AL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         </a:t>
            </a:r>
          </a:p>
          <a:p>
            <a:r>
              <a:rPr lang="es-MX" b="1" dirty="0" smtClean="0">
                <a:latin typeface="Bodoni MT" pitchFamily="18" charset="0"/>
              </a:rPr>
              <a:t>PROGRAMA DE DESARROLLO DE ESTANDARES PARA LA EDUCACION </a:t>
            </a:r>
            <a:endParaRPr lang="es-MX" dirty="0" smtClean="0">
              <a:latin typeface="Bodoni MT" pitchFamily="18" charset="0"/>
            </a:endParaRPr>
          </a:p>
          <a:p>
            <a:r>
              <a:rPr lang="es-MX" b="1" dirty="0" smtClean="0">
                <a:latin typeface="Bodoni MT" pitchFamily="18" charset="0"/>
              </a:rPr>
              <a:t>MEDICA – PRODEEM POR  ACUERDO OPS-FEPAFEM EN  1979 PARA  ELABORAR Y PROBAR UN </a:t>
            </a:r>
            <a:r>
              <a:rPr lang="es-MX" b="1" dirty="0" smtClean="0">
                <a:solidFill>
                  <a:srgbClr val="FF9900"/>
                </a:solidFill>
                <a:latin typeface="Bodoni MT" pitchFamily="18" charset="0"/>
              </a:rPr>
              <a:t>INSTRUMENTO DE AUTOEVALUACION Y ANALISIS PROSPECTIVO </a:t>
            </a:r>
            <a:endParaRPr lang="es-MX" dirty="0" smtClean="0">
              <a:solidFill>
                <a:srgbClr val="FF9900"/>
              </a:solidFill>
              <a:latin typeface="Bodoni MT" pitchFamily="18" charset="0"/>
            </a:endParaRPr>
          </a:p>
          <a:p>
            <a:endParaRPr lang="es-MX" dirty="0"/>
          </a:p>
        </p:txBody>
      </p:sp>
      <p:pic>
        <p:nvPicPr>
          <p:cNvPr id="3" name="Picture 2" descr="C:\Users\AcademiaDiseño\Desktop\logo-Fepafem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0"/>
            <a:ext cx="1214414" cy="1071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1508</TotalTime>
  <Words>1288</Words>
  <Application>Microsoft Office PowerPoint</Application>
  <PresentationFormat>Presentación en pantalla (4:3)</PresentationFormat>
  <Paragraphs>245</Paragraphs>
  <Slides>19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 PANEL ACREDITACION INTERNACIONAL.  EVOLUCION E IMPACTO                                                        Coordinación: Dr. Pablo Pulido M      DE LA  EVALUACION A LA ACREDITACION NACIONAL E INTERNACIONAL DE LA CALIDAD DE LA    EDUCACION MEDICA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PANEL ACREDITACION INTERNACIONAL. EVOLUCION E IMPACTO                                                        Coordinación: Dr. Pablo Pulido M      DE LA  EVALUACION A LA ACREDITACION NACIONAL E INTERNACIONAL DE LA CALIDAD DE LA    EDUCACION MEDICA</dc:title>
  <dc:creator>TOSHIBA</dc:creator>
  <cp:lastModifiedBy>TOSHIBA</cp:lastModifiedBy>
  <cp:revision>63</cp:revision>
  <dcterms:created xsi:type="dcterms:W3CDTF">2016-05-29T22:52:40Z</dcterms:created>
  <dcterms:modified xsi:type="dcterms:W3CDTF">2016-06-11T12:55:20Z</dcterms:modified>
</cp:coreProperties>
</file>